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2" r:id="rId4"/>
  </p:sldMasterIdLst>
  <p:notesMasterIdLst>
    <p:notesMasterId r:id="rId29"/>
  </p:notesMasterIdLst>
  <p:handoutMasterIdLst>
    <p:handoutMasterId r:id="rId30"/>
  </p:handoutMasterIdLst>
  <p:sldIdLst>
    <p:sldId id="277" r:id="rId5"/>
    <p:sldId id="278" r:id="rId6"/>
    <p:sldId id="279" r:id="rId7"/>
    <p:sldId id="301" r:id="rId8"/>
    <p:sldId id="302" r:id="rId9"/>
    <p:sldId id="307" r:id="rId10"/>
    <p:sldId id="284" r:id="rId11"/>
    <p:sldId id="285" r:id="rId12"/>
    <p:sldId id="287" r:id="rId13"/>
    <p:sldId id="286" r:id="rId14"/>
    <p:sldId id="308" r:id="rId15"/>
    <p:sldId id="289" r:id="rId16"/>
    <p:sldId id="305" r:id="rId17"/>
    <p:sldId id="290" r:id="rId18"/>
    <p:sldId id="291" r:id="rId19"/>
    <p:sldId id="306" r:id="rId20"/>
    <p:sldId id="309" r:id="rId21"/>
    <p:sldId id="294" r:id="rId22"/>
    <p:sldId id="295" r:id="rId23"/>
    <p:sldId id="303" r:id="rId24"/>
    <p:sldId id="304" r:id="rId25"/>
    <p:sldId id="297" r:id="rId26"/>
    <p:sldId id="296" r:id="rId27"/>
    <p:sldId id="300" r:id="rId28"/>
  </p:sldIdLst>
  <p:sldSz cx="9144000" cy="6858000" type="screen4x3"/>
  <p:notesSz cx="7099300" cy="10234613"/>
  <p:custDataLst>
    <p:tags r:id="rId3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onardo Cavagnis" initials="LC" lastIdx="2" clrIdx="0">
    <p:extLst/>
  </p:cmAuthor>
  <p:cmAuthor id="2" name="Leonardo Cavagnis" initials="LC [2]" lastIdx="1" clrIdx="1">
    <p:extLst/>
  </p:cmAuthor>
  <p:cmAuthor id="3" name="Leonardo Cavagnis" initials="LC [3]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A91FF"/>
    <a:srgbClr val="003366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660B408-B3CF-4A94-85FC-2B1E0A45F4A2}" styleName="Stile scuro 2 - Colore 1/Color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Stile chiaro 3 - Color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41" autoAdjust="0"/>
    <p:restoredTop sz="94982"/>
  </p:normalViewPr>
  <p:slideViewPr>
    <p:cSldViewPr snapToGrid="0">
      <p:cViewPr varScale="1">
        <p:scale>
          <a:sx n="110" d="100"/>
          <a:sy n="110" d="100"/>
        </p:scale>
        <p:origin x="133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1" y="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49885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t" anchorCtr="0" compatLnSpc="1">
            <a:prstTxWarp prst="textNoShape">
              <a:avLst/>
            </a:prstTxWarp>
          </a:bodyPr>
          <a:lstStyle>
            <a:lvl1pPr defTabSz="965200">
              <a:defRPr sz="1100">
                <a:latin typeface="Trebuchet MS" panose="020B0603020202020204" pitchFamily="34" charset="0"/>
              </a:defRPr>
            </a:lvl1pPr>
          </a:lstStyle>
          <a:p>
            <a:r>
              <a:rPr lang="en-US" altLang="nl-NL"/>
              <a:t>Process synchronization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579813" y="0"/>
            <a:ext cx="35194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t" anchorCtr="0" compatLnSpc="1">
            <a:prstTxWarp prst="textNoShape">
              <a:avLst/>
            </a:prstTxWarp>
          </a:bodyPr>
          <a:lstStyle>
            <a:lvl1pPr algn="r" defTabSz="965200">
              <a:defRPr sz="1100">
                <a:latin typeface="Trebuchet MS" panose="020B0603020202020204" pitchFamily="34" charset="0"/>
              </a:defRPr>
            </a:lvl1pPr>
          </a:lstStyle>
          <a:p>
            <a:r>
              <a:rPr lang="en-US" altLang="nl-NL"/>
              <a:t>Operating System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37051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b" anchorCtr="0" compatLnSpc="1">
            <a:prstTxWarp prst="textNoShape">
              <a:avLst/>
            </a:prstTxWarp>
          </a:bodyPr>
          <a:lstStyle>
            <a:lvl1pPr defTabSz="965200">
              <a:defRPr sz="1100">
                <a:latin typeface="Trebuchet MS" panose="020B0603020202020204" pitchFamily="34" charset="0"/>
              </a:defRPr>
            </a:lvl1pPr>
          </a:lstStyle>
          <a:p>
            <a:r>
              <a:rPr lang="en-US" altLang="nl-NL"/>
              <a:t>© 2005 William Fornaciari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32438" y="9723438"/>
            <a:ext cx="156686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b" anchorCtr="0" compatLnSpc="1">
            <a:prstTxWarp prst="textNoShape">
              <a:avLst/>
            </a:prstTxWarp>
          </a:bodyPr>
          <a:lstStyle>
            <a:lvl1pPr algn="r" defTabSz="965200">
              <a:defRPr sz="1100">
                <a:latin typeface="Trebuchet MS" panose="020B0603020202020204" pitchFamily="34" charset="0"/>
              </a:defRPr>
            </a:lvl1pPr>
          </a:lstStyle>
          <a:p>
            <a:fld id="{09D1D7E3-DE3F-4B7A-BF5B-A3735BF12F5F}" type="slidenum">
              <a:rPr lang="en-US" altLang="nl-NL"/>
              <a:pPr/>
              <a:t>‹N›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8529789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924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imes New Roman" panose="02020603050405020304" pitchFamily="18" charset="0"/>
              </a:defRPr>
            </a:lvl1pPr>
          </a:lstStyle>
          <a:p>
            <a:r>
              <a:rPr lang="en-US" altLang="nl-NL"/>
              <a:t>Process synchronization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94037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Times New Roman" panose="02020603050405020304" pitchFamily="18" charset="0"/>
              </a:defRPr>
            </a:lvl1pPr>
          </a:lstStyle>
          <a:p>
            <a:r>
              <a:rPr lang="en-US" altLang="nl-NL"/>
              <a:t>Operating System</a:t>
            </a:r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79488" y="757238"/>
            <a:ext cx="5151437" cy="3863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7100" y="4870450"/>
            <a:ext cx="5257800" cy="462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 smtClean="0"/>
              <a:t>Click to edit Master text styles</a:t>
            </a:r>
          </a:p>
          <a:p>
            <a:pPr lvl="1"/>
            <a:r>
              <a:rPr lang="en-US" altLang="nl-NL" smtClean="0"/>
              <a:t>Second level</a:t>
            </a:r>
          </a:p>
          <a:p>
            <a:pPr lvl="2"/>
            <a:r>
              <a:rPr lang="en-US" altLang="nl-NL" smtClean="0"/>
              <a:t>Third level</a:t>
            </a:r>
          </a:p>
          <a:p>
            <a:pPr lvl="3"/>
            <a:r>
              <a:rPr lang="en-US" altLang="nl-NL" smtClean="0"/>
              <a:t>Fourth level</a:t>
            </a:r>
          </a:p>
          <a:p>
            <a:pPr lvl="4"/>
            <a:r>
              <a:rPr lang="en-US" altLang="nl-NL" smtClean="0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45663"/>
            <a:ext cx="309245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imes New Roman" panose="02020603050405020304" pitchFamily="18" charset="0"/>
              </a:defRPr>
            </a:lvl1pPr>
          </a:lstStyle>
          <a:p>
            <a:r>
              <a:rPr lang="en-US" altLang="nl-NL"/>
              <a:t>© 2005 William Fornaciari</a:t>
            </a:r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45663"/>
            <a:ext cx="3094037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Times New Roman" panose="02020603050405020304" pitchFamily="18" charset="0"/>
              </a:defRPr>
            </a:lvl1pPr>
          </a:lstStyle>
          <a:p>
            <a:fld id="{88C0D9CF-78A8-4FBE-960E-41C6F5A4AF95}" type="slidenum">
              <a:rPr lang="en-US" altLang="nl-NL"/>
              <a:pPr/>
              <a:t>‹N›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66089653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ヒラギノ角ゴ Pro W3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nl-NL" sz="1300" dirty="0">
                <a:latin typeface="Times New Roman" panose="02020603050405020304" pitchFamily="18" charset="0"/>
              </a:rPr>
              <a:t>Process synchronization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nl-NL" sz="1300" dirty="0">
                <a:latin typeface="Times New Roman" panose="02020603050405020304" pitchFamily="18" charset="0"/>
              </a:rPr>
              <a:t>Operating System</a:t>
            </a:r>
          </a:p>
        </p:txBody>
      </p:sp>
      <p:sp>
        <p:nvSpPr>
          <p:cNvPr id="163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nl-NL" sz="1300" dirty="0">
                <a:latin typeface="Times New Roman" panose="02020603050405020304" pitchFamily="18" charset="0"/>
              </a:rPr>
              <a:t>© 2005 William </a:t>
            </a:r>
            <a:r>
              <a:rPr lang="en-US" altLang="nl-NL" sz="1300" dirty="0" err="1">
                <a:latin typeface="Times New Roman" panose="02020603050405020304" pitchFamily="18" charset="0"/>
              </a:rPr>
              <a:t>Fornaciari</a:t>
            </a:r>
            <a:endParaRPr lang="en-US" altLang="nl-NL" sz="1300">
              <a:latin typeface="Times New Roman" panose="02020603050405020304" pitchFamily="18" charset="0"/>
            </a:endParaRPr>
          </a:p>
        </p:txBody>
      </p:sp>
      <p:sp>
        <p:nvSpPr>
          <p:cNvPr id="163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1EB4011-A952-43F7-8E1D-3DE3E3F5974E}" type="slidenum">
              <a:rPr lang="en-US" altLang="nl-NL" sz="1300">
                <a:latin typeface="Times New Roman" panose="02020603050405020304" pitchFamily="18" charset="0"/>
              </a:rPr>
              <a:pPr eaLnBrk="1" hangingPunct="1"/>
              <a:t>1</a:t>
            </a:fld>
            <a:endParaRPr lang="en-US" altLang="nl-NL" sz="1300">
              <a:latin typeface="Times New Roman" panose="02020603050405020304" pitchFamily="18" charset="0"/>
            </a:endParaRPr>
          </a:p>
        </p:txBody>
      </p:sp>
      <p:sp>
        <p:nvSpPr>
          <p:cNvPr id="163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nl-NL" smtClean="0">
              <a:latin typeface="Times New Roman" panose="02020603050405020304" pitchFamily="18" charset="0"/>
              <a:ea typeface="ヒラギノ角ゴ Pro W3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2794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2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754197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6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802800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7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144522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11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937986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14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032454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17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617987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19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7670662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21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645933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fondo-ppt4b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6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935728" y="1219200"/>
            <a:ext cx="405111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nl-NL" sz="900" b="1" dirty="0">
                <a:solidFill>
                  <a:srgbClr val="003366"/>
                </a:solidFill>
              </a:rPr>
              <a:t>DIPARTIMENTO DI </a:t>
            </a:r>
            <a:r>
              <a:rPr lang="en-US" altLang="nl-NL" sz="900" b="1" dirty="0" smtClean="0">
                <a:solidFill>
                  <a:srgbClr val="003366"/>
                </a:solidFill>
              </a:rPr>
              <a:t>ELETTRONICA INFORMAZIONE E BIOINGEGNERIA</a:t>
            </a:r>
            <a:endParaRPr lang="en-US" altLang="nl-NL" sz="900" b="1" dirty="0">
              <a:solidFill>
                <a:srgbClr val="003366"/>
              </a:solidFill>
            </a:endParaRPr>
          </a:p>
        </p:txBody>
      </p:sp>
      <p:sp>
        <p:nvSpPr>
          <p:cNvPr id="47002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048000" y="2057400"/>
            <a:ext cx="5867400" cy="914400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7002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4343400"/>
            <a:ext cx="6400800" cy="1143000"/>
          </a:xfrm>
        </p:spPr>
        <p:txBody>
          <a:bodyPr/>
          <a:lstStyle>
            <a:lvl1pPr marL="0" indent="0">
              <a:buFont typeface="Times" charset="0"/>
              <a:buNone/>
              <a:defRPr sz="2800"/>
            </a:lvl1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10"/>
          </p:nvPr>
        </p:nvSpPr>
        <p:spPr>
          <a:xfrm>
            <a:off x="1524000" y="5627688"/>
            <a:ext cx="6400800" cy="332537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pic>
        <p:nvPicPr>
          <p:cNvPr id="2" name="Immagine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94" y="2170272"/>
            <a:ext cx="2567006" cy="80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334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090BC-14A4-4032-A8EA-D874EB653524}" type="slidenum">
              <a:rPr lang="en-US" altLang="nl-NL"/>
              <a:pPr/>
              <a:t>‹N›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355733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1158240"/>
            <a:ext cx="1962150" cy="493776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58240"/>
            <a:ext cx="5734050" cy="4937760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594880-8A78-40E1-8D62-51F97D4059C0}" type="slidenum">
              <a:rPr lang="en-US" altLang="nl-NL"/>
              <a:pPr/>
              <a:t>‹N›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55504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 userDrawn="1"/>
        </p:nvSpPr>
        <p:spPr>
          <a:xfrm>
            <a:off x="7878536" y="114300"/>
            <a:ext cx="1159328" cy="571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03DA3A-0C6B-48FC-931E-2C786AAFD5C1}" type="slidenum">
              <a:rPr lang="en-US" altLang="nl-NL"/>
              <a:pPr/>
              <a:t>‹N›</a:t>
            </a:fld>
            <a:endParaRPr lang="en-US" altLang="nl-NL"/>
          </a:p>
        </p:txBody>
      </p:sp>
      <p:pic>
        <p:nvPicPr>
          <p:cNvPr id="4" name="Immagin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535" y="187780"/>
            <a:ext cx="1259491" cy="39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788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038E9A-44DA-4A7D-8119-4DEABABB9975}" type="slidenum">
              <a:rPr lang="en-US" altLang="nl-NL"/>
              <a:pPr/>
              <a:t>‹N›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238851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3F0B5A-3573-418F-94B3-BD5F75DB60BD}" type="slidenum">
              <a:rPr lang="en-US" altLang="nl-NL"/>
              <a:pPr/>
              <a:t>‹N›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080441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059" y="0"/>
            <a:ext cx="7276973" cy="755904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53312"/>
            <a:ext cx="4040188" cy="8215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53312"/>
            <a:ext cx="4041775" cy="8215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D42EED-7338-48C6-AA31-2E9FCA4532B1}" type="slidenum">
              <a:rPr lang="en-US" altLang="nl-NL"/>
              <a:pPr/>
              <a:t>‹N›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38697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D7032E-400A-4C6B-9075-7A7CB7960EE8}" type="slidenum">
              <a:rPr lang="en-US" altLang="nl-NL"/>
              <a:pPr/>
              <a:t>‹N›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231805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3AC776-BC4C-444F-A902-0153286FE118}" type="slidenum">
              <a:rPr lang="en-US" altLang="nl-NL"/>
              <a:pPr/>
              <a:t>‹N›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228751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036320"/>
            <a:ext cx="3008313" cy="109728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36320"/>
            <a:ext cx="5111750" cy="50898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231136"/>
            <a:ext cx="3008313" cy="389502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F65DD3-3E3C-40FA-A044-BE029E819A96}" type="slidenum">
              <a:rPr lang="en-US" altLang="nl-NL"/>
              <a:pPr/>
              <a:t>‹N›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432556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24127"/>
            <a:ext cx="5486400" cy="370344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 smtClean="0"/>
              <a:t>Fare clic sull'icona per inserire un'immagine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2360F0-7900-4280-B4D3-DB562730877F}" type="slidenum">
              <a:rPr lang="en-US" altLang="nl-NL"/>
              <a:pPr/>
              <a:t>‹N›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600201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20" Type="http://schemas.openxmlformats.org/officeDocument/2006/relationships/tags" Target="../tags/tag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8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p"/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down"/>
          <p:cNvPicPr>
            <a:picLocks noChangeAspect="1" noChangeArrowheads="1"/>
          </p:cNvPicPr>
          <p:nvPr userDrawn="1">
            <p:custDataLst>
              <p:tags r:id="rId14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77013"/>
            <a:ext cx="9144000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8996" name="Rectangle 4"/>
          <p:cNvSpPr>
            <a:spLocks noGrp="1" noChangeArrowheads="1"/>
          </p:cNvSpPr>
          <p:nvPr>
            <p:ph type="title"/>
            <p:custDataLst>
              <p:tags r:id="rId15"/>
            </p:custDataLst>
          </p:nvPr>
        </p:nvSpPr>
        <p:spPr bwMode="auto">
          <a:xfrm>
            <a:off x="609600" y="0"/>
            <a:ext cx="7162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nl-NL" smtClean="0"/>
              <a:t>Fare clic per modificare lo stile del titolo</a:t>
            </a:r>
            <a:endParaRPr lang="en-US" altLang="nl-NL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  <p:custDataLst>
              <p:tags r:id="rId16"/>
            </p:custDataLst>
          </p:nvPr>
        </p:nvSpPr>
        <p:spPr bwMode="auto">
          <a:xfrm>
            <a:off x="685800" y="1143000"/>
            <a:ext cx="7772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nl-NL" smtClean="0"/>
              <a:t>Fare clic per modificare stili del testo dello schema</a:t>
            </a:r>
          </a:p>
          <a:p>
            <a:pPr lvl="1"/>
            <a:r>
              <a:rPr lang="it-IT" altLang="nl-NL" smtClean="0"/>
              <a:t>Secondo livello</a:t>
            </a:r>
          </a:p>
          <a:p>
            <a:pPr lvl="2"/>
            <a:r>
              <a:rPr lang="it-IT" altLang="nl-NL" smtClean="0"/>
              <a:t>Terzo livello</a:t>
            </a:r>
          </a:p>
          <a:p>
            <a:pPr lvl="3"/>
            <a:r>
              <a:rPr lang="it-IT" altLang="nl-NL" smtClean="0"/>
              <a:t>Quarto livello</a:t>
            </a:r>
          </a:p>
          <a:p>
            <a:pPr lvl="4"/>
            <a:r>
              <a:rPr lang="it-IT" altLang="nl-NL" smtClean="0"/>
              <a:t>Quinto livello</a:t>
            </a:r>
            <a:endParaRPr lang="en-US" altLang="nl-NL" smtClean="0"/>
          </a:p>
        </p:txBody>
      </p:sp>
      <p:sp>
        <p:nvSpPr>
          <p:cNvPr id="468999" name="Rectangle 7"/>
          <p:cNvSpPr>
            <a:spLocks noGrp="1" noChangeArrowheads="1"/>
          </p:cNvSpPr>
          <p:nvPr>
            <p:ph type="sldNum" sz="quarter" idx="4"/>
            <p:custDataLst>
              <p:tags r:id="rId17"/>
            </p:custDataLst>
          </p:nvPr>
        </p:nvSpPr>
        <p:spPr bwMode="auto">
          <a:xfrm>
            <a:off x="72390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b="1">
                <a:solidFill>
                  <a:srgbClr val="FF9900"/>
                </a:solidFill>
              </a:defRPr>
            </a:lvl1pPr>
          </a:lstStyle>
          <a:p>
            <a:fld id="{D11F1AE1-4445-46D7-BD14-4F1456A53146}" type="slidenum">
              <a:rPr lang="en-US" altLang="nl-NL"/>
              <a:pPr/>
              <a:t>‹N›</a:t>
            </a:fld>
            <a:endParaRPr lang="en-US" altLang="nl-NL"/>
          </a:p>
        </p:txBody>
      </p:sp>
      <p:pic>
        <p:nvPicPr>
          <p:cNvPr id="1032" name="Picture 8" descr="powerpoint04"/>
          <p:cNvPicPr>
            <a:picLocks noChangeAspect="1" noChangeArrowheads="1"/>
          </p:cNvPicPr>
          <p:nvPr>
            <p:custDataLst>
              <p:tags r:id="rId18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0" y="161925"/>
            <a:ext cx="109855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9001" name="Rectangle 9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5867400" y="838200"/>
            <a:ext cx="3276600" cy="76200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nl-NL"/>
          </a:p>
        </p:txBody>
      </p:sp>
      <p:sp>
        <p:nvSpPr>
          <p:cNvPr id="469002" name="Text Box 10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5981700" y="708025"/>
            <a:ext cx="31845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nl-NL" sz="900" b="1">
                <a:solidFill>
                  <a:schemeClr val="bg1"/>
                </a:solidFill>
              </a:rPr>
              <a:t>DIPARTIMENTO DI ELETTRONICA E INFORMAZIONE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6" r:id="rId2"/>
    <p:sldLayoutId id="2147483785" r:id="rId3"/>
    <p:sldLayoutId id="2147483784" r:id="rId4"/>
    <p:sldLayoutId id="2147483783" r:id="rId5"/>
    <p:sldLayoutId id="2147483782" r:id="rId6"/>
    <p:sldLayoutId id="2147483781" r:id="rId7"/>
    <p:sldLayoutId id="2147483780" r:id="rId8"/>
    <p:sldLayoutId id="2147483779" r:id="rId9"/>
    <p:sldLayoutId id="2147483778" r:id="rId10"/>
    <p:sldLayoutId id="2147483777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Font typeface="Times" panose="02020603050405020304" pitchFamily="1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Font typeface="Times" panose="02020603050405020304" pitchFamily="18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4343400"/>
            <a:ext cx="7005638" cy="801806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altLang="nl-NL" dirty="0" err="1" smtClean="0"/>
              <a:t>Sviluppo</a:t>
            </a:r>
            <a:r>
              <a:rPr lang="en-US" altLang="nl-NL" dirty="0" smtClean="0"/>
              <a:t> firmware per </a:t>
            </a:r>
            <a:r>
              <a:rPr lang="en-US" altLang="nl-NL" dirty="0" err="1" smtClean="0"/>
              <a:t>misuratore</a:t>
            </a:r>
            <a:r>
              <a:rPr lang="en-US" altLang="nl-NL" dirty="0" smtClean="0"/>
              <a:t> laser di </a:t>
            </a:r>
            <a:r>
              <a:rPr lang="en-US" altLang="nl-NL" dirty="0" err="1" smtClean="0"/>
              <a:t>distanza</a:t>
            </a:r>
            <a:r>
              <a:rPr lang="en-US" altLang="nl-NL" dirty="0"/>
              <a:t> </a:t>
            </a:r>
            <a:r>
              <a:rPr lang="en-US" altLang="nl-NL" dirty="0" err="1" smtClean="0"/>
              <a:t>basato</a:t>
            </a:r>
            <a:r>
              <a:rPr lang="en-US" altLang="nl-NL" dirty="0" smtClean="0"/>
              <a:t> </a:t>
            </a:r>
            <a:r>
              <a:rPr lang="en-US" altLang="nl-NL" dirty="0" err="1" smtClean="0"/>
              <a:t>su</a:t>
            </a:r>
            <a:r>
              <a:rPr lang="en-US" altLang="nl-NL" dirty="0" smtClean="0"/>
              <a:t> FPGA</a:t>
            </a:r>
            <a:endParaRPr lang="en-US" altLang="nl-NL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5455735" y="5486400"/>
            <a:ext cx="34596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800" b="1" dirty="0" smtClean="0"/>
              <a:t>Leonardo </a:t>
            </a:r>
            <a:r>
              <a:rPr lang="it-IT" sz="1800" b="1" dirty="0" err="1" smtClean="0"/>
              <a:t>Cavagnis</a:t>
            </a:r>
            <a:r>
              <a:rPr lang="it-IT" sz="1800" b="1" dirty="0" smtClean="0"/>
              <a:t>,</a:t>
            </a:r>
            <a:r>
              <a:rPr lang="it-IT" sz="1800" dirty="0" smtClean="0"/>
              <a:t> 816646</a:t>
            </a:r>
            <a:br>
              <a:rPr lang="it-IT" sz="1800" dirty="0" smtClean="0"/>
            </a:br>
            <a:r>
              <a:rPr lang="it-IT" sz="1800" b="1" dirty="0" smtClean="0"/>
              <a:t>Diego Rondelli,</a:t>
            </a:r>
            <a:r>
              <a:rPr lang="it-IT" sz="1800" dirty="0" smtClean="0"/>
              <a:t> 817108</a:t>
            </a:r>
          </a:p>
          <a:p>
            <a:pPr algn="r"/>
            <a:r>
              <a:rPr lang="it-IT" sz="1800" dirty="0" smtClean="0"/>
              <a:t/>
            </a:r>
            <a:br>
              <a:rPr lang="it-IT" sz="1800" dirty="0" smtClean="0"/>
            </a:br>
            <a:r>
              <a:rPr lang="it-IT" sz="1800" dirty="0" smtClean="0"/>
              <a:t>Relatore: Michele Norgia</a:t>
            </a:r>
            <a:endParaRPr lang="it-IT" sz="18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Sistema digitale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979884"/>
            <a:ext cx="7772400" cy="942975"/>
          </a:xfrm>
        </p:spPr>
        <p:txBody>
          <a:bodyPr/>
          <a:lstStyle/>
          <a:p>
            <a:r>
              <a:rPr lang="it-IT" sz="2400" dirty="0" smtClean="0"/>
              <a:t>Il sistema digitale è costituito dalla scheda di prototipazione: </a:t>
            </a:r>
            <a:r>
              <a:rPr lang="it-IT" sz="2400" b="1" dirty="0" smtClean="0"/>
              <a:t>NI sbRIO</a:t>
            </a:r>
            <a:r>
              <a:rPr lang="it-IT" sz="2400" b="1" dirty="0"/>
              <a:t>-</a:t>
            </a:r>
            <a:r>
              <a:rPr lang="it-IT" sz="2400" b="1" dirty="0" smtClean="0"/>
              <a:t>9636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10</a:t>
            </a:fld>
            <a:endParaRPr lang="en-US" altLang="nl-NL"/>
          </a:p>
        </p:txBody>
      </p:sp>
      <p:sp>
        <p:nvSpPr>
          <p:cNvPr id="6" name="CasellaDiTesto 5"/>
          <p:cNvSpPr txBox="1"/>
          <p:nvPr/>
        </p:nvSpPr>
        <p:spPr>
          <a:xfrm>
            <a:off x="5208228" y="2140743"/>
            <a:ext cx="32075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it-IT" dirty="0">
                <a:latin typeface="+mn-lt"/>
              </a:rPr>
              <a:t>La scheda </a:t>
            </a:r>
            <a:r>
              <a:rPr lang="it-IT" dirty="0" smtClean="0">
                <a:latin typeface="+mn-lt"/>
              </a:rPr>
              <a:t>comprende un </a:t>
            </a:r>
            <a:r>
              <a:rPr lang="it-IT" b="1" dirty="0" smtClean="0">
                <a:latin typeface="+mn-lt"/>
              </a:rPr>
              <a:t>FPGA</a:t>
            </a:r>
            <a:r>
              <a:rPr lang="it-IT" dirty="0" smtClean="0">
                <a:latin typeface="+mn-lt"/>
              </a:rPr>
              <a:t> </a:t>
            </a:r>
            <a:r>
              <a:rPr lang="it-IT" dirty="0">
                <a:latin typeface="+mn-lt"/>
              </a:rPr>
              <a:t>ed un </a:t>
            </a:r>
            <a:r>
              <a:rPr lang="it-IT" b="1" dirty="0" smtClean="0">
                <a:latin typeface="+mn-lt"/>
              </a:rPr>
              <a:t>microcontrollore</a:t>
            </a:r>
            <a:br>
              <a:rPr lang="it-IT" b="1" dirty="0" smtClean="0">
                <a:latin typeface="+mn-lt"/>
              </a:rPr>
            </a:br>
            <a:endParaRPr lang="it-IT" b="1" dirty="0" smtClean="0">
              <a:latin typeface="+mn-lt"/>
            </a:endParaRPr>
          </a:p>
          <a:p>
            <a:pPr marL="342900" indent="-342900">
              <a:buFont typeface="Arial" charset="0"/>
              <a:buChar char="•"/>
            </a:pPr>
            <a:r>
              <a:rPr lang="it-IT" dirty="0">
                <a:latin typeface="+mn-lt"/>
              </a:rPr>
              <a:t>S</a:t>
            </a:r>
            <a:r>
              <a:rPr lang="it-IT" dirty="0" smtClean="0">
                <a:latin typeface="+mn-lt"/>
              </a:rPr>
              <a:t>i </a:t>
            </a:r>
            <a:r>
              <a:rPr lang="it-IT" dirty="0">
                <a:latin typeface="+mn-lt"/>
              </a:rPr>
              <a:t>occupa dell’</a:t>
            </a:r>
            <a:r>
              <a:rPr lang="it-IT" b="1" dirty="0">
                <a:latin typeface="+mn-lt"/>
              </a:rPr>
              <a:t>elaborazione </a:t>
            </a:r>
            <a:r>
              <a:rPr lang="it-IT" b="1" dirty="0" smtClean="0">
                <a:latin typeface="+mn-lt"/>
              </a:rPr>
              <a:t>digitale </a:t>
            </a:r>
            <a:r>
              <a:rPr lang="it-IT" dirty="0" smtClean="0">
                <a:latin typeface="+mn-lt"/>
              </a:rPr>
              <a:t>dei segnali</a:t>
            </a:r>
            <a:endParaRPr lang="it-IT" dirty="0">
              <a:latin typeface="+mn-lt"/>
            </a:endParaRPr>
          </a:p>
          <a:p>
            <a:endParaRPr lang="it-IT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40743"/>
            <a:ext cx="4576082" cy="372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83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21556"/>
            <a:ext cx="7815263" cy="5272088"/>
          </a:xfrm>
        </p:spPr>
        <p:txBody>
          <a:bodyPr/>
          <a:lstStyle/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 a self-mixing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Misura della distanza</a:t>
            </a:r>
          </a:p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Architettura hardware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Sistema analogico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Sistema di conversione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Sistema digitale</a:t>
            </a:r>
          </a:p>
          <a:p>
            <a:r>
              <a:rPr lang="it-IT" sz="2400" dirty="0"/>
              <a:t>Architettura software</a:t>
            </a:r>
          </a:p>
          <a:p>
            <a:pPr lvl="1"/>
            <a:r>
              <a:rPr lang="it-IT" sz="2000" dirty="0"/>
              <a:t>FPGA</a:t>
            </a:r>
          </a:p>
          <a:p>
            <a:pPr lvl="1"/>
            <a:r>
              <a:rPr lang="it-IT" sz="2000" dirty="0"/>
              <a:t>Microcontrollore</a:t>
            </a:r>
          </a:p>
          <a:p>
            <a:pPr lvl="1"/>
            <a:r>
              <a:rPr lang="it-IT" sz="2000" dirty="0"/>
              <a:t>Dettagli implementativi</a:t>
            </a:r>
          </a:p>
          <a:p>
            <a:pPr lvl="1"/>
            <a:r>
              <a:rPr lang="it-IT" sz="2000" dirty="0"/>
              <a:t>Ottimizzazioni</a:t>
            </a:r>
          </a:p>
          <a:p>
            <a:r>
              <a:rPr lang="it-IT" sz="2400" dirty="0"/>
              <a:t>Risultati sperimentali</a:t>
            </a:r>
          </a:p>
          <a:p>
            <a:r>
              <a:rPr lang="it-IT" sz="2400" dirty="0"/>
              <a:t>Conclusioni e sviluppi futuri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11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9796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tangolo 25"/>
          <p:cNvSpPr/>
          <p:nvPr/>
        </p:nvSpPr>
        <p:spPr>
          <a:xfrm>
            <a:off x="6678965" y="5045180"/>
            <a:ext cx="2114895" cy="1163798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Architettura software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12</a:t>
            </a:fld>
            <a:endParaRPr lang="en-US" altLang="nl-NL"/>
          </a:p>
        </p:txBody>
      </p:sp>
      <p:sp>
        <p:nvSpPr>
          <p:cNvPr id="9" name="Segnaposto contenuto 2"/>
          <p:cNvSpPr txBox="1">
            <a:spLocks/>
          </p:cNvSpPr>
          <p:nvPr/>
        </p:nvSpPr>
        <p:spPr bwMode="auto">
          <a:xfrm>
            <a:off x="528636" y="1115860"/>
            <a:ext cx="8158163" cy="1636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/>
              <a:t>L’elaborazione numerica dei segnali è eseguita in parte su </a:t>
            </a:r>
            <a:r>
              <a:rPr lang="it-IT" sz="2400" b="1" dirty="0"/>
              <a:t>FPGA</a:t>
            </a:r>
            <a:r>
              <a:rPr lang="it-IT" sz="2400" dirty="0"/>
              <a:t> ed in parte su </a:t>
            </a:r>
            <a:r>
              <a:rPr lang="it-IT" sz="2400" b="1" dirty="0"/>
              <a:t>microcontrollore</a:t>
            </a:r>
            <a:endParaRPr lang="it-IT" sz="2400" dirty="0"/>
          </a:p>
          <a:p>
            <a:r>
              <a:rPr lang="it-IT" sz="2400" dirty="0"/>
              <a:t>Il </a:t>
            </a:r>
            <a:r>
              <a:rPr lang="it-IT" sz="2400" b="1" dirty="0"/>
              <a:t>PC</a:t>
            </a:r>
            <a:r>
              <a:rPr lang="it-IT" sz="2400" dirty="0"/>
              <a:t> ha solo il compito di mostrare all’utente finale la misura di distanza</a:t>
            </a:r>
          </a:p>
          <a:p>
            <a:endParaRPr lang="it-IT" sz="2400" kern="0" dirty="0" smtClean="0"/>
          </a:p>
          <a:p>
            <a:pPr marL="457200" lvl="1" indent="0">
              <a:buFont typeface="Wingdings" panose="05000000000000000000" pitchFamily="2" charset="2"/>
              <a:buNone/>
            </a:pPr>
            <a:endParaRPr lang="it-IT" sz="2000" kern="0" dirty="0" smtClean="0"/>
          </a:p>
        </p:txBody>
      </p:sp>
      <p:sp>
        <p:nvSpPr>
          <p:cNvPr id="6" name="Rettangolo 5"/>
          <p:cNvSpPr/>
          <p:nvPr/>
        </p:nvSpPr>
        <p:spPr>
          <a:xfrm>
            <a:off x="380995" y="3814360"/>
            <a:ext cx="1828800" cy="733425"/>
          </a:xfrm>
          <a:prstGeom prst="rect">
            <a:avLst/>
          </a:prstGeom>
          <a:solidFill>
            <a:srgbClr val="0070C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/>
              <a:t>Sistema di conversione</a:t>
            </a:r>
            <a:endParaRPr lang="it-IT" sz="2000" dirty="0"/>
          </a:p>
        </p:txBody>
      </p:sp>
      <p:grpSp>
        <p:nvGrpSpPr>
          <p:cNvPr id="11" name="Gruppo 10"/>
          <p:cNvGrpSpPr/>
          <p:nvPr/>
        </p:nvGrpSpPr>
        <p:grpSpPr>
          <a:xfrm rot="5400000">
            <a:off x="4357685" y="4678660"/>
            <a:ext cx="704851" cy="451450"/>
            <a:chOff x="3406187" y="3825742"/>
            <a:chExt cx="1420605" cy="615292"/>
          </a:xfrm>
        </p:grpSpPr>
        <p:sp>
          <p:nvSpPr>
            <p:cNvPr id="7" name="Freccia a destra 6"/>
            <p:cNvSpPr/>
            <p:nvPr/>
          </p:nvSpPr>
          <p:spPr>
            <a:xfrm>
              <a:off x="3810000" y="3825742"/>
              <a:ext cx="1016792" cy="615292"/>
            </a:xfrm>
            <a:prstGeom prst="rightArrow">
              <a:avLst>
                <a:gd name="adj1" fmla="val 43808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Freccia a destra 9"/>
            <p:cNvSpPr/>
            <p:nvPr/>
          </p:nvSpPr>
          <p:spPr>
            <a:xfrm rot="10800000">
              <a:off x="3406187" y="3825742"/>
              <a:ext cx="1016792" cy="615292"/>
            </a:xfrm>
            <a:prstGeom prst="rightArrow">
              <a:avLst>
                <a:gd name="adj1" fmla="val 43808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2" name="Rettangolo 11"/>
          <p:cNvSpPr/>
          <p:nvPr/>
        </p:nvSpPr>
        <p:spPr>
          <a:xfrm>
            <a:off x="3496422" y="3304015"/>
            <a:ext cx="5442862" cy="3060067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/>
          <p:cNvSpPr/>
          <p:nvPr/>
        </p:nvSpPr>
        <p:spPr>
          <a:xfrm>
            <a:off x="3653322" y="3590250"/>
            <a:ext cx="2099284" cy="2618728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/>
          <p:cNvSpPr/>
          <p:nvPr/>
        </p:nvSpPr>
        <p:spPr>
          <a:xfrm>
            <a:off x="3795711" y="3814360"/>
            <a:ext cx="1828800" cy="733425"/>
          </a:xfrm>
          <a:prstGeom prst="rect">
            <a:avLst/>
          </a:prstGeom>
          <a:solidFill>
            <a:srgbClr val="0070C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/>
              <a:t>FPGA</a:t>
            </a:r>
            <a:endParaRPr lang="it-IT" sz="2000" dirty="0"/>
          </a:p>
        </p:txBody>
      </p:sp>
      <p:sp>
        <p:nvSpPr>
          <p:cNvPr id="16" name="Rettangolo 15"/>
          <p:cNvSpPr/>
          <p:nvPr/>
        </p:nvSpPr>
        <p:spPr>
          <a:xfrm>
            <a:off x="3795710" y="5234798"/>
            <a:ext cx="1828800" cy="733425"/>
          </a:xfrm>
          <a:prstGeom prst="rect">
            <a:avLst/>
          </a:prstGeom>
          <a:solidFill>
            <a:srgbClr val="0070C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800" dirty="0" smtClean="0"/>
              <a:t>MCU</a:t>
            </a:r>
            <a:endParaRPr lang="it-IT" sz="1800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4418203" y="4737403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smtClean="0"/>
              <a:t>DMA</a:t>
            </a:r>
            <a:endParaRPr lang="it-IT" sz="1400" b="1" dirty="0"/>
          </a:p>
        </p:txBody>
      </p:sp>
      <p:grpSp>
        <p:nvGrpSpPr>
          <p:cNvPr id="21" name="Gruppo 20"/>
          <p:cNvGrpSpPr/>
          <p:nvPr/>
        </p:nvGrpSpPr>
        <p:grpSpPr>
          <a:xfrm>
            <a:off x="5621024" y="5374936"/>
            <a:ext cx="1200149" cy="452297"/>
            <a:chOff x="2702158" y="4403759"/>
            <a:chExt cx="1565038" cy="452297"/>
          </a:xfrm>
        </p:grpSpPr>
        <p:sp>
          <p:nvSpPr>
            <p:cNvPr id="22" name="Freccia a destra 21"/>
            <p:cNvSpPr/>
            <p:nvPr/>
          </p:nvSpPr>
          <p:spPr>
            <a:xfrm>
              <a:off x="3009372" y="4403759"/>
              <a:ext cx="1257824" cy="451450"/>
            </a:xfrm>
            <a:prstGeom prst="rightArrow">
              <a:avLst>
                <a:gd name="adj1" fmla="val 43808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" name="Freccia a destra 22"/>
            <p:cNvSpPr/>
            <p:nvPr/>
          </p:nvSpPr>
          <p:spPr>
            <a:xfrm rot="10800000">
              <a:off x="2702158" y="4404606"/>
              <a:ext cx="1257824" cy="451450"/>
            </a:xfrm>
            <a:prstGeom prst="rightArrow">
              <a:avLst>
                <a:gd name="adj1" fmla="val 43808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4" name="CasellaDiTesto 23"/>
          <p:cNvSpPr txBox="1"/>
          <p:nvPr/>
        </p:nvSpPr>
        <p:spPr>
          <a:xfrm>
            <a:off x="5752605" y="5435215"/>
            <a:ext cx="966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smtClean="0"/>
              <a:t>Ethernet</a:t>
            </a:r>
            <a:endParaRPr lang="it-IT" sz="1400" b="1" dirty="0"/>
          </a:p>
        </p:txBody>
      </p:sp>
      <p:sp>
        <p:nvSpPr>
          <p:cNvPr id="25" name="Rettangolo 24"/>
          <p:cNvSpPr/>
          <p:nvPr/>
        </p:nvSpPr>
        <p:spPr>
          <a:xfrm>
            <a:off x="6801647" y="5234798"/>
            <a:ext cx="1828800" cy="733425"/>
          </a:xfrm>
          <a:prstGeom prst="rect">
            <a:avLst/>
          </a:prstGeom>
          <a:solidFill>
            <a:srgbClr val="0070C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/>
              <a:t>Interfaccia grafica</a:t>
            </a:r>
            <a:endParaRPr lang="it-IT" sz="2000" dirty="0"/>
          </a:p>
        </p:txBody>
      </p:sp>
      <p:sp>
        <p:nvSpPr>
          <p:cNvPr id="27" name="CasellaDiTesto 26"/>
          <p:cNvSpPr txBox="1"/>
          <p:nvPr/>
        </p:nvSpPr>
        <p:spPr>
          <a:xfrm>
            <a:off x="7976096" y="3014736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smtClean="0"/>
              <a:t>DIGITALE</a:t>
            </a:r>
            <a:endParaRPr lang="it-IT" sz="1400" b="1" dirty="0"/>
          </a:p>
        </p:txBody>
      </p:sp>
      <p:sp>
        <p:nvSpPr>
          <p:cNvPr id="28" name="CasellaDiTesto 27"/>
          <p:cNvSpPr txBox="1"/>
          <p:nvPr/>
        </p:nvSpPr>
        <p:spPr>
          <a:xfrm>
            <a:off x="6600036" y="4759742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smtClean="0"/>
              <a:t>PC</a:t>
            </a:r>
            <a:endParaRPr lang="it-IT" sz="1400" b="1" dirty="0"/>
          </a:p>
        </p:txBody>
      </p:sp>
      <p:sp>
        <p:nvSpPr>
          <p:cNvPr id="29" name="CasellaDiTesto 28"/>
          <p:cNvSpPr txBox="1"/>
          <p:nvPr/>
        </p:nvSpPr>
        <p:spPr>
          <a:xfrm>
            <a:off x="3578457" y="3304640"/>
            <a:ext cx="1580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smtClean="0"/>
              <a:t>NI sbRIO-9636</a:t>
            </a:r>
            <a:endParaRPr lang="it-IT" sz="1400" b="1" dirty="0"/>
          </a:p>
        </p:txBody>
      </p:sp>
      <p:sp>
        <p:nvSpPr>
          <p:cNvPr id="34" name="Rettangolo 33"/>
          <p:cNvSpPr/>
          <p:nvPr/>
        </p:nvSpPr>
        <p:spPr>
          <a:xfrm>
            <a:off x="217934" y="3341669"/>
            <a:ext cx="2131482" cy="1703512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CasellaDiTesto 34"/>
          <p:cNvSpPr txBox="1"/>
          <p:nvPr/>
        </p:nvSpPr>
        <p:spPr>
          <a:xfrm>
            <a:off x="170172" y="3014736"/>
            <a:ext cx="13067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smtClean="0"/>
              <a:t>ANALOGICO</a:t>
            </a:r>
            <a:endParaRPr lang="it-IT" sz="1400" b="1" dirty="0"/>
          </a:p>
        </p:txBody>
      </p:sp>
      <p:grpSp>
        <p:nvGrpSpPr>
          <p:cNvPr id="19" name="Gruppo 18"/>
          <p:cNvGrpSpPr/>
          <p:nvPr/>
        </p:nvGrpSpPr>
        <p:grpSpPr>
          <a:xfrm>
            <a:off x="2209796" y="3992861"/>
            <a:ext cx="1585914" cy="452297"/>
            <a:chOff x="2702158" y="4403759"/>
            <a:chExt cx="1565038" cy="452297"/>
          </a:xfrm>
        </p:grpSpPr>
        <p:sp>
          <p:nvSpPr>
            <p:cNvPr id="17" name="Freccia a destra 16"/>
            <p:cNvSpPr/>
            <p:nvPr/>
          </p:nvSpPr>
          <p:spPr>
            <a:xfrm>
              <a:off x="3009372" y="4403759"/>
              <a:ext cx="1257824" cy="451450"/>
            </a:xfrm>
            <a:prstGeom prst="rightArrow">
              <a:avLst>
                <a:gd name="adj1" fmla="val 43808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" name="Freccia a destra 17"/>
            <p:cNvSpPr/>
            <p:nvPr/>
          </p:nvSpPr>
          <p:spPr>
            <a:xfrm rot="10800000">
              <a:off x="2702158" y="4404606"/>
              <a:ext cx="1257824" cy="451450"/>
            </a:xfrm>
            <a:prstGeom prst="rightArrow">
              <a:avLst>
                <a:gd name="adj1" fmla="val 43808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5" name="CasellaDiTesto 14"/>
          <p:cNvSpPr txBox="1"/>
          <p:nvPr/>
        </p:nvSpPr>
        <p:spPr>
          <a:xfrm>
            <a:off x="2433310" y="4050584"/>
            <a:ext cx="1063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smtClean="0"/>
              <a:t>Digital IO</a:t>
            </a:r>
            <a:endParaRPr lang="it-IT" sz="1400" b="1" dirty="0"/>
          </a:p>
        </p:txBody>
      </p:sp>
    </p:spTree>
    <p:extLst>
      <p:ext uri="{BB962C8B-B14F-4D97-AF65-F5344CB8AC3E}">
        <p14:creationId xmlns:p14="http://schemas.microsoft.com/office/powerpoint/2010/main" val="243470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Dettagli implementativi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57274"/>
            <a:ext cx="7648575" cy="5186363"/>
          </a:xfrm>
        </p:spPr>
        <p:txBody>
          <a:bodyPr/>
          <a:lstStyle/>
          <a:p>
            <a:r>
              <a:rPr lang="it-IT" sz="2400" dirty="0"/>
              <a:t>Ambiente di sviluppo: </a:t>
            </a:r>
            <a:r>
              <a:rPr lang="it-IT" sz="2400" b="1" dirty="0"/>
              <a:t>NI </a:t>
            </a:r>
            <a:r>
              <a:rPr lang="it-IT" sz="2400" b="1" dirty="0" err="1"/>
              <a:t>LabVIEW</a:t>
            </a:r>
            <a:endParaRPr lang="it-IT" sz="2400" dirty="0"/>
          </a:p>
          <a:p>
            <a:pPr lvl="1"/>
            <a:r>
              <a:rPr lang="it-IT" sz="2000" b="1" dirty="0"/>
              <a:t>FPGA </a:t>
            </a:r>
            <a:r>
              <a:rPr lang="it-IT" sz="2000" dirty="0" err="1"/>
              <a:t>Module</a:t>
            </a:r>
            <a:endParaRPr lang="it-IT" sz="2000" b="1" dirty="0"/>
          </a:p>
          <a:p>
            <a:pPr lvl="1"/>
            <a:r>
              <a:rPr lang="it-IT" sz="2000" b="1" dirty="0"/>
              <a:t>Real-Time </a:t>
            </a:r>
            <a:r>
              <a:rPr lang="it-IT" sz="2000" dirty="0" err="1" smtClean="0"/>
              <a:t>Module</a:t>
            </a:r>
            <a:r>
              <a:rPr lang="it-IT" sz="2000" dirty="0" smtClean="0"/>
              <a:t/>
            </a:r>
            <a:br>
              <a:rPr lang="it-IT" sz="2000" dirty="0" smtClean="0"/>
            </a:br>
            <a:endParaRPr lang="it-IT" sz="2000" b="1" dirty="0"/>
          </a:p>
          <a:p>
            <a:r>
              <a:rPr lang="it-IT" sz="2400" dirty="0"/>
              <a:t>Struttura a cicli paralleli </a:t>
            </a:r>
            <a:r>
              <a:rPr lang="it-IT" sz="2400" dirty="0" smtClean="0"/>
              <a:t>con </a:t>
            </a:r>
            <a:r>
              <a:rPr lang="it-IT" sz="2400" dirty="0"/>
              <a:t>scambio </a:t>
            </a:r>
            <a:r>
              <a:rPr lang="it-IT" sz="2400" dirty="0" smtClean="0"/>
              <a:t/>
            </a:r>
            <a:br>
              <a:rPr lang="it-IT" sz="2400" dirty="0" smtClean="0"/>
            </a:br>
            <a:r>
              <a:rPr lang="it-IT" sz="2400" dirty="0" smtClean="0"/>
              <a:t>di </a:t>
            </a:r>
            <a:r>
              <a:rPr lang="it-IT" sz="2400" dirty="0"/>
              <a:t>dati tramite code </a:t>
            </a:r>
            <a:r>
              <a:rPr lang="it-IT" sz="2400" b="1" dirty="0"/>
              <a:t>FIFO</a:t>
            </a:r>
            <a:endParaRPr lang="it-IT" sz="2400" dirty="0"/>
          </a:p>
          <a:p>
            <a:pPr lvl="1"/>
            <a:r>
              <a:rPr lang="it-IT" sz="2000" dirty="0"/>
              <a:t>Pattern </a:t>
            </a:r>
            <a:r>
              <a:rPr lang="it-IT" sz="2000" b="1" dirty="0" smtClean="0"/>
              <a:t>Producer-Consumer</a:t>
            </a:r>
            <a:br>
              <a:rPr lang="it-IT" sz="2000" b="1" dirty="0" smtClean="0"/>
            </a:br>
            <a:endParaRPr lang="it-IT" sz="2000" dirty="0"/>
          </a:p>
          <a:p>
            <a:r>
              <a:rPr lang="it-IT" sz="2400" b="1" dirty="0"/>
              <a:t>DMA</a:t>
            </a:r>
            <a:r>
              <a:rPr lang="it-IT" sz="2400" dirty="0"/>
              <a:t> per lo scambio di dati tra FPGA </a:t>
            </a:r>
            <a:r>
              <a:rPr lang="it-IT" sz="2400" dirty="0" smtClean="0"/>
              <a:t>e microcontrollore</a:t>
            </a:r>
            <a:br>
              <a:rPr lang="it-IT" sz="2400" dirty="0" smtClean="0"/>
            </a:br>
            <a:endParaRPr lang="it-IT" sz="2400" dirty="0"/>
          </a:p>
          <a:p>
            <a:r>
              <a:rPr lang="it-IT" sz="2400" dirty="0"/>
              <a:t>Aritmetica </a:t>
            </a:r>
            <a:r>
              <a:rPr lang="it-IT" sz="2400" b="1" dirty="0" err="1"/>
              <a:t>fixed</a:t>
            </a:r>
            <a:r>
              <a:rPr lang="it-IT" sz="2400" b="1" dirty="0"/>
              <a:t> </a:t>
            </a:r>
            <a:r>
              <a:rPr lang="it-IT" sz="2400" b="1" dirty="0" err="1"/>
              <a:t>point</a:t>
            </a:r>
            <a:r>
              <a:rPr lang="it-IT" sz="2400" dirty="0"/>
              <a:t> per migliorare le prestazioni su </a:t>
            </a:r>
            <a:r>
              <a:rPr lang="it-IT" sz="2400" dirty="0" smtClean="0"/>
              <a:t>FPGA</a:t>
            </a:r>
            <a:r>
              <a:rPr lang="it-IT" sz="2400" dirty="0"/>
              <a:t/>
            </a:r>
            <a:br>
              <a:rPr lang="it-IT" sz="2400" dirty="0"/>
            </a:br>
            <a:endParaRPr lang="it-IT" sz="18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13</a:t>
            </a:fld>
            <a:endParaRPr lang="en-US" altLang="nl-NL"/>
          </a:p>
        </p:txBody>
      </p:sp>
      <p:sp>
        <p:nvSpPr>
          <p:cNvPr id="5" name="Rettangolo arrotondato 4"/>
          <p:cNvSpPr/>
          <p:nvPr/>
        </p:nvSpPr>
        <p:spPr>
          <a:xfrm>
            <a:off x="7473773" y="2484398"/>
            <a:ext cx="1558976" cy="749509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arrotondato 5"/>
          <p:cNvSpPr/>
          <p:nvPr/>
        </p:nvSpPr>
        <p:spPr>
          <a:xfrm>
            <a:off x="7495008" y="3743572"/>
            <a:ext cx="1558976" cy="749509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Freccia circolare a destra 7"/>
          <p:cNvSpPr/>
          <p:nvPr/>
        </p:nvSpPr>
        <p:spPr>
          <a:xfrm>
            <a:off x="6893062" y="2739231"/>
            <a:ext cx="571966" cy="1588957"/>
          </a:xfrm>
          <a:prstGeom prst="curvedRightArrow">
            <a:avLst/>
          </a:prstGeom>
          <a:gradFill>
            <a:gsLst>
              <a:gs pos="0">
                <a:srgbClr val="0070C0"/>
              </a:gs>
              <a:gs pos="100000">
                <a:srgbClr val="00B0F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7685232" y="2674486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 smtClean="0"/>
              <a:t>Producer</a:t>
            </a:r>
            <a:endParaRPr lang="it-IT" sz="1800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7590259" y="3932741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 smtClean="0"/>
              <a:t>Consumer</a:t>
            </a:r>
            <a:endParaRPr lang="it-IT" sz="1800" dirty="0"/>
          </a:p>
        </p:txBody>
      </p:sp>
      <p:sp>
        <p:nvSpPr>
          <p:cNvPr id="11" name="CasellaDiTesto 10"/>
          <p:cNvSpPr txBox="1"/>
          <p:nvPr/>
        </p:nvSpPr>
        <p:spPr>
          <a:xfrm rot="16200000">
            <a:off x="6782766" y="3372126"/>
            <a:ext cx="62869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500" b="1" dirty="0" smtClean="0"/>
              <a:t>FIFO</a:t>
            </a:r>
            <a:endParaRPr lang="it-IT" sz="1500" b="1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768" y="1042706"/>
            <a:ext cx="1033463" cy="128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42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FPGA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24102"/>
            <a:ext cx="8120063" cy="5093494"/>
          </a:xfrm>
        </p:spPr>
        <p:txBody>
          <a:bodyPr/>
          <a:lstStyle/>
          <a:p>
            <a:r>
              <a:rPr lang="it-IT" sz="2400" dirty="0" smtClean="0"/>
              <a:t>Le funzionalità svolte in hardware dal FPGA sono:</a:t>
            </a:r>
            <a:br>
              <a:rPr lang="it-IT" sz="2400" dirty="0" smtClean="0"/>
            </a:br>
            <a:endParaRPr lang="it-IT" sz="2400" dirty="0" smtClean="0"/>
          </a:p>
          <a:p>
            <a:pPr lvl="1"/>
            <a:r>
              <a:rPr lang="it-IT" sz="2000" b="1" dirty="0" smtClean="0"/>
              <a:t>Generazione</a:t>
            </a:r>
            <a:r>
              <a:rPr lang="it-IT" sz="2000" dirty="0" smtClean="0"/>
              <a:t> del </a:t>
            </a:r>
            <a:br>
              <a:rPr lang="it-IT" sz="2000" dirty="0" smtClean="0"/>
            </a:br>
            <a:r>
              <a:rPr lang="it-IT" sz="2000" dirty="0" smtClean="0"/>
              <a:t>segnale di modulazione </a:t>
            </a:r>
            <a:r>
              <a:rPr lang="it-IT" sz="2000" i="1" dirty="0" smtClean="0"/>
              <a:t/>
            </a:r>
            <a:br>
              <a:rPr lang="it-IT" sz="2000" i="1" dirty="0" smtClean="0"/>
            </a:br>
            <a:endParaRPr lang="it-IT" sz="2000" i="1" dirty="0" smtClean="0"/>
          </a:p>
          <a:p>
            <a:pPr lvl="1"/>
            <a:r>
              <a:rPr lang="it-IT" sz="2000" b="1" dirty="0" smtClean="0"/>
              <a:t>Campionamento</a:t>
            </a:r>
            <a:r>
              <a:rPr lang="it-IT" sz="2000" dirty="0" smtClean="0"/>
              <a:t> </a:t>
            </a:r>
            <a:br>
              <a:rPr lang="it-IT" sz="2000" dirty="0" smtClean="0"/>
            </a:br>
            <a:r>
              <a:rPr lang="it-IT" sz="2000" dirty="0" smtClean="0"/>
              <a:t>del segnale interferometrico </a:t>
            </a:r>
            <a:br>
              <a:rPr lang="it-IT" sz="2000" dirty="0" smtClean="0"/>
            </a:br>
            <a:r>
              <a:rPr lang="it-IT" sz="2000" dirty="0" smtClean="0"/>
              <a:t>a </a:t>
            </a:r>
            <a:r>
              <a:rPr lang="it-IT" sz="2000" i="1" dirty="0" smtClean="0"/>
              <a:t>30MHz</a:t>
            </a:r>
            <a:br>
              <a:rPr lang="it-IT" sz="2000" i="1" dirty="0" smtClean="0"/>
            </a:br>
            <a:endParaRPr lang="it-IT" sz="2000" i="1" dirty="0" smtClean="0"/>
          </a:p>
          <a:p>
            <a:pPr lvl="1"/>
            <a:r>
              <a:rPr lang="it-IT" sz="2000" dirty="0" smtClean="0"/>
              <a:t>Calcolo </a:t>
            </a:r>
            <a:br>
              <a:rPr lang="it-IT" sz="2000" dirty="0" smtClean="0"/>
            </a:br>
            <a:r>
              <a:rPr lang="it-IT" sz="2000" dirty="0" smtClean="0"/>
              <a:t>della </a:t>
            </a:r>
            <a:r>
              <a:rPr lang="it-IT" sz="2000" b="1" dirty="0" smtClean="0"/>
              <a:t>Fast Fourier </a:t>
            </a:r>
            <a:r>
              <a:rPr lang="it-IT" sz="2000" b="1" dirty="0" err="1" smtClean="0"/>
              <a:t>Transform</a:t>
            </a:r>
            <a:r>
              <a:rPr lang="it-IT" sz="2000" b="1" dirty="0" smtClean="0"/>
              <a:t> </a:t>
            </a:r>
            <a:r>
              <a:rPr lang="it-IT" sz="2000" b="1" dirty="0" smtClean="0"/>
              <a:t/>
            </a:r>
            <a:br>
              <a:rPr lang="it-IT" sz="2000" b="1" dirty="0" smtClean="0"/>
            </a:br>
            <a:r>
              <a:rPr lang="it-IT" sz="2000" dirty="0" smtClean="0"/>
              <a:t>(</a:t>
            </a:r>
            <a:r>
              <a:rPr lang="it-IT" sz="2000" dirty="0" smtClean="0"/>
              <a:t>FFT)</a:t>
            </a:r>
            <a:br>
              <a:rPr lang="it-IT" sz="2000" dirty="0" smtClean="0"/>
            </a:br>
            <a:endParaRPr lang="it-IT" sz="2000" dirty="0" smtClean="0"/>
          </a:p>
          <a:p>
            <a:pPr lvl="1"/>
            <a:r>
              <a:rPr lang="it-IT" sz="2000" dirty="0" smtClean="0"/>
              <a:t>Estrazione </a:t>
            </a:r>
            <a:br>
              <a:rPr lang="it-IT" sz="2000" dirty="0" smtClean="0"/>
            </a:br>
            <a:r>
              <a:rPr lang="it-IT" sz="2000" dirty="0" smtClean="0"/>
              <a:t>del </a:t>
            </a:r>
            <a:r>
              <a:rPr lang="it-IT" sz="2000" b="1" dirty="0" smtClean="0"/>
              <a:t>tono fondamentale </a:t>
            </a:r>
            <a:r>
              <a:rPr lang="it-IT" sz="2000" dirty="0" smtClean="0"/>
              <a:t>dal FFT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14</a:t>
            </a:fld>
            <a:endParaRPr lang="en-US" altLang="nl-NL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633" y="1454331"/>
            <a:ext cx="3968935" cy="466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57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Microcontrollore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903087"/>
            <a:ext cx="7772400" cy="528637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it-IT" sz="2400" dirty="0"/>
              <a:t>Le funzionalità </a:t>
            </a:r>
            <a:r>
              <a:rPr lang="it-IT" sz="2400" dirty="0" smtClean="0"/>
              <a:t>svolte dal microcontrollore sono: </a:t>
            </a:r>
          </a:p>
          <a:p>
            <a:pPr lvl="1"/>
            <a:r>
              <a:rPr lang="it-IT" sz="2000" dirty="0"/>
              <a:t>Calcolo </a:t>
            </a:r>
            <a:r>
              <a:rPr lang="it-IT" sz="2000" dirty="0" smtClean="0"/>
              <a:t>dell’</a:t>
            </a:r>
            <a:r>
              <a:rPr lang="it-IT" sz="2000" b="1" dirty="0" err="1" smtClean="0"/>
              <a:t>Interpolated</a:t>
            </a:r>
            <a:r>
              <a:rPr lang="it-IT" sz="2000" dirty="0" smtClean="0"/>
              <a:t> </a:t>
            </a:r>
            <a:r>
              <a:rPr lang="it-IT" sz="2000" b="1" dirty="0" smtClean="0"/>
              <a:t>FFT</a:t>
            </a:r>
            <a:r>
              <a:rPr lang="it-IT" sz="2000" dirty="0" smtClean="0"/>
              <a:t> (IFFT)</a:t>
            </a:r>
            <a:br>
              <a:rPr lang="it-IT" sz="2000" dirty="0" smtClean="0"/>
            </a:br>
            <a:r>
              <a:rPr lang="it-IT" sz="2000" dirty="0"/>
              <a:t/>
            </a:r>
            <a:br>
              <a:rPr lang="it-IT" sz="2000" dirty="0"/>
            </a:br>
            <a:r>
              <a:rPr lang="it-IT" sz="2000" dirty="0"/>
              <a:t/>
            </a:r>
            <a:br>
              <a:rPr lang="it-IT" sz="2000" dirty="0"/>
            </a:br>
            <a:r>
              <a:rPr lang="it-IT" sz="2000" dirty="0" smtClean="0"/>
              <a:t/>
            </a:r>
            <a:br>
              <a:rPr lang="it-IT" sz="2000" dirty="0" smtClean="0"/>
            </a:br>
            <a:endParaRPr lang="it-IT" sz="2000" dirty="0" smtClean="0"/>
          </a:p>
          <a:p>
            <a:pPr marL="457200" lvl="1" indent="0">
              <a:buNone/>
            </a:pPr>
            <a:endParaRPr lang="it-IT" sz="2000" dirty="0" smtClean="0"/>
          </a:p>
          <a:p>
            <a:pPr marL="457200" lvl="1" indent="0">
              <a:buNone/>
            </a:pPr>
            <a:endParaRPr lang="it-IT" sz="2000" dirty="0" smtClean="0"/>
          </a:p>
          <a:p>
            <a:pPr marL="457200" lvl="1" indent="0">
              <a:buNone/>
            </a:pPr>
            <a:endParaRPr lang="it-IT" sz="2000" dirty="0"/>
          </a:p>
          <a:p>
            <a:pPr marL="457200" lvl="1" indent="0">
              <a:buNone/>
            </a:pPr>
            <a:endParaRPr lang="it-IT" sz="2000" dirty="0" smtClean="0"/>
          </a:p>
          <a:p>
            <a:pPr marL="457200" lvl="1" indent="0">
              <a:buNone/>
            </a:pPr>
            <a:endParaRPr lang="it-IT" sz="2000" dirty="0" smtClean="0"/>
          </a:p>
          <a:p>
            <a:pPr marL="457200" lvl="1" indent="0">
              <a:buNone/>
            </a:pPr>
            <a:endParaRPr lang="it-IT" sz="2000" dirty="0" smtClean="0"/>
          </a:p>
          <a:p>
            <a:pPr lvl="1"/>
            <a:r>
              <a:rPr lang="it-IT" sz="2000" dirty="0" smtClean="0"/>
              <a:t>Calcolo </a:t>
            </a:r>
            <a:r>
              <a:rPr lang="it-IT" sz="2000" dirty="0"/>
              <a:t>della </a:t>
            </a:r>
            <a:r>
              <a:rPr lang="it-IT" sz="2000" b="1" dirty="0"/>
              <a:t>distanza </a:t>
            </a:r>
            <a:r>
              <a:rPr lang="it-IT" sz="2000" b="1" dirty="0" smtClean="0"/>
              <a:t>assoluta</a:t>
            </a:r>
            <a:r>
              <a:rPr lang="it-IT" sz="2000" dirty="0" smtClean="0"/>
              <a:t>:</a:t>
            </a:r>
            <a:endParaRPr lang="it-IT" sz="20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15</a:t>
            </a:fld>
            <a:endParaRPr lang="en-US" alt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/>
              <p:cNvSpPr txBox="1"/>
              <p:nvPr/>
            </p:nvSpPr>
            <p:spPr>
              <a:xfrm>
                <a:off x="5602315" y="5270549"/>
                <a:ext cx="2503457" cy="7338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𝑑</m:t>
                      </m:r>
                      <m:r>
                        <a:rPr lang="it-IT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∝</m:t>
                      </m:r>
                      <m:r>
                        <a:rPr lang="it-IT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f>
                        <m:fPr>
                          <m:ctrlPr>
                            <a:rPr lang="it-IT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𝑓𝑎𝑙𝑙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𝑟𝑖𝑠𝑒</m:t>
                              </m:r>
                            </m:sub>
                          </m:sSub>
                        </m:num>
                        <m:den>
                          <m:r>
                            <a:rPr lang="it-IT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7" name="CasellaDiTes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2315" y="5270549"/>
                <a:ext cx="2503457" cy="73385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magin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318" y="2409589"/>
            <a:ext cx="3594964" cy="271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13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Ottimizzazioni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1142996"/>
            <a:ext cx="7772400" cy="5333997"/>
          </a:xfrm>
        </p:spPr>
        <p:txBody>
          <a:bodyPr/>
          <a:lstStyle/>
          <a:p>
            <a:r>
              <a:rPr lang="it-IT" sz="2400" b="1" dirty="0"/>
              <a:t>Finestratura</a:t>
            </a:r>
            <a:r>
              <a:rPr lang="it-IT" sz="2400" dirty="0"/>
              <a:t> di </a:t>
            </a:r>
            <a:r>
              <a:rPr lang="it-IT" sz="2400" dirty="0" err="1"/>
              <a:t>Hanning</a:t>
            </a:r>
            <a:r>
              <a:rPr lang="it-IT" sz="2400" dirty="0"/>
              <a:t> del segnale </a:t>
            </a:r>
            <a:r>
              <a:rPr lang="it-IT" sz="2400" dirty="0" smtClean="0"/>
              <a:t>interferometrico</a:t>
            </a:r>
            <a:endParaRPr lang="it-IT" sz="2400" dirty="0"/>
          </a:p>
          <a:p>
            <a:r>
              <a:rPr lang="it-IT" sz="2400" b="1" dirty="0" smtClean="0"/>
              <a:t>Compensazione</a:t>
            </a:r>
            <a:r>
              <a:rPr lang="it-IT" sz="2400" dirty="0" smtClean="0"/>
              <a:t> </a:t>
            </a:r>
            <a:r>
              <a:rPr lang="it-IT" sz="2400" dirty="0"/>
              <a:t>della non-linearità del laser</a:t>
            </a:r>
            <a:br>
              <a:rPr lang="it-IT" sz="2400" dirty="0"/>
            </a:br>
            <a:r>
              <a:rPr lang="it-IT" sz="2400" dirty="0" smtClean="0"/>
              <a:t/>
            </a:r>
            <a:br>
              <a:rPr lang="it-IT" sz="2400" dirty="0" smtClean="0"/>
            </a:br>
            <a:r>
              <a:rPr lang="it-IT" sz="2400" dirty="0" smtClean="0"/>
              <a:t/>
            </a:r>
            <a:br>
              <a:rPr lang="it-IT" sz="2400" dirty="0" smtClean="0"/>
            </a:br>
            <a:r>
              <a:rPr lang="it-IT" sz="2400" dirty="0" smtClean="0"/>
              <a:t/>
            </a:r>
            <a:br>
              <a:rPr lang="it-IT" sz="2400" dirty="0" smtClean="0"/>
            </a:br>
            <a:r>
              <a:rPr lang="it-IT" sz="2400" dirty="0" smtClean="0"/>
              <a:t/>
            </a:r>
            <a:br>
              <a:rPr lang="it-IT" sz="2400" dirty="0" smtClean="0"/>
            </a:br>
            <a:endParaRPr lang="it-IT" sz="2400" dirty="0"/>
          </a:p>
          <a:p>
            <a:endParaRPr lang="it-IT" sz="2400" dirty="0"/>
          </a:p>
          <a:p>
            <a:r>
              <a:rPr lang="it-IT" sz="2400" dirty="0" smtClean="0"/>
              <a:t>Segnali </a:t>
            </a:r>
            <a:r>
              <a:rPr lang="it-IT" sz="2400" dirty="0"/>
              <a:t>di </a:t>
            </a:r>
            <a:r>
              <a:rPr lang="it-IT" sz="2400" dirty="0" smtClean="0"/>
              <a:t>modulazione</a:t>
            </a:r>
            <a:br>
              <a:rPr lang="it-IT" sz="2400" dirty="0" smtClean="0"/>
            </a:br>
            <a:r>
              <a:rPr lang="it-IT" sz="2400" dirty="0" smtClean="0"/>
              <a:t>con </a:t>
            </a:r>
            <a:r>
              <a:rPr lang="it-IT" sz="2400" b="1" dirty="0" smtClean="0"/>
              <a:t>ampiezze differenti</a:t>
            </a:r>
            <a:endParaRPr lang="it-IT" sz="2400" b="1" dirty="0"/>
          </a:p>
          <a:p>
            <a:r>
              <a:rPr lang="it-IT" sz="2400" b="1" dirty="0" smtClean="0"/>
              <a:t>Sottrazione</a:t>
            </a:r>
            <a:r>
              <a:rPr lang="it-IT" sz="2400" dirty="0" smtClean="0"/>
              <a:t> </a:t>
            </a:r>
            <a:br>
              <a:rPr lang="it-IT" sz="2400" dirty="0" smtClean="0"/>
            </a:br>
            <a:r>
              <a:rPr lang="it-IT" sz="2400" dirty="0" smtClean="0"/>
              <a:t>del </a:t>
            </a:r>
            <a:r>
              <a:rPr lang="it-IT" sz="2400" dirty="0"/>
              <a:t>fondo di </a:t>
            </a:r>
            <a:r>
              <a:rPr lang="it-IT" sz="2400" b="1" dirty="0" smtClean="0"/>
              <a:t>rumore</a:t>
            </a:r>
            <a:r>
              <a:rPr lang="it-IT" sz="2400" dirty="0" smtClean="0"/>
              <a:t> </a:t>
            </a:r>
            <a:endParaRPr lang="it-IT" sz="2400" dirty="0"/>
          </a:p>
          <a:p>
            <a:endParaRPr lang="it-IT" sz="24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16</a:t>
            </a:fld>
            <a:endParaRPr lang="en-US" altLang="nl-NL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02" y="2092861"/>
            <a:ext cx="3131547" cy="2135676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426" y="2089383"/>
            <a:ext cx="2763074" cy="2139154"/>
          </a:xfrm>
          <a:prstGeom prst="rect">
            <a:avLst/>
          </a:prstGeom>
        </p:spPr>
      </p:pic>
      <p:sp>
        <p:nvSpPr>
          <p:cNvPr id="10" name="Freccia destra 9"/>
          <p:cNvSpPr/>
          <p:nvPr/>
        </p:nvSpPr>
        <p:spPr>
          <a:xfrm>
            <a:off x="3561941" y="2703087"/>
            <a:ext cx="2016176" cy="793851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500" dirty="0" smtClean="0"/>
              <a:t>Compensazione</a:t>
            </a:r>
            <a:endParaRPr lang="it-IT" sz="1500" dirty="0"/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386" y="4498498"/>
            <a:ext cx="3098265" cy="197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87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21556"/>
            <a:ext cx="7815263" cy="5272088"/>
          </a:xfrm>
        </p:spPr>
        <p:txBody>
          <a:bodyPr/>
          <a:lstStyle/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 a self-mixing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Misura della distanza</a:t>
            </a:r>
          </a:p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Architettura hardware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Sistema analogico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Sistema di conversione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Sistema digitale</a:t>
            </a:r>
          </a:p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Architettura software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FPGA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Microcontrollore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Dettagli implementativi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Ottimizzazioni</a:t>
            </a:r>
          </a:p>
          <a:p>
            <a:r>
              <a:rPr lang="it-IT" sz="2400" dirty="0"/>
              <a:t>Risultati sperimentali</a:t>
            </a:r>
          </a:p>
          <a:p>
            <a:r>
              <a:rPr lang="it-IT" sz="2400" dirty="0"/>
              <a:t>Conclusioni e sviluppi futuri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17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35439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Risultati sperimentali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76387" y="1071562"/>
            <a:ext cx="7772400" cy="1783578"/>
          </a:xfrm>
        </p:spPr>
        <p:txBody>
          <a:bodyPr/>
          <a:lstStyle/>
          <a:p>
            <a:r>
              <a:rPr lang="it-IT" sz="2400" dirty="0" smtClean="0"/>
              <a:t>Due tipologie di prove, effettuate ad ogni passo dello sviluppo:</a:t>
            </a:r>
          </a:p>
          <a:p>
            <a:pPr lvl="1"/>
            <a:r>
              <a:rPr lang="it-IT" sz="2000" dirty="0" smtClean="0"/>
              <a:t>Bersaglio fisso</a:t>
            </a:r>
          </a:p>
          <a:p>
            <a:pPr lvl="1"/>
            <a:r>
              <a:rPr lang="it-IT" sz="2000" dirty="0" smtClean="0"/>
              <a:t>Bersaglio mobile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18</a:t>
            </a:fld>
            <a:endParaRPr lang="en-US" altLang="nl-NL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774" y="2785568"/>
            <a:ext cx="6419625" cy="352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92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Risultati sperimentali (2)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025888"/>
                <a:ext cx="7772400" cy="2823232"/>
              </a:xfrm>
            </p:spPr>
            <p:txBody>
              <a:bodyPr/>
              <a:lstStyle/>
              <a:p>
                <a:r>
                  <a:rPr lang="it-IT" sz="2400" dirty="0" smtClean="0"/>
                  <a:t>Prove </a:t>
                </a:r>
                <a:r>
                  <a:rPr lang="it-IT" sz="2400" dirty="0"/>
                  <a:t>a </a:t>
                </a:r>
                <a:r>
                  <a:rPr lang="it-IT" sz="2400" b="1" dirty="0"/>
                  <a:t>bersaglio fisso</a:t>
                </a:r>
                <a:r>
                  <a:rPr lang="it-IT" sz="2400" dirty="0"/>
                  <a:t> </a:t>
                </a:r>
                <a:r>
                  <a:rPr lang="it-IT" sz="2400" dirty="0" smtClean="0"/>
                  <a:t>per </a:t>
                </a:r>
                <a:r>
                  <a:rPr lang="it-IT" sz="2400" dirty="0"/>
                  <a:t>lo strumento </a:t>
                </a:r>
                <a:r>
                  <a:rPr lang="it-IT" sz="2400" dirty="0" smtClean="0"/>
                  <a:t>finale con ostacolo a </a:t>
                </a:r>
                <a:r>
                  <a:rPr lang="it-IT" sz="2400" dirty="0"/>
                  <a:t>20, 50 e 90cm</a:t>
                </a:r>
              </a:p>
              <a:p>
                <a:r>
                  <a:rPr lang="it-IT" sz="2400" dirty="0"/>
                  <a:t>Si è misurata la dispersione della misura:</a:t>
                </a:r>
              </a:p>
              <a:p>
                <a:pPr lvl="1"/>
                <a:r>
                  <a:rPr lang="it-IT" sz="2000" dirty="0"/>
                  <a:t>20cm: </a:t>
                </a:r>
                <a:r>
                  <a:rPr lang="it-IT" sz="2000" b="1" dirty="0" smtClean="0"/>
                  <a:t>1.3</a:t>
                </a:r>
                <a:r>
                  <a:rPr lang="it-IT" sz="2000" dirty="0" smtClean="0"/>
                  <a:t>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b="1" i="1">
                            <a:latin typeface="Cambria Math" panose="02040503050406030204" pitchFamily="18" charset="0"/>
                            <a:ea typeface="Lucida Grande" charset="0"/>
                            <a:cs typeface="Lucida Grande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10</m:t>
                        </m:r>
                      </m:e>
                      <m:sup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4</m:t>
                        </m:r>
                      </m:sup>
                    </m:sSup>
                  </m:oMath>
                </a14:m>
                <a:endParaRPr lang="it-IT" sz="2000" dirty="0"/>
              </a:p>
              <a:p>
                <a:pPr lvl="1"/>
                <a:r>
                  <a:rPr lang="it-IT" sz="2000" dirty="0"/>
                  <a:t>50cm: </a:t>
                </a:r>
                <a:r>
                  <a:rPr lang="it-IT" sz="2000" b="1" dirty="0" smtClean="0"/>
                  <a:t>2.4*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b="1" i="1">
                            <a:latin typeface="Cambria Math" panose="02040503050406030204" pitchFamily="18" charset="0"/>
                            <a:ea typeface="Lucida Grande" charset="0"/>
                            <a:cs typeface="Lucida Grande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10</m:t>
                        </m:r>
                      </m:e>
                      <m:sup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4</m:t>
                        </m:r>
                      </m:sup>
                    </m:sSup>
                  </m:oMath>
                </a14:m>
                <a:endParaRPr lang="it-IT" sz="2000" b="1" dirty="0" smtClean="0"/>
              </a:p>
              <a:p>
                <a:pPr lvl="1"/>
                <a:r>
                  <a:rPr lang="it-IT" sz="2000" dirty="0" smtClean="0"/>
                  <a:t>90cm: </a:t>
                </a:r>
                <a:r>
                  <a:rPr lang="it-IT" sz="2000" b="1" dirty="0" smtClean="0"/>
                  <a:t>6.5*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b="1" i="1">
                            <a:latin typeface="Cambria Math" panose="02040503050406030204" pitchFamily="18" charset="0"/>
                            <a:ea typeface="Lucida Grande" charset="0"/>
                            <a:cs typeface="Lucida Grande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10</m:t>
                        </m:r>
                      </m:e>
                      <m:sup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4</m:t>
                        </m:r>
                      </m:sup>
                    </m:sSup>
                  </m:oMath>
                </a14:m>
                <a:endParaRPr lang="it-IT" sz="2000" b="1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025888"/>
                <a:ext cx="7772400" cy="2823232"/>
              </a:xfrm>
              <a:blipFill rotWithShape="0">
                <a:blip r:embed="rId3"/>
                <a:stretch>
                  <a:fillRect l="-1176" t="-1728" b="-64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19</a:t>
            </a:fld>
            <a:endParaRPr lang="en-US" altLang="nl-NL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93" y="4501190"/>
            <a:ext cx="3163078" cy="1789680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157" y="4501190"/>
            <a:ext cx="3069989" cy="178968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146" y="4501190"/>
            <a:ext cx="2680126" cy="178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22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891778"/>
            <a:ext cx="7784892" cy="5531644"/>
          </a:xfrm>
        </p:spPr>
        <p:txBody>
          <a:bodyPr/>
          <a:lstStyle/>
          <a:p>
            <a:r>
              <a:rPr lang="it-IT" sz="2400" dirty="0"/>
              <a:t>Interferometria</a:t>
            </a:r>
          </a:p>
          <a:p>
            <a:pPr lvl="1"/>
            <a:r>
              <a:rPr lang="it-IT" sz="2000" dirty="0"/>
              <a:t>Interferometria a self-mixing</a:t>
            </a:r>
          </a:p>
          <a:p>
            <a:pPr lvl="1"/>
            <a:r>
              <a:rPr lang="it-IT" sz="2000" dirty="0"/>
              <a:t>Misura della distanza</a:t>
            </a:r>
          </a:p>
          <a:p>
            <a:r>
              <a:rPr lang="it-IT" sz="2400" dirty="0"/>
              <a:t>Architettura hardware</a:t>
            </a:r>
          </a:p>
          <a:p>
            <a:pPr lvl="1"/>
            <a:r>
              <a:rPr lang="it-IT" sz="2000" dirty="0" smtClean="0"/>
              <a:t>Sistema analogico</a:t>
            </a:r>
          </a:p>
          <a:p>
            <a:pPr lvl="1"/>
            <a:r>
              <a:rPr lang="it-IT" sz="2000" dirty="0"/>
              <a:t>Sistema di </a:t>
            </a:r>
            <a:r>
              <a:rPr lang="it-IT" sz="2000" dirty="0" smtClean="0"/>
              <a:t>conversione</a:t>
            </a:r>
            <a:endParaRPr lang="it-IT" sz="2000" dirty="0"/>
          </a:p>
          <a:p>
            <a:pPr lvl="1"/>
            <a:r>
              <a:rPr lang="it-IT" sz="2000" dirty="0" smtClean="0"/>
              <a:t>Sistema digitale</a:t>
            </a:r>
            <a:endParaRPr lang="it-IT" sz="2000" dirty="0"/>
          </a:p>
          <a:p>
            <a:r>
              <a:rPr lang="it-IT" sz="2400" dirty="0" smtClean="0"/>
              <a:t>Architettura </a:t>
            </a:r>
            <a:r>
              <a:rPr lang="it-IT" sz="2400" dirty="0"/>
              <a:t>software</a:t>
            </a:r>
          </a:p>
          <a:p>
            <a:pPr lvl="1"/>
            <a:r>
              <a:rPr lang="it-IT" sz="2000" dirty="0"/>
              <a:t>FPGA</a:t>
            </a:r>
          </a:p>
          <a:p>
            <a:pPr lvl="1"/>
            <a:r>
              <a:rPr lang="it-IT" sz="2000" dirty="0" smtClean="0"/>
              <a:t>Microcontrollore</a:t>
            </a:r>
          </a:p>
          <a:p>
            <a:pPr lvl="1"/>
            <a:r>
              <a:rPr lang="it-IT" sz="2000" dirty="0" smtClean="0"/>
              <a:t>Dettagli implementativi</a:t>
            </a:r>
          </a:p>
          <a:p>
            <a:pPr lvl="1"/>
            <a:r>
              <a:rPr lang="it-IT" sz="2000" dirty="0" smtClean="0"/>
              <a:t>Ottimizzazioni</a:t>
            </a:r>
            <a:endParaRPr lang="it-IT" sz="2000" dirty="0"/>
          </a:p>
          <a:p>
            <a:r>
              <a:rPr lang="it-IT" sz="2400" dirty="0"/>
              <a:t>Risultati </a:t>
            </a:r>
            <a:r>
              <a:rPr lang="it-IT" sz="2400" dirty="0" smtClean="0"/>
              <a:t>sperimentali</a:t>
            </a:r>
            <a:endParaRPr lang="it-IT" sz="2400" dirty="0"/>
          </a:p>
          <a:p>
            <a:r>
              <a:rPr lang="it-IT" sz="2400" dirty="0"/>
              <a:t>Conclusioni e sviluppi futuri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95361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Risultati sperimentali (3)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964370"/>
                <a:ext cx="7772400" cy="3120615"/>
              </a:xfrm>
            </p:spPr>
            <p:txBody>
              <a:bodyPr/>
              <a:lstStyle/>
              <a:p>
                <a:r>
                  <a:rPr lang="it-IT" sz="2400" dirty="0" smtClean="0"/>
                  <a:t>Prove </a:t>
                </a:r>
                <a:r>
                  <a:rPr lang="it-IT" sz="2400" dirty="0"/>
                  <a:t>a </a:t>
                </a:r>
                <a:r>
                  <a:rPr lang="it-IT" sz="2400" b="1" dirty="0"/>
                  <a:t>bersaglio mobile</a:t>
                </a:r>
                <a:r>
                  <a:rPr lang="it-IT" sz="2400" dirty="0"/>
                  <a:t> per lo strumento finale </a:t>
                </a:r>
                <a:r>
                  <a:rPr lang="it-IT" sz="2400" dirty="0" smtClean="0"/>
                  <a:t>con ostacolo </a:t>
                </a:r>
                <a:r>
                  <a:rPr lang="it-IT" sz="2400" dirty="0"/>
                  <a:t>a 20, 50 e 90cm</a:t>
                </a:r>
              </a:p>
              <a:p>
                <a:r>
                  <a:rPr lang="it-IT" sz="2400" dirty="0"/>
                  <a:t>Si è valutata </a:t>
                </a:r>
                <a:r>
                  <a:rPr lang="it-IT" sz="2400" dirty="0" smtClean="0"/>
                  <a:t>l’accuratezza dello </a:t>
                </a:r>
                <a:r>
                  <a:rPr lang="it-IT" sz="2400" dirty="0"/>
                  <a:t>spostamento </a:t>
                </a:r>
                <a:r>
                  <a:rPr lang="it-IT" sz="2400" dirty="0" smtClean="0"/>
                  <a:t>con </a:t>
                </a:r>
                <a:r>
                  <a:rPr lang="it-IT" sz="2400" dirty="0"/>
                  <a:t>passi da 200um:</a:t>
                </a:r>
              </a:p>
              <a:p>
                <a:pPr lvl="1"/>
                <a:r>
                  <a:rPr lang="it-IT" sz="2000" dirty="0"/>
                  <a:t>20cm: </a:t>
                </a:r>
                <a:r>
                  <a:rPr lang="it-IT" sz="2000" dirty="0" smtClean="0"/>
                  <a:t>121um (</a:t>
                </a:r>
                <a:r>
                  <a:rPr lang="it-IT" sz="2000" b="1" dirty="0" smtClean="0"/>
                  <a:t>6</a:t>
                </a:r>
                <a:r>
                  <a:rPr lang="it-IT" sz="2000" dirty="0" smtClean="0"/>
                  <a:t>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b="1" i="1">
                            <a:latin typeface="Cambria Math" panose="02040503050406030204" pitchFamily="18" charset="0"/>
                            <a:ea typeface="Lucida Grande" charset="0"/>
                            <a:cs typeface="Lucida Grande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10</m:t>
                        </m:r>
                      </m:e>
                      <m:sup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it-IT" sz="2000" dirty="0" smtClean="0"/>
                  <a:t>)</a:t>
                </a:r>
                <a:endParaRPr lang="it-IT" sz="2000" dirty="0"/>
              </a:p>
              <a:p>
                <a:pPr lvl="1"/>
                <a:r>
                  <a:rPr lang="it-IT" sz="2000" dirty="0"/>
                  <a:t>50cm</a:t>
                </a:r>
                <a:r>
                  <a:rPr lang="it-IT" sz="2000" dirty="0" smtClean="0"/>
                  <a:t>: 124um (</a:t>
                </a:r>
                <a:r>
                  <a:rPr lang="it-IT" sz="2000" b="1" dirty="0" smtClean="0"/>
                  <a:t>2.5</a:t>
                </a:r>
                <a:r>
                  <a:rPr lang="it-IT" sz="2000" dirty="0" smtClean="0"/>
                  <a:t>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b="1" i="1">
                            <a:latin typeface="Cambria Math" panose="02040503050406030204" pitchFamily="18" charset="0"/>
                            <a:ea typeface="Lucida Grande" charset="0"/>
                            <a:cs typeface="Lucida Grande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10</m:t>
                        </m:r>
                      </m:e>
                      <m:sup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it-IT" sz="2000" dirty="0" smtClean="0"/>
                  <a:t>)</a:t>
                </a:r>
                <a:endParaRPr lang="it-IT" sz="2000" dirty="0"/>
              </a:p>
              <a:p>
                <a:pPr lvl="1"/>
                <a:r>
                  <a:rPr lang="it-IT" sz="2000" dirty="0"/>
                  <a:t>90cm: </a:t>
                </a:r>
                <a:r>
                  <a:rPr lang="it-IT" sz="2000" dirty="0" smtClean="0"/>
                  <a:t>190um (</a:t>
                </a:r>
                <a:r>
                  <a:rPr lang="it-IT" sz="2000" b="1" dirty="0" smtClean="0"/>
                  <a:t>2.1</a:t>
                </a:r>
                <a:r>
                  <a:rPr lang="it-IT" sz="2000" dirty="0" smtClean="0"/>
                  <a:t>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b="1" i="1">
                            <a:latin typeface="Cambria Math" panose="02040503050406030204" pitchFamily="18" charset="0"/>
                            <a:ea typeface="Lucida Grande" charset="0"/>
                            <a:cs typeface="Lucida Grande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10</m:t>
                        </m:r>
                      </m:e>
                      <m:sup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it-IT" sz="2000" dirty="0" smtClean="0"/>
                  <a:t>)</a:t>
                </a:r>
                <a:endParaRPr lang="it-IT" sz="2000" dirty="0"/>
              </a:p>
              <a:p>
                <a:endParaRPr lang="it-IT" sz="1600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964370"/>
                <a:ext cx="7772400" cy="3120615"/>
              </a:xfrm>
              <a:blipFill rotWithShape="0">
                <a:blip r:embed="rId2"/>
                <a:stretch>
                  <a:fillRect l="-1098" t="-1563" b="-273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>
          <a:xfrm>
            <a:off x="7239000" y="6553200"/>
            <a:ext cx="1905000" cy="304800"/>
          </a:xfrm>
        </p:spPr>
        <p:txBody>
          <a:bodyPr/>
          <a:lstStyle/>
          <a:p>
            <a:fld id="{C503DA3A-0C6B-48FC-931E-2C786AAFD5C1}" type="slidenum">
              <a:rPr lang="en-US" altLang="nl-NL" smtClean="0"/>
              <a:pPr/>
              <a:t>20</a:t>
            </a:fld>
            <a:endParaRPr lang="en-US" altLang="nl-NL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706" y="4158685"/>
            <a:ext cx="3004147" cy="2252105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59" y="4158684"/>
            <a:ext cx="3004147" cy="2252105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853" y="4158685"/>
            <a:ext cx="3004147" cy="225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85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Prestazioni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969764"/>
                <a:ext cx="7805738" cy="4718447"/>
              </a:xfrm>
            </p:spPr>
            <p:txBody>
              <a:bodyPr/>
              <a:lstStyle/>
              <a:p>
                <a:r>
                  <a:rPr lang="it-IT" sz="2400" dirty="0" smtClean="0"/>
                  <a:t>Range spaziale di misura: </a:t>
                </a:r>
                <a:br>
                  <a:rPr lang="it-IT" sz="2400" dirty="0" smtClean="0"/>
                </a:br>
                <a:r>
                  <a:rPr lang="it-IT" sz="2400" b="1" dirty="0" smtClean="0"/>
                  <a:t>10 cm </a:t>
                </a:r>
                <a:r>
                  <a:rPr lang="it-IT" sz="2400" b="1" dirty="0"/>
                  <a:t>÷ </a:t>
                </a:r>
                <a:r>
                  <a:rPr lang="it-IT" sz="2400" b="1" dirty="0" smtClean="0"/>
                  <a:t>100 cm</a:t>
                </a:r>
                <a:endParaRPr lang="it-IT" sz="2400" dirty="0" smtClean="0"/>
              </a:p>
              <a:p>
                <a:r>
                  <a:rPr lang="it-IT" sz="2400" dirty="0"/>
                  <a:t>Incertezza relativa di misura: </a:t>
                </a:r>
                <a:br>
                  <a:rPr lang="it-IT" sz="2400" dirty="0"/>
                </a:br>
                <a:r>
                  <a:rPr lang="it-IT" sz="2400" b="1" dirty="0"/>
                  <a:t>2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sz="2400" b="1"/>
                          <m:t>10</m:t>
                        </m:r>
                      </m:e>
                      <m:sup>
                        <m:r>
                          <m:rPr>
                            <m:nor/>
                          </m:rPr>
                          <a:rPr lang="it-IT" sz="2400" b="1"/>
                          <m:t>−</m:t>
                        </m:r>
                        <m:r>
                          <m:rPr>
                            <m:nor/>
                          </m:rPr>
                          <a:rPr lang="it-IT" sz="2400" b="1"/>
                          <m:t>4</m:t>
                        </m:r>
                      </m:sup>
                    </m:sSup>
                  </m:oMath>
                </a14:m>
                <a:r>
                  <a:rPr lang="it-IT" sz="2400" b="1" dirty="0"/>
                  <a:t> ÷ 8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sz="2400" b="1"/>
                          <m:t>10</m:t>
                        </m:r>
                      </m:e>
                      <m:sup>
                        <m:r>
                          <m:rPr>
                            <m:nor/>
                          </m:rPr>
                          <a:rPr lang="it-IT" sz="2400" b="1"/>
                          <m:t>−</m:t>
                        </m:r>
                        <m:r>
                          <m:rPr>
                            <m:nor/>
                          </m:rPr>
                          <a:rPr lang="it-IT" sz="2400" b="1"/>
                          <m:t>4</m:t>
                        </m:r>
                      </m:sup>
                    </m:sSup>
                  </m:oMath>
                </a14:m>
                <a:endParaRPr lang="it-IT" sz="2400" b="1" dirty="0"/>
              </a:p>
              <a:p>
                <a:pPr lvl="1"/>
                <a:r>
                  <a:rPr lang="it-IT" sz="2000" b="1" dirty="0" smtClean="0"/>
                  <a:t>20um </a:t>
                </a:r>
                <a:r>
                  <a:rPr lang="it-IT" sz="2000" dirty="0"/>
                  <a:t>a</a:t>
                </a:r>
                <a:r>
                  <a:rPr lang="it-IT" sz="2000" b="1" dirty="0"/>
                  <a:t> </a:t>
                </a:r>
                <a:r>
                  <a:rPr lang="it-IT" sz="2000" b="1" dirty="0" smtClean="0"/>
                  <a:t>10cm</a:t>
                </a:r>
              </a:p>
              <a:p>
                <a:pPr lvl="1"/>
                <a:r>
                  <a:rPr lang="it-IT" sz="2000" b="1" dirty="0" smtClean="0"/>
                  <a:t>550um </a:t>
                </a:r>
                <a:r>
                  <a:rPr lang="it-IT" sz="2000" dirty="0" smtClean="0"/>
                  <a:t>a</a:t>
                </a:r>
                <a:r>
                  <a:rPr lang="it-IT" sz="2000" b="1" dirty="0" smtClean="0"/>
                  <a:t> 70cm</a:t>
                </a:r>
                <a:endParaRPr lang="it-IT" sz="2000" b="1" dirty="0"/>
              </a:p>
              <a:p>
                <a:pPr lvl="1"/>
                <a:r>
                  <a:rPr lang="it-IT" sz="2000" b="1" dirty="0" smtClean="0"/>
                  <a:t>500um </a:t>
                </a:r>
                <a:r>
                  <a:rPr lang="it-IT" sz="2000" dirty="0"/>
                  <a:t>a</a:t>
                </a:r>
                <a:r>
                  <a:rPr lang="it-IT" sz="2000" b="1" dirty="0"/>
                  <a:t> </a:t>
                </a:r>
                <a:r>
                  <a:rPr lang="it-IT" sz="2000" b="1" dirty="0" smtClean="0"/>
                  <a:t>100cm</a:t>
                </a:r>
              </a:p>
              <a:p>
                <a:pPr lvl="1"/>
                <a:endParaRPr lang="it-IT" sz="1600" b="1" dirty="0" smtClean="0">
                  <a:latin typeface="+mj-lt"/>
                </a:endParaRPr>
              </a:p>
              <a:p>
                <a:r>
                  <a:rPr lang="it-IT" sz="2400" dirty="0" smtClean="0"/>
                  <a:t>Frequenza </a:t>
                </a:r>
                <a:r>
                  <a:rPr lang="it-IT" sz="2400" i="1" dirty="0" smtClean="0"/>
                  <a:t>massima</a:t>
                </a:r>
                <a:r>
                  <a:rPr lang="it-IT" sz="2400" dirty="0" smtClean="0"/>
                  <a:t> </a:t>
                </a:r>
                <a:r>
                  <a:rPr lang="it-IT" sz="2400" dirty="0"/>
                  <a:t>di misura</a:t>
                </a:r>
                <a:r>
                  <a:rPr lang="it-IT" sz="2400" dirty="0" smtClean="0"/>
                  <a:t>: </a:t>
                </a:r>
              </a:p>
              <a:p>
                <a:pPr lvl="1"/>
                <a:r>
                  <a:rPr lang="it-IT" sz="2000" dirty="0" smtClean="0"/>
                  <a:t>1 misura valida ogni </a:t>
                </a:r>
                <a:r>
                  <a:rPr lang="it-IT" sz="2000" b="1" dirty="0" smtClean="0"/>
                  <a:t>208us </a:t>
                </a:r>
                <a:r>
                  <a:rPr lang="it-IT" sz="2000" dirty="0" smtClean="0"/>
                  <a:t>(</a:t>
                </a:r>
                <a:r>
                  <a:rPr lang="it-IT" sz="2000" i="1" dirty="0" smtClean="0"/>
                  <a:t>4.8 kHz</a:t>
                </a:r>
                <a:r>
                  <a:rPr lang="it-IT" sz="2000" dirty="0" smtClean="0"/>
                  <a:t>)</a:t>
                </a:r>
                <a:endParaRPr lang="it-IT" sz="2000" dirty="0">
                  <a:latin typeface="+mj-lt"/>
                </a:endParaRPr>
              </a:p>
              <a:p>
                <a:r>
                  <a:rPr lang="it-IT" sz="2400" dirty="0" smtClean="0">
                    <a:latin typeface="+mj-lt"/>
                  </a:rPr>
                  <a:t>Frequenza</a:t>
                </a:r>
                <a:r>
                  <a:rPr lang="it-IT" sz="2400" i="1" dirty="0" smtClean="0">
                    <a:latin typeface="+mj-lt"/>
                  </a:rPr>
                  <a:t> reale </a:t>
                </a:r>
                <a:r>
                  <a:rPr lang="it-IT" sz="2400" dirty="0" smtClean="0">
                    <a:latin typeface="+mj-lt"/>
                  </a:rPr>
                  <a:t>di misura:</a:t>
                </a:r>
              </a:p>
              <a:p>
                <a:pPr lvl="1"/>
                <a:r>
                  <a:rPr lang="it-IT" sz="2000" dirty="0" smtClean="0">
                    <a:latin typeface="+mj-lt"/>
                  </a:rPr>
                  <a:t>1 </a:t>
                </a:r>
                <a:r>
                  <a:rPr lang="it-IT" sz="2000" dirty="0">
                    <a:latin typeface="+mj-lt"/>
                  </a:rPr>
                  <a:t>misura valida ogni </a:t>
                </a:r>
                <a:r>
                  <a:rPr lang="it-IT" sz="2000" b="1" dirty="0" smtClean="0">
                    <a:latin typeface="+mj-lt"/>
                  </a:rPr>
                  <a:t>20ms</a:t>
                </a:r>
                <a:r>
                  <a:rPr lang="it-IT" sz="2000" dirty="0" smtClean="0">
                    <a:latin typeface="+mj-lt"/>
                  </a:rPr>
                  <a:t> (</a:t>
                </a:r>
                <a:r>
                  <a:rPr lang="it-IT" sz="2000" i="1" dirty="0" smtClean="0">
                    <a:latin typeface="+mj-lt"/>
                  </a:rPr>
                  <a:t>50 Hz</a:t>
                </a:r>
                <a:r>
                  <a:rPr lang="it-IT" sz="2000" dirty="0">
                    <a:latin typeface="+mj-lt"/>
                  </a:rPr>
                  <a:t>)</a:t>
                </a:r>
              </a:p>
              <a:p>
                <a:endParaRPr lang="it-IT" sz="2000" dirty="0" smtClean="0">
                  <a:latin typeface="+mj-lt"/>
                </a:endParaRPr>
              </a:p>
              <a:p>
                <a:pPr marL="457200" lvl="1" indent="0">
                  <a:buNone/>
                </a:pPr>
                <a:endParaRPr lang="it-IT" sz="1600" b="1" dirty="0" smtClean="0"/>
              </a:p>
              <a:p>
                <a:pPr lvl="1"/>
                <a:endParaRPr lang="it-IT" sz="1600" b="1" dirty="0" smtClean="0">
                  <a:latin typeface="+mj-lt"/>
                </a:endParaRPr>
              </a:p>
              <a:p>
                <a:pPr lvl="1"/>
                <a:endParaRPr lang="it-IT" sz="16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969764"/>
                <a:ext cx="7805738" cy="4718447"/>
              </a:xfrm>
              <a:blipFill rotWithShape="0">
                <a:blip r:embed="rId3"/>
                <a:stretch>
                  <a:fillRect l="-1094" t="-1163" b="-297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21</a:t>
            </a:fld>
            <a:endParaRPr lang="en-US" altLang="nl-NL"/>
          </a:p>
        </p:txBody>
      </p:sp>
      <p:sp>
        <p:nvSpPr>
          <p:cNvPr id="5" name="CasellaDiTesto 4"/>
          <p:cNvSpPr txBox="1"/>
          <p:nvPr/>
        </p:nvSpPr>
        <p:spPr>
          <a:xfrm>
            <a:off x="-200025" y="268605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pic>
        <p:nvPicPr>
          <p:cNvPr id="2050" name="Picture 2" descr="https://lh5.googleusercontent.com/GMIVMYY1O8CGkm6z7mhR3S_hARxDr1o1M8SiGMxRFkniPhB64gLHui0PNT4CJSZxWzeaq60Z40ByCgl1M-NTrWS8U3se8wrDc-PBkziCROegcJLOuVn8Zke3uZ0U9ez4mEWjSIltV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665" y="1026916"/>
            <a:ext cx="3396669" cy="2883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595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1042987"/>
            <a:ext cx="7086600" cy="5510213"/>
          </a:xfrm>
        </p:spPr>
        <p:txBody>
          <a:bodyPr/>
          <a:lstStyle/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 a self-mixing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Misura della distanza</a:t>
            </a:r>
          </a:p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Architettura hardware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Sistema analogico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Sistema di conversione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Sistema digitale</a:t>
            </a:r>
          </a:p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Architettura software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FPGA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Microcontrollore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Dettagli implementativi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Ottimizzazioni</a:t>
            </a:r>
          </a:p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Risultati sperimentali</a:t>
            </a:r>
          </a:p>
          <a:p>
            <a:r>
              <a:rPr lang="it-IT" sz="2400" dirty="0"/>
              <a:t>Conclusioni e sviluppi futuri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22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46153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Conclusioni e sviluppi futuri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219200"/>
            <a:ext cx="7772400" cy="4876800"/>
          </a:xfrm>
        </p:spPr>
        <p:txBody>
          <a:bodyPr/>
          <a:lstStyle/>
          <a:p>
            <a:r>
              <a:rPr lang="it-IT" sz="2400" dirty="0" smtClean="0"/>
              <a:t>I risultati ottenuti hanno portato alla realizzazione di uno strumento di misura con buone prestazioni e a basso costo</a:t>
            </a:r>
          </a:p>
          <a:p>
            <a:r>
              <a:rPr lang="it-IT" sz="2400" dirty="0" smtClean="0"/>
              <a:t> Lo strumento mostra</a:t>
            </a:r>
            <a:br>
              <a:rPr lang="it-IT" sz="2400" dirty="0" smtClean="0"/>
            </a:br>
            <a:r>
              <a:rPr lang="it-IT" sz="2400" dirty="0" smtClean="0"/>
              <a:t> ancora alcuni limiti:</a:t>
            </a:r>
          </a:p>
          <a:p>
            <a:pPr lvl="1"/>
            <a:r>
              <a:rPr lang="it-IT" sz="2000" dirty="0" smtClean="0"/>
              <a:t>Frequenza di misura reale</a:t>
            </a:r>
            <a:br>
              <a:rPr lang="it-IT" sz="2000" dirty="0" smtClean="0"/>
            </a:br>
            <a:r>
              <a:rPr lang="it-IT" sz="2000" dirty="0" smtClean="0"/>
              <a:t>inferiore a quella teorica</a:t>
            </a:r>
            <a:endParaRPr lang="it-IT" sz="2000" dirty="0"/>
          </a:p>
          <a:p>
            <a:pPr lvl="1"/>
            <a:r>
              <a:rPr lang="it-IT" sz="2000" dirty="0" smtClean="0"/>
              <a:t>Deriva termica</a:t>
            </a:r>
            <a:endParaRPr lang="it-IT" sz="2400" dirty="0" smtClean="0"/>
          </a:p>
          <a:p>
            <a:r>
              <a:rPr lang="it-IT" sz="2400" dirty="0" smtClean="0"/>
              <a:t>Sviluppi futuri:</a:t>
            </a:r>
          </a:p>
          <a:p>
            <a:pPr lvl="1"/>
            <a:r>
              <a:rPr lang="it-IT" sz="2000" dirty="0" smtClean="0"/>
              <a:t>Scheda di prototipazione </a:t>
            </a:r>
            <a:br>
              <a:rPr lang="it-IT" sz="2000" dirty="0" smtClean="0"/>
            </a:br>
            <a:r>
              <a:rPr lang="it-IT" sz="2000" dirty="0" smtClean="0"/>
              <a:t>più performante</a:t>
            </a:r>
          </a:p>
          <a:p>
            <a:pPr lvl="1"/>
            <a:r>
              <a:rPr lang="it-IT" sz="2000" dirty="0" smtClean="0"/>
              <a:t>Controllore di temperatura</a:t>
            </a:r>
          </a:p>
          <a:p>
            <a:pPr lvl="1"/>
            <a:r>
              <a:rPr lang="it-IT" sz="2000" dirty="0" smtClean="0"/>
              <a:t>Misura della velocità</a:t>
            </a:r>
          </a:p>
          <a:p>
            <a:pPr lvl="1"/>
            <a:endParaRPr lang="it-IT" sz="2000" dirty="0" smtClean="0"/>
          </a:p>
          <a:p>
            <a:pPr lvl="1"/>
            <a:endParaRPr lang="it-IT" sz="2000" dirty="0" smtClean="0"/>
          </a:p>
          <a:p>
            <a:pPr lvl="1"/>
            <a:endParaRPr lang="it-IT" sz="200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23</a:t>
            </a:fld>
            <a:endParaRPr lang="en-US" altLang="nl-NL"/>
          </a:p>
        </p:txBody>
      </p:sp>
      <p:pic>
        <p:nvPicPr>
          <p:cNvPr id="3074" name="Picture 2" descr="5_90cm_no_gau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784" y="2523879"/>
            <a:ext cx="3806939" cy="2542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e 5"/>
          <p:cNvSpPr/>
          <p:nvPr/>
        </p:nvSpPr>
        <p:spPr>
          <a:xfrm>
            <a:off x="5846163" y="4212237"/>
            <a:ext cx="824178" cy="82378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132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24</a:t>
            </a:fld>
            <a:endParaRPr lang="en-US" altLang="nl-NL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>
          <a:xfrm>
            <a:off x="761219" y="4514383"/>
            <a:ext cx="7158038" cy="985837"/>
          </a:xfrm>
        </p:spPr>
        <p:txBody>
          <a:bodyPr/>
          <a:lstStyle/>
          <a:p>
            <a:pPr marL="0" indent="0">
              <a:buNone/>
            </a:pPr>
            <a:r>
              <a:rPr lang="it-IT" sz="4800" dirty="0" smtClean="0"/>
              <a:t>Grazie per l’attenzione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96070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Interferometria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599" y="980605"/>
            <a:ext cx="8162926" cy="1200619"/>
          </a:xfrm>
        </p:spPr>
        <p:txBody>
          <a:bodyPr/>
          <a:lstStyle/>
          <a:p>
            <a:r>
              <a:rPr lang="it-IT" sz="2400" dirty="0"/>
              <a:t>Tecnica che si basa sulla </a:t>
            </a:r>
            <a:r>
              <a:rPr lang="it-IT" sz="2400" b="1" dirty="0"/>
              <a:t>sovrapposizione di due fasci ottici</a:t>
            </a:r>
            <a:r>
              <a:rPr lang="it-IT" sz="2400" dirty="0"/>
              <a:t>, che percorrono cammini differenti,</a:t>
            </a:r>
            <a:r>
              <a:rPr lang="it-IT" sz="2400" b="1" dirty="0"/>
              <a:t> </a:t>
            </a:r>
            <a:r>
              <a:rPr lang="it-IT" sz="2400" dirty="0"/>
              <a:t>emessi dalla stessa sorgente laser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3</a:t>
            </a:fld>
            <a:endParaRPr lang="en-US" altLang="nl-NL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2265931"/>
            <a:ext cx="4728023" cy="3196817"/>
          </a:xfrm>
          <a:prstGeom prst="rect">
            <a:avLst/>
          </a:prstGeom>
        </p:spPr>
      </p:pic>
      <p:sp>
        <p:nvSpPr>
          <p:cNvPr id="6" name="Segnaposto contenuto 2"/>
          <p:cNvSpPr txBox="1">
            <a:spLocks/>
          </p:cNvSpPr>
          <p:nvPr/>
        </p:nvSpPr>
        <p:spPr bwMode="auto">
          <a:xfrm>
            <a:off x="4929190" y="2227331"/>
            <a:ext cx="4114800" cy="330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it-IT" sz="2400" dirty="0"/>
              <a:t>È</a:t>
            </a:r>
            <a:r>
              <a:rPr lang="it-IT" sz="2400" dirty="0" smtClean="0"/>
              <a:t> </a:t>
            </a:r>
            <a:r>
              <a:rPr lang="it-IT" sz="2400" dirty="0"/>
              <a:t>formato da: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000" dirty="0"/>
              <a:t>Laser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000" dirty="0"/>
              <a:t>Divisore di fascio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000" dirty="0"/>
              <a:t>Due specchi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000" dirty="0"/>
              <a:t>Fotodiodo</a:t>
            </a:r>
          </a:p>
          <a:p>
            <a:r>
              <a:rPr lang="it-IT" sz="2400" dirty="0"/>
              <a:t>Il </a:t>
            </a:r>
            <a:r>
              <a:rPr lang="it-IT" sz="2400" i="1" dirty="0"/>
              <a:t>fotodiodo</a:t>
            </a:r>
            <a:r>
              <a:rPr lang="it-IT" sz="2400" dirty="0"/>
              <a:t> genera una corrente contenente l’informazione sulla distanza del </a:t>
            </a:r>
            <a:r>
              <a:rPr lang="it-IT" sz="2400" dirty="0" smtClean="0"/>
              <a:t>bersaglio</a:t>
            </a:r>
            <a:endParaRPr lang="it-IT" sz="2400" kern="0" dirty="0"/>
          </a:p>
        </p:txBody>
      </p:sp>
      <p:sp>
        <p:nvSpPr>
          <p:cNvPr id="7" name="Segnaposto contenuto 2"/>
          <p:cNvSpPr txBox="1">
            <a:spLocks/>
          </p:cNvSpPr>
          <p:nvPr/>
        </p:nvSpPr>
        <p:spPr bwMode="auto">
          <a:xfrm>
            <a:off x="609599" y="5604702"/>
            <a:ext cx="7162801" cy="871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200" i="1" kern="0" dirty="0" smtClean="0"/>
              <a:t>Pro</a:t>
            </a:r>
            <a:r>
              <a:rPr lang="it-IT" sz="2200" kern="0" dirty="0" smtClean="0"/>
              <a:t>: </a:t>
            </a:r>
            <a:r>
              <a:rPr lang="it-IT" sz="2200" b="1" kern="0" dirty="0" smtClean="0"/>
              <a:t>Semplicità</a:t>
            </a:r>
            <a:r>
              <a:rPr lang="it-IT" sz="2200" kern="0" dirty="0" smtClean="0"/>
              <a:t> di realizzazione e basso </a:t>
            </a:r>
            <a:r>
              <a:rPr lang="it-IT" sz="2200" b="1" kern="0" dirty="0"/>
              <a:t>c</a:t>
            </a:r>
            <a:r>
              <a:rPr lang="it-IT" sz="2200" b="1" kern="0" dirty="0" smtClean="0"/>
              <a:t>osto</a:t>
            </a:r>
          </a:p>
          <a:p>
            <a:r>
              <a:rPr lang="it-IT" sz="2200" i="1" kern="0" dirty="0" smtClean="0"/>
              <a:t>Contro</a:t>
            </a:r>
            <a:r>
              <a:rPr lang="it-IT" sz="2200" kern="0" dirty="0" smtClean="0"/>
              <a:t>: </a:t>
            </a:r>
            <a:r>
              <a:rPr lang="it-IT" sz="2200" b="1" kern="0" dirty="0" smtClean="0"/>
              <a:t>Invasività </a:t>
            </a:r>
            <a:r>
              <a:rPr lang="it-IT" sz="2200" kern="0" dirty="0" smtClean="0"/>
              <a:t>della misura</a:t>
            </a:r>
            <a:endParaRPr lang="it-IT" sz="2200" b="1" kern="0" dirty="0"/>
          </a:p>
        </p:txBody>
      </p:sp>
    </p:spTree>
    <p:extLst>
      <p:ext uri="{BB962C8B-B14F-4D97-AF65-F5344CB8AC3E}">
        <p14:creationId xmlns:p14="http://schemas.microsoft.com/office/powerpoint/2010/main" val="401238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Interferometria a self-mixing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4</a:t>
            </a:fld>
            <a:endParaRPr lang="en-US" altLang="nl-NL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397" y="3719054"/>
            <a:ext cx="5594219" cy="1821120"/>
          </a:xfrm>
          <a:prstGeom prst="rect">
            <a:avLst/>
          </a:prstGeom>
        </p:spPr>
      </p:pic>
      <p:sp>
        <p:nvSpPr>
          <p:cNvPr id="7" name="Segnaposto contenuto 2"/>
          <p:cNvSpPr>
            <a:spLocks noGrp="1"/>
          </p:cNvSpPr>
          <p:nvPr>
            <p:ph idx="1"/>
          </p:nvPr>
        </p:nvSpPr>
        <p:spPr>
          <a:xfrm>
            <a:off x="609600" y="969559"/>
            <a:ext cx="8405814" cy="2678909"/>
          </a:xfrm>
        </p:spPr>
        <p:txBody>
          <a:bodyPr/>
          <a:lstStyle/>
          <a:p>
            <a:r>
              <a:rPr lang="it-IT" sz="2400" dirty="0"/>
              <a:t>L’architettura è composta da:</a:t>
            </a:r>
          </a:p>
          <a:p>
            <a:pPr lvl="1"/>
            <a:r>
              <a:rPr lang="it-IT" sz="2000" dirty="0"/>
              <a:t>un </a:t>
            </a:r>
            <a:r>
              <a:rPr lang="it-IT" sz="2000" b="1" dirty="0" smtClean="0"/>
              <a:t>fotodiodo</a:t>
            </a:r>
          </a:p>
          <a:p>
            <a:pPr lvl="1"/>
            <a:r>
              <a:rPr lang="it-IT" sz="2000" dirty="0"/>
              <a:t>una sorgente </a:t>
            </a:r>
            <a:r>
              <a:rPr lang="it-IT" sz="2000" b="1" dirty="0" smtClean="0"/>
              <a:t>laser</a:t>
            </a:r>
          </a:p>
          <a:p>
            <a:pPr lvl="1"/>
            <a:r>
              <a:rPr lang="it-IT" sz="2000" dirty="0"/>
              <a:t>una </a:t>
            </a:r>
            <a:r>
              <a:rPr lang="it-IT" sz="2000" b="1" dirty="0"/>
              <a:t>lente</a:t>
            </a:r>
            <a:endParaRPr lang="it-IT" sz="2000" dirty="0" smtClean="0"/>
          </a:p>
          <a:p>
            <a:r>
              <a:rPr lang="it-IT" sz="2400" dirty="0" smtClean="0"/>
              <a:t>Il fascio laser emesso è riflesso dal bersaglio e rientra nella cavità causando un fenomeno di </a:t>
            </a:r>
            <a:r>
              <a:rPr lang="it-IT" sz="2400" b="1" dirty="0" smtClean="0"/>
              <a:t>interferenza</a:t>
            </a:r>
          </a:p>
          <a:p>
            <a:pPr marL="0" indent="0">
              <a:buNone/>
            </a:pPr>
            <a:endParaRPr lang="it-IT" sz="2400" b="1" dirty="0" smtClean="0"/>
          </a:p>
        </p:txBody>
      </p:sp>
      <p:sp>
        <p:nvSpPr>
          <p:cNvPr id="11" name="Segnaposto contenuto 2"/>
          <p:cNvSpPr txBox="1">
            <a:spLocks/>
          </p:cNvSpPr>
          <p:nvPr/>
        </p:nvSpPr>
        <p:spPr bwMode="auto">
          <a:xfrm>
            <a:off x="609600" y="5540174"/>
            <a:ext cx="8405814" cy="952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 smtClean="0"/>
              <a:t>Risolve i </a:t>
            </a:r>
            <a:r>
              <a:rPr lang="it-IT" sz="2400" dirty="0"/>
              <a:t>problemi dell’interferometria </a:t>
            </a:r>
            <a:r>
              <a:rPr lang="it-IT" sz="2400" dirty="0" smtClean="0"/>
              <a:t>convenzionale </a:t>
            </a:r>
          </a:p>
          <a:p>
            <a:pPr marL="0" indent="0">
              <a:buNone/>
            </a:pPr>
            <a:r>
              <a:rPr lang="it-IT" sz="2400" dirty="0" smtClean="0"/>
              <a:t>    ⇒ non richiede un bersaglio cooperativo</a:t>
            </a:r>
            <a:endParaRPr lang="it-IT" sz="2400" dirty="0"/>
          </a:p>
          <a:p>
            <a:endParaRPr lang="it-IT" sz="2400" b="1" kern="0" dirty="0" smtClean="0"/>
          </a:p>
        </p:txBody>
      </p:sp>
    </p:spTree>
    <p:extLst>
      <p:ext uri="{BB962C8B-B14F-4D97-AF65-F5344CB8AC3E}">
        <p14:creationId xmlns:p14="http://schemas.microsoft.com/office/powerpoint/2010/main" val="82069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Misura della distanza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5</a:t>
            </a:fld>
            <a:endParaRPr lang="en-US" alt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022506"/>
                <a:ext cx="8405814" cy="1278257"/>
              </a:xfrm>
            </p:spPr>
            <p:txBody>
              <a:bodyPr/>
              <a:lstStyle/>
              <a:p>
                <a:r>
                  <a:rPr lang="it-IT" sz="2400" dirty="0" smtClean="0"/>
                  <a:t>Modulando la corrente di pilotaggio del </a:t>
                </a:r>
                <a:r>
                  <a:rPr lang="it-IT" sz="2400" dirty="0"/>
                  <a:t>laser si </a:t>
                </a:r>
                <a:r>
                  <a:rPr lang="it-IT" sz="2400" dirty="0" smtClean="0"/>
                  <a:t>può̀ </a:t>
                </a:r>
                <a:r>
                  <a:rPr lang="it-IT" sz="2400" dirty="0"/>
                  <a:t>modulare la lunghezza </a:t>
                </a:r>
                <a:r>
                  <a:rPr lang="it-IT" sz="2400" dirty="0" smtClean="0"/>
                  <a:t>d'onda </a:t>
                </a:r>
                <a14:m>
                  <m:oMath xmlns:m="http://schemas.openxmlformats.org/officeDocument/2006/math">
                    <m:r>
                      <a:rPr lang="it-IT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</m:oMath>
                </a14:m>
                <a:r>
                  <a:rPr lang="it-IT" sz="2400" dirty="0" smtClean="0"/>
                  <a:t> consentendo così di </a:t>
                </a:r>
                <a:r>
                  <a:rPr lang="it-IT" sz="2400" dirty="0"/>
                  <a:t>vedere </a:t>
                </a:r>
                <a:r>
                  <a:rPr lang="it-IT" sz="2400" dirty="0" smtClean="0"/>
                  <a:t>il </a:t>
                </a:r>
                <a:r>
                  <a:rPr lang="it-IT" sz="2400" b="1" dirty="0" smtClean="0"/>
                  <a:t>segnale </a:t>
                </a:r>
                <a:r>
                  <a:rPr lang="it-IT" sz="2400" b="1" dirty="0" err="1" smtClean="0"/>
                  <a:t>inteferometrico</a:t>
                </a:r>
                <a:endParaRPr lang="it-IT" sz="2400" b="1" dirty="0" smtClean="0"/>
              </a:p>
            </p:txBody>
          </p:sp>
        </mc:Choice>
        <mc:Fallback xmlns="">
          <p:sp>
            <p:nvSpPr>
              <p:cNvPr id="5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022506"/>
                <a:ext cx="8405814" cy="1278257"/>
              </a:xfrm>
              <a:blipFill rotWithShape="0">
                <a:blip r:embed="rId2"/>
                <a:stretch>
                  <a:fillRect l="-1015" t="-3828" r="-1305" b="-430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/>
              <p:cNvSpPr txBox="1"/>
              <p:nvPr/>
            </p:nvSpPr>
            <p:spPr>
              <a:xfrm>
                <a:off x="3246453" y="5665016"/>
                <a:ext cx="2503457" cy="7338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𝑑</m:t>
                      </m:r>
                      <m:r>
                        <a:rPr lang="it-IT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∝</m:t>
                      </m:r>
                      <m:r>
                        <a:rPr lang="it-IT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f>
                        <m:fPr>
                          <m:ctrlPr>
                            <a:rPr lang="it-IT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𝑓𝑎𝑙𝑙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𝑟𝑖𝑠𝑒</m:t>
                              </m:r>
                            </m:sub>
                          </m:sSub>
                        </m:num>
                        <m:den>
                          <m:r>
                            <a:rPr lang="it-IT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" name="CasellaDiTes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6453" y="5665016"/>
                <a:ext cx="2503457" cy="73385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egnaposto contenuto 2"/>
          <p:cNvSpPr txBox="1">
            <a:spLocks/>
          </p:cNvSpPr>
          <p:nvPr/>
        </p:nvSpPr>
        <p:spPr bwMode="auto">
          <a:xfrm>
            <a:off x="609600" y="5013957"/>
            <a:ext cx="8248650" cy="496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kern="0" dirty="0" smtClean="0"/>
              <a:t>La </a:t>
            </a:r>
            <a:r>
              <a:rPr lang="it-IT" sz="2400" b="1" kern="0" dirty="0" smtClean="0"/>
              <a:t>distanza</a:t>
            </a:r>
            <a:r>
              <a:rPr lang="it-IT" sz="2400" kern="0" dirty="0" smtClean="0"/>
              <a:t> </a:t>
            </a:r>
            <a:r>
              <a:rPr lang="it-IT" sz="2400" i="1" kern="0" dirty="0" smtClean="0"/>
              <a:t>d </a:t>
            </a:r>
            <a:r>
              <a:rPr lang="it-IT" sz="2400" kern="0" dirty="0" smtClean="0"/>
              <a:t>si ricava con la relazione:</a:t>
            </a:r>
            <a:endParaRPr lang="it-IT" sz="2400" b="1" i="1" kern="0" dirty="0"/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706" y="2300763"/>
            <a:ext cx="5739602" cy="261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37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6</a:t>
            </a:fld>
            <a:endParaRPr lang="en-US" altLang="nl-NL"/>
          </a:p>
        </p:txBody>
      </p:sp>
      <p:sp>
        <p:nvSpPr>
          <p:cNvPr id="6" name="Segnaposto contenuto 2"/>
          <p:cNvSpPr>
            <a:spLocks noGrp="1"/>
          </p:cNvSpPr>
          <p:nvPr>
            <p:ph idx="1"/>
          </p:nvPr>
        </p:nvSpPr>
        <p:spPr>
          <a:xfrm>
            <a:off x="609600" y="891778"/>
            <a:ext cx="7784892" cy="5531644"/>
          </a:xfrm>
        </p:spPr>
        <p:txBody>
          <a:bodyPr/>
          <a:lstStyle/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 a self-mixing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Misura della distanza</a:t>
            </a:r>
          </a:p>
          <a:p>
            <a:r>
              <a:rPr lang="it-IT" sz="2400" dirty="0"/>
              <a:t>Architettura hardware</a:t>
            </a:r>
          </a:p>
          <a:p>
            <a:pPr lvl="1"/>
            <a:r>
              <a:rPr lang="it-IT" sz="2000" dirty="0" smtClean="0"/>
              <a:t>Sistema analogico</a:t>
            </a:r>
          </a:p>
          <a:p>
            <a:pPr lvl="1"/>
            <a:r>
              <a:rPr lang="it-IT" sz="2000" dirty="0"/>
              <a:t>Sistema di </a:t>
            </a:r>
            <a:r>
              <a:rPr lang="it-IT" sz="2000" dirty="0" smtClean="0"/>
              <a:t>conversione</a:t>
            </a:r>
            <a:endParaRPr lang="it-IT" sz="2000" dirty="0"/>
          </a:p>
          <a:p>
            <a:pPr lvl="1"/>
            <a:r>
              <a:rPr lang="it-IT" sz="2000" dirty="0" smtClean="0"/>
              <a:t>Sistema digitale</a:t>
            </a:r>
            <a:endParaRPr lang="it-IT" sz="2000" dirty="0"/>
          </a:p>
          <a:p>
            <a:r>
              <a:rPr lang="it-IT" sz="2400" dirty="0" smtClean="0"/>
              <a:t>Architettura </a:t>
            </a:r>
            <a:r>
              <a:rPr lang="it-IT" sz="2400" dirty="0"/>
              <a:t>software</a:t>
            </a:r>
          </a:p>
          <a:p>
            <a:pPr lvl="1"/>
            <a:r>
              <a:rPr lang="it-IT" sz="2000" dirty="0"/>
              <a:t>FPGA</a:t>
            </a:r>
          </a:p>
          <a:p>
            <a:pPr lvl="1"/>
            <a:r>
              <a:rPr lang="it-IT" sz="2000" dirty="0" smtClean="0"/>
              <a:t>Microcontrollore</a:t>
            </a:r>
          </a:p>
          <a:p>
            <a:pPr lvl="1"/>
            <a:r>
              <a:rPr lang="it-IT" sz="2000" dirty="0" smtClean="0"/>
              <a:t>Dettagli implementativi</a:t>
            </a:r>
          </a:p>
          <a:p>
            <a:pPr lvl="1"/>
            <a:r>
              <a:rPr lang="it-IT" sz="2000" dirty="0" smtClean="0"/>
              <a:t>Ottimizzazioni</a:t>
            </a:r>
            <a:endParaRPr lang="it-IT" sz="2000" dirty="0"/>
          </a:p>
          <a:p>
            <a:r>
              <a:rPr lang="it-IT" sz="2400" dirty="0"/>
              <a:t>Risultati </a:t>
            </a:r>
            <a:r>
              <a:rPr lang="it-IT" sz="2400" dirty="0" smtClean="0"/>
              <a:t>sperimentali</a:t>
            </a:r>
            <a:endParaRPr lang="it-IT" sz="2400" dirty="0"/>
          </a:p>
          <a:p>
            <a:r>
              <a:rPr lang="it-IT" sz="2400" dirty="0"/>
              <a:t>Conclusioni e sviluppi futuri</a:t>
            </a:r>
          </a:p>
        </p:txBody>
      </p:sp>
    </p:spTree>
    <p:extLst>
      <p:ext uri="{BB962C8B-B14F-4D97-AF65-F5344CB8AC3E}">
        <p14:creationId xmlns:p14="http://schemas.microsoft.com/office/powerpoint/2010/main" val="280358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Architettura hardware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7</a:t>
            </a:fld>
            <a:endParaRPr lang="en-US" altLang="nl-NL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94" y="2143595"/>
            <a:ext cx="7162800" cy="4299442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609600" y="1032420"/>
            <a:ext cx="79771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Lo strumento è composto da </a:t>
            </a:r>
            <a:r>
              <a:rPr lang="it-IT" dirty="0" smtClean="0"/>
              <a:t>un </a:t>
            </a:r>
            <a:r>
              <a:rPr lang="it-IT" b="1" dirty="0"/>
              <a:t>sistema analogico</a:t>
            </a:r>
            <a:r>
              <a:rPr lang="it-IT" dirty="0"/>
              <a:t>, </a:t>
            </a:r>
            <a:r>
              <a:rPr lang="it-IT" b="1" dirty="0"/>
              <a:t>un’interfaccia</a:t>
            </a:r>
            <a:r>
              <a:rPr lang="it-IT" dirty="0"/>
              <a:t> </a:t>
            </a:r>
            <a:r>
              <a:rPr lang="it-IT" b="1" dirty="0"/>
              <a:t>di conversione</a:t>
            </a:r>
            <a:r>
              <a:rPr lang="it-IT" dirty="0"/>
              <a:t> e un </a:t>
            </a:r>
            <a:r>
              <a:rPr lang="it-IT" b="1" dirty="0"/>
              <a:t>sistema digitale </a:t>
            </a:r>
            <a:endParaRPr lang="it-IT" dirty="0"/>
          </a:p>
        </p:txBody>
      </p:sp>
      <p:sp>
        <p:nvSpPr>
          <p:cNvPr id="3" name="Rettangolo 2"/>
          <p:cNvSpPr/>
          <p:nvPr/>
        </p:nvSpPr>
        <p:spPr>
          <a:xfrm>
            <a:off x="1420176" y="2457642"/>
            <a:ext cx="4572000" cy="1121664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/>
          <p:cNvSpPr/>
          <p:nvPr/>
        </p:nvSpPr>
        <p:spPr>
          <a:xfrm>
            <a:off x="3786189" y="4772025"/>
            <a:ext cx="3586162" cy="1357314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93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Sistema analogico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28700"/>
            <a:ext cx="7686675" cy="5410200"/>
          </a:xfrm>
        </p:spPr>
        <p:txBody>
          <a:bodyPr/>
          <a:lstStyle/>
          <a:p>
            <a:r>
              <a:rPr lang="it-IT" sz="2400" dirty="0"/>
              <a:t>Il sistema analogico </a:t>
            </a:r>
            <a:r>
              <a:rPr lang="it-IT" sz="2400" dirty="0" smtClean="0"/>
              <a:t>è costituito </a:t>
            </a:r>
            <a:r>
              <a:rPr lang="it-IT" sz="2400" dirty="0"/>
              <a:t>da una </a:t>
            </a:r>
            <a:r>
              <a:rPr lang="it-IT" sz="2400" b="1" dirty="0"/>
              <a:t>sezione ottica </a:t>
            </a:r>
            <a:r>
              <a:rPr lang="it-IT" sz="2400" dirty="0"/>
              <a:t>e una </a:t>
            </a:r>
            <a:r>
              <a:rPr lang="it-IT" sz="2400" b="1" dirty="0"/>
              <a:t>sezione </a:t>
            </a:r>
            <a:r>
              <a:rPr lang="it-IT" sz="2400" b="1" dirty="0" smtClean="0"/>
              <a:t>analogica</a:t>
            </a:r>
          </a:p>
          <a:p>
            <a:endParaRPr lang="it-IT" sz="2400" dirty="0"/>
          </a:p>
          <a:p>
            <a:endParaRPr lang="it-IT" sz="2400" dirty="0" smtClean="0"/>
          </a:p>
          <a:p>
            <a:endParaRPr lang="it-IT" sz="2400" dirty="0"/>
          </a:p>
          <a:p>
            <a:endParaRPr lang="it-IT" sz="2400" dirty="0" smtClean="0"/>
          </a:p>
          <a:p>
            <a:endParaRPr lang="it-IT" sz="2400" dirty="0"/>
          </a:p>
          <a:p>
            <a:endParaRPr lang="it-IT" sz="2400" dirty="0" smtClean="0"/>
          </a:p>
          <a:p>
            <a:r>
              <a:rPr lang="it-IT" sz="2400" dirty="0" smtClean="0"/>
              <a:t>La </a:t>
            </a:r>
            <a:r>
              <a:rPr lang="it-IT" sz="2400" b="1" dirty="0"/>
              <a:t>sezione ottica</a:t>
            </a:r>
            <a:r>
              <a:rPr lang="it-IT" sz="2400" dirty="0"/>
              <a:t> </a:t>
            </a:r>
            <a:r>
              <a:rPr lang="it-IT" sz="2400" dirty="0" smtClean="0"/>
              <a:t>comprende il package </a:t>
            </a:r>
            <a:r>
              <a:rPr lang="it-IT" sz="2400" dirty="0"/>
              <a:t>della sorgente </a:t>
            </a:r>
            <a:r>
              <a:rPr lang="it-IT" sz="2400" dirty="0" smtClean="0"/>
              <a:t>laser</a:t>
            </a:r>
          </a:p>
          <a:p>
            <a:r>
              <a:rPr lang="it-IT" sz="2400" dirty="0" smtClean="0"/>
              <a:t>La </a:t>
            </a:r>
            <a:r>
              <a:rPr lang="it-IT" sz="2400" b="1" dirty="0"/>
              <a:t>sezione analogica </a:t>
            </a:r>
            <a:r>
              <a:rPr lang="it-IT" sz="2400" dirty="0"/>
              <a:t>comprende </a:t>
            </a:r>
            <a:r>
              <a:rPr lang="it-IT" sz="2400" dirty="0" smtClean="0"/>
              <a:t>gli </a:t>
            </a:r>
            <a:r>
              <a:rPr lang="it-IT" sz="2400" dirty="0"/>
              <a:t>stadi di condizionamento e amplificazione del segnale </a:t>
            </a:r>
            <a:r>
              <a:rPr lang="it-IT" sz="2400" dirty="0" smtClean="0"/>
              <a:t>interferometrico </a:t>
            </a:r>
            <a:endParaRPr lang="it-IT" sz="2400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8</a:t>
            </a:fld>
            <a:endParaRPr lang="en-US" altLang="nl-NL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423974"/>
            <a:ext cx="3945826" cy="1430482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890" y="1969776"/>
            <a:ext cx="3801385" cy="221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98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Sistema di conversione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66800"/>
            <a:ext cx="7772400" cy="1219200"/>
          </a:xfrm>
        </p:spPr>
        <p:txBody>
          <a:bodyPr/>
          <a:lstStyle/>
          <a:p>
            <a:r>
              <a:rPr lang="it-IT" sz="2400" dirty="0"/>
              <a:t>I due sistemi sono </a:t>
            </a:r>
            <a:r>
              <a:rPr lang="it-IT" sz="2400" b="1" dirty="0"/>
              <a:t>interfacciati </a:t>
            </a:r>
            <a:r>
              <a:rPr lang="it-IT" sz="2400" dirty="0"/>
              <a:t>da una scheda di conversione, equipaggiata con un </a:t>
            </a:r>
            <a:r>
              <a:rPr lang="it-IT" sz="2400" b="1" dirty="0"/>
              <a:t>DAC </a:t>
            </a:r>
            <a:r>
              <a:rPr lang="it-IT" sz="2400" dirty="0"/>
              <a:t>ed un </a:t>
            </a:r>
            <a:r>
              <a:rPr lang="it-IT" sz="2400" b="1" dirty="0"/>
              <a:t>ADC </a:t>
            </a:r>
            <a:r>
              <a:rPr lang="it-IT" sz="2400" dirty="0"/>
              <a:t>comandati dal sistema digitale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9</a:t>
            </a:fld>
            <a:endParaRPr lang="en-US" altLang="nl-NL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 bwMode="auto">
          <a:xfrm>
            <a:off x="609600" y="5510212"/>
            <a:ext cx="7772400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kern="0" dirty="0" smtClean="0"/>
              <a:t>Frequenza di campionamento </a:t>
            </a:r>
            <a:r>
              <a:rPr lang="it-IT" sz="2400" kern="0" dirty="0" err="1" smtClean="0"/>
              <a:t>max</a:t>
            </a:r>
            <a:r>
              <a:rPr lang="it-IT" sz="2400" kern="0" dirty="0" smtClean="0"/>
              <a:t>: </a:t>
            </a:r>
            <a:r>
              <a:rPr lang="it-IT" sz="2400" b="1" kern="0" dirty="0" smtClean="0"/>
              <a:t>50MSa/</a:t>
            </a:r>
            <a:r>
              <a:rPr lang="it-IT" sz="2400" b="1" kern="0" dirty="0" err="1" smtClean="0"/>
              <a:t>s</a:t>
            </a:r>
            <a:endParaRPr lang="it-IT" sz="2400" b="1" kern="0" dirty="0" smtClean="0"/>
          </a:p>
          <a:p>
            <a:r>
              <a:rPr lang="it-IT" sz="2400" kern="0" dirty="0" smtClean="0"/>
              <a:t>Risoluzione: </a:t>
            </a:r>
            <a:r>
              <a:rPr lang="it-IT" sz="2400" b="1" kern="0" dirty="0" smtClean="0"/>
              <a:t>12 bit</a:t>
            </a:r>
            <a:endParaRPr lang="it-IT" sz="2400" b="1" kern="0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753" y="2324766"/>
            <a:ext cx="3966094" cy="297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17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VAASHAPES" val="1"/>
  <p:tag name="ADVAATEXT" val="1"/>
  <p:tag name="ADVSHADOWS" val="1"/>
  <p:tag name="ADVBEVELING" val="1"/>
  <p:tag name="ADVPANSCAN" val="0"/>
  <p:tag name="ADVDIMBULLETS" val="0"/>
  <p:tag name="ADVGAMMA" val="0.000000"/>
  <p:tag name="ADVFASTTRANSITIONS" val="1"/>
  <p:tag name="ADVSCREENHEIGHT" val="600"/>
  <p:tag name="ADVSCREENWIDTH" val="800"/>
  <p:tag name="ADVGLOBALTRANSITION" val="-1"/>
  <p:tag name="ADVSHOWMETER" val="0"/>
  <p:tag name="ADVSETTING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I3NmRqXPJr60nHtqstDn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1JwQBx8pn0mJ0yRkOhtI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AGFmitXU3BCh1shRUupNP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M96NbnOwqRwNOTq5PoDY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vKRd28LyF4Yd1Yc6OU13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xiHue1DBgIlU36vBw6SU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sHP8SEesMT678nENeVgr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V6oamjXiVVQkQ0F69YmNV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sidXmrFriqvCF9BiBJal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ykohu5yh3YUCmeqaLkCD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WHN3C4DGOVz7JTy5XAT1n"/>
</p:tagLst>
</file>

<file path=ppt/theme/theme1.xml><?xml version="1.0" encoding="utf-8"?>
<a:theme xmlns:a="http://schemas.openxmlformats.org/drawingml/2006/main" name="PoliLightBlue3">
  <a:themeElements>
    <a:clrScheme name="PoliLightBlue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oliLightBlue3">
      <a:majorFont>
        <a:latin typeface="Lucida Grande"/>
        <a:ea typeface="ＭＳ Ｐゴシック"/>
        <a:cs typeface="ＭＳ Ｐゴシック"/>
      </a:majorFont>
      <a:minorFont>
        <a:latin typeface="Lucida Grande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PoliLightBlue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iLightBlue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iLightBlue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iLightBlue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iLightBlue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iLightBlue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iLightBlue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iLightBlue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iLightBlue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iLightBlue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iLightBlue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iLightBlue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limi.potx" id="{4F1A3348-9197-4F84-9318-43FB385F8D1A}" vid="{FDF5FCA0-FBF4-4B94-8D81-2FCD1C3418D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AC9E95AF84DC048A0D22167E412CEEC" ma:contentTypeVersion="0" ma:contentTypeDescription="Creare un nuovo documento." ma:contentTypeScope="" ma:versionID="77ab65c81d73c7b1811619c89623d2b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bf72f36140baa73d0623520154f6aa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42F071F-C090-42AB-8A40-E3A3A8F0124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0C5135E-7452-41DD-A4B7-B217190CFF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68A92BA-7E37-44ED-84AE-4BD8BD74DC1F}">
  <ds:schemaRefs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Polimi</Template>
  <TotalTime>756</TotalTime>
  <Words>746</Words>
  <Application>Microsoft Office PowerPoint</Application>
  <PresentationFormat>Presentazione su schermo (4:3)</PresentationFormat>
  <Paragraphs>268</Paragraphs>
  <Slides>24</Slides>
  <Notes>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34" baseType="lpstr">
      <vt:lpstr>Arial</vt:lpstr>
      <vt:lpstr>Cambria Math</vt:lpstr>
      <vt:lpstr>Lucida Grande</vt:lpstr>
      <vt:lpstr>ＭＳ Ｐゴシック</vt:lpstr>
      <vt:lpstr>Times</vt:lpstr>
      <vt:lpstr>Times New Roman</vt:lpstr>
      <vt:lpstr>Trebuchet MS</vt:lpstr>
      <vt:lpstr>Wingdings</vt:lpstr>
      <vt:lpstr>ヒラギノ角ゴ Pro W3</vt:lpstr>
      <vt:lpstr>PoliLightBlue3</vt:lpstr>
      <vt:lpstr>Presentazione standard di PowerPoint</vt:lpstr>
      <vt:lpstr>Indice</vt:lpstr>
      <vt:lpstr>Interferometria</vt:lpstr>
      <vt:lpstr>Interferometria a self-mixing</vt:lpstr>
      <vt:lpstr>Misura della distanza</vt:lpstr>
      <vt:lpstr>Indice</vt:lpstr>
      <vt:lpstr>Architettura hardware</vt:lpstr>
      <vt:lpstr>Sistema analogico</vt:lpstr>
      <vt:lpstr>Sistema di conversione</vt:lpstr>
      <vt:lpstr>Sistema digitale</vt:lpstr>
      <vt:lpstr>Indice</vt:lpstr>
      <vt:lpstr>Architettura software</vt:lpstr>
      <vt:lpstr>Dettagli implementativi</vt:lpstr>
      <vt:lpstr>FPGA</vt:lpstr>
      <vt:lpstr>Microcontrollore</vt:lpstr>
      <vt:lpstr>Ottimizzazioni</vt:lpstr>
      <vt:lpstr>Indice</vt:lpstr>
      <vt:lpstr>Risultati sperimentali</vt:lpstr>
      <vt:lpstr>Risultati sperimentali (2)</vt:lpstr>
      <vt:lpstr>Risultati sperimentali (3)</vt:lpstr>
      <vt:lpstr>Prestazioni</vt:lpstr>
      <vt:lpstr>Indice</vt:lpstr>
      <vt:lpstr>Conclusioni e sviluppi futuri</vt:lpstr>
      <vt:lpstr>Presentazione standard di PowerPoint</vt:lpstr>
    </vt:vector>
  </TitlesOfParts>
  <Company>Politecnico di Milano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Diego Rondelli</dc:creator>
  <cp:lastModifiedBy>Diego Rondelli</cp:lastModifiedBy>
  <cp:revision>213</cp:revision>
  <cp:lastPrinted>2007-10-21T14:42:49Z</cp:lastPrinted>
  <dcterms:created xsi:type="dcterms:W3CDTF">2015-12-01T10:36:45Z</dcterms:created>
  <dcterms:modified xsi:type="dcterms:W3CDTF">2015-12-08T12:29:20Z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18aJ18rJbbBkyQzK-JkOT7NWlDMfLGIfvHwmqknZ8_20</vt:lpwstr>
  </property>
  <property fmtid="{D5CDD505-2E9C-101B-9397-08002B2CF9AE}" pid="4" name="Google.Documents.RevisionId">
    <vt:lpwstr>12951292456047101535</vt:lpwstr>
  </property>
  <property fmtid="{D5CDD505-2E9C-101B-9397-08002B2CF9AE}" pid="5" name="Google.Documents.PluginVersion">
    <vt:lpwstr>2.0.2026.3768</vt:lpwstr>
  </property>
  <property fmtid="{D5CDD505-2E9C-101B-9397-08002B2CF9AE}" pid="6" name="Google.Documents.MergeIncapabilityFlags">
    <vt:i4>0</vt:i4>
  </property>
</Properties>
</file>