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</p:sldMasterIdLst>
  <p:notesMasterIdLst>
    <p:notesMasterId r:id="rId29"/>
  </p:notesMasterIdLst>
  <p:handoutMasterIdLst>
    <p:handoutMasterId r:id="rId30"/>
  </p:handoutMasterIdLst>
  <p:sldIdLst>
    <p:sldId id="277" r:id="rId5"/>
    <p:sldId id="278" r:id="rId6"/>
    <p:sldId id="279" r:id="rId7"/>
    <p:sldId id="301" r:id="rId8"/>
    <p:sldId id="302" r:id="rId9"/>
    <p:sldId id="307" r:id="rId10"/>
    <p:sldId id="284" r:id="rId11"/>
    <p:sldId id="285" r:id="rId12"/>
    <p:sldId id="287" r:id="rId13"/>
    <p:sldId id="286" r:id="rId14"/>
    <p:sldId id="308" r:id="rId15"/>
    <p:sldId id="289" r:id="rId16"/>
    <p:sldId id="290" r:id="rId17"/>
    <p:sldId id="291" r:id="rId18"/>
    <p:sldId id="305" r:id="rId19"/>
    <p:sldId id="306" r:id="rId20"/>
    <p:sldId id="309" r:id="rId21"/>
    <p:sldId id="294" r:id="rId22"/>
    <p:sldId id="295" r:id="rId23"/>
    <p:sldId id="303" r:id="rId24"/>
    <p:sldId id="304" r:id="rId25"/>
    <p:sldId id="297" r:id="rId26"/>
    <p:sldId id="296" r:id="rId27"/>
    <p:sldId id="300" r:id="rId28"/>
  </p:sldIdLst>
  <p:sldSz cx="9144000" cy="6858000" type="screen4x3"/>
  <p:notesSz cx="7099300" cy="10234613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Cavagnis" initials="LC" lastIdx="1" clrIdx="0">
    <p:extLst/>
  </p:cmAuthor>
  <p:cmAuthor id="2" name="Leonardo Cavagnis" initials="LC [2]" lastIdx="1" clrIdx="1">
    <p:extLst/>
  </p:cmAuthor>
  <p:cmAuthor id="3" name="Leonardo Cavagnis" initials="LC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A91FF"/>
    <a:srgbClr val="0033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982"/>
  </p:normalViewPr>
  <p:slideViewPr>
    <p:cSldViewPr snapToGrid="0">
      <p:cViewPr>
        <p:scale>
          <a:sx n="100" d="100"/>
          <a:sy n="100" d="100"/>
        </p:scale>
        <p:origin x="1896" y="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" y="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5-12-05T17:14:33.528" idx="1">
    <p:pos x="2805" y="1331"/>
    <p:text>cambiare immagine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12-05T17:00:27.060" idx="1">
    <p:pos x="4968" y="702"/>
    <p:text>Sistemare questa frase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988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9813" y="0"/>
            <a:ext cx="35194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3705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2438" y="9723438"/>
            <a:ext cx="15668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fld id="{09D1D7E3-DE3F-4B7A-BF5B-A3735BF12F5F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852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24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940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57238"/>
            <a:ext cx="5151437" cy="386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870450"/>
            <a:ext cx="5257800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5663"/>
            <a:ext cx="30924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45663"/>
            <a:ext cx="309403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fld id="{88C0D9CF-78A8-4FBE-960E-41C6F5A4AF95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6608965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Process synchronization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Operating System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© 2005 William </a:t>
            </a:r>
            <a:r>
              <a:rPr lang="en-US" altLang="nl-NL" sz="1300" dirty="0" err="1">
                <a:latin typeface="Times New Roman" panose="02020603050405020304" pitchFamily="18" charset="0"/>
              </a:rPr>
              <a:t>Fornaciari</a:t>
            </a:r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EB4011-A952-43F7-8E1D-3DE3E3F5974E}" type="slidenum">
              <a:rPr lang="en-US" altLang="nl-NL" sz="13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nl-NL" smtClean="0">
              <a:latin typeface="Times New Roman" panose="02020603050405020304" pitchFamily="18" charset="0"/>
              <a:ea typeface="ヒラギノ角ゴ Pro W3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79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5419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80280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44522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3798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03245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17987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64593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fondo-ppt4b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35728" y="1219200"/>
            <a:ext cx="405111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 dirty="0">
                <a:solidFill>
                  <a:srgbClr val="003366"/>
                </a:solidFill>
              </a:rPr>
              <a:t>DIPARTIMENTO DI </a:t>
            </a:r>
            <a:r>
              <a:rPr lang="en-US" altLang="nl-NL" sz="900" b="1" dirty="0" smtClean="0">
                <a:solidFill>
                  <a:srgbClr val="003366"/>
                </a:solidFill>
              </a:rPr>
              <a:t>ELETTRONICA INFORMAZIONE E BIOINGEGNERIA</a:t>
            </a:r>
            <a:endParaRPr lang="en-US" altLang="nl-NL" sz="900" b="1" dirty="0">
              <a:solidFill>
                <a:srgbClr val="003366"/>
              </a:solidFill>
            </a:endParaRPr>
          </a:p>
        </p:txBody>
      </p:sp>
      <p:sp>
        <p:nvSpPr>
          <p:cNvPr id="470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0" y="2057400"/>
            <a:ext cx="5867400" cy="9144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70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43400"/>
            <a:ext cx="6400800" cy="1143000"/>
          </a:xfrm>
        </p:spPr>
        <p:txBody>
          <a:bodyPr/>
          <a:lstStyle>
            <a:lvl1pPr marL="0" indent="0">
              <a:buFont typeface="Times" charset="0"/>
              <a:buNone/>
              <a:defRPr sz="2800"/>
            </a:lvl1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0"/>
          </p:nvPr>
        </p:nvSpPr>
        <p:spPr>
          <a:xfrm>
            <a:off x="1524000" y="5627688"/>
            <a:ext cx="6400800" cy="33253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4" y="2170272"/>
            <a:ext cx="2567006" cy="80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090BC-14A4-4032-A8EA-D874EB653524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35573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158240"/>
            <a:ext cx="1962150" cy="493776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58240"/>
            <a:ext cx="5734050" cy="493776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94880-8A78-40E1-8D62-51F97D4059C0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550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7878536" y="114300"/>
            <a:ext cx="115932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3DA3A-0C6B-48FC-931E-2C786AAFD5C1}" type="slidenum">
              <a:rPr lang="en-US" altLang="nl-NL"/>
              <a:pPr/>
              <a:t>‹N›</a:t>
            </a:fld>
            <a:endParaRPr lang="en-US" altLang="nl-NL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35" y="187780"/>
            <a:ext cx="1259491" cy="3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38E9A-44DA-4A7D-8119-4DEABABB9975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88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F0B5A-3573-418F-94B3-BD5F75DB60BD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0804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59" y="0"/>
            <a:ext cx="7276973" cy="75590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3312"/>
            <a:ext cx="4040188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53312"/>
            <a:ext cx="4041775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42EED-7338-48C6-AA31-2E9FCA4532B1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869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7032E-400A-4C6B-9075-7A7CB7960EE8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180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AC776-BC4C-444F-A902-0153286FE118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2287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36320"/>
            <a:ext cx="3008313" cy="1097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6320"/>
            <a:ext cx="5111750" cy="508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31136"/>
            <a:ext cx="3008313" cy="38950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65DD3-3E3C-40FA-A044-BE029E819A96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325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24127"/>
            <a:ext cx="5486400" cy="37034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360F0-7900-4280-B4D3-DB562730877F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0020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own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7013"/>
            <a:ext cx="91440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996" name="Rectangle 4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609600" y="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lo stile del titolo</a:t>
            </a:r>
            <a:endParaRPr lang="en-US" altLang="nl-NL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stili del testo dello schema</a:t>
            </a:r>
          </a:p>
          <a:p>
            <a:pPr lvl="1"/>
            <a:r>
              <a:rPr lang="it-IT" altLang="nl-NL" smtClean="0"/>
              <a:t>Secondo livello</a:t>
            </a:r>
          </a:p>
          <a:p>
            <a:pPr lvl="2"/>
            <a:r>
              <a:rPr lang="it-IT" altLang="nl-NL" smtClean="0"/>
              <a:t>Terzo livello</a:t>
            </a:r>
          </a:p>
          <a:p>
            <a:pPr lvl="3"/>
            <a:r>
              <a:rPr lang="it-IT" altLang="nl-NL" smtClean="0"/>
              <a:t>Quarto livello</a:t>
            </a:r>
          </a:p>
          <a:p>
            <a:pPr lvl="4"/>
            <a:r>
              <a:rPr lang="it-IT" altLang="nl-NL" smtClean="0"/>
              <a:t>Quinto livello</a:t>
            </a:r>
            <a:endParaRPr lang="en-US" altLang="nl-NL" smtClean="0"/>
          </a:p>
        </p:txBody>
      </p:sp>
      <p:sp>
        <p:nvSpPr>
          <p:cNvPr id="468999" name="Rectangle 7"/>
          <p:cNvSpPr>
            <a:spLocks noGrp="1" noChangeArrowheads="1"/>
          </p:cNvSpPr>
          <p:nvPr>
            <p:ph type="sldNum" sz="quarter" idx="4"/>
            <p:custDataLst>
              <p:tags r:id="rId17"/>
            </p:custDataLst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1">
                <a:solidFill>
                  <a:srgbClr val="FF9900"/>
                </a:solidFill>
              </a:defRPr>
            </a:lvl1pPr>
          </a:lstStyle>
          <a:p>
            <a:fld id="{D11F1AE1-4445-46D7-BD14-4F1456A53146}" type="slidenum">
              <a:rPr lang="en-US" altLang="nl-NL"/>
              <a:pPr/>
              <a:t>‹N›</a:t>
            </a:fld>
            <a:endParaRPr lang="en-US" altLang="nl-NL"/>
          </a:p>
        </p:txBody>
      </p:sp>
      <p:pic>
        <p:nvPicPr>
          <p:cNvPr id="1032" name="Picture 8" descr="powerpoint04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61925"/>
            <a:ext cx="10985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9001" name="Rectangle 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67400" y="838200"/>
            <a:ext cx="3276600" cy="76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nl-NL"/>
          </a:p>
        </p:txBody>
      </p:sp>
      <p:sp>
        <p:nvSpPr>
          <p:cNvPr id="469002" name="Text Box 1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81700" y="708025"/>
            <a:ext cx="3184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>
                <a:solidFill>
                  <a:schemeClr val="bg1"/>
                </a:solidFill>
              </a:rPr>
              <a:t>DIPARTIMENTO DI ELETTRONICA E INFORMAZIONE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6" r:id="rId2"/>
    <p:sldLayoutId id="2147483785" r:id="rId3"/>
    <p:sldLayoutId id="2147483784" r:id="rId4"/>
    <p:sldLayoutId id="2147483783" r:id="rId5"/>
    <p:sldLayoutId id="2147483782" r:id="rId6"/>
    <p:sldLayoutId id="2147483781" r:id="rId7"/>
    <p:sldLayoutId id="2147483780" r:id="rId8"/>
    <p:sldLayoutId id="2147483779" r:id="rId9"/>
    <p:sldLayoutId id="2147483778" r:id="rId10"/>
    <p:sldLayoutId id="214748377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343400"/>
            <a:ext cx="7005638" cy="1143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nl-NL" dirty="0" err="1" smtClean="0"/>
              <a:t>Sviluppo</a:t>
            </a:r>
            <a:r>
              <a:rPr lang="en-US" altLang="nl-NL" dirty="0" smtClean="0"/>
              <a:t> firmware per </a:t>
            </a:r>
            <a:r>
              <a:rPr lang="en-US" altLang="nl-NL" dirty="0" err="1" smtClean="0"/>
              <a:t>misuratore</a:t>
            </a:r>
            <a:r>
              <a:rPr lang="en-US" altLang="nl-NL" dirty="0" smtClean="0"/>
              <a:t> laser di </a:t>
            </a:r>
            <a:r>
              <a:rPr lang="en-US" altLang="nl-NL" dirty="0" err="1" smtClean="0"/>
              <a:t>distanza</a:t>
            </a:r>
            <a:r>
              <a:rPr lang="en-US" altLang="nl-NL" dirty="0"/>
              <a:t> </a:t>
            </a:r>
            <a:r>
              <a:rPr lang="en-US" altLang="nl-NL" dirty="0" err="1" smtClean="0"/>
              <a:t>basato</a:t>
            </a:r>
            <a:r>
              <a:rPr lang="en-US" altLang="nl-NL" dirty="0" smtClean="0"/>
              <a:t> </a:t>
            </a:r>
            <a:r>
              <a:rPr lang="en-US" altLang="nl-NL" dirty="0" err="1" smtClean="0"/>
              <a:t>su</a:t>
            </a:r>
            <a:r>
              <a:rPr lang="en-US" altLang="nl-NL" dirty="0" smtClean="0"/>
              <a:t> FPGA</a:t>
            </a:r>
            <a:endParaRPr lang="en-US" altLang="nl-NL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691441" y="5486400"/>
            <a:ext cx="3223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800" b="1" dirty="0" smtClean="0"/>
              <a:t>Leonardo </a:t>
            </a:r>
            <a:r>
              <a:rPr lang="it-IT" sz="1800" b="1" dirty="0" smtClean="0"/>
              <a:t>Cavagnis</a:t>
            </a:r>
            <a:r>
              <a:rPr lang="it-IT" sz="1800" dirty="0" smtClean="0"/>
              <a:t> 816646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b="1" dirty="0" smtClean="0"/>
              <a:t>Diego </a:t>
            </a:r>
            <a:r>
              <a:rPr lang="it-IT" sz="1800" b="1" dirty="0" smtClean="0"/>
              <a:t>Rondelli</a:t>
            </a:r>
            <a:r>
              <a:rPr lang="it-IT" sz="1800" dirty="0"/>
              <a:t> </a:t>
            </a:r>
            <a:r>
              <a:rPr lang="it-IT" sz="1800" dirty="0" smtClean="0"/>
              <a:t>817108</a:t>
            </a:r>
            <a:endParaRPr lang="it-IT" sz="1800" dirty="0" smtClean="0"/>
          </a:p>
          <a:p>
            <a:pPr algn="r"/>
            <a:r>
              <a:rPr lang="it-IT" sz="1800" dirty="0" smtClean="0"/>
              <a:t>Relatore: Michele Norgia</a:t>
            </a:r>
            <a:endParaRPr lang="it-IT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Parte digitale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979884"/>
            <a:ext cx="7772400" cy="942975"/>
          </a:xfrm>
        </p:spPr>
        <p:txBody>
          <a:bodyPr/>
          <a:lstStyle/>
          <a:p>
            <a:r>
              <a:rPr lang="it-IT" sz="2400" dirty="0" smtClean="0"/>
              <a:t>Il sistema digitale </a:t>
            </a:r>
            <a:r>
              <a:rPr lang="it-IT" sz="2400" dirty="0" smtClean="0"/>
              <a:t>è costituita dalla scheda di prototipazione: </a:t>
            </a:r>
            <a:r>
              <a:rPr lang="it-IT" sz="2400" b="1" dirty="0" smtClean="0"/>
              <a:t>NI </a:t>
            </a:r>
            <a:r>
              <a:rPr lang="it-IT" sz="2400" b="1" dirty="0" err="1" smtClean="0"/>
              <a:t>sbRIO</a:t>
            </a:r>
            <a:r>
              <a:rPr lang="it-IT" sz="2400" b="1" dirty="0" smtClean="0"/>
              <a:t> 9636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10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22859"/>
            <a:ext cx="4556200" cy="4122276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5208228" y="2140743"/>
            <a:ext cx="3207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/>
              <a:t>La scheda </a:t>
            </a:r>
            <a:r>
              <a:rPr lang="it-IT" dirty="0" smtClean="0"/>
              <a:t>comprende un </a:t>
            </a:r>
            <a:r>
              <a:rPr lang="it-IT" b="1" dirty="0" smtClean="0"/>
              <a:t>FPGA</a:t>
            </a:r>
            <a:r>
              <a:rPr lang="it-IT" dirty="0" smtClean="0"/>
              <a:t> </a:t>
            </a:r>
            <a:r>
              <a:rPr lang="it-IT" dirty="0"/>
              <a:t>ed un </a:t>
            </a:r>
            <a:r>
              <a:rPr lang="it-IT" b="1" dirty="0" smtClean="0"/>
              <a:t>microcontrollore</a:t>
            </a:r>
            <a:br>
              <a:rPr lang="it-IT" b="1" dirty="0" smtClean="0"/>
            </a:br>
            <a:endParaRPr lang="it-IT" b="1" dirty="0" smtClean="0"/>
          </a:p>
          <a:p>
            <a:pPr marL="342900" indent="-342900">
              <a:buFont typeface="Arial" charset="0"/>
              <a:buChar char="•"/>
            </a:pPr>
            <a:r>
              <a:rPr lang="it-IT" dirty="0"/>
              <a:t>S</a:t>
            </a:r>
            <a:r>
              <a:rPr lang="it-IT" dirty="0" smtClean="0"/>
              <a:t>i </a:t>
            </a:r>
            <a:r>
              <a:rPr lang="it-IT" dirty="0"/>
              <a:t>occupa dell’</a:t>
            </a:r>
            <a:r>
              <a:rPr lang="it-IT" b="1" dirty="0"/>
              <a:t>elaborazione </a:t>
            </a:r>
            <a:r>
              <a:rPr lang="it-IT" b="1" dirty="0" smtClean="0"/>
              <a:t>digitale </a:t>
            </a:r>
            <a:r>
              <a:rPr lang="it-IT" dirty="0"/>
              <a:t>del segnale interferometrico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48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/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/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/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/>
                </a:solidFill>
              </a:rPr>
              <a:t>Architettura hardware</a:t>
            </a:r>
          </a:p>
          <a:p>
            <a:pPr lvl="1"/>
            <a:r>
              <a:rPr lang="it-IT" sz="2000" dirty="0" smtClean="0">
                <a:solidFill>
                  <a:schemeClr val="bg2"/>
                </a:solidFill>
              </a:rPr>
              <a:t>Sistema analogico</a:t>
            </a:r>
            <a:endParaRPr lang="it-IT" sz="2000" dirty="0">
              <a:solidFill>
                <a:schemeClr val="bg2"/>
              </a:solidFill>
            </a:endParaRPr>
          </a:p>
          <a:p>
            <a:pPr lvl="1"/>
            <a:r>
              <a:rPr lang="it-IT" sz="2000" dirty="0" smtClean="0">
                <a:solidFill>
                  <a:schemeClr val="bg2"/>
                </a:solidFill>
              </a:rPr>
              <a:t>Sistema digitale</a:t>
            </a:r>
            <a:endParaRPr lang="it-IT" sz="2000" dirty="0">
              <a:solidFill>
                <a:schemeClr val="bg2"/>
              </a:solidFill>
            </a:endParaRPr>
          </a:p>
          <a:p>
            <a:pPr lvl="1"/>
            <a:r>
              <a:rPr lang="it-IT" sz="2000" dirty="0" smtClean="0">
                <a:solidFill>
                  <a:schemeClr val="bg2"/>
                </a:solidFill>
              </a:rPr>
              <a:t>Sistema </a:t>
            </a:r>
            <a:r>
              <a:rPr lang="it-IT" sz="2000" dirty="0">
                <a:solidFill>
                  <a:schemeClr val="bg2"/>
                </a:solidFill>
              </a:rPr>
              <a:t>di conversione</a:t>
            </a:r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 smtClean="0"/>
              <a:t>Microcontrollore</a:t>
            </a:r>
          </a:p>
          <a:p>
            <a:pPr lvl="1"/>
            <a:r>
              <a:rPr lang="it-IT" sz="2000" dirty="0" smtClean="0"/>
              <a:t>Dettagli implementativi</a:t>
            </a:r>
          </a:p>
          <a:p>
            <a:pPr lvl="1"/>
            <a:r>
              <a:rPr lang="it-IT" sz="2000" dirty="0" smtClean="0"/>
              <a:t>Ottimizzazioni</a:t>
            </a:r>
            <a:endParaRPr lang="it-IT" sz="2000" dirty="0"/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79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/>
          <p:cNvGrpSpPr/>
          <p:nvPr/>
        </p:nvGrpSpPr>
        <p:grpSpPr>
          <a:xfrm>
            <a:off x="2035269" y="3899105"/>
            <a:ext cx="1760441" cy="452297"/>
            <a:chOff x="2702158" y="4403759"/>
            <a:chExt cx="1565038" cy="452297"/>
          </a:xfrm>
        </p:grpSpPr>
        <p:sp>
          <p:nvSpPr>
            <p:cNvPr id="17" name="Freccia a destra 16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reccia a destra 17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software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12</a:t>
            </a:fld>
            <a:endParaRPr lang="en-US" altLang="nl-NL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 bwMode="auto">
          <a:xfrm>
            <a:off x="528636" y="979379"/>
            <a:ext cx="8158163" cy="1931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L’elaborazione numerica dei segnali è eseguita in parte su </a:t>
            </a:r>
            <a:r>
              <a:rPr lang="it-IT" sz="2400" b="1" dirty="0"/>
              <a:t>FPGA</a:t>
            </a:r>
            <a:r>
              <a:rPr lang="it-IT" sz="2400" dirty="0"/>
              <a:t> ed in parte su </a:t>
            </a:r>
            <a:r>
              <a:rPr lang="it-IT" sz="2400" b="1" dirty="0"/>
              <a:t>microcontrollore</a:t>
            </a:r>
            <a:endParaRPr lang="it-IT" sz="2400" dirty="0"/>
          </a:p>
          <a:p>
            <a:r>
              <a:rPr lang="it-IT" sz="2400" dirty="0"/>
              <a:t>Il </a:t>
            </a:r>
            <a:r>
              <a:rPr lang="it-IT" sz="2400" b="1" dirty="0"/>
              <a:t>PC</a:t>
            </a:r>
            <a:r>
              <a:rPr lang="it-IT" sz="2400" dirty="0"/>
              <a:t> ha solo il compito di mostrare all’utente finale la misura di distanza</a:t>
            </a:r>
            <a:endParaRPr lang="it-IT" sz="2400" dirty="0"/>
          </a:p>
          <a:p>
            <a:endParaRPr lang="it-IT" sz="2400" kern="0" dirty="0" smtClean="0"/>
          </a:p>
          <a:p>
            <a:pPr marL="457200" lvl="1" indent="0">
              <a:buFont typeface="Wingdings" panose="05000000000000000000" pitchFamily="2" charset="2"/>
              <a:buNone/>
            </a:pPr>
            <a:endParaRPr lang="it-IT" sz="2000" kern="0" dirty="0" smtClean="0"/>
          </a:p>
        </p:txBody>
      </p:sp>
      <p:sp>
        <p:nvSpPr>
          <p:cNvPr id="6" name="Rettangolo 5"/>
          <p:cNvSpPr/>
          <p:nvPr/>
        </p:nvSpPr>
        <p:spPr>
          <a:xfrm>
            <a:off x="209550" y="3758542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Sistema elettronico</a:t>
            </a:r>
            <a:endParaRPr lang="it-IT" sz="2000" dirty="0"/>
          </a:p>
        </p:txBody>
      </p:sp>
      <p:grpSp>
        <p:nvGrpSpPr>
          <p:cNvPr id="11" name="Gruppo 10"/>
          <p:cNvGrpSpPr/>
          <p:nvPr/>
        </p:nvGrpSpPr>
        <p:grpSpPr>
          <a:xfrm rot="5400000">
            <a:off x="4357685" y="4555828"/>
            <a:ext cx="704851" cy="451450"/>
            <a:chOff x="3406187" y="3825742"/>
            <a:chExt cx="1420605" cy="615292"/>
          </a:xfrm>
        </p:grpSpPr>
        <p:sp>
          <p:nvSpPr>
            <p:cNvPr id="7" name="Freccia a destra 6"/>
            <p:cNvSpPr/>
            <p:nvPr/>
          </p:nvSpPr>
          <p:spPr>
            <a:xfrm>
              <a:off x="3810000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reccia a destra 9"/>
            <p:cNvSpPr/>
            <p:nvPr/>
          </p:nvSpPr>
          <p:spPr>
            <a:xfrm rot="10800000">
              <a:off x="3406187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3238499" y="2910570"/>
            <a:ext cx="5555361" cy="3385455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3581399" y="3127948"/>
            <a:ext cx="2257425" cy="2949001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795711" y="369152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FPGA</a:t>
            </a:r>
            <a:endParaRPr lang="it-IT" sz="20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487902" y="3970941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Digital IO</a:t>
            </a:r>
            <a:endParaRPr lang="it-IT" sz="1400" dirty="0"/>
          </a:p>
        </p:txBody>
      </p:sp>
      <p:sp>
        <p:nvSpPr>
          <p:cNvPr id="16" name="Rettangolo 15"/>
          <p:cNvSpPr/>
          <p:nvPr/>
        </p:nvSpPr>
        <p:spPr>
          <a:xfrm>
            <a:off x="3795710" y="5111966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dirty="0" smtClean="0"/>
              <a:t>Microcontrollore</a:t>
            </a:r>
            <a:endParaRPr lang="it-IT" sz="18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4418203" y="4642331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DMA</a:t>
            </a:r>
            <a:endParaRPr lang="it-IT" sz="1400" dirty="0"/>
          </a:p>
        </p:txBody>
      </p:sp>
      <p:grpSp>
        <p:nvGrpSpPr>
          <p:cNvPr id="21" name="Gruppo 20"/>
          <p:cNvGrpSpPr/>
          <p:nvPr/>
        </p:nvGrpSpPr>
        <p:grpSpPr>
          <a:xfrm>
            <a:off x="5621024" y="5252104"/>
            <a:ext cx="1200149" cy="452297"/>
            <a:chOff x="2702158" y="4403759"/>
            <a:chExt cx="1565038" cy="452297"/>
          </a:xfrm>
        </p:grpSpPr>
        <p:sp>
          <p:nvSpPr>
            <p:cNvPr id="22" name="Freccia a destra 21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Freccia a destra 22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" name="CasellaDiTesto 23"/>
          <p:cNvSpPr txBox="1"/>
          <p:nvPr/>
        </p:nvSpPr>
        <p:spPr>
          <a:xfrm>
            <a:off x="5790533" y="5324365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Ethernet</a:t>
            </a:r>
            <a:endParaRPr lang="it-IT" sz="1400" dirty="0"/>
          </a:p>
        </p:txBody>
      </p:sp>
      <p:sp>
        <p:nvSpPr>
          <p:cNvPr id="25" name="Rettangolo 24"/>
          <p:cNvSpPr/>
          <p:nvPr/>
        </p:nvSpPr>
        <p:spPr>
          <a:xfrm>
            <a:off x="6801647" y="5111966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Interfaccia grafica</a:t>
            </a:r>
            <a:endParaRPr lang="it-IT" sz="2000" dirty="0"/>
          </a:p>
        </p:txBody>
      </p:sp>
      <p:sp>
        <p:nvSpPr>
          <p:cNvPr id="26" name="Rettangolo 25"/>
          <p:cNvSpPr/>
          <p:nvPr/>
        </p:nvSpPr>
        <p:spPr>
          <a:xfrm>
            <a:off x="6696483" y="4863894"/>
            <a:ext cx="2003999" cy="122225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/>
          <p:cNvSpPr txBox="1"/>
          <p:nvPr/>
        </p:nvSpPr>
        <p:spPr>
          <a:xfrm>
            <a:off x="7805000" y="2619919"/>
            <a:ext cx="988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DIGITALE</a:t>
            </a:r>
            <a:endParaRPr lang="it-IT" sz="1400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8126192" y="452748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PC</a:t>
            </a:r>
            <a:endParaRPr lang="it-IT" sz="1400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5885983" y="3127948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NI9636</a:t>
            </a:r>
            <a:endParaRPr lang="it-IT" sz="1400" dirty="0"/>
          </a:p>
        </p:txBody>
      </p:sp>
      <p:sp>
        <p:nvSpPr>
          <p:cNvPr id="34" name="Rettangolo 33"/>
          <p:cNvSpPr/>
          <p:nvPr/>
        </p:nvSpPr>
        <p:spPr>
          <a:xfrm>
            <a:off x="123908" y="3467418"/>
            <a:ext cx="2003999" cy="122225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/>
          <p:cNvSpPr txBox="1"/>
          <p:nvPr/>
        </p:nvSpPr>
        <p:spPr>
          <a:xfrm>
            <a:off x="875641" y="3181184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ANALOGICO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4347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</a:t>
            </a:r>
            <a:r>
              <a:rPr lang="it-IT" sz="2000" b="1" dirty="0" smtClean="0"/>
              <a:t>Fast Fourier </a:t>
            </a:r>
            <a:r>
              <a:rPr lang="it-IT" sz="2000" b="1" dirty="0" err="1" smtClean="0"/>
              <a:t>Transform</a:t>
            </a:r>
            <a:r>
              <a:rPr lang="it-IT" sz="2000" b="1" dirty="0" smtClean="0"/>
              <a:t> </a:t>
            </a: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13</a:t>
            </a:fld>
            <a:endParaRPr lang="en-US" altLang="nl-NL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09" y="1486069"/>
            <a:ext cx="3619664" cy="51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Microcontrollore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903087"/>
            <a:ext cx="7772400" cy="52863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it-IT" sz="2400" dirty="0"/>
              <a:t>Le funzionalità </a:t>
            </a:r>
            <a:r>
              <a:rPr lang="it-IT" sz="2400" dirty="0" smtClean="0"/>
              <a:t>svolte dal microcontrollore sono: </a:t>
            </a:r>
          </a:p>
          <a:p>
            <a:pPr lvl="1"/>
            <a:r>
              <a:rPr lang="it-IT" sz="2000" dirty="0"/>
              <a:t>Calcolo </a:t>
            </a:r>
            <a:r>
              <a:rPr lang="it-IT" sz="2000" dirty="0" smtClean="0"/>
              <a:t>dell’</a:t>
            </a:r>
            <a:r>
              <a:rPr lang="it-IT" sz="2000" b="1" dirty="0" err="1" smtClean="0"/>
              <a:t>Interpolated</a:t>
            </a:r>
            <a:r>
              <a:rPr lang="it-IT" sz="2000" dirty="0" smtClean="0"/>
              <a:t> </a:t>
            </a:r>
            <a:r>
              <a:rPr lang="it-IT" sz="2000" b="1" dirty="0" smtClean="0"/>
              <a:t>FFT</a:t>
            </a:r>
            <a:r>
              <a:rPr lang="it-IT" sz="2000" dirty="0" smtClean="0"/>
              <a:t> (IFFT)</a:t>
            </a:r>
            <a:br>
              <a:rPr lang="it-IT" sz="2000" dirty="0" smtClean="0"/>
            </a:b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lvl="1"/>
            <a:r>
              <a:rPr lang="it-IT" sz="2000" dirty="0" smtClean="0"/>
              <a:t>Calcolo </a:t>
            </a:r>
            <a:r>
              <a:rPr lang="it-IT" sz="2000" dirty="0"/>
              <a:t>della </a:t>
            </a:r>
            <a:r>
              <a:rPr lang="it-IT" sz="2000" b="1" dirty="0"/>
              <a:t>distanza </a:t>
            </a:r>
            <a:r>
              <a:rPr lang="it-IT" sz="2000" b="1" dirty="0" smtClean="0"/>
              <a:t>assoluta</a:t>
            </a:r>
            <a:r>
              <a:rPr lang="it-IT" sz="2000" dirty="0" smtClean="0"/>
              <a:t>: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14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5658580" y="5270549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580" y="5270549"/>
                <a:ext cx="2503457" cy="7338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318" y="2452200"/>
            <a:ext cx="3594964" cy="27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Dettagli implementativi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/>
              <a:t>Ambiente di sviluppo: </a:t>
            </a:r>
            <a:r>
              <a:rPr lang="it-IT" sz="2400" b="1" dirty="0"/>
              <a:t>NI </a:t>
            </a:r>
            <a:r>
              <a:rPr lang="it-IT" sz="2400" b="1" dirty="0" err="1"/>
              <a:t>LabVIEW</a:t>
            </a:r>
            <a:endParaRPr lang="it-IT" sz="2400" dirty="0"/>
          </a:p>
          <a:p>
            <a:pPr lvl="1"/>
            <a:r>
              <a:rPr lang="it-IT" sz="2000" b="1" dirty="0"/>
              <a:t>FPGA </a:t>
            </a:r>
            <a:r>
              <a:rPr lang="it-IT" sz="2000" dirty="0" err="1"/>
              <a:t>Module</a:t>
            </a:r>
            <a:endParaRPr lang="it-IT" sz="2000" b="1" dirty="0"/>
          </a:p>
          <a:p>
            <a:pPr lvl="1"/>
            <a:r>
              <a:rPr lang="it-IT" sz="2000" b="1" dirty="0"/>
              <a:t>Real-Time </a:t>
            </a:r>
            <a:r>
              <a:rPr lang="it-IT" sz="2000" dirty="0" err="1"/>
              <a:t>Module</a:t>
            </a:r>
            <a:endParaRPr lang="it-IT" sz="2000" b="1" dirty="0"/>
          </a:p>
          <a:p>
            <a:r>
              <a:rPr lang="it-IT" sz="2400" dirty="0"/>
              <a:t>Struttura a cicli paralleli con scambio di dati tramite code </a:t>
            </a:r>
            <a:r>
              <a:rPr lang="it-IT" sz="2400" b="1" dirty="0"/>
              <a:t>FIFO</a:t>
            </a:r>
            <a:endParaRPr lang="it-IT" sz="2400" dirty="0"/>
          </a:p>
          <a:p>
            <a:pPr lvl="1"/>
            <a:r>
              <a:rPr lang="it-IT" sz="2000" dirty="0"/>
              <a:t>Pattern </a:t>
            </a:r>
            <a:r>
              <a:rPr lang="it-IT" sz="2000" b="1" dirty="0"/>
              <a:t>Producer-Consumer</a:t>
            </a:r>
            <a:endParaRPr lang="it-IT" sz="2000" dirty="0"/>
          </a:p>
          <a:p>
            <a:r>
              <a:rPr lang="it-IT" sz="2400" b="1" dirty="0"/>
              <a:t>DMA</a:t>
            </a:r>
            <a:r>
              <a:rPr lang="it-IT" sz="2400" dirty="0"/>
              <a:t> per lo scambio di dati tra FPGA e microcontrollore</a:t>
            </a:r>
          </a:p>
          <a:p>
            <a:r>
              <a:rPr lang="it-IT" sz="2400" dirty="0"/>
              <a:t>Aritmetica </a:t>
            </a:r>
            <a:r>
              <a:rPr lang="it-IT" sz="2400" b="1" dirty="0" err="1"/>
              <a:t>fixed</a:t>
            </a:r>
            <a:r>
              <a:rPr lang="it-IT" sz="2400" b="1" dirty="0"/>
              <a:t> </a:t>
            </a:r>
            <a:r>
              <a:rPr lang="it-IT" sz="2400" b="1" dirty="0" err="1"/>
              <a:t>point</a:t>
            </a:r>
            <a:r>
              <a:rPr lang="it-IT" sz="2400" dirty="0"/>
              <a:t> per migliorare le prestazioni su </a:t>
            </a:r>
            <a:r>
              <a:rPr lang="it-IT" sz="2400" dirty="0" smtClean="0"/>
              <a:t>FPGA</a:t>
            </a:r>
            <a:r>
              <a:rPr lang="it-IT" sz="2400" dirty="0"/>
              <a:t/>
            </a:r>
            <a:br>
              <a:rPr lang="it-IT" sz="2400" dirty="0"/>
            </a:br>
            <a:endParaRPr lang="it-IT" sz="1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15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214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Ottimizzazioni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/>
              <a:t>Finestratura di </a:t>
            </a:r>
            <a:r>
              <a:rPr lang="it-IT" sz="2400" dirty="0" err="1"/>
              <a:t>Hanning</a:t>
            </a:r>
            <a:r>
              <a:rPr lang="it-IT" sz="2400" dirty="0"/>
              <a:t> del segnale </a:t>
            </a:r>
            <a:r>
              <a:rPr lang="it-IT" sz="2400" dirty="0" smtClean="0"/>
              <a:t>interferometrico</a:t>
            </a:r>
            <a:endParaRPr lang="it-IT" sz="2400" dirty="0"/>
          </a:p>
          <a:p>
            <a:r>
              <a:rPr lang="it-IT" sz="2400" dirty="0" smtClean="0"/>
              <a:t>Compensazione </a:t>
            </a:r>
            <a:r>
              <a:rPr lang="it-IT" sz="2400" dirty="0"/>
              <a:t>della non-linearità del laser</a:t>
            </a:r>
            <a:br>
              <a:rPr lang="it-IT" sz="2400" dirty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/>
              <a:t/>
            </a:r>
            <a:br>
              <a:rPr lang="it-IT" sz="2400" dirty="0"/>
            </a:br>
            <a:endParaRPr lang="it-IT" sz="2400" dirty="0"/>
          </a:p>
          <a:p>
            <a:endParaRPr lang="it-IT" sz="2400" dirty="0"/>
          </a:p>
          <a:p>
            <a:r>
              <a:rPr lang="it-IT" sz="2400" dirty="0" smtClean="0"/>
              <a:t>Segnali </a:t>
            </a:r>
            <a:r>
              <a:rPr lang="it-IT" sz="2400" dirty="0"/>
              <a:t>di modulazione con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ampiezze differenti</a:t>
            </a:r>
            <a:endParaRPr lang="it-IT" sz="2400" dirty="0"/>
          </a:p>
          <a:p>
            <a:r>
              <a:rPr lang="it-IT" sz="2400" dirty="0" smtClean="0"/>
              <a:t>Sottrazione </a:t>
            </a:r>
            <a:r>
              <a:rPr lang="it-IT" sz="2400" dirty="0"/>
              <a:t>del fondo di </a:t>
            </a:r>
            <a:r>
              <a:rPr lang="it-IT" sz="2400" dirty="0" smtClean="0"/>
              <a:t>rumore </a:t>
            </a:r>
            <a:endParaRPr lang="it-IT" sz="2400" dirty="0"/>
          </a:p>
          <a:p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16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087" y="4695825"/>
            <a:ext cx="3459913" cy="185737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93123"/>
            <a:ext cx="3605212" cy="270270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42" y="2114148"/>
            <a:ext cx="3439358" cy="257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/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/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/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/>
                </a:solidFill>
              </a:rPr>
              <a:t>Architettura hardware</a:t>
            </a:r>
          </a:p>
          <a:p>
            <a:pPr lvl="1"/>
            <a:r>
              <a:rPr lang="it-IT" sz="2000" dirty="0" smtClean="0">
                <a:solidFill>
                  <a:schemeClr val="bg2"/>
                </a:solidFill>
              </a:rPr>
              <a:t>Sistema analogico</a:t>
            </a:r>
            <a:endParaRPr lang="it-IT" sz="2000" dirty="0">
              <a:solidFill>
                <a:schemeClr val="bg2"/>
              </a:solidFill>
            </a:endParaRPr>
          </a:p>
          <a:p>
            <a:pPr lvl="1"/>
            <a:r>
              <a:rPr lang="it-IT" sz="2000" dirty="0" smtClean="0">
                <a:solidFill>
                  <a:schemeClr val="bg2"/>
                </a:solidFill>
              </a:rPr>
              <a:t>Sistema digitale</a:t>
            </a:r>
            <a:endParaRPr lang="it-IT" sz="2000" dirty="0">
              <a:solidFill>
                <a:schemeClr val="bg2"/>
              </a:solidFill>
            </a:endParaRPr>
          </a:p>
          <a:p>
            <a:pPr lvl="1"/>
            <a:r>
              <a:rPr lang="it-IT" sz="2000" dirty="0" smtClean="0">
                <a:solidFill>
                  <a:schemeClr val="bg2"/>
                </a:solidFill>
              </a:rPr>
              <a:t>Sistema </a:t>
            </a:r>
            <a:r>
              <a:rPr lang="it-IT" sz="2000" dirty="0">
                <a:solidFill>
                  <a:schemeClr val="bg2"/>
                </a:solidFill>
              </a:rPr>
              <a:t>di conversione</a:t>
            </a:r>
          </a:p>
          <a:p>
            <a:r>
              <a:rPr lang="it-IT" sz="2400" dirty="0">
                <a:solidFill>
                  <a:schemeClr val="bg2"/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/>
                </a:solidFill>
              </a:rPr>
              <a:t>FPGA</a:t>
            </a:r>
          </a:p>
          <a:p>
            <a:pPr lvl="1"/>
            <a:r>
              <a:rPr lang="it-IT" sz="2000" dirty="0" smtClean="0">
                <a:solidFill>
                  <a:schemeClr val="bg2"/>
                </a:solidFill>
              </a:rPr>
              <a:t>Microcontrollore</a:t>
            </a:r>
          </a:p>
          <a:p>
            <a:pPr lvl="1"/>
            <a:r>
              <a:rPr lang="it-IT" sz="2000" dirty="0" smtClean="0">
                <a:solidFill>
                  <a:schemeClr val="bg2"/>
                </a:solidFill>
              </a:rPr>
              <a:t>Dettagli implementativi</a:t>
            </a:r>
          </a:p>
          <a:p>
            <a:pPr lvl="1"/>
            <a:r>
              <a:rPr lang="it-IT" sz="2000" dirty="0" smtClean="0">
                <a:solidFill>
                  <a:schemeClr val="bg2"/>
                </a:solidFill>
              </a:rPr>
              <a:t>Ottimizzazioni</a:t>
            </a:r>
            <a:endParaRPr lang="it-IT" sz="2000" dirty="0">
              <a:solidFill>
                <a:schemeClr val="bg2"/>
              </a:solidFill>
            </a:endParaRP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543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</a:t>
            </a:r>
            <a:r>
              <a:rPr lang="it-IT" dirty="0" smtClean="0"/>
              <a:t>sperimentali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Due tipologie di prove, effettuate ad ogni passo dello sviluppo:</a:t>
            </a:r>
          </a:p>
          <a:p>
            <a:pPr lvl="1"/>
            <a:r>
              <a:rPr lang="it-IT" sz="2000" dirty="0" smtClean="0"/>
              <a:t>Bersaglio fisso</a:t>
            </a:r>
          </a:p>
          <a:p>
            <a:pPr lvl="1"/>
            <a:r>
              <a:rPr lang="it-IT" sz="2000" dirty="0" smtClean="0"/>
              <a:t>Bersaglio </a:t>
            </a:r>
            <a:r>
              <a:rPr lang="it-IT" sz="2000" dirty="0" smtClean="0"/>
              <a:t>mobile</a:t>
            </a:r>
            <a:endParaRPr lang="it-IT" sz="20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18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75" y="2956560"/>
            <a:ext cx="6419625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/>
              <a:t>Prova a </a:t>
            </a:r>
            <a:r>
              <a:rPr lang="it-IT" sz="2400" b="1" dirty="0"/>
              <a:t>bersaglio fisso</a:t>
            </a:r>
            <a:r>
              <a:rPr lang="it-IT" sz="2400" dirty="0"/>
              <a:t> per lo strumento finale ripetuta con bersaglio a 20, 50 e 90cm</a:t>
            </a:r>
          </a:p>
          <a:p>
            <a:r>
              <a:rPr lang="it-IT" sz="2400" dirty="0"/>
              <a:t>Si è misurata la dispersione della misura:</a:t>
            </a:r>
          </a:p>
          <a:p>
            <a:pPr lvl="1"/>
            <a:r>
              <a:rPr lang="it-IT" sz="2000" dirty="0"/>
              <a:t>20cm: </a:t>
            </a:r>
            <a:r>
              <a:rPr lang="it-IT" sz="2000" dirty="0" smtClean="0"/>
              <a:t>1,32*10^-4</a:t>
            </a:r>
            <a:endParaRPr lang="it-IT" sz="2000" dirty="0"/>
          </a:p>
          <a:p>
            <a:pPr lvl="1"/>
            <a:r>
              <a:rPr lang="it-IT" sz="2000" dirty="0"/>
              <a:t>50cm: </a:t>
            </a:r>
            <a:r>
              <a:rPr lang="it-IT" sz="2000" dirty="0" smtClean="0"/>
              <a:t>2,4*10^-4</a:t>
            </a:r>
            <a:endParaRPr lang="it-IT" sz="2000" dirty="0"/>
          </a:p>
          <a:p>
            <a:pPr lvl="1"/>
            <a:r>
              <a:rPr lang="it-IT" sz="2000" dirty="0" smtClean="0"/>
              <a:t>90cm:6,5*10^-4</a:t>
            </a:r>
            <a:endParaRPr lang="it-IT" sz="2000" dirty="0"/>
          </a:p>
          <a:p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19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3" y="4306320"/>
            <a:ext cx="3132364" cy="177230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57" y="4306320"/>
            <a:ext cx="3069989" cy="178968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146" y="4306320"/>
            <a:ext cx="2680126" cy="178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/>
              <a:t>Interferometria</a:t>
            </a:r>
          </a:p>
          <a:p>
            <a:pPr lvl="1"/>
            <a:r>
              <a:rPr lang="it-IT" sz="2000" dirty="0"/>
              <a:t>Interferometria a self-mixing</a:t>
            </a:r>
          </a:p>
          <a:p>
            <a:pPr lvl="1"/>
            <a:r>
              <a:rPr lang="it-IT" sz="2000" dirty="0"/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analogico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pPr lvl="1"/>
            <a:r>
              <a:rPr lang="it-IT" sz="2000" dirty="0" smtClean="0"/>
              <a:t>Sistema </a:t>
            </a:r>
            <a:r>
              <a:rPr lang="it-IT" sz="2000" dirty="0"/>
              <a:t>di conversione</a:t>
            </a:r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 smtClean="0"/>
              <a:t>Microcontrollore</a:t>
            </a:r>
          </a:p>
          <a:p>
            <a:pPr lvl="1"/>
            <a:r>
              <a:rPr lang="it-IT" sz="2000" dirty="0" smtClean="0"/>
              <a:t>Dettagli implementativi</a:t>
            </a:r>
          </a:p>
          <a:p>
            <a:pPr lvl="1"/>
            <a:r>
              <a:rPr lang="it-IT" sz="2000" dirty="0" smtClean="0"/>
              <a:t>Ottimizzazioni</a:t>
            </a:r>
            <a:endParaRPr lang="it-IT" sz="2000" dirty="0"/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536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 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/>
              <a:t>Prova a </a:t>
            </a:r>
            <a:r>
              <a:rPr lang="it-IT" sz="2400" b="1" dirty="0"/>
              <a:t>bersaglio mobile</a:t>
            </a:r>
            <a:r>
              <a:rPr lang="it-IT" sz="2400" dirty="0"/>
              <a:t> per lo strumento finale ripetuta con bersaglio a 20, 50 e 90cm</a:t>
            </a:r>
          </a:p>
          <a:p>
            <a:r>
              <a:rPr lang="it-IT" sz="2400" dirty="0"/>
              <a:t>Si è valutata la linearità allo spostamento dello strumento con passi da 200um:</a:t>
            </a:r>
          </a:p>
          <a:p>
            <a:pPr lvl="1"/>
            <a:r>
              <a:rPr lang="it-IT" sz="2000" dirty="0"/>
              <a:t>20cm: </a:t>
            </a:r>
            <a:r>
              <a:rPr lang="it-IT" sz="2000" dirty="0" smtClean="0"/>
              <a:t>121um</a:t>
            </a:r>
            <a:endParaRPr lang="it-IT" sz="2000" dirty="0"/>
          </a:p>
          <a:p>
            <a:pPr lvl="1"/>
            <a:r>
              <a:rPr lang="it-IT" sz="2000" dirty="0"/>
              <a:t>50cm</a:t>
            </a:r>
            <a:r>
              <a:rPr lang="it-IT" sz="2000" dirty="0" smtClean="0"/>
              <a:t>: 124um </a:t>
            </a:r>
            <a:endParaRPr lang="it-IT" sz="2000" dirty="0"/>
          </a:p>
          <a:p>
            <a:pPr lvl="1"/>
            <a:r>
              <a:rPr lang="it-IT" sz="2000" dirty="0"/>
              <a:t>90cm: </a:t>
            </a:r>
            <a:r>
              <a:rPr lang="it-IT" sz="2000" dirty="0" smtClean="0"/>
              <a:t>190um</a:t>
            </a:r>
            <a:endParaRPr lang="it-IT" sz="2000" dirty="0"/>
          </a:p>
          <a:p>
            <a:endParaRPr lang="it-IT" sz="16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20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06" y="3843895"/>
            <a:ext cx="3004147" cy="225210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9" y="3843894"/>
            <a:ext cx="3004147" cy="225210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853" y="3843895"/>
            <a:ext cx="3004147" cy="225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Prestazioni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8376"/>
                <a:ext cx="7805738" cy="4718447"/>
              </a:xfrm>
            </p:spPr>
            <p:txBody>
              <a:bodyPr/>
              <a:lstStyle/>
              <a:p>
                <a:r>
                  <a:rPr lang="it-IT" sz="2400" dirty="0" smtClean="0"/>
                  <a:t>Range spaziale di misura: </a:t>
                </a:r>
                <a:r>
                  <a:rPr lang="it-IT" sz="2400" dirty="0" smtClean="0"/>
                  <a:t/>
                </a:r>
                <a:br>
                  <a:rPr lang="it-IT" sz="2400" dirty="0" smtClean="0"/>
                </a:br>
                <a:r>
                  <a:rPr lang="it-IT" sz="2400" b="1" dirty="0" smtClean="0"/>
                  <a:t>10 </a:t>
                </a:r>
                <a:r>
                  <a:rPr lang="it-IT" sz="2400" b="1" dirty="0" smtClean="0"/>
                  <a:t>cm </a:t>
                </a:r>
                <a:r>
                  <a:rPr lang="it-IT" sz="2400" b="1" dirty="0"/>
                  <a:t>÷ </a:t>
                </a:r>
                <a:r>
                  <a:rPr lang="it-IT" sz="2400" b="1" dirty="0" smtClean="0"/>
                  <a:t>100 </a:t>
                </a:r>
                <a:r>
                  <a:rPr lang="it-IT" sz="2400" b="1" dirty="0" smtClean="0"/>
                  <a:t>cm</a:t>
                </a:r>
                <a:endParaRPr lang="it-IT" sz="2400" dirty="0" smtClean="0"/>
              </a:p>
              <a:p>
                <a:r>
                  <a:rPr lang="it-IT" sz="2200" dirty="0" smtClean="0"/>
                  <a:t>Incertezza relativa di misura</a:t>
                </a:r>
                <a:r>
                  <a:rPr lang="it-IT" sz="2200" dirty="0" smtClean="0">
                    <a:latin typeface="+mj-lt"/>
                  </a:rPr>
                  <a:t>: </a:t>
                </a:r>
                <a:r>
                  <a:rPr lang="it-IT" sz="2200" dirty="0" smtClean="0">
                    <a:latin typeface="+mj-lt"/>
                  </a:rPr>
                  <a:t/>
                </a:r>
                <a:br>
                  <a:rPr lang="it-IT" sz="2200" dirty="0" smtClean="0">
                    <a:latin typeface="+mj-lt"/>
                  </a:rPr>
                </a:br>
                <a:r>
                  <a:rPr lang="it-IT" sz="2200" b="1" dirty="0" smtClean="0">
                    <a:latin typeface="+mj-lt"/>
                  </a:rPr>
                  <a:t>2 </a:t>
                </a:r>
                <a:r>
                  <a:rPr lang="it-IT" sz="2200" b="1" dirty="0" smtClean="0"/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1" i="1">
                            <a:latin typeface="Cambria Math" panose="02040503050406030204" pitchFamily="18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2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200" b="1">
                            <a:ea typeface="Lucida Grande" charset="0"/>
                            <a:cs typeface="Lucida Grande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sz="2200" b="1">
                            <a:ea typeface="Lucida Grande" charset="0"/>
                            <a:cs typeface="Lucida Grande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it-IT" sz="2200" b="1" dirty="0" smtClean="0"/>
                  <a:t> ÷ 8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1" i="1">
                            <a:latin typeface="Cambria Math" panose="02040503050406030204" pitchFamily="18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200" b="1" i="0">
                            <a:latin typeface="+mj-lt"/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200" b="1" i="0">
                            <a:latin typeface="+mj-lt"/>
                            <a:ea typeface="Lucida Grande" charset="0"/>
                            <a:cs typeface="Lucida Grande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sz="2200" b="1" i="0">
                            <a:latin typeface="+mj-lt"/>
                            <a:ea typeface="Lucida Grande" charset="0"/>
                            <a:cs typeface="Lucida Grande" charset="0"/>
                          </a:rPr>
                          <m:t>4</m:t>
                        </m:r>
                      </m:sup>
                    </m:sSup>
                  </m:oMath>
                </a14:m>
                <a:endParaRPr lang="it-IT" sz="2200" b="1" dirty="0">
                  <a:latin typeface="+mj-lt"/>
                  <a:ea typeface="Lucida Grande" charset="0"/>
                  <a:cs typeface="Lucida Grande" charset="0"/>
                </a:endParaRPr>
              </a:p>
              <a:p>
                <a:pPr lvl="1"/>
                <a:r>
                  <a:rPr lang="it-IT" sz="2000" b="1" dirty="0" smtClean="0"/>
                  <a:t>20um </a:t>
                </a:r>
                <a:r>
                  <a:rPr lang="it-IT" sz="2000" b="1" dirty="0"/>
                  <a:t>a </a:t>
                </a:r>
                <a:r>
                  <a:rPr lang="it-IT" sz="2000" b="1" dirty="0" smtClean="0"/>
                  <a:t>10cm</a:t>
                </a:r>
              </a:p>
              <a:p>
                <a:pPr lvl="1"/>
                <a:r>
                  <a:rPr lang="it-IT" sz="2000" b="1" dirty="0" smtClean="0"/>
                  <a:t>550um a 70cm</a:t>
                </a:r>
                <a:endParaRPr lang="it-IT" sz="2000" b="1" dirty="0"/>
              </a:p>
              <a:p>
                <a:pPr lvl="1"/>
                <a:r>
                  <a:rPr lang="it-IT" sz="2000" b="1" dirty="0" smtClean="0"/>
                  <a:t>500um </a:t>
                </a:r>
                <a:r>
                  <a:rPr lang="it-IT" sz="2000" b="1" dirty="0"/>
                  <a:t>a </a:t>
                </a:r>
                <a:r>
                  <a:rPr lang="it-IT" sz="2000" b="1" dirty="0" smtClean="0"/>
                  <a:t>100cm</a:t>
                </a:r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r>
                  <a:rPr lang="it-IT" sz="2400" dirty="0" smtClean="0"/>
                  <a:t>Frequenza </a:t>
                </a:r>
                <a:r>
                  <a:rPr lang="it-IT" sz="2400" i="1" dirty="0" smtClean="0"/>
                  <a:t>massima</a:t>
                </a:r>
                <a:r>
                  <a:rPr lang="it-IT" sz="2400" dirty="0" smtClean="0"/>
                  <a:t> </a:t>
                </a:r>
                <a:r>
                  <a:rPr lang="it-IT" sz="2400" dirty="0"/>
                  <a:t>di misura</a:t>
                </a:r>
                <a:r>
                  <a:rPr lang="it-IT" sz="2400" dirty="0" smtClean="0"/>
                  <a:t>: </a:t>
                </a:r>
                <a:endParaRPr lang="it-IT" sz="2400" dirty="0" smtClean="0"/>
              </a:p>
              <a:p>
                <a:pPr lvl="1"/>
                <a:r>
                  <a:rPr lang="it-IT" sz="2000" dirty="0" smtClean="0"/>
                  <a:t>1 </a:t>
                </a:r>
                <a:r>
                  <a:rPr lang="it-IT" sz="2000" dirty="0" smtClean="0"/>
                  <a:t>misura valida ogni </a:t>
                </a:r>
                <a:r>
                  <a:rPr lang="it-IT" sz="2000" b="1" dirty="0" smtClean="0"/>
                  <a:t>208us </a:t>
                </a:r>
                <a:r>
                  <a:rPr lang="it-IT" sz="2000" dirty="0" smtClean="0"/>
                  <a:t>(</a:t>
                </a:r>
                <a:r>
                  <a:rPr lang="it-IT" sz="2000" i="1" dirty="0" smtClean="0"/>
                  <a:t>4.8 kHz</a:t>
                </a:r>
                <a:r>
                  <a:rPr lang="it-IT" sz="2000" dirty="0" smtClean="0"/>
                  <a:t>)</a:t>
                </a:r>
                <a:endParaRPr lang="it-IT" sz="2000" dirty="0">
                  <a:latin typeface="+mj-lt"/>
                </a:endParaRPr>
              </a:p>
              <a:p>
                <a:r>
                  <a:rPr lang="it-IT" sz="2400" dirty="0" smtClean="0">
                    <a:latin typeface="+mj-lt"/>
                  </a:rPr>
                  <a:t>Frequenza</a:t>
                </a:r>
                <a:r>
                  <a:rPr lang="it-IT" sz="2400" i="1" dirty="0" smtClean="0">
                    <a:latin typeface="+mj-lt"/>
                  </a:rPr>
                  <a:t> reale </a:t>
                </a:r>
                <a:r>
                  <a:rPr lang="it-IT" sz="2400" dirty="0" smtClean="0">
                    <a:latin typeface="+mj-lt"/>
                  </a:rPr>
                  <a:t>di </a:t>
                </a:r>
                <a:r>
                  <a:rPr lang="it-IT" sz="2400" dirty="0" smtClean="0">
                    <a:latin typeface="+mj-lt"/>
                  </a:rPr>
                  <a:t>misura:</a:t>
                </a:r>
              </a:p>
              <a:p>
                <a:pPr lvl="1"/>
                <a:r>
                  <a:rPr lang="it-IT" sz="2000" dirty="0" smtClean="0">
                    <a:latin typeface="+mj-lt"/>
                  </a:rPr>
                  <a:t>1 </a:t>
                </a:r>
                <a:r>
                  <a:rPr lang="it-IT" sz="2000" dirty="0">
                    <a:latin typeface="+mj-lt"/>
                  </a:rPr>
                  <a:t>misura valida ogni </a:t>
                </a:r>
                <a:r>
                  <a:rPr lang="it-IT" sz="2000" b="1" dirty="0" smtClean="0">
                    <a:latin typeface="+mj-lt"/>
                  </a:rPr>
                  <a:t>20ms</a:t>
                </a:r>
                <a:r>
                  <a:rPr lang="it-IT" sz="2000" dirty="0" smtClean="0">
                    <a:latin typeface="+mj-lt"/>
                  </a:rPr>
                  <a:t> (</a:t>
                </a:r>
                <a:r>
                  <a:rPr lang="it-IT" sz="2000" i="1" dirty="0" smtClean="0">
                    <a:latin typeface="+mj-lt"/>
                  </a:rPr>
                  <a:t>50 Hz</a:t>
                </a:r>
                <a:r>
                  <a:rPr lang="it-IT" sz="2000" dirty="0">
                    <a:latin typeface="+mj-lt"/>
                  </a:rPr>
                  <a:t>)</a:t>
                </a:r>
              </a:p>
              <a:p>
                <a:endParaRPr lang="it-IT" sz="2000" dirty="0" smtClean="0">
                  <a:latin typeface="+mj-lt"/>
                </a:endParaRPr>
              </a:p>
              <a:p>
                <a:pPr marL="457200" lvl="1" indent="0">
                  <a:buNone/>
                </a:pPr>
                <a:endParaRPr lang="it-IT" sz="1600" b="1" dirty="0" smtClean="0"/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pPr lvl="1"/>
                <a:endParaRPr lang="it-IT" sz="1600" b="1" dirty="0">
                  <a:latin typeface="+mj-lt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8376"/>
                <a:ext cx="7805738" cy="4718447"/>
              </a:xfrm>
              <a:blipFill rotWithShape="0">
                <a:blip r:embed="rId3"/>
                <a:stretch>
                  <a:fillRect l="-1016" t="-904" b="-12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21</a:t>
            </a:fld>
            <a:endParaRPr lang="en-US" altLang="nl-NL"/>
          </a:p>
        </p:txBody>
      </p:sp>
      <p:sp>
        <p:nvSpPr>
          <p:cNvPr id="5" name="CasellaDiTesto 4"/>
          <p:cNvSpPr txBox="1"/>
          <p:nvPr/>
        </p:nvSpPr>
        <p:spPr>
          <a:xfrm>
            <a:off x="-200025" y="268605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2050" name="Picture 2" descr="https://lh5.googleusercontent.com/GMIVMYY1O8CGkm6z7mhR3S_hARxDr1o1M8SiGMxRFkniPhB64gLHui0PNT4CJSZxWzeaq60Z40ByCgl1M-NTrWS8U3se8wrDc-PBkziCROegcJLOuVn8Zke3uZ0U9ez4mEWjSIlt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1000124"/>
            <a:ext cx="3971925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42999"/>
            <a:ext cx="7086600" cy="5229225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analogica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digitale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 conversione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615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 e 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4876800"/>
          </a:xfrm>
        </p:spPr>
        <p:txBody>
          <a:bodyPr/>
          <a:lstStyle/>
          <a:p>
            <a:r>
              <a:rPr lang="it-IT" sz="2400" dirty="0" smtClean="0"/>
              <a:t>I risultati ottenuti hanno portato alla realizzazione di uno strumento di misura con buone prestazioni e a basso </a:t>
            </a:r>
            <a:r>
              <a:rPr lang="it-IT" sz="2400" dirty="0" smtClean="0"/>
              <a:t>costo</a:t>
            </a:r>
            <a:endParaRPr lang="it-IT" sz="2400" dirty="0" smtClean="0"/>
          </a:p>
          <a:p>
            <a:r>
              <a:rPr lang="it-IT" sz="2400" dirty="0" smtClean="0"/>
              <a:t> Lo strumento </a:t>
            </a:r>
            <a:r>
              <a:rPr lang="it-IT" sz="2400" dirty="0" smtClean="0"/>
              <a:t>mostra</a:t>
            </a:r>
            <a:br>
              <a:rPr lang="it-IT" sz="2400" dirty="0" smtClean="0"/>
            </a:br>
            <a:r>
              <a:rPr lang="it-IT" sz="2400" dirty="0" smtClean="0"/>
              <a:t> </a:t>
            </a:r>
            <a:r>
              <a:rPr lang="it-IT" sz="2400" dirty="0" smtClean="0"/>
              <a:t>ancora alcuni limiti:</a:t>
            </a:r>
          </a:p>
          <a:p>
            <a:pPr lvl="1"/>
            <a:r>
              <a:rPr lang="it-IT" sz="2000" dirty="0" smtClean="0"/>
              <a:t>Frequenza di misura </a:t>
            </a:r>
            <a:r>
              <a:rPr lang="it-IT" sz="2000" dirty="0" smtClean="0"/>
              <a:t>reale</a:t>
            </a:r>
            <a:br>
              <a:rPr lang="it-IT" sz="2000" dirty="0" smtClean="0"/>
            </a:br>
            <a:r>
              <a:rPr lang="it-IT" sz="2000" dirty="0" smtClean="0"/>
              <a:t>inferiore </a:t>
            </a:r>
            <a:r>
              <a:rPr lang="it-IT" sz="2000" dirty="0" smtClean="0"/>
              <a:t>a quella teorica</a:t>
            </a:r>
            <a:endParaRPr lang="it-IT" sz="2000" dirty="0"/>
          </a:p>
          <a:p>
            <a:pPr lvl="1"/>
            <a:r>
              <a:rPr lang="it-IT" sz="2000" dirty="0" smtClean="0"/>
              <a:t>Deriva </a:t>
            </a:r>
            <a:r>
              <a:rPr lang="it-IT" sz="2000" dirty="0" smtClean="0"/>
              <a:t>termica</a:t>
            </a:r>
            <a:endParaRPr lang="it-IT" sz="2400" dirty="0" smtClean="0"/>
          </a:p>
          <a:p>
            <a:r>
              <a:rPr lang="it-IT" sz="2400" dirty="0" smtClean="0"/>
              <a:t>Sviluppi futuri:</a:t>
            </a:r>
          </a:p>
          <a:p>
            <a:pPr lvl="1"/>
            <a:r>
              <a:rPr lang="it-IT" sz="2000" dirty="0" smtClean="0"/>
              <a:t>Scheda di prototipazione </a:t>
            </a: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/>
              <a:t>più </a:t>
            </a:r>
            <a:r>
              <a:rPr lang="it-IT" sz="2000" dirty="0" smtClean="0"/>
              <a:t>performante</a:t>
            </a:r>
          </a:p>
          <a:p>
            <a:pPr lvl="1"/>
            <a:r>
              <a:rPr lang="it-IT" sz="2000" dirty="0" smtClean="0"/>
              <a:t>Controllore di temperatura</a:t>
            </a:r>
          </a:p>
          <a:p>
            <a:pPr lvl="1"/>
            <a:r>
              <a:rPr lang="it-IT" sz="2000" dirty="0" smtClean="0"/>
              <a:t>Misura della velocità</a:t>
            </a:r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23</a:t>
            </a:fld>
            <a:endParaRPr lang="en-US" altLang="nl-NL"/>
          </a:p>
        </p:txBody>
      </p:sp>
      <p:pic>
        <p:nvPicPr>
          <p:cNvPr id="3074" name="Picture 2" descr="5_90cm_no_gau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149125"/>
            <a:ext cx="4168640" cy="278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3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24</a:t>
            </a:fld>
            <a:endParaRPr lang="en-US" altLang="nl-NL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371475" y="3914776"/>
            <a:ext cx="7158038" cy="985837"/>
          </a:xfrm>
        </p:spPr>
        <p:txBody>
          <a:bodyPr/>
          <a:lstStyle/>
          <a:p>
            <a:pPr marL="0" indent="0">
              <a:buNone/>
            </a:pPr>
            <a:r>
              <a:rPr lang="it-IT" sz="4800" dirty="0" smtClean="0"/>
              <a:t>Grazie per l’attenzione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Interferometria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50130"/>
            <a:ext cx="8134350" cy="871539"/>
          </a:xfrm>
        </p:spPr>
        <p:txBody>
          <a:bodyPr/>
          <a:lstStyle/>
          <a:p>
            <a:r>
              <a:rPr lang="it-IT" sz="2400" dirty="0" smtClean="0"/>
              <a:t>Tecnica </a:t>
            </a:r>
            <a:r>
              <a:rPr lang="it-IT" sz="2400" dirty="0"/>
              <a:t>che si basa sulla </a:t>
            </a:r>
            <a:r>
              <a:rPr lang="it-IT" sz="2400" b="1" dirty="0"/>
              <a:t>sovrapposizione di due fasci ottici </a:t>
            </a:r>
            <a:r>
              <a:rPr lang="it-IT" sz="2400" dirty="0"/>
              <a:t>emessi dalla </a:t>
            </a:r>
            <a:r>
              <a:rPr lang="it-IT" sz="2400" dirty="0" smtClean="0"/>
              <a:t>stessa sorgente laser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3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181224"/>
            <a:ext cx="4219575" cy="2853034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 bwMode="auto">
          <a:xfrm>
            <a:off x="4829174" y="1921669"/>
            <a:ext cx="4229482" cy="36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Merriweather Sans"/>
              </a:rPr>
              <a:t>E’ formato da:</a:t>
            </a:r>
            <a:endParaRPr lang="it-IT" sz="2400" dirty="0">
              <a:solidFill>
                <a:srgbClr val="003366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  <a:latin typeface="Merriweather Sans"/>
              </a:rPr>
              <a:t>Laser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  <a:latin typeface="Merriweather Sans"/>
              </a:rPr>
              <a:t>Divisore di fascio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  <a:latin typeface="Merriweather Sans"/>
              </a:rPr>
              <a:t>Due specchi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 smtClean="0">
                <a:solidFill>
                  <a:srgbClr val="000000"/>
                </a:solidFill>
                <a:latin typeface="Merriweather Sans"/>
              </a:rPr>
              <a:t>Fotodiodo</a:t>
            </a:r>
            <a:endParaRPr lang="it-IT" sz="1800" dirty="0" smtClean="0"/>
          </a:p>
          <a:p>
            <a:r>
              <a:rPr lang="it-IT" sz="2400" dirty="0" smtClean="0"/>
              <a:t>Il </a:t>
            </a:r>
            <a:r>
              <a:rPr lang="it-IT" sz="2400" i="1" dirty="0" smtClean="0"/>
              <a:t>fotodiodo</a:t>
            </a:r>
            <a:r>
              <a:rPr lang="it-IT" sz="2400" dirty="0" smtClean="0"/>
              <a:t> genera una corrente contenente l’informazione </a:t>
            </a:r>
            <a:r>
              <a:rPr lang="it-IT" sz="2400" dirty="0"/>
              <a:t>sullo spostamento del bersaglio</a:t>
            </a:r>
            <a:endParaRPr lang="it-IT" sz="2400" kern="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600" y="5314339"/>
            <a:ext cx="8134350" cy="87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i="1" kern="0" dirty="0" smtClean="0"/>
              <a:t>Pro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Semplicità</a:t>
            </a:r>
            <a:r>
              <a:rPr lang="it-IT" sz="2400" kern="0" dirty="0" smtClean="0"/>
              <a:t> di </a:t>
            </a:r>
            <a:r>
              <a:rPr lang="it-IT" sz="2400" kern="0" dirty="0" smtClean="0"/>
              <a:t>realizzazione rispetto ad altre tecniche</a:t>
            </a:r>
            <a:endParaRPr lang="it-IT" sz="2400" kern="0" dirty="0" smtClean="0"/>
          </a:p>
          <a:p>
            <a:r>
              <a:rPr lang="it-IT" sz="2400" i="1" kern="0" dirty="0" smtClean="0"/>
              <a:t>Contro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Invasività </a:t>
            </a:r>
            <a:r>
              <a:rPr lang="it-IT" sz="2400" kern="0" dirty="0" smtClean="0"/>
              <a:t>della misura</a:t>
            </a:r>
            <a:endParaRPr lang="it-IT" sz="2400" b="1" kern="0" dirty="0"/>
          </a:p>
        </p:txBody>
      </p:sp>
    </p:spTree>
    <p:extLst>
      <p:ext uri="{BB962C8B-B14F-4D97-AF65-F5344CB8AC3E}">
        <p14:creationId xmlns:p14="http://schemas.microsoft.com/office/powerpoint/2010/main" val="40123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Interferometria a self-mixing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4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90" y="3337517"/>
            <a:ext cx="5594219" cy="1821120"/>
          </a:xfrm>
          <a:prstGeom prst="rect">
            <a:avLst/>
          </a:prstGeom>
        </p:spPr>
      </p:pic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609600" y="1050131"/>
            <a:ext cx="8405814" cy="20931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Merriweather Sans"/>
              </a:rPr>
              <a:t>L’architettura è composta da:</a:t>
            </a:r>
            <a:endParaRPr lang="it-IT" sz="2400" dirty="0">
              <a:solidFill>
                <a:srgbClr val="003366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  <a:latin typeface="Merriweather Sans"/>
              </a:rPr>
              <a:t>un </a:t>
            </a:r>
            <a:r>
              <a:rPr lang="it-IT" sz="2000" b="1" dirty="0">
                <a:solidFill>
                  <a:srgbClr val="000000"/>
                </a:solidFill>
                <a:latin typeface="Merriweather Sans"/>
              </a:rPr>
              <a:t>fotodiodo</a:t>
            </a:r>
            <a:r>
              <a:rPr lang="it-IT" sz="2000" dirty="0">
                <a:solidFill>
                  <a:srgbClr val="000000"/>
                </a:solidFill>
                <a:latin typeface="Merriweather Sans"/>
              </a:rPr>
              <a:t> </a:t>
            </a:r>
            <a:endParaRPr lang="it-IT" sz="2000" dirty="0">
              <a:solidFill>
                <a:srgbClr val="003366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  <a:latin typeface="Merriweather Sans"/>
              </a:rPr>
              <a:t>una sorgente </a:t>
            </a:r>
            <a:r>
              <a:rPr lang="it-IT" sz="2000" b="1" dirty="0">
                <a:solidFill>
                  <a:srgbClr val="000000"/>
                </a:solidFill>
                <a:latin typeface="Merriweather Sans"/>
              </a:rPr>
              <a:t>laser</a:t>
            </a:r>
            <a:r>
              <a:rPr lang="it-IT" sz="2000" dirty="0">
                <a:solidFill>
                  <a:srgbClr val="000000"/>
                </a:solidFill>
                <a:latin typeface="Merriweather Sans"/>
              </a:rPr>
              <a:t> </a:t>
            </a:r>
            <a:endParaRPr lang="it-IT" sz="2000" dirty="0">
              <a:solidFill>
                <a:srgbClr val="003366"/>
              </a:solidFill>
              <a:latin typeface="Times New Roman" panose="02020603050405020304" pitchFamily="18" charset="0"/>
            </a:endParaRPr>
          </a:p>
          <a:p>
            <a:pPr lvl="1"/>
            <a:r>
              <a:rPr lang="it-IT" sz="2000" dirty="0">
                <a:solidFill>
                  <a:srgbClr val="000000"/>
                </a:solidFill>
                <a:latin typeface="Merriweather Sans"/>
              </a:rPr>
              <a:t>una </a:t>
            </a:r>
            <a:r>
              <a:rPr lang="it-IT" sz="2000" b="1" dirty="0" smtClean="0">
                <a:solidFill>
                  <a:srgbClr val="000000"/>
                </a:solidFill>
                <a:latin typeface="Merriweather Sans"/>
              </a:rPr>
              <a:t>lente</a:t>
            </a:r>
          </a:p>
          <a:p>
            <a:r>
              <a:rPr lang="it-IT" sz="2400" dirty="0" smtClean="0"/>
              <a:t>Il fascio laser emesso è riflesso dal bersaglio e rientra nella cavità causando un fenomeno di </a:t>
            </a:r>
            <a:r>
              <a:rPr lang="it-IT" sz="2400" b="1" dirty="0" smtClean="0"/>
              <a:t>interferenza</a:t>
            </a:r>
          </a:p>
          <a:p>
            <a:pPr marL="0" indent="0">
              <a:buNone/>
            </a:pPr>
            <a:endParaRPr lang="it-IT" sz="2400" b="1" dirty="0" smtClean="0"/>
          </a:p>
        </p:txBody>
      </p:sp>
      <p:sp>
        <p:nvSpPr>
          <p:cNvPr id="11" name="Segnaposto contenuto 2"/>
          <p:cNvSpPr txBox="1">
            <a:spLocks/>
          </p:cNvSpPr>
          <p:nvPr/>
        </p:nvSpPr>
        <p:spPr bwMode="auto">
          <a:xfrm>
            <a:off x="609600" y="5352904"/>
            <a:ext cx="8405814" cy="95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/>
              <a:t>Risolve i </a:t>
            </a:r>
            <a:r>
              <a:rPr lang="it-IT" sz="2400" dirty="0"/>
              <a:t>problemi dell’interferometria </a:t>
            </a:r>
            <a:r>
              <a:rPr lang="it-IT" sz="2400" dirty="0" smtClean="0"/>
              <a:t>convenzionale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    ⇒ </a:t>
            </a:r>
            <a:r>
              <a:rPr lang="it-IT" sz="2400" dirty="0" smtClean="0"/>
              <a:t>non richiede un bersaglio cooperativo</a:t>
            </a:r>
            <a:endParaRPr lang="it-IT" sz="2400" dirty="0"/>
          </a:p>
          <a:p>
            <a:endParaRPr lang="it-IT" sz="24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Misura della distanza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5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</p:spPr>
            <p:txBody>
              <a:bodyPr/>
              <a:lstStyle/>
              <a:p>
                <a:r>
                  <a:rPr lang="it-IT" sz="2400" dirty="0" smtClean="0"/>
                  <a:t>Modulando la corrente di pilotaggio del </a:t>
                </a:r>
                <a:r>
                  <a:rPr lang="it-IT" sz="2400" dirty="0"/>
                  <a:t>laser si </a:t>
                </a:r>
                <a:r>
                  <a:rPr lang="it-IT" sz="2400" dirty="0" smtClean="0"/>
                  <a:t>può̀ </a:t>
                </a:r>
                <a:r>
                  <a:rPr lang="it-IT" sz="2400" dirty="0"/>
                  <a:t>modulare la lunghezza </a:t>
                </a:r>
                <a:r>
                  <a:rPr lang="it-IT" sz="2400" dirty="0" smtClean="0"/>
                  <a:t>d'onda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it-IT" sz="2400" dirty="0" smtClean="0"/>
                  <a:t> consentendo così di </a:t>
                </a:r>
                <a:r>
                  <a:rPr lang="it-IT" sz="2400" dirty="0"/>
                  <a:t>vedere </a:t>
                </a:r>
                <a:r>
                  <a:rPr lang="it-IT" sz="2400" dirty="0" smtClean="0"/>
                  <a:t>il </a:t>
                </a:r>
                <a:r>
                  <a:rPr lang="it-IT" sz="2400" b="1" dirty="0" smtClean="0"/>
                  <a:t>segnale </a:t>
                </a:r>
                <a:r>
                  <a:rPr lang="it-IT" sz="2400" b="1" dirty="0" err="1" smtClean="0"/>
                  <a:t>inteferometrico</a:t>
                </a:r>
                <a:endParaRPr lang="it-IT" sz="2400" b="1" dirty="0" smtClean="0"/>
              </a:p>
            </p:txBody>
          </p:sp>
        </mc:Choice>
        <mc:Fallback xmlns="">
          <p:sp>
            <p:nvSpPr>
              <p:cNvPr id="5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  <a:blipFill rotWithShape="0">
                <a:blip r:embed="rId2"/>
                <a:stretch>
                  <a:fillRect l="-1015" t="-3828" r="-1305" b="-43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2939271" y="5665016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271" y="5665016"/>
                <a:ext cx="2503457" cy="7338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600" y="5013957"/>
            <a:ext cx="8248650" cy="49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La </a:t>
            </a:r>
            <a:r>
              <a:rPr lang="it-IT" sz="2400" b="1" kern="0" dirty="0" smtClean="0"/>
              <a:t>distanza</a:t>
            </a:r>
            <a:r>
              <a:rPr lang="it-IT" sz="2400" kern="0" dirty="0" smtClean="0"/>
              <a:t> </a:t>
            </a:r>
            <a:r>
              <a:rPr lang="it-IT" sz="2400" i="1" kern="0" dirty="0" smtClean="0"/>
              <a:t>d </a:t>
            </a:r>
            <a:r>
              <a:rPr lang="it-IT" sz="2400" kern="0" dirty="0" smtClean="0"/>
              <a:t>si ricava con la relazione:</a:t>
            </a:r>
            <a:endParaRPr lang="it-IT" sz="2400" b="1" i="1" kern="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04" y="2561269"/>
            <a:ext cx="5045339" cy="229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/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/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/>
                </a:solidFill>
              </a:rPr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analogico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pPr lvl="1"/>
            <a:r>
              <a:rPr lang="it-IT" sz="2000" dirty="0" smtClean="0"/>
              <a:t>Sistema </a:t>
            </a:r>
            <a:r>
              <a:rPr lang="it-IT" sz="2000" dirty="0"/>
              <a:t>di conversione</a:t>
            </a:r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 smtClean="0"/>
              <a:t>Microcontrollore</a:t>
            </a:r>
          </a:p>
          <a:p>
            <a:pPr lvl="1"/>
            <a:r>
              <a:rPr lang="it-IT" sz="2000" dirty="0" smtClean="0"/>
              <a:t>Dettagli implementativi</a:t>
            </a:r>
          </a:p>
          <a:p>
            <a:pPr lvl="1"/>
            <a:r>
              <a:rPr lang="it-IT" sz="2000" dirty="0" smtClean="0"/>
              <a:t>Ottimizzazioni</a:t>
            </a:r>
            <a:endParaRPr lang="it-IT" sz="2000" dirty="0"/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8035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hardware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7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4" y="1923377"/>
            <a:ext cx="7162800" cy="429944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9600" y="1092380"/>
            <a:ext cx="7977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Lo strumento è composto da una </a:t>
            </a:r>
            <a:r>
              <a:rPr lang="it-IT" b="1" dirty="0"/>
              <a:t>sistema analogico</a:t>
            </a:r>
            <a:r>
              <a:rPr lang="it-IT" dirty="0"/>
              <a:t>, </a:t>
            </a:r>
            <a:r>
              <a:rPr lang="it-IT" b="1" dirty="0"/>
              <a:t>un’interfaccia</a:t>
            </a:r>
            <a:r>
              <a:rPr lang="it-IT" dirty="0"/>
              <a:t> </a:t>
            </a:r>
            <a:r>
              <a:rPr lang="it-IT" b="1" dirty="0"/>
              <a:t>di conversione</a:t>
            </a:r>
            <a:r>
              <a:rPr lang="it-IT" dirty="0"/>
              <a:t> e un </a:t>
            </a:r>
            <a:r>
              <a:rPr lang="it-IT" b="1" dirty="0"/>
              <a:t>sistema digitale 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463040" y="2243328"/>
            <a:ext cx="4572000" cy="112166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3857896" y="4554583"/>
            <a:ext cx="3448595" cy="1272595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analogico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8700"/>
            <a:ext cx="7686675" cy="5410200"/>
          </a:xfrm>
        </p:spPr>
        <p:txBody>
          <a:bodyPr/>
          <a:lstStyle/>
          <a:p>
            <a:r>
              <a:rPr lang="it-IT" sz="2400" dirty="0"/>
              <a:t>La parte analogica è costituita da una </a:t>
            </a:r>
            <a:r>
              <a:rPr lang="it-IT" sz="2400" b="1" dirty="0"/>
              <a:t>sezione ottica </a:t>
            </a:r>
            <a:r>
              <a:rPr lang="it-IT" sz="2400" dirty="0"/>
              <a:t>e una </a:t>
            </a:r>
            <a:r>
              <a:rPr lang="it-IT" sz="2400" b="1" dirty="0"/>
              <a:t>sezione </a:t>
            </a:r>
            <a:r>
              <a:rPr lang="it-IT" sz="2400" b="1" dirty="0" smtClean="0"/>
              <a:t>analogica</a:t>
            </a:r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r>
              <a:rPr lang="it-IT" sz="2400" dirty="0" smtClean="0"/>
              <a:t>La </a:t>
            </a:r>
            <a:r>
              <a:rPr lang="it-IT" sz="2400" b="1" dirty="0"/>
              <a:t>sezione ottica</a:t>
            </a:r>
            <a:r>
              <a:rPr lang="it-IT" sz="2400" dirty="0"/>
              <a:t> </a:t>
            </a:r>
            <a:r>
              <a:rPr lang="it-IT" sz="2400" dirty="0" smtClean="0"/>
              <a:t>comprende il package </a:t>
            </a:r>
            <a:r>
              <a:rPr lang="it-IT" sz="2400" dirty="0"/>
              <a:t>della sorgente </a:t>
            </a:r>
            <a:r>
              <a:rPr lang="it-IT" sz="2400" dirty="0" smtClean="0"/>
              <a:t>laser</a:t>
            </a:r>
          </a:p>
          <a:p>
            <a:r>
              <a:rPr lang="it-IT" sz="2400" dirty="0" smtClean="0"/>
              <a:t>La </a:t>
            </a:r>
            <a:r>
              <a:rPr lang="it-IT" sz="2400" b="1" dirty="0"/>
              <a:t>sezione analogica </a:t>
            </a:r>
            <a:r>
              <a:rPr lang="it-IT" sz="2400" dirty="0"/>
              <a:t>comprende </a:t>
            </a:r>
            <a:r>
              <a:rPr lang="it-IT" sz="2400" dirty="0" smtClean="0"/>
              <a:t>gli </a:t>
            </a:r>
            <a:r>
              <a:rPr lang="it-IT" sz="2400" dirty="0"/>
              <a:t>stadi di condizionamento e amplificazione del segnale </a:t>
            </a:r>
            <a:r>
              <a:rPr lang="it-IT" sz="2400" dirty="0" smtClean="0"/>
              <a:t>interferometrico </a:t>
            </a:r>
            <a:endParaRPr lang="it-IT" sz="24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8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37" y="2650331"/>
            <a:ext cx="3277932" cy="106997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49" y="2113755"/>
            <a:ext cx="3468488" cy="208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</a:t>
            </a:r>
            <a:r>
              <a:rPr lang="it-IT" dirty="0" smtClean="0"/>
              <a:t>a </a:t>
            </a:r>
            <a:r>
              <a:rPr lang="it-IT" dirty="0" smtClean="0"/>
              <a:t>di </a:t>
            </a:r>
            <a:r>
              <a:rPr lang="it-IT" dirty="0" smtClean="0"/>
              <a:t>conversione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1219200"/>
          </a:xfrm>
        </p:spPr>
        <p:txBody>
          <a:bodyPr/>
          <a:lstStyle/>
          <a:p>
            <a:r>
              <a:rPr lang="it-IT" sz="2400" dirty="0"/>
              <a:t>I due sistemi sono </a:t>
            </a:r>
            <a:r>
              <a:rPr lang="it-IT" sz="2400" b="1" dirty="0"/>
              <a:t>interfacciati </a:t>
            </a:r>
            <a:r>
              <a:rPr lang="it-IT" sz="2400" dirty="0"/>
              <a:t>da una scheda di conversione, equipaggiata con un </a:t>
            </a:r>
            <a:r>
              <a:rPr lang="it-IT" sz="2400" b="1" dirty="0"/>
              <a:t>DAC </a:t>
            </a:r>
            <a:r>
              <a:rPr lang="it-IT" sz="2400" dirty="0"/>
              <a:t>ed un </a:t>
            </a:r>
            <a:r>
              <a:rPr lang="it-IT" sz="2400" b="1" dirty="0"/>
              <a:t>ADC </a:t>
            </a:r>
            <a:r>
              <a:rPr lang="it-IT" sz="2400" dirty="0"/>
              <a:t>comandati dal sistema digitale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9</a:t>
            </a:fld>
            <a:endParaRPr lang="en-US" altLang="nl-NL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609600" y="5510212"/>
            <a:ext cx="77724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Frequenza di campionamento </a:t>
            </a:r>
            <a:r>
              <a:rPr lang="it-IT" sz="2400" kern="0" dirty="0" err="1" smtClean="0"/>
              <a:t>max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50MSa/</a:t>
            </a:r>
            <a:r>
              <a:rPr lang="it-IT" sz="2400" b="1" kern="0" dirty="0" err="1" smtClean="0"/>
              <a:t>s</a:t>
            </a:r>
            <a:endParaRPr lang="it-IT" sz="2400" b="1" kern="0" dirty="0" smtClean="0"/>
          </a:p>
          <a:p>
            <a:r>
              <a:rPr lang="it-IT" sz="2400" kern="0" dirty="0" smtClean="0"/>
              <a:t>Risoluzione: </a:t>
            </a:r>
            <a:r>
              <a:rPr lang="it-IT" sz="2400" b="1" kern="0" dirty="0" smtClean="0"/>
              <a:t>12 bit</a:t>
            </a:r>
            <a:endParaRPr lang="it-IT" sz="2400" b="1" kern="0" dirty="0"/>
          </a:p>
        </p:txBody>
      </p:sp>
      <p:pic>
        <p:nvPicPr>
          <p:cNvPr id="1026" name="Picture 2" descr="https://lh3.googleusercontent.com/Gr8Ecck_72gojMI-0ui5yEDvO2eiuwOYGdIj4B1u8nnMtjSPjmfE6C5nxNrav9B2aY6-AsLoCp2ymWlu_tW5EKOcigpDYLgGa6psfK77xVRZZF7BH8kL1xiNiYwUN5KBp53WsmV69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2" y="2374105"/>
            <a:ext cx="34575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1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AASHAPES" val="1"/>
  <p:tag name="ADVAATEXT" val="1"/>
  <p:tag name="ADVSHADOWS" val="1"/>
  <p:tag name="ADVBEVELING" val="1"/>
  <p:tag name="ADVPANSCAN" val="0"/>
  <p:tag name="ADVDIMBULLETS" val="0"/>
  <p:tag name="ADVGAMMA" val="0.000000"/>
  <p:tag name="ADVFASTTRANSITIONS" val="1"/>
  <p:tag name="ADVSCREENHEIGHT" val="600"/>
  <p:tag name="ADVSCREENWIDTH" val="800"/>
  <p:tag name="ADVGLOBALTRANSITION" val="-1"/>
  <p:tag name="ADVSHOWMETER" val="0"/>
  <p:tag name="ADVSETTING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3NmRqXPJr60nHtqstDn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1JwQBx8pn0mJ0yRkOht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GFmitXU3BCh1shRUupN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M96NbnOwqRwNOTq5PoDY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KRd28LyF4Yd1Yc6OU13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iHue1DBgIlU36vBw6SU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HP8SEesMT678nENeVgr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6oamjXiVVQkQ0F69YmN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idXmrFriqvCF9BiBJal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kohu5yh3YUCmeqaLkCD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HN3C4DGOVz7JTy5XAT1n"/>
</p:tagLst>
</file>

<file path=ppt/theme/theme1.xml><?xml version="1.0" encoding="utf-8"?>
<a:theme xmlns:a="http://schemas.openxmlformats.org/drawingml/2006/main" name="PoliLightBlue3">
  <a:themeElements>
    <a:clrScheme name="PoliLightBlue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liLightBlue3">
      <a:majorFont>
        <a:latin typeface="Lucida Grande"/>
        <a:ea typeface="ＭＳ Ｐゴシック"/>
        <a:cs typeface="ＭＳ Ｐゴシック"/>
      </a:majorFont>
      <a:minorFont>
        <a:latin typeface="Lucida Grand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oliLightBlue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imi.potx" id="{4F1A3348-9197-4F84-9318-43FB385F8D1A}" vid="{FDF5FCA0-FBF4-4B94-8D81-2FCD1C3418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AC9E95AF84DC048A0D22167E412CEEC" ma:contentTypeVersion="0" ma:contentTypeDescription="Creare un nuovo documento." ma:contentTypeScope="" ma:versionID="77ab65c81d73c7b1811619c89623d2b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bf72f36140baa73d0623520154f6aa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C5135E-7452-41DD-A4B7-B217190CFF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42F071F-C090-42AB-8A40-E3A3A8F012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8A92BA-7E37-44ED-84AE-4BD8BD74DC1F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Polimi</Template>
  <TotalTime>533</TotalTime>
  <Words>769</Words>
  <Application>Microsoft Office PowerPoint</Application>
  <PresentationFormat>Presentazione su schermo (4:3)</PresentationFormat>
  <Paragraphs>258</Paragraphs>
  <Slides>24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5" baseType="lpstr">
      <vt:lpstr>Arial</vt:lpstr>
      <vt:lpstr>Cambria Math</vt:lpstr>
      <vt:lpstr>Lucida Grande</vt:lpstr>
      <vt:lpstr>Merriweather Sans</vt:lpstr>
      <vt:lpstr>ＭＳ Ｐゴシック</vt:lpstr>
      <vt:lpstr>Times</vt:lpstr>
      <vt:lpstr>Times New Roman</vt:lpstr>
      <vt:lpstr>Trebuchet MS</vt:lpstr>
      <vt:lpstr>Wingdings</vt:lpstr>
      <vt:lpstr>ヒラギノ角ゴ Pro W3</vt:lpstr>
      <vt:lpstr>PoliLightBlue3</vt:lpstr>
      <vt:lpstr>Presentazione standard di PowerPoint</vt:lpstr>
      <vt:lpstr>Indice</vt:lpstr>
      <vt:lpstr>Interferometria</vt:lpstr>
      <vt:lpstr>Interferometria a self-mixing</vt:lpstr>
      <vt:lpstr>Misura della distanza</vt:lpstr>
      <vt:lpstr>Indice</vt:lpstr>
      <vt:lpstr>Architettura hardware</vt:lpstr>
      <vt:lpstr>Sistema analogico</vt:lpstr>
      <vt:lpstr>Sistema di conversione</vt:lpstr>
      <vt:lpstr>Parte digitale</vt:lpstr>
      <vt:lpstr>Indice</vt:lpstr>
      <vt:lpstr>Architettura software</vt:lpstr>
      <vt:lpstr>FPGA</vt:lpstr>
      <vt:lpstr>Microcontrollore</vt:lpstr>
      <vt:lpstr>Dettagli implementativi</vt:lpstr>
      <vt:lpstr>Ottimizzazioni</vt:lpstr>
      <vt:lpstr>Indice</vt:lpstr>
      <vt:lpstr>Risultati sperimentali</vt:lpstr>
      <vt:lpstr>Risultati sperimentali (2)</vt:lpstr>
      <vt:lpstr>Risultati sperimentali (3)</vt:lpstr>
      <vt:lpstr>Prestazioni</vt:lpstr>
      <vt:lpstr>Indice</vt:lpstr>
      <vt:lpstr>Conclusioni e sviluppi futuri</vt:lpstr>
      <vt:lpstr>Presentazione standard di PowerPoint</vt:lpstr>
    </vt:vector>
  </TitlesOfParts>
  <Company>Politecnico di Milano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Diego Rondelli</dc:creator>
  <cp:lastModifiedBy>Diego Rondelli</cp:lastModifiedBy>
  <cp:revision>121</cp:revision>
  <cp:lastPrinted>2007-10-21T14:42:49Z</cp:lastPrinted>
  <dcterms:created xsi:type="dcterms:W3CDTF">2015-12-01T10:36:45Z</dcterms:created>
  <dcterms:modified xsi:type="dcterms:W3CDTF">2015-12-07T15:55:45Z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18aJ18rJbbBkyQzK-JkOT7NWlDMfLGIfvHwmqknZ8_20</vt:lpwstr>
  </property>
  <property fmtid="{D5CDD505-2E9C-101B-9397-08002B2CF9AE}" pid="4" name="Google.Documents.RevisionId">
    <vt:lpwstr>12951292456047101535</vt:lpwstr>
  </property>
  <property fmtid="{D5CDD505-2E9C-101B-9397-08002B2CF9AE}" pid="5" name="Google.Documents.PluginVersion">
    <vt:lpwstr>2.0.2026.3768</vt:lpwstr>
  </property>
  <property fmtid="{D5CDD505-2E9C-101B-9397-08002B2CF9AE}" pid="6" name="Google.Documents.MergeIncapabilityFlags">
    <vt:i4>0</vt:i4>
  </property>
</Properties>
</file>