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</p:sldMasterIdLst>
  <p:notesMasterIdLst>
    <p:notesMasterId r:id="rId29"/>
  </p:notesMasterIdLst>
  <p:handoutMasterIdLst>
    <p:handoutMasterId r:id="rId30"/>
  </p:handoutMasterIdLst>
  <p:sldIdLst>
    <p:sldId id="277" r:id="rId5"/>
    <p:sldId id="278" r:id="rId6"/>
    <p:sldId id="279" r:id="rId7"/>
    <p:sldId id="301" r:id="rId8"/>
    <p:sldId id="302" r:id="rId9"/>
    <p:sldId id="307" r:id="rId10"/>
    <p:sldId id="284" r:id="rId11"/>
    <p:sldId id="285" r:id="rId12"/>
    <p:sldId id="287" r:id="rId13"/>
    <p:sldId id="286" r:id="rId14"/>
    <p:sldId id="308" r:id="rId15"/>
    <p:sldId id="289" r:id="rId16"/>
    <p:sldId id="290" r:id="rId17"/>
    <p:sldId id="291" r:id="rId18"/>
    <p:sldId id="305" r:id="rId19"/>
    <p:sldId id="306" r:id="rId20"/>
    <p:sldId id="309" r:id="rId21"/>
    <p:sldId id="294" r:id="rId22"/>
    <p:sldId id="295" r:id="rId23"/>
    <p:sldId id="303" r:id="rId24"/>
    <p:sldId id="304" r:id="rId25"/>
    <p:sldId id="297" r:id="rId26"/>
    <p:sldId id="296" r:id="rId27"/>
    <p:sldId id="300" r:id="rId28"/>
  </p:sldIdLst>
  <p:sldSz cx="9144000" cy="6858000" type="screen4x3"/>
  <p:notesSz cx="7099300" cy="10234613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Cavagnis" initials="LC" lastIdx="1" clrIdx="0">
    <p:extLst/>
  </p:cmAuthor>
  <p:cmAuthor id="2" name="Leonardo Cavagnis" initials="LC [2]" lastIdx="1" clrIdx="1">
    <p:extLst/>
  </p:cmAuthor>
  <p:cmAuthor id="3" name="Leonardo Cavagnis" initials="LC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A91FF"/>
    <a:srgbClr val="0033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5" autoAdjust="0"/>
    <p:restoredTop sz="94982"/>
  </p:normalViewPr>
  <p:slideViewPr>
    <p:cSldViewPr snapToGrid="0">
      <p:cViewPr>
        <p:scale>
          <a:sx n="85" d="100"/>
          <a:sy n="85" d="100"/>
        </p:scale>
        <p:origin x="640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" y="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handoutMaster" Target="handoutMasters/handoutMaster1.xml"/><Relationship Id="rId31" Type="http://schemas.openxmlformats.org/officeDocument/2006/relationships/tags" Target="tags/tag1.xml"/><Relationship Id="rId32" Type="http://schemas.openxmlformats.org/officeDocument/2006/relationships/commentAuthors" Target="commentAuthor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988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9813" y="0"/>
            <a:ext cx="35194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3705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2438" y="9723438"/>
            <a:ext cx="15668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fld id="{09D1D7E3-DE3F-4B7A-BF5B-A3735BF12F5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852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24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940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57238"/>
            <a:ext cx="5151437" cy="386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870450"/>
            <a:ext cx="5257800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5663"/>
            <a:ext cx="30924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45663"/>
            <a:ext cx="309403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fld id="{88C0D9CF-78A8-4FBE-960E-41C6F5A4AF9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6608965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Process synchronization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Operating System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© 2005 William </a:t>
            </a:r>
            <a:r>
              <a:rPr lang="en-US" altLang="nl-NL" sz="1300" dirty="0" err="1">
                <a:latin typeface="Times New Roman" panose="02020603050405020304" pitchFamily="18" charset="0"/>
              </a:rPr>
              <a:t>Fornaciari</a:t>
            </a:r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EB4011-A952-43F7-8E1D-3DE3E3F5974E}" type="slidenum">
              <a:rPr lang="en-US" altLang="nl-NL" sz="13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nl-NL" smtClean="0">
              <a:latin typeface="Times New Roman" panose="02020603050405020304" pitchFamily="18" charset="0"/>
              <a:ea typeface="ヒラギノ角ゴ Pro W3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79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5419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80280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44522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3798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03245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17987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64593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fondo-ppt4b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35728" y="1219200"/>
            <a:ext cx="405111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 dirty="0">
                <a:solidFill>
                  <a:srgbClr val="003366"/>
                </a:solidFill>
              </a:rPr>
              <a:t>DIPARTIMENTO DI </a:t>
            </a:r>
            <a:r>
              <a:rPr lang="en-US" altLang="nl-NL" sz="900" b="1" dirty="0" smtClean="0">
                <a:solidFill>
                  <a:srgbClr val="003366"/>
                </a:solidFill>
              </a:rPr>
              <a:t>ELETTRONICA INFORMAZIONE E BIOINGEGNERIA</a:t>
            </a:r>
            <a:endParaRPr lang="en-US" altLang="nl-NL" sz="900" b="1" dirty="0">
              <a:solidFill>
                <a:srgbClr val="003366"/>
              </a:solidFill>
            </a:endParaRPr>
          </a:p>
        </p:txBody>
      </p:sp>
      <p:sp>
        <p:nvSpPr>
          <p:cNvPr id="470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0" y="2057400"/>
            <a:ext cx="5867400" cy="9144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70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43400"/>
            <a:ext cx="6400800" cy="1143000"/>
          </a:xfrm>
        </p:spPr>
        <p:txBody>
          <a:bodyPr/>
          <a:lstStyle>
            <a:lvl1pPr marL="0" indent="0">
              <a:buFont typeface="Times" charset="0"/>
              <a:buNone/>
              <a:defRPr sz="2800"/>
            </a:lvl1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0"/>
          </p:nvPr>
        </p:nvSpPr>
        <p:spPr>
          <a:xfrm>
            <a:off x="1524000" y="5627688"/>
            <a:ext cx="6400800" cy="33253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4" y="2170272"/>
            <a:ext cx="2567006" cy="80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090BC-14A4-4032-A8EA-D874EB653524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35573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158240"/>
            <a:ext cx="1962150" cy="493776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58240"/>
            <a:ext cx="5734050" cy="493776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94880-8A78-40E1-8D62-51F97D4059C0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550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7878536" y="114300"/>
            <a:ext cx="115932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3DA3A-0C6B-48FC-931E-2C786AAFD5C1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35" y="187780"/>
            <a:ext cx="1259491" cy="3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38E9A-44DA-4A7D-8119-4DEABABB997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88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F0B5A-3573-418F-94B3-BD5F75DB60BD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0804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59" y="0"/>
            <a:ext cx="7276973" cy="75590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3312"/>
            <a:ext cx="4040188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53312"/>
            <a:ext cx="4041775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42EED-7338-48C6-AA31-2E9FCA4532B1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869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7032E-400A-4C6B-9075-7A7CB7960EE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180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AC776-BC4C-444F-A902-0153286FE11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2287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36320"/>
            <a:ext cx="3008313" cy="1097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6320"/>
            <a:ext cx="5111750" cy="508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31136"/>
            <a:ext cx="3008313" cy="38950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65DD3-3E3C-40FA-A044-BE029E819A96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325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24127"/>
            <a:ext cx="5486400" cy="37034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360F0-7900-4280-B4D3-DB562730877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0020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9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5" Type="http://schemas.openxmlformats.org/officeDocument/2006/relationships/tags" Target="../tags/tag4.xml"/><Relationship Id="rId16" Type="http://schemas.openxmlformats.org/officeDocument/2006/relationships/tags" Target="../tags/tag5.xml"/><Relationship Id="rId17" Type="http://schemas.openxmlformats.org/officeDocument/2006/relationships/tags" Target="../tags/tag6.xml"/><Relationship Id="rId18" Type="http://schemas.openxmlformats.org/officeDocument/2006/relationships/tags" Target="../tags/tag7.xml"/><Relationship Id="rId19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own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7013"/>
            <a:ext cx="91440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996" name="Rectangle 4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609600" y="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lo stile del titolo</a:t>
            </a:r>
            <a:endParaRPr lang="en-US" altLang="nl-NL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stili del testo dello schema</a:t>
            </a:r>
          </a:p>
          <a:p>
            <a:pPr lvl="1"/>
            <a:r>
              <a:rPr lang="it-IT" altLang="nl-NL" smtClean="0"/>
              <a:t>Secondo livello</a:t>
            </a:r>
          </a:p>
          <a:p>
            <a:pPr lvl="2"/>
            <a:r>
              <a:rPr lang="it-IT" altLang="nl-NL" smtClean="0"/>
              <a:t>Terzo livello</a:t>
            </a:r>
          </a:p>
          <a:p>
            <a:pPr lvl="3"/>
            <a:r>
              <a:rPr lang="it-IT" altLang="nl-NL" smtClean="0"/>
              <a:t>Quarto livello</a:t>
            </a:r>
          </a:p>
          <a:p>
            <a:pPr lvl="4"/>
            <a:r>
              <a:rPr lang="it-IT" altLang="nl-NL" smtClean="0"/>
              <a:t>Quinto livello</a:t>
            </a:r>
            <a:endParaRPr lang="en-US" altLang="nl-NL" smtClean="0"/>
          </a:p>
        </p:txBody>
      </p:sp>
      <p:sp>
        <p:nvSpPr>
          <p:cNvPr id="468999" name="Rectangle 7"/>
          <p:cNvSpPr>
            <a:spLocks noGrp="1" noChangeArrowheads="1"/>
          </p:cNvSpPr>
          <p:nvPr>
            <p:ph type="sldNum" sz="quarter" idx="4"/>
            <p:custDataLst>
              <p:tags r:id="rId17"/>
            </p:custDataLst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1">
                <a:solidFill>
                  <a:srgbClr val="FF9900"/>
                </a:solidFill>
              </a:defRPr>
            </a:lvl1pPr>
          </a:lstStyle>
          <a:p>
            <a:fld id="{D11F1AE1-4445-46D7-BD14-4F1456A53146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1032" name="Picture 8" descr="powerpoint04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61925"/>
            <a:ext cx="10985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9001" name="Rectangle 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67400" y="838200"/>
            <a:ext cx="3276600" cy="76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nl-NL"/>
          </a:p>
        </p:txBody>
      </p:sp>
      <p:sp>
        <p:nvSpPr>
          <p:cNvPr id="469002" name="Text Box 1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81700" y="708025"/>
            <a:ext cx="3184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>
                <a:solidFill>
                  <a:schemeClr val="bg1"/>
                </a:solidFill>
              </a:rPr>
              <a:t>DIPARTIMENTO DI ELETTRONICA E INFORMAZIONE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6" r:id="rId2"/>
    <p:sldLayoutId id="2147483785" r:id="rId3"/>
    <p:sldLayoutId id="2147483784" r:id="rId4"/>
    <p:sldLayoutId id="2147483783" r:id="rId5"/>
    <p:sldLayoutId id="2147483782" r:id="rId6"/>
    <p:sldLayoutId id="2147483781" r:id="rId7"/>
    <p:sldLayoutId id="2147483780" r:id="rId8"/>
    <p:sldLayoutId id="2147483779" r:id="rId9"/>
    <p:sldLayoutId id="2147483778" r:id="rId10"/>
    <p:sldLayoutId id="214748377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4" Type="http://schemas.openxmlformats.org/officeDocument/2006/relationships/image" Target="../media/image28.wmf"/><Relationship Id="rId5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343400"/>
            <a:ext cx="7005638" cy="801806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nl-NL" dirty="0" err="1" smtClean="0"/>
              <a:t>Sviluppo</a:t>
            </a:r>
            <a:r>
              <a:rPr lang="en-US" altLang="nl-NL" dirty="0" smtClean="0"/>
              <a:t> firmware per </a:t>
            </a:r>
            <a:r>
              <a:rPr lang="en-US" altLang="nl-NL" dirty="0" err="1" smtClean="0"/>
              <a:t>misuratore</a:t>
            </a:r>
            <a:r>
              <a:rPr lang="en-US" altLang="nl-NL" dirty="0" smtClean="0"/>
              <a:t> laser di </a:t>
            </a:r>
            <a:r>
              <a:rPr lang="en-US" altLang="nl-NL" dirty="0" err="1" smtClean="0"/>
              <a:t>distanza</a:t>
            </a:r>
            <a:r>
              <a:rPr lang="en-US" altLang="nl-NL" dirty="0"/>
              <a:t> </a:t>
            </a:r>
            <a:r>
              <a:rPr lang="en-US" altLang="nl-NL" dirty="0" err="1" smtClean="0"/>
              <a:t>basato</a:t>
            </a:r>
            <a:r>
              <a:rPr lang="en-US" altLang="nl-NL" dirty="0" smtClean="0"/>
              <a:t> </a:t>
            </a:r>
            <a:r>
              <a:rPr lang="en-US" altLang="nl-NL" dirty="0" err="1" smtClean="0"/>
              <a:t>su</a:t>
            </a:r>
            <a:r>
              <a:rPr lang="en-US" altLang="nl-NL" dirty="0" smtClean="0"/>
              <a:t> FPGA</a:t>
            </a:r>
            <a:endParaRPr lang="en-US" altLang="nl-NL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455735" y="5486400"/>
            <a:ext cx="3459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800" b="1" dirty="0" smtClean="0"/>
              <a:t>Leonardo </a:t>
            </a:r>
            <a:r>
              <a:rPr lang="it-IT" sz="1800" b="1" dirty="0" err="1" smtClean="0"/>
              <a:t>Cavagnis</a:t>
            </a:r>
            <a:r>
              <a:rPr lang="it-IT" sz="1800" b="1" dirty="0" smtClean="0"/>
              <a:t>,</a:t>
            </a:r>
            <a:r>
              <a:rPr lang="it-IT" sz="1800" dirty="0" smtClean="0"/>
              <a:t> </a:t>
            </a:r>
            <a:r>
              <a:rPr lang="it-IT" sz="1800" dirty="0" smtClean="0"/>
              <a:t>816646</a:t>
            </a:r>
            <a:br>
              <a:rPr lang="it-IT" sz="1800" dirty="0" smtClean="0"/>
            </a:br>
            <a:r>
              <a:rPr lang="it-IT" sz="1800" b="1" dirty="0" smtClean="0"/>
              <a:t>Diego </a:t>
            </a:r>
            <a:r>
              <a:rPr lang="it-IT" sz="1800" b="1" dirty="0" smtClean="0"/>
              <a:t>Rondelli,</a:t>
            </a:r>
            <a:r>
              <a:rPr lang="it-IT" sz="1800" dirty="0" smtClean="0"/>
              <a:t> </a:t>
            </a:r>
            <a:r>
              <a:rPr lang="it-IT" sz="1800" dirty="0" smtClean="0"/>
              <a:t>817108</a:t>
            </a:r>
          </a:p>
          <a:p>
            <a:pPr algn="r"/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Relatore</a:t>
            </a:r>
            <a:r>
              <a:rPr lang="it-IT" sz="1800" dirty="0" smtClean="0"/>
              <a:t>: Michele Norgia</a:t>
            </a:r>
            <a:endParaRPr lang="it-IT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</a:t>
            </a:r>
            <a:r>
              <a:rPr lang="it-IT" dirty="0" smtClean="0"/>
              <a:t>digitale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979884"/>
            <a:ext cx="7772400" cy="942975"/>
          </a:xfrm>
        </p:spPr>
        <p:txBody>
          <a:bodyPr/>
          <a:lstStyle/>
          <a:p>
            <a:r>
              <a:rPr lang="it-IT" sz="2400" dirty="0" smtClean="0"/>
              <a:t>Il sistema digitale è </a:t>
            </a:r>
            <a:r>
              <a:rPr lang="it-IT" sz="2400" dirty="0" smtClean="0"/>
              <a:t>costituito </a:t>
            </a:r>
            <a:r>
              <a:rPr lang="it-IT" sz="2400" dirty="0" smtClean="0"/>
              <a:t>dalla scheda di prototipazione: </a:t>
            </a:r>
            <a:r>
              <a:rPr lang="it-IT" sz="2400" b="1" dirty="0" smtClean="0"/>
              <a:t>NI </a:t>
            </a:r>
            <a:r>
              <a:rPr lang="it-IT" sz="2400" b="1" dirty="0" smtClean="0"/>
              <a:t>sbRIO</a:t>
            </a:r>
            <a:r>
              <a:rPr lang="it-IT" sz="2400" b="1" dirty="0"/>
              <a:t>-</a:t>
            </a:r>
            <a:r>
              <a:rPr lang="it-IT" sz="2400" b="1" dirty="0" smtClean="0"/>
              <a:t>9636</a:t>
            </a:r>
            <a:endParaRPr lang="it-IT" sz="2400" b="1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10</a:t>
            </a:fld>
            <a:endParaRPr lang="en-US" altLang="nl-NL"/>
          </a:p>
        </p:txBody>
      </p:sp>
      <p:sp>
        <p:nvSpPr>
          <p:cNvPr id="6" name="CasellaDiTesto 5"/>
          <p:cNvSpPr txBox="1"/>
          <p:nvPr/>
        </p:nvSpPr>
        <p:spPr>
          <a:xfrm>
            <a:off x="5208228" y="2140743"/>
            <a:ext cx="3207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La scheda </a:t>
            </a:r>
            <a:r>
              <a:rPr lang="it-IT" dirty="0" smtClean="0">
                <a:latin typeface="+mn-lt"/>
              </a:rPr>
              <a:t>comprende un </a:t>
            </a:r>
            <a:r>
              <a:rPr lang="it-IT" b="1" dirty="0" smtClean="0">
                <a:latin typeface="+mn-lt"/>
              </a:rPr>
              <a:t>FPGA</a:t>
            </a:r>
            <a:r>
              <a:rPr lang="it-IT" dirty="0" smtClean="0">
                <a:latin typeface="+mn-lt"/>
              </a:rPr>
              <a:t> </a:t>
            </a:r>
            <a:r>
              <a:rPr lang="it-IT" dirty="0">
                <a:latin typeface="+mn-lt"/>
              </a:rPr>
              <a:t>ed un </a:t>
            </a:r>
            <a:r>
              <a:rPr lang="it-IT" b="1" dirty="0" smtClean="0">
                <a:latin typeface="+mn-lt"/>
              </a:rPr>
              <a:t>microcontrollore</a:t>
            </a:r>
            <a:br>
              <a:rPr lang="it-IT" b="1" dirty="0" smtClean="0">
                <a:latin typeface="+mn-lt"/>
              </a:rPr>
            </a:br>
            <a:endParaRPr lang="it-IT" b="1" dirty="0" smtClean="0">
              <a:latin typeface="+mn-lt"/>
            </a:endParaRPr>
          </a:p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S</a:t>
            </a:r>
            <a:r>
              <a:rPr lang="it-IT" dirty="0" smtClean="0">
                <a:latin typeface="+mn-lt"/>
              </a:rPr>
              <a:t>i </a:t>
            </a:r>
            <a:r>
              <a:rPr lang="it-IT" dirty="0">
                <a:latin typeface="+mn-lt"/>
              </a:rPr>
              <a:t>occupa dell’</a:t>
            </a:r>
            <a:r>
              <a:rPr lang="it-IT" b="1" dirty="0">
                <a:latin typeface="+mn-lt"/>
              </a:rPr>
              <a:t>elaborazione </a:t>
            </a:r>
            <a:r>
              <a:rPr lang="it-IT" b="1" dirty="0" smtClean="0">
                <a:latin typeface="+mn-lt"/>
              </a:rPr>
              <a:t>digitale </a:t>
            </a:r>
            <a:r>
              <a:rPr lang="it-IT" dirty="0">
                <a:latin typeface="+mn-lt"/>
              </a:rPr>
              <a:t>del segnale interferometrico</a:t>
            </a:r>
          </a:p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0743"/>
            <a:ext cx="4576082" cy="37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Dettagli implementativi</a:t>
            </a:r>
          </a:p>
          <a:p>
            <a:pPr lvl="1"/>
            <a:r>
              <a:rPr lang="it-IT" sz="2000" dirty="0"/>
              <a:t>Ottimizzazioni</a:t>
            </a: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Conclusioni e sviluppi futuri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79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5"/>
          <p:cNvSpPr/>
          <p:nvPr/>
        </p:nvSpPr>
        <p:spPr>
          <a:xfrm>
            <a:off x="6678965" y="5045180"/>
            <a:ext cx="2114895" cy="11637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9" name="Gruppo 18"/>
          <p:cNvGrpSpPr/>
          <p:nvPr/>
        </p:nvGrpSpPr>
        <p:grpSpPr>
          <a:xfrm>
            <a:off x="2209796" y="4021937"/>
            <a:ext cx="1585914" cy="452297"/>
            <a:chOff x="2702158" y="4403759"/>
            <a:chExt cx="1565038" cy="452297"/>
          </a:xfrm>
        </p:grpSpPr>
        <p:sp>
          <p:nvSpPr>
            <p:cNvPr id="17" name="Freccia a destra 16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reccia a destra 17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software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12</a:t>
            </a:fld>
            <a:endParaRPr lang="en-US" altLang="nl-NL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 bwMode="auto">
          <a:xfrm>
            <a:off x="528636" y="1115860"/>
            <a:ext cx="8158163" cy="163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L’elaborazione numerica dei segnali è eseguita in parte su </a:t>
            </a:r>
            <a:r>
              <a:rPr lang="it-IT" sz="2400" b="1" dirty="0"/>
              <a:t>FPGA</a:t>
            </a:r>
            <a:r>
              <a:rPr lang="it-IT" sz="2400" dirty="0"/>
              <a:t> ed in parte su </a:t>
            </a:r>
            <a:r>
              <a:rPr lang="it-IT" sz="2400" b="1" dirty="0"/>
              <a:t>microcontrollore</a:t>
            </a:r>
            <a:endParaRPr lang="it-IT" sz="2400" dirty="0"/>
          </a:p>
          <a:p>
            <a:r>
              <a:rPr lang="it-IT" sz="2400" dirty="0"/>
              <a:t>Il </a:t>
            </a:r>
            <a:r>
              <a:rPr lang="it-IT" sz="2400" b="1" dirty="0"/>
              <a:t>PC</a:t>
            </a:r>
            <a:r>
              <a:rPr lang="it-IT" sz="2400" dirty="0"/>
              <a:t> ha solo il compito di mostrare all’utente finale la misura di distanza</a:t>
            </a:r>
          </a:p>
          <a:p>
            <a:endParaRPr lang="it-IT" sz="2400" kern="0" dirty="0" smtClean="0"/>
          </a:p>
          <a:p>
            <a:pPr marL="457200" lvl="1" indent="0">
              <a:buFont typeface="Wingdings" panose="05000000000000000000" pitchFamily="2" charset="2"/>
              <a:buNone/>
            </a:pPr>
            <a:endParaRPr lang="it-IT" sz="2000" kern="0" dirty="0" smtClean="0"/>
          </a:p>
        </p:txBody>
      </p:sp>
      <p:sp>
        <p:nvSpPr>
          <p:cNvPr id="6" name="Rettangolo 5"/>
          <p:cNvSpPr/>
          <p:nvPr/>
        </p:nvSpPr>
        <p:spPr>
          <a:xfrm>
            <a:off x="386974" y="3881374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Sistema elettronico</a:t>
            </a:r>
            <a:endParaRPr lang="it-IT" sz="2000" dirty="0"/>
          </a:p>
        </p:txBody>
      </p:sp>
      <p:grpSp>
        <p:nvGrpSpPr>
          <p:cNvPr id="11" name="Gruppo 10"/>
          <p:cNvGrpSpPr/>
          <p:nvPr/>
        </p:nvGrpSpPr>
        <p:grpSpPr>
          <a:xfrm rot="5400000">
            <a:off x="4357685" y="4678660"/>
            <a:ext cx="704851" cy="451450"/>
            <a:chOff x="3406187" y="3825742"/>
            <a:chExt cx="1420605" cy="615292"/>
          </a:xfrm>
        </p:grpSpPr>
        <p:sp>
          <p:nvSpPr>
            <p:cNvPr id="7" name="Freccia a destra 6"/>
            <p:cNvSpPr/>
            <p:nvPr/>
          </p:nvSpPr>
          <p:spPr>
            <a:xfrm>
              <a:off x="3810000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reccia a destra 9"/>
            <p:cNvSpPr/>
            <p:nvPr/>
          </p:nvSpPr>
          <p:spPr>
            <a:xfrm rot="10800000">
              <a:off x="3406187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3496422" y="3304015"/>
            <a:ext cx="5442862" cy="306006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3653322" y="3590250"/>
            <a:ext cx="2099284" cy="261872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795711" y="3814360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FPGA</a:t>
            </a:r>
            <a:endParaRPr lang="it-IT" sz="20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433310" y="4080125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Digital IO</a:t>
            </a:r>
            <a:endParaRPr lang="it-IT" sz="1400" b="1" dirty="0"/>
          </a:p>
        </p:txBody>
      </p:sp>
      <p:sp>
        <p:nvSpPr>
          <p:cNvPr id="16" name="Rettangolo 15"/>
          <p:cNvSpPr/>
          <p:nvPr/>
        </p:nvSpPr>
        <p:spPr>
          <a:xfrm>
            <a:off x="3795710" y="523479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dirty="0" smtClean="0"/>
              <a:t>MCU</a:t>
            </a:r>
            <a:endParaRPr lang="it-IT" sz="18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4418203" y="473740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DMA</a:t>
            </a:r>
            <a:endParaRPr lang="it-IT" sz="1400" b="1" dirty="0"/>
          </a:p>
        </p:txBody>
      </p:sp>
      <p:grpSp>
        <p:nvGrpSpPr>
          <p:cNvPr id="21" name="Gruppo 20"/>
          <p:cNvGrpSpPr/>
          <p:nvPr/>
        </p:nvGrpSpPr>
        <p:grpSpPr>
          <a:xfrm>
            <a:off x="5621024" y="5374936"/>
            <a:ext cx="1200149" cy="452297"/>
            <a:chOff x="2702158" y="4403759"/>
            <a:chExt cx="1565038" cy="452297"/>
          </a:xfrm>
        </p:grpSpPr>
        <p:sp>
          <p:nvSpPr>
            <p:cNvPr id="22" name="Freccia a destra 21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Freccia a destra 22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" name="CasellaDiTesto 23"/>
          <p:cNvSpPr txBox="1"/>
          <p:nvPr/>
        </p:nvSpPr>
        <p:spPr>
          <a:xfrm>
            <a:off x="5752605" y="5435215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Ethernet</a:t>
            </a:r>
            <a:endParaRPr lang="it-IT" sz="1400" b="1" dirty="0"/>
          </a:p>
        </p:txBody>
      </p:sp>
      <p:sp>
        <p:nvSpPr>
          <p:cNvPr id="25" name="Rettangolo 24"/>
          <p:cNvSpPr/>
          <p:nvPr/>
        </p:nvSpPr>
        <p:spPr>
          <a:xfrm>
            <a:off x="6801647" y="523479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Interfaccia grafica</a:t>
            </a:r>
            <a:endParaRPr lang="it-IT" sz="20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7976096" y="3014736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DIGITALE</a:t>
            </a:r>
            <a:endParaRPr lang="it-IT" sz="1400" b="1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600036" y="475974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PC</a:t>
            </a:r>
            <a:endParaRPr lang="it-IT" sz="1400" b="1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578457" y="330464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NI sbRIO-9636</a:t>
            </a:r>
            <a:endParaRPr lang="it-IT" sz="1400" b="1" dirty="0"/>
          </a:p>
        </p:txBody>
      </p:sp>
      <p:sp>
        <p:nvSpPr>
          <p:cNvPr id="34" name="Rettangolo 33"/>
          <p:cNvSpPr/>
          <p:nvPr/>
        </p:nvSpPr>
        <p:spPr>
          <a:xfrm>
            <a:off x="217933" y="3341668"/>
            <a:ext cx="2131483" cy="1703511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/>
          <p:cNvSpPr txBox="1"/>
          <p:nvPr/>
        </p:nvSpPr>
        <p:spPr>
          <a:xfrm>
            <a:off x="170172" y="3014736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ANALOGICO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24347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</a:t>
            </a:r>
            <a:r>
              <a:rPr lang="it-IT" sz="2000" b="1" dirty="0" smtClean="0"/>
              <a:t>Fast Fourier </a:t>
            </a:r>
            <a:r>
              <a:rPr lang="it-IT" sz="2000" b="1" dirty="0" err="1" smtClean="0"/>
              <a:t>Transform</a:t>
            </a:r>
            <a:r>
              <a:rPr lang="it-IT" sz="2000" b="1" dirty="0" smtClean="0"/>
              <a:t> </a:t>
            </a: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13</a:t>
            </a:fld>
            <a:endParaRPr lang="en-US" altLang="nl-NL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09" y="1486069"/>
            <a:ext cx="3619664" cy="51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Microcontrollore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903087"/>
            <a:ext cx="7772400" cy="52863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it-IT" sz="2400" dirty="0"/>
              <a:t>Le funzionalità </a:t>
            </a:r>
            <a:r>
              <a:rPr lang="it-IT" sz="2400" dirty="0" smtClean="0"/>
              <a:t>svolte dal microcontrollore sono: </a:t>
            </a:r>
          </a:p>
          <a:p>
            <a:pPr lvl="1"/>
            <a:r>
              <a:rPr lang="it-IT" sz="2000" dirty="0"/>
              <a:t>Calcolo </a:t>
            </a:r>
            <a:r>
              <a:rPr lang="it-IT" sz="2000" dirty="0" smtClean="0"/>
              <a:t>dell’</a:t>
            </a:r>
            <a:r>
              <a:rPr lang="it-IT" sz="2000" b="1" dirty="0" err="1" smtClean="0"/>
              <a:t>Interpolated</a:t>
            </a:r>
            <a:r>
              <a:rPr lang="it-IT" sz="2000" dirty="0" smtClean="0"/>
              <a:t> </a:t>
            </a:r>
            <a:r>
              <a:rPr lang="it-IT" sz="2000" b="1" dirty="0" smtClean="0"/>
              <a:t>FFT</a:t>
            </a:r>
            <a:r>
              <a:rPr lang="it-IT" sz="2000" dirty="0" smtClean="0"/>
              <a:t> (IFFT)</a:t>
            </a:r>
            <a:br>
              <a:rPr lang="it-IT" sz="2000" dirty="0" smtClean="0"/>
            </a:b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lvl="1"/>
            <a:r>
              <a:rPr lang="it-IT" sz="2000" dirty="0" smtClean="0"/>
              <a:t>Calcolo </a:t>
            </a:r>
            <a:r>
              <a:rPr lang="it-IT" sz="2000" dirty="0"/>
              <a:t>della </a:t>
            </a:r>
            <a:r>
              <a:rPr lang="it-IT" sz="2000" b="1" dirty="0"/>
              <a:t>distanza </a:t>
            </a:r>
            <a:r>
              <a:rPr lang="it-IT" sz="2000" b="1" dirty="0" smtClean="0"/>
              <a:t>assoluta</a:t>
            </a:r>
            <a:r>
              <a:rPr lang="it-IT" sz="2000" dirty="0" smtClean="0"/>
              <a:t>: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14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5658580" y="5270549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580" y="5270549"/>
                <a:ext cx="2503457" cy="7338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318" y="2452200"/>
            <a:ext cx="3594964" cy="27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Dettagli implementativi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57274"/>
            <a:ext cx="7648575" cy="5186363"/>
          </a:xfrm>
        </p:spPr>
        <p:txBody>
          <a:bodyPr/>
          <a:lstStyle/>
          <a:p>
            <a:r>
              <a:rPr lang="it-IT" sz="2400" dirty="0"/>
              <a:t>Ambiente di sviluppo: </a:t>
            </a:r>
            <a:r>
              <a:rPr lang="it-IT" sz="2400" b="1" dirty="0"/>
              <a:t>NI </a:t>
            </a:r>
            <a:r>
              <a:rPr lang="it-IT" sz="2400" b="1" dirty="0" err="1"/>
              <a:t>LabVIEW</a:t>
            </a:r>
            <a:endParaRPr lang="it-IT" sz="2400" dirty="0"/>
          </a:p>
          <a:p>
            <a:pPr lvl="1"/>
            <a:r>
              <a:rPr lang="it-IT" sz="2000" b="1" dirty="0"/>
              <a:t>FPGA </a:t>
            </a:r>
            <a:r>
              <a:rPr lang="it-IT" sz="2000" dirty="0" err="1"/>
              <a:t>Module</a:t>
            </a:r>
            <a:endParaRPr lang="it-IT" sz="2000" b="1" dirty="0"/>
          </a:p>
          <a:p>
            <a:pPr lvl="1"/>
            <a:r>
              <a:rPr lang="it-IT" sz="2000" b="1" dirty="0"/>
              <a:t>Real-Time </a:t>
            </a:r>
            <a:r>
              <a:rPr lang="it-IT" sz="2000" dirty="0" err="1" smtClean="0"/>
              <a:t>Module</a:t>
            </a: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b="1" dirty="0"/>
          </a:p>
          <a:p>
            <a:r>
              <a:rPr lang="it-IT" sz="2400" dirty="0"/>
              <a:t>Struttura a cicli paralleli </a:t>
            </a:r>
            <a:r>
              <a:rPr lang="it-IT" sz="2400" dirty="0" smtClean="0"/>
              <a:t>con </a:t>
            </a:r>
            <a:r>
              <a:rPr lang="it-IT" sz="2400" dirty="0"/>
              <a:t>scambio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di </a:t>
            </a:r>
            <a:r>
              <a:rPr lang="it-IT" sz="2400" dirty="0"/>
              <a:t>dati tramite code </a:t>
            </a:r>
            <a:r>
              <a:rPr lang="it-IT" sz="2400" b="1" dirty="0"/>
              <a:t>FIFO</a:t>
            </a:r>
            <a:endParaRPr lang="it-IT" sz="2400" dirty="0"/>
          </a:p>
          <a:p>
            <a:pPr lvl="1"/>
            <a:r>
              <a:rPr lang="it-IT" sz="2000" dirty="0"/>
              <a:t>Pattern </a:t>
            </a:r>
            <a:r>
              <a:rPr lang="it-IT" sz="2000" b="1" dirty="0" smtClean="0"/>
              <a:t>Producer-Consumer</a:t>
            </a:r>
            <a:br>
              <a:rPr lang="it-IT" sz="2000" b="1" dirty="0" smtClean="0"/>
            </a:br>
            <a:endParaRPr lang="it-IT" sz="2000" dirty="0"/>
          </a:p>
          <a:p>
            <a:r>
              <a:rPr lang="it-IT" sz="2400" b="1" dirty="0"/>
              <a:t>DMA</a:t>
            </a:r>
            <a:r>
              <a:rPr lang="it-IT" sz="2400" dirty="0"/>
              <a:t> per lo scambio di dati tra FPGA </a:t>
            </a:r>
            <a:r>
              <a:rPr lang="it-IT" sz="2400" dirty="0" smtClean="0"/>
              <a:t>e microcontrollore</a:t>
            </a:r>
            <a:br>
              <a:rPr lang="it-IT" sz="2400" dirty="0" smtClean="0"/>
            </a:br>
            <a:endParaRPr lang="it-IT" sz="2400" dirty="0"/>
          </a:p>
          <a:p>
            <a:r>
              <a:rPr lang="it-IT" sz="2400" dirty="0"/>
              <a:t>Aritmetica </a:t>
            </a:r>
            <a:r>
              <a:rPr lang="it-IT" sz="2400" b="1" dirty="0" err="1"/>
              <a:t>fixed</a:t>
            </a:r>
            <a:r>
              <a:rPr lang="it-IT" sz="2400" b="1" dirty="0"/>
              <a:t> </a:t>
            </a:r>
            <a:r>
              <a:rPr lang="it-IT" sz="2400" b="1" dirty="0" err="1"/>
              <a:t>point</a:t>
            </a:r>
            <a:r>
              <a:rPr lang="it-IT" sz="2400" dirty="0"/>
              <a:t> per migliorare le prestazioni su </a:t>
            </a:r>
            <a:r>
              <a:rPr lang="it-IT" sz="2400" dirty="0" smtClean="0"/>
              <a:t>FPGA</a:t>
            </a:r>
            <a:r>
              <a:rPr lang="it-IT" sz="2400" dirty="0"/>
              <a:t/>
            </a:r>
            <a:br>
              <a:rPr lang="it-IT" sz="2400" dirty="0"/>
            </a:br>
            <a:endParaRPr lang="it-IT" sz="1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15</a:t>
            </a:fld>
            <a:endParaRPr lang="en-US" altLang="nl-NL"/>
          </a:p>
        </p:txBody>
      </p:sp>
      <p:sp>
        <p:nvSpPr>
          <p:cNvPr id="5" name="Rettangolo arrotondato 4"/>
          <p:cNvSpPr/>
          <p:nvPr/>
        </p:nvSpPr>
        <p:spPr>
          <a:xfrm>
            <a:off x="7345181" y="2098622"/>
            <a:ext cx="1558976" cy="74950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7366416" y="3357796"/>
            <a:ext cx="1558976" cy="74950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circolare a destra 7"/>
          <p:cNvSpPr/>
          <p:nvPr/>
        </p:nvSpPr>
        <p:spPr>
          <a:xfrm>
            <a:off x="6764470" y="2353455"/>
            <a:ext cx="571966" cy="1588957"/>
          </a:xfrm>
          <a:prstGeom prst="curvedRightArrow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556640" y="228871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Producer</a:t>
            </a:r>
            <a:endParaRPr lang="it-IT" sz="18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461667" y="354696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Consumer</a:t>
            </a:r>
            <a:endParaRPr lang="it-IT" sz="1800" dirty="0"/>
          </a:p>
        </p:txBody>
      </p:sp>
      <p:sp>
        <p:nvSpPr>
          <p:cNvPr id="11" name="CasellaDiTesto 10"/>
          <p:cNvSpPr txBox="1"/>
          <p:nvPr/>
        </p:nvSpPr>
        <p:spPr>
          <a:xfrm rot="16200000">
            <a:off x="6654174" y="2986350"/>
            <a:ext cx="628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500" b="1" dirty="0" smtClean="0"/>
              <a:t>FIFO</a:t>
            </a:r>
            <a:endParaRPr lang="it-IT" sz="1500" b="1" dirty="0"/>
          </a:p>
        </p:txBody>
      </p:sp>
    </p:spTree>
    <p:extLst>
      <p:ext uri="{BB962C8B-B14F-4D97-AF65-F5344CB8AC3E}">
        <p14:creationId xmlns:p14="http://schemas.microsoft.com/office/powerpoint/2010/main" val="7214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Ottimizzazioni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42996"/>
            <a:ext cx="7772400" cy="5333997"/>
          </a:xfrm>
        </p:spPr>
        <p:txBody>
          <a:bodyPr/>
          <a:lstStyle/>
          <a:p>
            <a:r>
              <a:rPr lang="it-IT" sz="2400" b="1" dirty="0"/>
              <a:t>Finestratura</a:t>
            </a:r>
            <a:r>
              <a:rPr lang="it-IT" sz="2400" dirty="0"/>
              <a:t> di </a:t>
            </a:r>
            <a:r>
              <a:rPr lang="it-IT" sz="2400" dirty="0" err="1"/>
              <a:t>Hanning</a:t>
            </a:r>
            <a:r>
              <a:rPr lang="it-IT" sz="2400" dirty="0"/>
              <a:t> del segnale </a:t>
            </a:r>
            <a:r>
              <a:rPr lang="it-IT" sz="2400" dirty="0" smtClean="0"/>
              <a:t>interferometrico</a:t>
            </a:r>
            <a:endParaRPr lang="it-IT" sz="2400" dirty="0"/>
          </a:p>
          <a:p>
            <a:r>
              <a:rPr lang="it-IT" sz="2400" b="1" dirty="0" smtClean="0"/>
              <a:t>Compensazione</a:t>
            </a:r>
            <a:r>
              <a:rPr lang="it-IT" sz="2400" dirty="0" smtClean="0"/>
              <a:t> </a:t>
            </a:r>
            <a:r>
              <a:rPr lang="it-IT" sz="2400" dirty="0"/>
              <a:t>della non-linearità del laser</a:t>
            </a:r>
            <a:br>
              <a:rPr lang="it-IT" sz="2400" dirty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endParaRPr lang="it-IT" sz="2400" dirty="0"/>
          </a:p>
          <a:p>
            <a:endParaRPr lang="it-IT" sz="2400" dirty="0"/>
          </a:p>
          <a:p>
            <a:r>
              <a:rPr lang="it-IT" sz="2400" dirty="0" smtClean="0"/>
              <a:t>Segnali </a:t>
            </a:r>
            <a:r>
              <a:rPr lang="it-IT" sz="2400" dirty="0"/>
              <a:t>di </a:t>
            </a:r>
            <a:r>
              <a:rPr lang="it-IT" sz="2400" dirty="0" smtClean="0"/>
              <a:t>modulazione</a:t>
            </a:r>
            <a:br>
              <a:rPr lang="it-IT" sz="2400" dirty="0" smtClean="0"/>
            </a:br>
            <a:r>
              <a:rPr lang="it-IT" sz="2400" dirty="0" smtClean="0"/>
              <a:t>con </a:t>
            </a:r>
            <a:r>
              <a:rPr lang="it-IT" sz="2400" b="1" dirty="0" smtClean="0"/>
              <a:t>ampiezze differenti</a:t>
            </a:r>
            <a:endParaRPr lang="it-IT" sz="2400" b="1" dirty="0"/>
          </a:p>
          <a:p>
            <a:r>
              <a:rPr lang="it-IT" sz="2400" b="1" dirty="0" smtClean="0"/>
              <a:t>Sottrazione</a:t>
            </a:r>
            <a:r>
              <a:rPr lang="it-IT" sz="2400" dirty="0" smtClean="0"/>
              <a:t>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del </a:t>
            </a:r>
            <a:r>
              <a:rPr lang="it-IT" sz="2400" dirty="0"/>
              <a:t>fondo di </a:t>
            </a:r>
            <a:r>
              <a:rPr lang="it-IT" sz="2400" b="1" dirty="0" smtClean="0"/>
              <a:t>rumore</a:t>
            </a:r>
            <a:r>
              <a:rPr lang="it-IT" sz="2400" dirty="0" smtClean="0"/>
              <a:t> </a:t>
            </a:r>
            <a:endParaRPr lang="it-IT" sz="2400" dirty="0"/>
          </a:p>
          <a:p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16</a:t>
            </a:fld>
            <a:endParaRPr lang="en-US" altLang="nl-NL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02" y="2362822"/>
            <a:ext cx="3131547" cy="213567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26" y="2359344"/>
            <a:ext cx="2763074" cy="2139154"/>
          </a:xfrm>
          <a:prstGeom prst="rect">
            <a:avLst/>
          </a:prstGeom>
        </p:spPr>
      </p:pic>
      <p:sp>
        <p:nvSpPr>
          <p:cNvPr id="10" name="Freccia destra 9"/>
          <p:cNvSpPr/>
          <p:nvPr/>
        </p:nvSpPr>
        <p:spPr>
          <a:xfrm>
            <a:off x="3547653" y="2973048"/>
            <a:ext cx="2016176" cy="79385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smtClean="0"/>
              <a:t>Compensazione</a:t>
            </a:r>
            <a:endParaRPr lang="it-IT" sz="1500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386" y="4498498"/>
            <a:ext cx="2550548" cy="197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Dettagli implementativi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Ottimizzazioni</a:t>
            </a: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Conclusioni e sviluppi futuri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543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Due tipologie di prove, effettuate ad ogni passo dello sviluppo:</a:t>
            </a:r>
          </a:p>
          <a:p>
            <a:pPr lvl="1"/>
            <a:r>
              <a:rPr lang="it-IT" sz="2000" dirty="0" smtClean="0"/>
              <a:t>Bersaglio fisso</a:t>
            </a:r>
          </a:p>
          <a:p>
            <a:pPr lvl="1"/>
            <a:r>
              <a:rPr lang="it-IT" sz="2000" dirty="0" smtClean="0"/>
              <a:t>Bersaglio mobile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18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75" y="2855140"/>
            <a:ext cx="6419625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 (2)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25888"/>
                <a:ext cx="7772400" cy="2823232"/>
              </a:xfrm>
            </p:spPr>
            <p:txBody>
              <a:bodyPr/>
              <a:lstStyle/>
              <a:p>
                <a:r>
                  <a:rPr lang="it-IT" sz="2400" dirty="0"/>
                  <a:t>Prova a </a:t>
                </a:r>
                <a:r>
                  <a:rPr lang="it-IT" sz="2400" b="1" dirty="0"/>
                  <a:t>bersaglio fisso</a:t>
                </a:r>
                <a:r>
                  <a:rPr lang="it-IT" sz="2400" dirty="0"/>
                  <a:t> </a:t>
                </a:r>
                <a:r>
                  <a:rPr lang="it-IT" sz="2400" dirty="0" smtClean="0"/>
                  <a:t>per </a:t>
                </a:r>
                <a:r>
                  <a:rPr lang="it-IT" sz="2400" dirty="0"/>
                  <a:t>lo strumento </a:t>
                </a:r>
                <a:r>
                  <a:rPr lang="it-IT" sz="2400" dirty="0" smtClean="0"/>
                  <a:t>finale con bersaglio a </a:t>
                </a:r>
                <a:r>
                  <a:rPr lang="it-IT" sz="2400" dirty="0"/>
                  <a:t>20, 50 e 90cm</a:t>
                </a:r>
              </a:p>
              <a:p>
                <a:r>
                  <a:rPr lang="it-IT" sz="2400" dirty="0"/>
                  <a:t>Si è misurata la dispersione della misura:</a:t>
                </a:r>
              </a:p>
              <a:p>
                <a:pPr lvl="1"/>
                <a:r>
                  <a:rPr lang="it-IT" sz="2000" dirty="0"/>
                  <a:t>20cm: </a:t>
                </a:r>
                <a:r>
                  <a:rPr lang="it-IT" sz="2000" b="1" dirty="0" smtClean="0"/>
                  <a:t>1,3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dirty="0"/>
              </a:p>
              <a:p>
                <a:pPr lvl="1"/>
                <a:r>
                  <a:rPr lang="it-IT" sz="2000" dirty="0"/>
                  <a:t>50cm: </a:t>
                </a:r>
                <a:r>
                  <a:rPr lang="it-IT" sz="2000" b="1" dirty="0" smtClean="0"/>
                  <a:t>2,4*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b="1" dirty="0" smtClean="0"/>
              </a:p>
              <a:p>
                <a:pPr lvl="1"/>
                <a:r>
                  <a:rPr lang="it-IT" sz="2000" dirty="0" smtClean="0"/>
                  <a:t>90cm: </a:t>
                </a:r>
                <a:r>
                  <a:rPr lang="it-IT" sz="2000" b="1" dirty="0" smtClean="0"/>
                  <a:t>6,5*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b="1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25888"/>
                <a:ext cx="7772400" cy="2823232"/>
              </a:xfrm>
              <a:blipFill rotWithShape="0">
                <a:blip r:embed="rId2"/>
                <a:stretch>
                  <a:fillRect l="-1176" t="-1728" b="-6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19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3" y="4501190"/>
            <a:ext cx="3163078" cy="178968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57" y="4501190"/>
            <a:ext cx="3069989" cy="178968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146" y="4501190"/>
            <a:ext cx="2680126" cy="178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891778"/>
            <a:ext cx="7784892" cy="5531644"/>
          </a:xfrm>
        </p:spPr>
        <p:txBody>
          <a:bodyPr/>
          <a:lstStyle/>
          <a:p>
            <a:r>
              <a:rPr lang="it-IT" sz="2400" dirty="0"/>
              <a:t>Interferometria</a:t>
            </a:r>
          </a:p>
          <a:p>
            <a:pPr lvl="1"/>
            <a:r>
              <a:rPr lang="it-IT" sz="2000" dirty="0"/>
              <a:t>Interferometria a self-mixing</a:t>
            </a:r>
          </a:p>
          <a:p>
            <a:pPr lvl="1"/>
            <a:r>
              <a:rPr lang="it-IT" sz="2000" dirty="0"/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</a:t>
            </a:r>
            <a:r>
              <a:rPr lang="it-IT" sz="2000" dirty="0" smtClean="0"/>
              <a:t>analogico</a:t>
            </a:r>
          </a:p>
          <a:p>
            <a:pPr lvl="1"/>
            <a:r>
              <a:rPr lang="it-IT" sz="2000" dirty="0"/>
              <a:t>Sistema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r>
              <a:rPr lang="it-IT" sz="2400" dirty="0" smtClean="0"/>
              <a:t>Architettura </a:t>
            </a:r>
            <a:r>
              <a:rPr lang="it-IT" sz="2400" dirty="0"/>
              <a:t>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 smtClean="0"/>
              <a:t>Microcontrollore</a:t>
            </a:r>
          </a:p>
          <a:p>
            <a:pPr lvl="1"/>
            <a:r>
              <a:rPr lang="it-IT" sz="2000" dirty="0" smtClean="0"/>
              <a:t>Dettagli implementativi</a:t>
            </a:r>
          </a:p>
          <a:p>
            <a:pPr lvl="1"/>
            <a:r>
              <a:rPr lang="it-IT" sz="2000" dirty="0" smtClean="0"/>
              <a:t>Ottimizzazioni</a:t>
            </a:r>
            <a:endParaRPr lang="it-IT" sz="2000" dirty="0"/>
          </a:p>
          <a:p>
            <a:r>
              <a:rPr lang="it-IT" sz="2400" dirty="0"/>
              <a:t>Risultati </a:t>
            </a:r>
            <a:r>
              <a:rPr lang="it-IT" sz="2400" dirty="0" smtClean="0"/>
              <a:t>sperimentali</a:t>
            </a:r>
            <a:endParaRPr lang="it-IT" sz="2400" dirty="0"/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536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 (3)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64370"/>
                <a:ext cx="7772400" cy="3120615"/>
              </a:xfrm>
            </p:spPr>
            <p:txBody>
              <a:bodyPr/>
              <a:lstStyle/>
              <a:p>
                <a:r>
                  <a:rPr lang="it-IT" sz="2400" dirty="0"/>
                  <a:t>Prova a </a:t>
                </a:r>
                <a:r>
                  <a:rPr lang="it-IT" sz="2400" b="1" dirty="0"/>
                  <a:t>bersaglio mobile</a:t>
                </a:r>
                <a:r>
                  <a:rPr lang="it-IT" sz="2400" dirty="0"/>
                  <a:t> per lo strumento finale </a:t>
                </a:r>
                <a:r>
                  <a:rPr lang="it-IT" sz="2400" dirty="0" smtClean="0"/>
                  <a:t>con </a:t>
                </a:r>
                <a:r>
                  <a:rPr lang="it-IT" sz="2400" dirty="0"/>
                  <a:t>bersaglio a 20, 50 e 90cm</a:t>
                </a:r>
              </a:p>
              <a:p>
                <a:r>
                  <a:rPr lang="it-IT" sz="2400" dirty="0"/>
                  <a:t>Si è valutata la linearità allo spostamento dello strumento con passi da 200um:</a:t>
                </a:r>
              </a:p>
              <a:p>
                <a:pPr lvl="1"/>
                <a:r>
                  <a:rPr lang="it-IT" sz="2000" dirty="0"/>
                  <a:t>20cm: </a:t>
                </a:r>
                <a:r>
                  <a:rPr lang="it-IT" sz="2000" dirty="0" smtClean="0"/>
                  <a:t>121um (</a:t>
                </a:r>
                <a:r>
                  <a:rPr lang="it-IT" sz="2000" b="1" dirty="0" smtClean="0"/>
                  <a:t>6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pPr lvl="1"/>
                <a:r>
                  <a:rPr lang="it-IT" sz="2000" dirty="0"/>
                  <a:t>50cm</a:t>
                </a:r>
                <a:r>
                  <a:rPr lang="it-IT" sz="2000" dirty="0" smtClean="0"/>
                  <a:t>: 124um </a:t>
                </a:r>
                <a:r>
                  <a:rPr lang="it-IT" sz="2000" dirty="0" smtClean="0"/>
                  <a:t>(</a:t>
                </a:r>
                <a:r>
                  <a:rPr lang="it-IT" sz="2000" b="1" dirty="0" smtClean="0"/>
                  <a:t>2,5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pPr lvl="1"/>
                <a:r>
                  <a:rPr lang="it-IT" sz="2000" dirty="0"/>
                  <a:t>90cm: </a:t>
                </a:r>
                <a:r>
                  <a:rPr lang="it-IT" sz="2000" dirty="0" smtClean="0"/>
                  <a:t>190um (</a:t>
                </a:r>
                <a:r>
                  <a:rPr lang="it-IT" sz="2000" b="1" dirty="0" smtClean="0"/>
                  <a:t>2,1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endParaRPr lang="it-IT" sz="1600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64370"/>
                <a:ext cx="7772400" cy="3120615"/>
              </a:xfrm>
              <a:blipFill rotWithShape="0">
                <a:blip r:embed="rId2"/>
                <a:stretch>
                  <a:fillRect l="-1098" t="-1563" b="-27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>
          <a:xfrm>
            <a:off x="7239000" y="6613160"/>
            <a:ext cx="1905000" cy="304800"/>
          </a:xfrm>
        </p:spPr>
        <p:txBody>
          <a:bodyPr/>
          <a:lstStyle/>
          <a:p>
            <a:fld id="{C503DA3A-0C6B-48FC-931E-2C786AAFD5C1}" type="slidenum">
              <a:rPr lang="en-US" altLang="nl-NL" smtClean="0"/>
              <a:pPr/>
              <a:t>20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06" y="4158685"/>
            <a:ext cx="3004147" cy="225210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9" y="4158684"/>
            <a:ext cx="3004147" cy="225210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853" y="4158685"/>
            <a:ext cx="3004147" cy="225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Prestazioni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8376"/>
                <a:ext cx="7805738" cy="4718447"/>
              </a:xfrm>
            </p:spPr>
            <p:txBody>
              <a:bodyPr/>
              <a:lstStyle/>
              <a:p>
                <a:r>
                  <a:rPr lang="it-IT" sz="2400" dirty="0" smtClean="0"/>
                  <a:t>Range spaziale di misura: </a:t>
                </a:r>
                <a:br>
                  <a:rPr lang="it-IT" sz="2400" dirty="0" smtClean="0"/>
                </a:br>
                <a:r>
                  <a:rPr lang="it-IT" sz="2400" b="1" dirty="0" smtClean="0"/>
                  <a:t>10 cm </a:t>
                </a:r>
                <a:r>
                  <a:rPr lang="it-IT" sz="2400" b="1" dirty="0"/>
                  <a:t>÷ </a:t>
                </a:r>
                <a:r>
                  <a:rPr lang="it-IT" sz="2400" b="1" dirty="0" smtClean="0"/>
                  <a:t>100 cm</a:t>
                </a:r>
                <a:endParaRPr lang="it-IT" sz="2400" dirty="0" smtClean="0"/>
              </a:p>
              <a:p>
                <a:r>
                  <a:rPr lang="it-IT" sz="2200" dirty="0" smtClean="0"/>
                  <a:t>Incertezza relativa di misura</a:t>
                </a:r>
                <a:r>
                  <a:rPr lang="it-IT" sz="2200" dirty="0" smtClean="0">
                    <a:latin typeface="+mj-lt"/>
                  </a:rPr>
                  <a:t>: </a:t>
                </a:r>
                <a:br>
                  <a:rPr lang="it-IT" sz="2200" dirty="0" smtClean="0">
                    <a:latin typeface="+mj-lt"/>
                  </a:rPr>
                </a:br>
                <a:r>
                  <a:rPr lang="it-IT" sz="2200" b="1" dirty="0" smtClean="0">
                    <a:latin typeface="+mj-lt"/>
                  </a:rPr>
                  <a:t>2 </a:t>
                </a:r>
                <a:r>
                  <a:rPr lang="it-IT" sz="2200" b="1" dirty="0" smtClean="0"/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2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2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200" b="1" dirty="0" smtClean="0"/>
                  <a:t> ÷ 8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200" b="1" i="0">
                            <a:latin typeface="+mj-lt"/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200" b="1" i="0">
                            <a:latin typeface="+mj-lt"/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200" b="1" dirty="0">
                  <a:latin typeface="+mj-lt"/>
                  <a:ea typeface="Lucida Grande" charset="0"/>
                  <a:cs typeface="Lucida Grande" charset="0"/>
                </a:endParaRPr>
              </a:p>
              <a:p>
                <a:pPr lvl="1"/>
                <a:r>
                  <a:rPr lang="it-IT" sz="2000" b="1" dirty="0" smtClean="0"/>
                  <a:t>20um </a:t>
                </a:r>
                <a:r>
                  <a:rPr lang="it-IT" sz="2000" b="1" dirty="0"/>
                  <a:t>a </a:t>
                </a:r>
                <a:r>
                  <a:rPr lang="it-IT" sz="2000" b="1" dirty="0" smtClean="0"/>
                  <a:t>10cm</a:t>
                </a:r>
              </a:p>
              <a:p>
                <a:pPr lvl="1"/>
                <a:r>
                  <a:rPr lang="it-IT" sz="2000" b="1" dirty="0" smtClean="0"/>
                  <a:t>550um a 70cm</a:t>
                </a:r>
                <a:endParaRPr lang="it-IT" sz="2000" b="1" dirty="0"/>
              </a:p>
              <a:p>
                <a:pPr lvl="1"/>
                <a:r>
                  <a:rPr lang="it-IT" sz="2000" b="1" dirty="0" smtClean="0"/>
                  <a:t>500um </a:t>
                </a:r>
                <a:r>
                  <a:rPr lang="it-IT" sz="2000" b="1" dirty="0"/>
                  <a:t>a </a:t>
                </a:r>
                <a:r>
                  <a:rPr lang="it-IT" sz="2000" b="1" dirty="0" smtClean="0"/>
                  <a:t>100cm</a:t>
                </a:r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r>
                  <a:rPr lang="it-IT" sz="2400" dirty="0" smtClean="0"/>
                  <a:t>Frequenza </a:t>
                </a:r>
                <a:r>
                  <a:rPr lang="it-IT" sz="2400" i="1" dirty="0" smtClean="0"/>
                  <a:t>massima</a:t>
                </a:r>
                <a:r>
                  <a:rPr lang="it-IT" sz="2400" dirty="0" smtClean="0"/>
                  <a:t> </a:t>
                </a:r>
                <a:r>
                  <a:rPr lang="it-IT" sz="2400" dirty="0"/>
                  <a:t>di misura</a:t>
                </a:r>
                <a:r>
                  <a:rPr lang="it-IT" sz="2400" dirty="0" smtClean="0"/>
                  <a:t>: </a:t>
                </a:r>
              </a:p>
              <a:p>
                <a:pPr lvl="1"/>
                <a:r>
                  <a:rPr lang="it-IT" sz="2000" dirty="0" smtClean="0"/>
                  <a:t>1 misura valida ogni </a:t>
                </a:r>
                <a:r>
                  <a:rPr lang="it-IT" sz="2000" b="1" dirty="0" smtClean="0"/>
                  <a:t>208us </a:t>
                </a:r>
                <a:r>
                  <a:rPr lang="it-IT" sz="2000" dirty="0" smtClean="0"/>
                  <a:t>(</a:t>
                </a:r>
                <a:r>
                  <a:rPr lang="it-IT" sz="2000" i="1" dirty="0" smtClean="0"/>
                  <a:t>4.8 kHz</a:t>
                </a:r>
                <a:r>
                  <a:rPr lang="it-IT" sz="2000" dirty="0" smtClean="0"/>
                  <a:t>)</a:t>
                </a:r>
                <a:endParaRPr lang="it-IT" sz="2000" dirty="0">
                  <a:latin typeface="+mj-lt"/>
                </a:endParaRPr>
              </a:p>
              <a:p>
                <a:r>
                  <a:rPr lang="it-IT" sz="2400" dirty="0" smtClean="0">
                    <a:latin typeface="+mj-lt"/>
                  </a:rPr>
                  <a:t>Frequenza</a:t>
                </a:r>
                <a:r>
                  <a:rPr lang="it-IT" sz="2400" i="1" dirty="0" smtClean="0">
                    <a:latin typeface="+mj-lt"/>
                  </a:rPr>
                  <a:t> reale </a:t>
                </a:r>
                <a:r>
                  <a:rPr lang="it-IT" sz="2400" dirty="0" smtClean="0">
                    <a:latin typeface="+mj-lt"/>
                  </a:rPr>
                  <a:t>di misura:</a:t>
                </a:r>
              </a:p>
              <a:p>
                <a:pPr lvl="1"/>
                <a:r>
                  <a:rPr lang="it-IT" sz="2000" dirty="0" smtClean="0">
                    <a:latin typeface="+mj-lt"/>
                  </a:rPr>
                  <a:t>1 </a:t>
                </a:r>
                <a:r>
                  <a:rPr lang="it-IT" sz="2000" dirty="0">
                    <a:latin typeface="+mj-lt"/>
                  </a:rPr>
                  <a:t>misura valida ogni </a:t>
                </a:r>
                <a:r>
                  <a:rPr lang="it-IT" sz="2000" b="1" dirty="0" smtClean="0">
                    <a:latin typeface="+mj-lt"/>
                  </a:rPr>
                  <a:t>20ms</a:t>
                </a:r>
                <a:r>
                  <a:rPr lang="it-IT" sz="2000" dirty="0" smtClean="0">
                    <a:latin typeface="+mj-lt"/>
                  </a:rPr>
                  <a:t> (</a:t>
                </a:r>
                <a:r>
                  <a:rPr lang="it-IT" sz="2000" i="1" dirty="0" smtClean="0">
                    <a:latin typeface="+mj-lt"/>
                  </a:rPr>
                  <a:t>50 Hz</a:t>
                </a:r>
                <a:r>
                  <a:rPr lang="it-IT" sz="2000" dirty="0">
                    <a:latin typeface="+mj-lt"/>
                  </a:rPr>
                  <a:t>)</a:t>
                </a:r>
              </a:p>
              <a:p>
                <a:endParaRPr lang="it-IT" sz="2000" dirty="0" smtClean="0">
                  <a:latin typeface="+mj-lt"/>
                </a:endParaRPr>
              </a:p>
              <a:p>
                <a:pPr marL="457200" lvl="1" indent="0">
                  <a:buNone/>
                </a:pPr>
                <a:endParaRPr lang="it-IT" sz="1600" b="1" dirty="0" smtClean="0"/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pPr lvl="1"/>
                <a:endParaRPr lang="it-IT" sz="1600" b="1" dirty="0">
                  <a:latin typeface="+mj-lt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8376"/>
                <a:ext cx="7805738" cy="4718447"/>
              </a:xfrm>
              <a:blipFill rotWithShape="0">
                <a:blip r:embed="rId3"/>
                <a:stretch>
                  <a:fillRect l="-1094" t="-1163" b="-14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21</a:t>
            </a:fld>
            <a:endParaRPr lang="en-US" altLang="nl-NL"/>
          </a:p>
        </p:txBody>
      </p:sp>
      <p:sp>
        <p:nvSpPr>
          <p:cNvPr id="5" name="CasellaDiTesto 4"/>
          <p:cNvSpPr txBox="1"/>
          <p:nvPr/>
        </p:nvSpPr>
        <p:spPr>
          <a:xfrm>
            <a:off x="-200025" y="268605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2050" name="Picture 2" descr="https://lh5.googleusercontent.com/GMIVMYY1O8CGkm6z7mhR3S_hARxDr1o1M8SiGMxRFkniPhB64gLHui0PNT4CJSZxWzeaq60Z40ByCgl1M-NTrWS8U3se8wrDc-PBkziCROegcJLOuVn8Zke3uZ0U9ez4mEWjSIlt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616" y="1298376"/>
            <a:ext cx="3627620" cy="307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042987"/>
            <a:ext cx="7086600" cy="5510213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Dettagli implementativi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Ottimizzazioni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Risultati sperimentali</a:t>
            </a:r>
          </a:p>
          <a:p>
            <a:r>
              <a:rPr lang="it-IT" sz="2400" dirty="0"/>
              <a:t>Conclusioni e sviluppi futuri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615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 e 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4876800"/>
          </a:xfrm>
        </p:spPr>
        <p:txBody>
          <a:bodyPr/>
          <a:lstStyle/>
          <a:p>
            <a:r>
              <a:rPr lang="it-IT" sz="2400" dirty="0" smtClean="0"/>
              <a:t>I risultati ottenuti hanno portato alla realizzazione di uno strumento di misura con buone prestazioni e a basso costo</a:t>
            </a:r>
          </a:p>
          <a:p>
            <a:r>
              <a:rPr lang="it-IT" sz="2400" dirty="0" smtClean="0"/>
              <a:t> Lo strumento mostra</a:t>
            </a:r>
            <a:br>
              <a:rPr lang="it-IT" sz="2400" dirty="0" smtClean="0"/>
            </a:br>
            <a:r>
              <a:rPr lang="it-IT" sz="2400" dirty="0" smtClean="0"/>
              <a:t> ancora alcuni limiti:</a:t>
            </a:r>
          </a:p>
          <a:p>
            <a:pPr lvl="1"/>
            <a:r>
              <a:rPr lang="it-IT" sz="2000" dirty="0" smtClean="0"/>
              <a:t>Frequenza di misura reale</a:t>
            </a:r>
            <a:br>
              <a:rPr lang="it-IT" sz="2000" dirty="0" smtClean="0"/>
            </a:br>
            <a:r>
              <a:rPr lang="it-IT" sz="2000" dirty="0" smtClean="0"/>
              <a:t>inferiore a quella teorica</a:t>
            </a:r>
            <a:endParaRPr lang="it-IT" sz="2000" dirty="0"/>
          </a:p>
          <a:p>
            <a:pPr lvl="1"/>
            <a:r>
              <a:rPr lang="it-IT" sz="2000" dirty="0" smtClean="0"/>
              <a:t>Deriva termica</a:t>
            </a:r>
            <a:endParaRPr lang="it-IT" sz="2400" dirty="0" smtClean="0"/>
          </a:p>
          <a:p>
            <a:r>
              <a:rPr lang="it-IT" sz="2400" dirty="0" smtClean="0"/>
              <a:t>Sviluppi futuri:</a:t>
            </a:r>
          </a:p>
          <a:p>
            <a:pPr lvl="1"/>
            <a:r>
              <a:rPr lang="it-IT" sz="2000" dirty="0" smtClean="0"/>
              <a:t>Scheda di prototipazione </a:t>
            </a:r>
            <a:br>
              <a:rPr lang="it-IT" sz="2000" dirty="0" smtClean="0"/>
            </a:br>
            <a:r>
              <a:rPr lang="it-IT" sz="2000" dirty="0" smtClean="0"/>
              <a:t>più performante</a:t>
            </a:r>
          </a:p>
          <a:p>
            <a:pPr lvl="1"/>
            <a:r>
              <a:rPr lang="it-IT" sz="2000" dirty="0" smtClean="0"/>
              <a:t>Controllore di temperatura</a:t>
            </a:r>
          </a:p>
          <a:p>
            <a:pPr lvl="1"/>
            <a:r>
              <a:rPr lang="it-IT" sz="2000" dirty="0" smtClean="0"/>
              <a:t>Misura della velocità</a:t>
            </a:r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23</a:t>
            </a:fld>
            <a:endParaRPr lang="en-US" altLang="nl-NL"/>
          </a:p>
        </p:txBody>
      </p:sp>
      <p:pic>
        <p:nvPicPr>
          <p:cNvPr id="3074" name="Picture 2" descr="5_90cm_no_gau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784" y="2523879"/>
            <a:ext cx="3806939" cy="254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e 5"/>
          <p:cNvSpPr/>
          <p:nvPr/>
        </p:nvSpPr>
        <p:spPr>
          <a:xfrm>
            <a:off x="5846163" y="4212237"/>
            <a:ext cx="824178" cy="8237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3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24</a:t>
            </a:fld>
            <a:endParaRPr lang="en-US" altLang="nl-NL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761219" y="4514383"/>
            <a:ext cx="7158038" cy="985837"/>
          </a:xfrm>
        </p:spPr>
        <p:txBody>
          <a:bodyPr/>
          <a:lstStyle/>
          <a:p>
            <a:pPr marL="0" indent="0">
              <a:buNone/>
            </a:pPr>
            <a:r>
              <a:rPr lang="it-IT" sz="4800" dirty="0" smtClean="0"/>
              <a:t>Grazie per l’attenzione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Interferometria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599" y="980605"/>
            <a:ext cx="8162926" cy="1200619"/>
          </a:xfrm>
        </p:spPr>
        <p:txBody>
          <a:bodyPr/>
          <a:lstStyle/>
          <a:p>
            <a:r>
              <a:rPr lang="it-IT" sz="2400" dirty="0"/>
              <a:t>Tecnica che si basa sulla </a:t>
            </a:r>
            <a:r>
              <a:rPr lang="it-IT" sz="2400" b="1" dirty="0"/>
              <a:t>sovrapposizione di due fasci ottici</a:t>
            </a:r>
            <a:r>
              <a:rPr lang="it-IT" sz="2400" dirty="0"/>
              <a:t>, che percorrono cammini differenti,</a:t>
            </a:r>
            <a:r>
              <a:rPr lang="it-IT" sz="2400" b="1" dirty="0"/>
              <a:t> </a:t>
            </a:r>
            <a:r>
              <a:rPr lang="it-IT" sz="2400" dirty="0"/>
              <a:t>emessi dalla stessa sorgente laser 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3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377034"/>
            <a:ext cx="4262439" cy="2882016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 bwMode="auto">
          <a:xfrm>
            <a:off x="4929190" y="2227331"/>
            <a:ext cx="4114800" cy="33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2400" dirty="0" smtClean="0"/>
              <a:t>E</a:t>
            </a:r>
            <a:r>
              <a:rPr lang="it-IT" sz="2400" dirty="0"/>
              <a:t>’ formato da: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Laser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Divisore di fascio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Due specchi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Fotodiodo</a:t>
            </a:r>
          </a:p>
          <a:p>
            <a:r>
              <a:rPr lang="it-IT" sz="2400" dirty="0"/>
              <a:t>Il </a:t>
            </a:r>
            <a:r>
              <a:rPr lang="it-IT" sz="2400" i="1" dirty="0"/>
              <a:t>fotodiodo</a:t>
            </a:r>
            <a:r>
              <a:rPr lang="it-IT" sz="2400" dirty="0"/>
              <a:t> genera una corrente contenente l’informazione sulla distanza del </a:t>
            </a:r>
            <a:r>
              <a:rPr lang="it-IT" sz="2400" dirty="0" smtClean="0"/>
              <a:t>bersaglio</a:t>
            </a:r>
            <a:endParaRPr lang="it-IT" sz="2400" kern="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599" y="5547455"/>
            <a:ext cx="8334375" cy="87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i="1" kern="0" dirty="0" smtClean="0"/>
              <a:t>Pro</a:t>
            </a:r>
            <a:r>
              <a:rPr lang="it-IT" sz="2200" kern="0" dirty="0" smtClean="0"/>
              <a:t>: </a:t>
            </a:r>
            <a:r>
              <a:rPr lang="it-IT" sz="2200" b="1" kern="0" dirty="0" smtClean="0"/>
              <a:t>Semplicità</a:t>
            </a:r>
            <a:r>
              <a:rPr lang="it-IT" sz="2200" kern="0" dirty="0" smtClean="0"/>
              <a:t> di realizzazione rispetto ad altre tecniche</a:t>
            </a:r>
          </a:p>
          <a:p>
            <a:r>
              <a:rPr lang="it-IT" sz="2200" i="1" kern="0" dirty="0" smtClean="0"/>
              <a:t>Contro</a:t>
            </a:r>
            <a:r>
              <a:rPr lang="it-IT" sz="2200" kern="0" dirty="0" smtClean="0"/>
              <a:t>: </a:t>
            </a:r>
            <a:r>
              <a:rPr lang="it-IT" sz="2200" b="1" kern="0" dirty="0" smtClean="0"/>
              <a:t>Invasività </a:t>
            </a:r>
            <a:r>
              <a:rPr lang="it-IT" sz="2200" kern="0" dirty="0" smtClean="0"/>
              <a:t>della misura</a:t>
            </a:r>
            <a:endParaRPr lang="it-IT" sz="2200" b="1" kern="0" dirty="0"/>
          </a:p>
        </p:txBody>
      </p:sp>
    </p:spTree>
    <p:extLst>
      <p:ext uri="{BB962C8B-B14F-4D97-AF65-F5344CB8AC3E}">
        <p14:creationId xmlns:p14="http://schemas.microsoft.com/office/powerpoint/2010/main" val="40123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Interferometria a self-mixing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4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97" y="3719054"/>
            <a:ext cx="5594219" cy="1821120"/>
          </a:xfrm>
          <a:prstGeom prst="rect">
            <a:avLst/>
          </a:prstGeom>
        </p:spPr>
      </p:pic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609600" y="969559"/>
            <a:ext cx="8405814" cy="2678909"/>
          </a:xfrm>
        </p:spPr>
        <p:txBody>
          <a:bodyPr/>
          <a:lstStyle/>
          <a:p>
            <a:r>
              <a:rPr lang="it-IT" sz="2400" dirty="0"/>
              <a:t>L’architettura è composta da</a:t>
            </a:r>
            <a:r>
              <a:rPr lang="it-IT" sz="2400" dirty="0"/>
              <a:t>:</a:t>
            </a:r>
          </a:p>
          <a:p>
            <a:pPr lvl="1"/>
            <a:r>
              <a:rPr lang="it-IT" sz="2000" dirty="0"/>
              <a:t>un </a:t>
            </a:r>
            <a:r>
              <a:rPr lang="it-IT" sz="2000" b="1" dirty="0" smtClean="0"/>
              <a:t>fotodiodo</a:t>
            </a:r>
          </a:p>
          <a:p>
            <a:pPr lvl="1"/>
            <a:r>
              <a:rPr lang="it-IT" sz="2000" dirty="0"/>
              <a:t>una sorgente </a:t>
            </a:r>
            <a:r>
              <a:rPr lang="it-IT" sz="2000" b="1" dirty="0" smtClean="0"/>
              <a:t>laser</a:t>
            </a:r>
          </a:p>
          <a:p>
            <a:pPr lvl="1"/>
            <a:r>
              <a:rPr lang="it-IT" sz="2000" dirty="0"/>
              <a:t>una </a:t>
            </a:r>
            <a:r>
              <a:rPr lang="it-IT" sz="2000" b="1" dirty="0"/>
              <a:t>lente</a:t>
            </a:r>
            <a:endParaRPr lang="it-IT" sz="2000" dirty="0" smtClean="0"/>
          </a:p>
          <a:p>
            <a:r>
              <a:rPr lang="it-IT" sz="2400" dirty="0" smtClean="0"/>
              <a:t>Il </a:t>
            </a:r>
            <a:r>
              <a:rPr lang="it-IT" sz="2400" dirty="0" smtClean="0"/>
              <a:t>fascio laser </a:t>
            </a:r>
            <a:r>
              <a:rPr lang="it-IT" sz="2400" dirty="0" smtClean="0"/>
              <a:t>emesso è </a:t>
            </a:r>
            <a:r>
              <a:rPr lang="it-IT" sz="2400" dirty="0" smtClean="0"/>
              <a:t>riflesso dal bersaglio e rientra nella cavità causando un fenomeno di </a:t>
            </a:r>
            <a:r>
              <a:rPr lang="it-IT" sz="2400" b="1" dirty="0" smtClean="0"/>
              <a:t>interferenza</a:t>
            </a:r>
          </a:p>
          <a:p>
            <a:pPr marL="0" indent="0">
              <a:buNone/>
            </a:pPr>
            <a:endParaRPr lang="it-IT" sz="2400" b="1" dirty="0" smtClean="0"/>
          </a:p>
        </p:txBody>
      </p:sp>
      <p:sp>
        <p:nvSpPr>
          <p:cNvPr id="11" name="Segnaposto contenuto 2"/>
          <p:cNvSpPr txBox="1">
            <a:spLocks/>
          </p:cNvSpPr>
          <p:nvPr/>
        </p:nvSpPr>
        <p:spPr bwMode="auto">
          <a:xfrm>
            <a:off x="609600" y="5540174"/>
            <a:ext cx="8405814" cy="95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/>
              <a:t>Risolve i </a:t>
            </a:r>
            <a:r>
              <a:rPr lang="it-IT" sz="2400" dirty="0"/>
              <a:t>problemi dell’interferometria </a:t>
            </a:r>
            <a:r>
              <a:rPr lang="it-IT" sz="2400" dirty="0" smtClean="0"/>
              <a:t>convenzionale </a:t>
            </a:r>
          </a:p>
          <a:p>
            <a:pPr marL="0" indent="0">
              <a:buNone/>
            </a:pPr>
            <a:r>
              <a:rPr lang="it-IT" sz="2400" dirty="0" smtClean="0"/>
              <a:t>    ⇒ non richiede un bersaglio cooperativo</a:t>
            </a:r>
            <a:endParaRPr lang="it-IT" sz="2400" dirty="0"/>
          </a:p>
          <a:p>
            <a:endParaRPr lang="it-IT" sz="24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Misura della distanza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5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</p:spPr>
            <p:txBody>
              <a:bodyPr/>
              <a:lstStyle/>
              <a:p>
                <a:r>
                  <a:rPr lang="it-IT" sz="2400" dirty="0" smtClean="0"/>
                  <a:t>Modulando la corrente di pilotaggio del </a:t>
                </a:r>
                <a:r>
                  <a:rPr lang="it-IT" sz="2400" dirty="0"/>
                  <a:t>laser si </a:t>
                </a:r>
                <a:r>
                  <a:rPr lang="it-IT" sz="2400" dirty="0" smtClean="0"/>
                  <a:t>può̀ </a:t>
                </a:r>
                <a:r>
                  <a:rPr lang="it-IT" sz="2400" dirty="0"/>
                  <a:t>modulare la lunghezza </a:t>
                </a:r>
                <a:r>
                  <a:rPr lang="it-IT" sz="2400" dirty="0" smtClean="0"/>
                  <a:t>d'onda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it-IT" sz="2400" dirty="0" smtClean="0"/>
                  <a:t> consentendo così di </a:t>
                </a:r>
                <a:r>
                  <a:rPr lang="it-IT" sz="2400" dirty="0"/>
                  <a:t>vedere </a:t>
                </a:r>
                <a:r>
                  <a:rPr lang="it-IT" sz="2400" dirty="0" smtClean="0"/>
                  <a:t>il </a:t>
                </a:r>
                <a:r>
                  <a:rPr lang="it-IT" sz="2400" b="1" dirty="0" smtClean="0"/>
                  <a:t>segnale </a:t>
                </a:r>
                <a:r>
                  <a:rPr lang="it-IT" sz="2400" b="1" dirty="0" err="1" smtClean="0"/>
                  <a:t>inteferometrico</a:t>
                </a:r>
                <a:endParaRPr lang="it-IT" sz="2400" b="1" dirty="0" smtClean="0"/>
              </a:p>
            </p:txBody>
          </p:sp>
        </mc:Choice>
        <mc:Fallback xmlns="">
          <p:sp>
            <p:nvSpPr>
              <p:cNvPr id="5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  <a:blipFill rotWithShape="0">
                <a:blip r:embed="rId2"/>
                <a:stretch>
                  <a:fillRect l="-1015" t="-3828" r="-1305" b="-43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2939271" y="5665016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271" y="5665016"/>
                <a:ext cx="2503457" cy="7338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600" y="5013957"/>
            <a:ext cx="8248650" cy="49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La </a:t>
            </a:r>
            <a:r>
              <a:rPr lang="it-IT" sz="2400" b="1" kern="0" dirty="0" smtClean="0"/>
              <a:t>distanza</a:t>
            </a:r>
            <a:r>
              <a:rPr lang="it-IT" sz="2400" kern="0" dirty="0" smtClean="0"/>
              <a:t> </a:t>
            </a:r>
            <a:r>
              <a:rPr lang="it-IT" sz="2400" i="1" kern="0" dirty="0" smtClean="0"/>
              <a:t>d </a:t>
            </a:r>
            <a:r>
              <a:rPr lang="it-IT" sz="2400" kern="0" dirty="0" smtClean="0"/>
              <a:t>si ricava con la relazione:</a:t>
            </a:r>
            <a:endParaRPr lang="it-IT" sz="2400" b="1" i="1" kern="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04" y="2561269"/>
            <a:ext cx="5045339" cy="229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6</a:t>
            </a:fld>
            <a:endParaRPr lang="en-US" altLang="nl-NL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609600" y="891778"/>
            <a:ext cx="7784892" cy="5531644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</a:t>
            </a:r>
            <a:r>
              <a:rPr lang="it-IT" sz="2000" dirty="0" smtClean="0"/>
              <a:t>analogico</a:t>
            </a:r>
          </a:p>
          <a:p>
            <a:pPr lvl="1"/>
            <a:r>
              <a:rPr lang="it-IT" sz="2000" dirty="0"/>
              <a:t>Sistema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r>
              <a:rPr lang="it-IT" sz="2400" dirty="0" smtClean="0"/>
              <a:t>Architettura </a:t>
            </a:r>
            <a:r>
              <a:rPr lang="it-IT" sz="2400" dirty="0"/>
              <a:t>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 smtClean="0"/>
              <a:t>Microcontrollore</a:t>
            </a:r>
          </a:p>
          <a:p>
            <a:pPr lvl="1"/>
            <a:r>
              <a:rPr lang="it-IT" sz="2000" dirty="0" smtClean="0"/>
              <a:t>Dettagli implementativi</a:t>
            </a:r>
          </a:p>
          <a:p>
            <a:pPr lvl="1"/>
            <a:r>
              <a:rPr lang="it-IT" sz="2000" dirty="0" smtClean="0"/>
              <a:t>Ottimizzazioni</a:t>
            </a:r>
            <a:endParaRPr lang="it-IT" sz="2000" dirty="0"/>
          </a:p>
          <a:p>
            <a:r>
              <a:rPr lang="it-IT" sz="2400" dirty="0"/>
              <a:t>Risultati </a:t>
            </a:r>
            <a:r>
              <a:rPr lang="it-IT" sz="2400" dirty="0" smtClean="0"/>
              <a:t>sperimentali</a:t>
            </a:r>
            <a:endParaRPr lang="it-IT" sz="2400" dirty="0"/>
          </a:p>
          <a:p>
            <a:r>
              <a:rPr lang="it-IT" sz="2400" dirty="0"/>
              <a:t>Conclusioni e 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28035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hardware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7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4" y="2143595"/>
            <a:ext cx="7162800" cy="429944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9600" y="1032420"/>
            <a:ext cx="7977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Lo strumento è composto da </a:t>
            </a:r>
            <a:r>
              <a:rPr lang="it-IT" dirty="0" smtClean="0"/>
              <a:t>un </a:t>
            </a:r>
            <a:r>
              <a:rPr lang="it-IT" b="1" dirty="0"/>
              <a:t>sistema analogico</a:t>
            </a:r>
            <a:r>
              <a:rPr lang="it-IT" dirty="0"/>
              <a:t>, </a:t>
            </a:r>
            <a:r>
              <a:rPr lang="it-IT" b="1" dirty="0"/>
              <a:t>un’interfaccia</a:t>
            </a:r>
            <a:r>
              <a:rPr lang="it-IT" dirty="0"/>
              <a:t> </a:t>
            </a:r>
            <a:r>
              <a:rPr lang="it-IT" b="1" dirty="0"/>
              <a:t>di conversione</a:t>
            </a:r>
            <a:r>
              <a:rPr lang="it-IT" dirty="0"/>
              <a:t> e un </a:t>
            </a:r>
            <a:r>
              <a:rPr lang="it-IT" b="1" dirty="0"/>
              <a:t>sistema digitale 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420176" y="2457642"/>
            <a:ext cx="4572000" cy="112166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3786189" y="4772025"/>
            <a:ext cx="3586162" cy="135731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analogico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8700"/>
            <a:ext cx="7686675" cy="5410200"/>
          </a:xfrm>
        </p:spPr>
        <p:txBody>
          <a:bodyPr/>
          <a:lstStyle/>
          <a:p>
            <a:r>
              <a:rPr lang="it-IT" sz="2400" dirty="0"/>
              <a:t>Il sistema analogico </a:t>
            </a:r>
            <a:r>
              <a:rPr lang="it-IT" sz="2400" dirty="0" smtClean="0"/>
              <a:t>è costituito </a:t>
            </a:r>
            <a:r>
              <a:rPr lang="it-IT" sz="2400" dirty="0"/>
              <a:t>da una </a:t>
            </a:r>
            <a:r>
              <a:rPr lang="it-IT" sz="2400" b="1" dirty="0"/>
              <a:t>sezione ottica </a:t>
            </a:r>
            <a:r>
              <a:rPr lang="it-IT" sz="2400" dirty="0"/>
              <a:t>e una </a:t>
            </a:r>
            <a:r>
              <a:rPr lang="it-IT" sz="2400" b="1" dirty="0"/>
              <a:t>sezione </a:t>
            </a:r>
            <a:r>
              <a:rPr lang="it-IT" sz="2400" b="1" dirty="0" smtClean="0"/>
              <a:t>analogica</a:t>
            </a:r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r>
              <a:rPr lang="it-IT" sz="2400" dirty="0" smtClean="0"/>
              <a:t>La </a:t>
            </a:r>
            <a:r>
              <a:rPr lang="it-IT" sz="2400" b="1" dirty="0"/>
              <a:t>sezione ottica</a:t>
            </a:r>
            <a:r>
              <a:rPr lang="it-IT" sz="2400" dirty="0"/>
              <a:t> </a:t>
            </a:r>
            <a:r>
              <a:rPr lang="it-IT" sz="2400" dirty="0" smtClean="0"/>
              <a:t>comprende il package </a:t>
            </a:r>
            <a:r>
              <a:rPr lang="it-IT" sz="2400" dirty="0"/>
              <a:t>della sorgente </a:t>
            </a:r>
            <a:r>
              <a:rPr lang="it-IT" sz="2400" dirty="0" smtClean="0"/>
              <a:t>laser</a:t>
            </a:r>
          </a:p>
          <a:p>
            <a:r>
              <a:rPr lang="it-IT" sz="2400" dirty="0" smtClean="0"/>
              <a:t>La </a:t>
            </a:r>
            <a:r>
              <a:rPr lang="it-IT" sz="2400" b="1" dirty="0"/>
              <a:t>sezione analogica </a:t>
            </a:r>
            <a:r>
              <a:rPr lang="it-IT" sz="2400" dirty="0"/>
              <a:t>comprende </a:t>
            </a:r>
            <a:r>
              <a:rPr lang="it-IT" sz="2400" dirty="0" smtClean="0"/>
              <a:t>gli </a:t>
            </a:r>
            <a:r>
              <a:rPr lang="it-IT" sz="2400" dirty="0"/>
              <a:t>stadi di condizionamento e amplificazione del segnale </a:t>
            </a:r>
            <a:r>
              <a:rPr lang="it-IT" sz="2400" dirty="0" smtClean="0"/>
              <a:t>interferometrico </a:t>
            </a:r>
            <a:endParaRPr lang="it-IT" sz="24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8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37" y="2650331"/>
            <a:ext cx="3277932" cy="106997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49" y="2113755"/>
            <a:ext cx="3468488" cy="208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di conversione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1219200"/>
          </a:xfrm>
        </p:spPr>
        <p:txBody>
          <a:bodyPr/>
          <a:lstStyle/>
          <a:p>
            <a:r>
              <a:rPr lang="it-IT" sz="2400" dirty="0"/>
              <a:t>I due sistemi sono </a:t>
            </a:r>
            <a:r>
              <a:rPr lang="it-IT" sz="2400" b="1" dirty="0"/>
              <a:t>interfacciati </a:t>
            </a:r>
            <a:r>
              <a:rPr lang="it-IT" sz="2400" dirty="0"/>
              <a:t>da una scheda di conversione, equipaggiata con un </a:t>
            </a:r>
            <a:r>
              <a:rPr lang="it-IT" sz="2400" b="1" dirty="0"/>
              <a:t>DAC </a:t>
            </a:r>
            <a:r>
              <a:rPr lang="it-IT" sz="2400" dirty="0"/>
              <a:t>ed un </a:t>
            </a:r>
            <a:r>
              <a:rPr lang="it-IT" sz="2400" b="1" dirty="0"/>
              <a:t>ADC </a:t>
            </a:r>
            <a:r>
              <a:rPr lang="it-IT" sz="2400" dirty="0"/>
              <a:t>comandati dal sistema digitale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9</a:t>
            </a:fld>
            <a:endParaRPr lang="en-US" altLang="nl-NL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609600" y="5510212"/>
            <a:ext cx="77724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Frequenza di campionamento </a:t>
            </a:r>
            <a:r>
              <a:rPr lang="it-IT" sz="2400" kern="0" dirty="0" err="1" smtClean="0"/>
              <a:t>max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50MSa/</a:t>
            </a:r>
            <a:r>
              <a:rPr lang="it-IT" sz="2400" b="1" kern="0" dirty="0" err="1" smtClean="0"/>
              <a:t>s</a:t>
            </a:r>
            <a:endParaRPr lang="it-IT" sz="2400" b="1" kern="0" dirty="0" smtClean="0"/>
          </a:p>
          <a:p>
            <a:r>
              <a:rPr lang="it-IT" sz="2400" kern="0" dirty="0" smtClean="0"/>
              <a:t>Risoluzione: </a:t>
            </a:r>
            <a:r>
              <a:rPr lang="it-IT" sz="2400" b="1" kern="0" dirty="0" smtClean="0"/>
              <a:t>12 bit</a:t>
            </a:r>
            <a:endParaRPr lang="it-IT" sz="2400" b="1" kern="0" dirty="0"/>
          </a:p>
        </p:txBody>
      </p:sp>
      <p:pic>
        <p:nvPicPr>
          <p:cNvPr id="1026" name="Picture 2" descr="https://lh3.googleusercontent.com/Gr8Ecck_72gojMI-0ui5yEDvO2eiuwOYGdIj4B1u8nnMtjSPjmfE6C5nxNrav9B2aY6-AsLoCp2ymWlu_tW5EKOcigpDYLgGa6psfK77xVRZZF7BH8kL1xiNiYwUN5KBp53WsmV69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2" y="2374105"/>
            <a:ext cx="34575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1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AASHAPES" val="1"/>
  <p:tag name="ADVAATEXT" val="1"/>
  <p:tag name="ADVSHADOWS" val="1"/>
  <p:tag name="ADVBEVELING" val="1"/>
  <p:tag name="ADVPANSCAN" val="0"/>
  <p:tag name="ADVDIMBULLETS" val="0"/>
  <p:tag name="ADVGAMMA" val="0.000000"/>
  <p:tag name="ADVFASTTRANSITIONS" val="1"/>
  <p:tag name="ADVSCREENHEIGHT" val="600"/>
  <p:tag name="ADVSCREENWIDTH" val="800"/>
  <p:tag name="ADVGLOBALTRANSITION" val="-1"/>
  <p:tag name="ADVSHOWMETER" val="0"/>
  <p:tag name="ADVSETTING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3NmRqXPJr60nHtqstDn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1JwQBx8pn0mJ0yRkOht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GFmitXU3BCh1shRUupN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M96NbnOwqRwNOTq5PoDY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KRd28LyF4Yd1Yc6OU13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iHue1DBgIlU36vBw6SU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HP8SEesMT678nENeVgr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6oamjXiVVQkQ0F69YmN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idXmrFriqvCF9BiBJal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kohu5yh3YUCmeqaLkCD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HN3C4DGOVz7JTy5XAT1n"/>
</p:tagLst>
</file>

<file path=ppt/theme/theme1.xml><?xml version="1.0" encoding="utf-8"?>
<a:theme xmlns:a="http://schemas.openxmlformats.org/drawingml/2006/main" name="PoliLightBlue3">
  <a:themeElements>
    <a:clrScheme name="PoliLightBlue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liLightBlue3">
      <a:majorFont>
        <a:latin typeface="Lucida Grande"/>
        <a:ea typeface="ＭＳ Ｐゴシック"/>
        <a:cs typeface="ＭＳ Ｐゴシック"/>
      </a:majorFont>
      <a:minorFont>
        <a:latin typeface="Lucida Grand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oliLightBlue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imi.potx" id="{4F1A3348-9197-4F84-9318-43FB385F8D1A}" vid="{FDF5FCA0-FBF4-4B94-8D81-2FCD1C3418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AC9E95AF84DC048A0D22167E412CEEC" ma:contentTypeVersion="0" ma:contentTypeDescription="Creare un nuovo documento." ma:contentTypeScope="" ma:versionID="77ab65c81d73c7b1811619c89623d2b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bf72f36140baa73d0623520154f6aa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C5135E-7452-41DD-A4B7-B217190CFF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42F071F-C090-42AB-8A40-E3A3A8F012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8A92BA-7E37-44ED-84AE-4BD8BD74DC1F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Polimi</Template>
  <TotalTime>635</TotalTime>
  <Words>741</Words>
  <Application>Microsoft Macintosh PowerPoint</Application>
  <PresentationFormat>Presentazione su schermo (4:3)</PresentationFormat>
  <Paragraphs>264</Paragraphs>
  <Slides>24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4" baseType="lpstr">
      <vt:lpstr>Cambria Math</vt:lpstr>
      <vt:lpstr>Lucida Grande</vt:lpstr>
      <vt:lpstr>ＭＳ Ｐゴシック</vt:lpstr>
      <vt:lpstr>Times</vt:lpstr>
      <vt:lpstr>Times New Roman</vt:lpstr>
      <vt:lpstr>Trebuchet MS</vt:lpstr>
      <vt:lpstr>Wingdings</vt:lpstr>
      <vt:lpstr>ヒラギノ角ゴ Pro W3</vt:lpstr>
      <vt:lpstr>Arial</vt:lpstr>
      <vt:lpstr>PoliLightBlue3</vt:lpstr>
      <vt:lpstr>Presentazione di PowerPoint</vt:lpstr>
      <vt:lpstr>Indice</vt:lpstr>
      <vt:lpstr>Interferometria</vt:lpstr>
      <vt:lpstr>Interferometria a self-mixing</vt:lpstr>
      <vt:lpstr>Misura della distanza</vt:lpstr>
      <vt:lpstr>Indice</vt:lpstr>
      <vt:lpstr>Architettura hardware</vt:lpstr>
      <vt:lpstr>Sistema analogico</vt:lpstr>
      <vt:lpstr>Sistema di conversione</vt:lpstr>
      <vt:lpstr>Sistema digitale</vt:lpstr>
      <vt:lpstr>Indice</vt:lpstr>
      <vt:lpstr>Architettura software</vt:lpstr>
      <vt:lpstr>FPGA</vt:lpstr>
      <vt:lpstr>Microcontrollore</vt:lpstr>
      <vt:lpstr>Dettagli implementativi</vt:lpstr>
      <vt:lpstr>Ottimizzazioni</vt:lpstr>
      <vt:lpstr>Indice</vt:lpstr>
      <vt:lpstr>Risultati sperimentali</vt:lpstr>
      <vt:lpstr>Risultati sperimentali (2)</vt:lpstr>
      <vt:lpstr>Risultati sperimentali (3)</vt:lpstr>
      <vt:lpstr>Prestazioni</vt:lpstr>
      <vt:lpstr>Indice</vt:lpstr>
      <vt:lpstr>Conclusioni e sviluppi futuri</vt:lpstr>
      <vt:lpstr>Presentazione di PowerPoint</vt:lpstr>
    </vt:vector>
  </TitlesOfParts>
  <Company>Politecnico di Milano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Diego Rondelli</dc:creator>
  <cp:lastModifiedBy>Leonardo Cavagnis</cp:lastModifiedBy>
  <cp:revision>180</cp:revision>
  <cp:lastPrinted>2007-10-21T14:42:49Z</cp:lastPrinted>
  <dcterms:created xsi:type="dcterms:W3CDTF">2015-12-01T10:36:45Z</dcterms:created>
  <dcterms:modified xsi:type="dcterms:W3CDTF">2015-12-07T21:49:02Z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18aJ18rJbbBkyQzK-JkOT7NWlDMfLGIfvHwmqknZ8_20</vt:lpwstr>
  </property>
  <property fmtid="{D5CDD505-2E9C-101B-9397-08002B2CF9AE}" pid="4" name="Google.Documents.RevisionId">
    <vt:lpwstr>12951292456047101535</vt:lpwstr>
  </property>
  <property fmtid="{D5CDD505-2E9C-101B-9397-08002B2CF9AE}" pid="5" name="Google.Documents.PluginVersion">
    <vt:lpwstr>2.0.2026.3768</vt:lpwstr>
  </property>
  <property fmtid="{D5CDD505-2E9C-101B-9397-08002B2CF9AE}" pid="6" name="Google.Documents.MergeIncapabilityFlags">
    <vt:i4>0</vt:i4>
  </property>
</Properties>
</file>