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34"/>
  </p:notesMasterIdLst>
  <p:handoutMasterIdLst>
    <p:handoutMasterId r:id="rId35"/>
  </p:handoutMasterIdLst>
  <p:sldIdLst>
    <p:sldId id="277" r:id="rId5"/>
    <p:sldId id="278" r:id="rId6"/>
    <p:sldId id="279" r:id="rId7"/>
    <p:sldId id="301" r:id="rId8"/>
    <p:sldId id="310" r:id="rId9"/>
    <p:sldId id="302" r:id="rId10"/>
    <p:sldId id="307" r:id="rId11"/>
    <p:sldId id="284" r:id="rId12"/>
    <p:sldId id="285" r:id="rId13"/>
    <p:sldId id="287" r:id="rId14"/>
    <p:sldId id="286" r:id="rId15"/>
    <p:sldId id="308" r:id="rId16"/>
    <p:sldId id="289" r:id="rId17"/>
    <p:sldId id="305" r:id="rId18"/>
    <p:sldId id="314" r:id="rId19"/>
    <p:sldId id="315" r:id="rId20"/>
    <p:sldId id="316" r:id="rId21"/>
    <p:sldId id="317" r:id="rId22"/>
    <p:sldId id="291" r:id="rId23"/>
    <p:sldId id="306" r:id="rId24"/>
    <p:sldId id="312" r:id="rId25"/>
    <p:sldId id="309" r:id="rId26"/>
    <p:sldId id="294" r:id="rId27"/>
    <p:sldId id="295" r:id="rId28"/>
    <p:sldId id="303" r:id="rId29"/>
    <p:sldId id="304" r:id="rId30"/>
    <p:sldId id="297" r:id="rId31"/>
    <p:sldId id="296" r:id="rId32"/>
    <p:sldId id="300" r:id="rId33"/>
  </p:sldIdLst>
  <p:sldSz cx="9144000" cy="6858000" type="screen4x3"/>
  <p:notesSz cx="7099300" cy="10234613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5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266"/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6" autoAdjust="0"/>
    <p:restoredTop sz="94139"/>
  </p:normalViewPr>
  <p:slideViewPr>
    <p:cSldViewPr snapToGrid="0">
      <p:cViewPr>
        <p:scale>
          <a:sx n="85" d="100"/>
          <a:sy n="85" d="100"/>
        </p:scale>
        <p:origin x="137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 del </a:t>
            </a:r>
            <a:br>
              <a:rPr lang="it-IT" sz="2000" b="1" dirty="0" smtClean="0"/>
            </a:br>
            <a:r>
              <a:rPr lang="it-IT" sz="2000" b="1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1447331"/>
            <a:ext cx="3510643" cy="2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 </a:t>
            </a:r>
            <a:br>
              <a:rPr lang="it-IT" sz="2000" b="1" dirty="0" smtClean="0"/>
            </a:br>
            <a:r>
              <a:rPr lang="it-IT" sz="2000" b="1" dirty="0" smtClean="0"/>
              <a:t>del segnale interferometrico </a:t>
            </a:r>
            <a:br>
              <a:rPr lang="it-IT" sz="2000" b="1" dirty="0" smtClean="0"/>
            </a:br>
            <a:r>
              <a:rPr lang="it-IT" sz="2000" b="1" dirty="0" smtClean="0"/>
              <a:t>a </a:t>
            </a:r>
            <a:r>
              <a:rPr lang="it-IT" sz="2000" b="1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2074475"/>
            <a:ext cx="3510643" cy="2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Calcolo </a:t>
            </a:r>
            <a:br>
              <a:rPr lang="it-IT" sz="2000" b="1" dirty="0" smtClean="0"/>
            </a:br>
            <a:r>
              <a:rPr lang="it-IT" sz="2000" b="1" dirty="0" smtClean="0"/>
              <a:t>della 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b="1" dirty="0" smtClean="0"/>
              <a:t>(FFT)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808736"/>
            <a:ext cx="3447937" cy="25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b="1" dirty="0" smtClean="0"/>
              <a:t>Estrazione </a:t>
            </a:r>
            <a:br>
              <a:rPr lang="it-IT" sz="2000" b="1" dirty="0" smtClean="0"/>
            </a:br>
            <a:r>
              <a:rPr lang="it-IT" sz="2000" b="1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793746"/>
            <a:ext cx="3447937" cy="2585952"/>
          </a:xfrm>
          <a:prstGeom prst="rect">
            <a:avLst/>
          </a:prstGeom>
        </p:spPr>
      </p:pic>
      <p:sp>
        <p:nvSpPr>
          <p:cNvPr id="6" name="Anello 5"/>
          <p:cNvSpPr/>
          <p:nvPr/>
        </p:nvSpPr>
        <p:spPr>
          <a:xfrm>
            <a:off x="6385810" y="3823726"/>
            <a:ext cx="539646" cy="508431"/>
          </a:xfrm>
          <a:prstGeom prst="donut">
            <a:avLst>
              <a:gd name="adj" fmla="val 4362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it-IT" sz="2400" dirty="0" smtClean="0"/>
                  <a:t>Le funzionalità svolte dal microcontrollore sono: </a:t>
                </a:r>
              </a:p>
              <a:p>
                <a:pPr lvl="1"/>
                <a:r>
                  <a:rPr lang="it-IT" sz="2000" dirty="0"/>
                  <a:t>Calcolo </a:t>
                </a:r>
                <a:r>
                  <a:rPr lang="it-IT" sz="2000" dirty="0" smtClean="0"/>
                  <a:t>dell’</a:t>
                </a:r>
                <a:r>
                  <a:rPr lang="it-IT" sz="2000" b="1" dirty="0" err="1" smtClean="0"/>
                  <a:t>Interpolated</a:t>
                </a:r>
                <a:r>
                  <a:rPr lang="it-IT" sz="2000" dirty="0" smtClean="0"/>
                  <a:t> </a:t>
                </a:r>
                <a:r>
                  <a:rPr lang="it-IT" sz="2000" b="1" dirty="0" smtClean="0"/>
                  <a:t>FFT</a:t>
                </a:r>
                <a:r>
                  <a:rPr lang="it-IT" sz="2000" dirty="0" smtClean="0"/>
                  <a:t> (IFFT)</a:t>
                </a:r>
              </a:p>
              <a:p>
                <a:pPr lvl="2"/>
                <a:r>
                  <a:rPr lang="it-IT" sz="1600" dirty="0" smtClean="0"/>
                  <a:t>Individuazione di posizione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𝑘</m:t>
                    </m:r>
                    <m:r>
                      <a:rPr lang="it-IT" sz="16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e</m:t>
                    </m:r>
                    <m:r>
                      <a:rPr lang="it-IT" sz="1600" b="0" i="0" smtClean="0">
                        <a:latin typeface="Cambria Math" charset="0"/>
                      </a:rPr>
                      <m:t>  </m:t>
                    </m:r>
                    <m:r>
                      <a:rPr lang="it-IT" sz="1600" b="0" i="1" dirty="0" smtClean="0">
                        <a:latin typeface="Cambria Math" charset="0"/>
                      </a:rPr>
                      <m:t>𝑘</m:t>
                    </m:r>
                    <m:r>
                      <a:rPr lang="it-IT" sz="1600" b="0" i="1" dirty="0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it-IT" sz="1600" dirty="0" smtClean="0"/>
                  <a:t>) </a:t>
                </a:r>
                <a:br>
                  <a:rPr lang="it-IT" sz="1600" dirty="0" smtClean="0"/>
                </a:br>
                <a:r>
                  <a:rPr lang="it-IT" sz="1600" dirty="0" smtClean="0"/>
                  <a:t>e ampiezza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it-IT" sz="1600" b="0" i="1">
                        <a:latin typeface="Cambria Math" charset="0"/>
                      </a:rPr>
                      <m:t> </m:t>
                    </m:r>
                    <m:r>
                      <a:rPr lang="it-IT" sz="1600" b="0" i="1" smtClean="0">
                        <a:latin typeface="Cambria Math" charset="0"/>
                      </a:rPr>
                      <m:t>𝑒</m:t>
                    </m:r>
                    <m:r>
                      <a:rPr lang="it-IT" sz="16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16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dirty="0" smtClean="0"/>
                  <a:t>) </a:t>
                </a:r>
                <a:r>
                  <a:rPr lang="it-IT" sz="1600" dirty="0"/>
                  <a:t>dei due bin </a:t>
                </a: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di altezza massima </a:t>
                </a:r>
              </a:p>
              <a:p>
                <a:pPr lvl="2"/>
                <a:r>
                  <a:rPr lang="it-IT" sz="1600" dirty="0" smtClean="0"/>
                  <a:t>Calcolo della correzione</a:t>
                </a:r>
                <a:br>
                  <a:rPr lang="it-IT" sz="1600" dirty="0" smtClean="0"/>
                </a:br>
                <a:r>
                  <a:rPr lang="it-IT" sz="1600" dirty="0" smtClean="0"/>
                  <a:t>di frequenza:</a:t>
                </a:r>
                <a:br>
                  <a:rPr lang="it-IT" sz="1600" dirty="0" smtClean="0"/>
                </a:br>
                <a:r>
                  <a:rPr lang="it-IT" sz="1600" dirty="0" smtClean="0"/>
                  <a:t>	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𝛿</m:t>
                    </m:r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it-IT" sz="1600" dirty="0" smtClean="0"/>
              </a:p>
              <a:p>
                <a:pPr lvl="2"/>
                <a:r>
                  <a:rPr lang="it-IT" sz="1600" dirty="0" smtClean="0"/>
                  <a:t>Calcolo della frequenza del tono</a:t>
                </a:r>
                <a:br>
                  <a:rPr lang="it-IT" sz="1600" dirty="0" smtClean="0"/>
                </a:br>
                <a:r>
                  <a:rPr lang="it-IT" sz="1600" dirty="0" smtClean="0"/>
                  <a:t>fondamentale:</a:t>
                </a:r>
                <a:br>
                  <a:rPr lang="it-IT" sz="1600" dirty="0" smtClean="0"/>
                </a:b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charset="0"/>
                          </a:rPr>
                          <m:t>𝑡𝑜𝑛𝑜</m:t>
                        </m:r>
                      </m:sub>
                    </m:sSub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𝛿</m:t>
                        </m:r>
                      </m:e>
                    </m:d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>dove: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  <m:r>
                      <a:rPr lang="it-IT" sz="16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𝑠𝑎𝑚𝑝𝑙𝑒</m:t>
                            </m:r>
                          </m:sub>
                        </m:sSub>
                      </m:num>
                      <m:den>
                        <m:r>
                          <a:rPr lang="it-IT" sz="16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it-IT" sz="2000" dirty="0" smtClean="0"/>
                  <a:t/>
                </a:r>
                <a:br>
                  <a:rPr lang="it-IT" sz="2000" dirty="0" smtClean="0"/>
                </a:br>
                <a:endParaRPr lang="it-IT" sz="2000" dirty="0" smtClean="0"/>
              </a:p>
              <a:p>
                <a:pPr lvl="1"/>
                <a:r>
                  <a:rPr lang="it-IT" sz="2000" dirty="0" smtClean="0"/>
                  <a:t>Calcolo </a:t>
                </a:r>
                <a:r>
                  <a:rPr lang="it-IT" sz="2000" dirty="0"/>
                  <a:t>della </a:t>
                </a:r>
                <a:r>
                  <a:rPr lang="it-IT" sz="2000" b="1" dirty="0"/>
                  <a:t>distanza </a:t>
                </a:r>
                <a:r>
                  <a:rPr lang="it-IT" sz="2000" b="1" dirty="0" smtClean="0"/>
                  <a:t>assoluta</a:t>
                </a:r>
                <a:r>
                  <a:rPr lang="it-IT" sz="2000" dirty="0" smtClean="0"/>
                  <a:t>: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  <a:blipFill rotWithShape="0">
                <a:blip r:embed="rId2"/>
                <a:stretch>
                  <a:fillRect l="-1098" r="-1490" b="-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06" y="2421177"/>
            <a:ext cx="3168987" cy="25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14" y="2645767"/>
            <a:ext cx="2516654" cy="18874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7802"/>
            <a:ext cx="7772400" cy="927848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1" y="4533259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36" y="4500601"/>
            <a:ext cx="2623851" cy="203136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85800" y="20556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/>
              <a:t>Compensazione</a:t>
            </a:r>
            <a:r>
              <a:rPr lang="it-IT"/>
              <a:t> della non-linearità del laser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8" y="2633070"/>
            <a:ext cx="2484780" cy="1863585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451663" y="3848039"/>
            <a:ext cx="2207953" cy="129264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smtClean="0"/>
              <a:t>Compensazione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57630"/>
            <a:ext cx="7772400" cy="549415"/>
          </a:xfrm>
        </p:spPr>
        <p:txBody>
          <a:bodyPr/>
          <a:lstStyle/>
          <a:p>
            <a:r>
              <a:rPr lang="it-IT" sz="2400" dirty="0"/>
              <a:t>Segnali di </a:t>
            </a:r>
            <a:r>
              <a:rPr lang="it-IT" sz="2400" dirty="0" smtClean="0"/>
              <a:t>modulazione 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/>
              <a:t>ampiezze differenti</a:t>
            </a:r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/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4000394"/>
            <a:ext cx="3221474" cy="20571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1257630"/>
            <a:ext cx="3385792" cy="253934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09600" y="4000394"/>
            <a:ext cx="38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 dirty="0"/>
              <a:t>Sottrazione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del </a:t>
            </a:r>
            <a:r>
              <a:rPr lang="it-IT" dirty="0"/>
              <a:t>fondo di </a:t>
            </a:r>
            <a:r>
              <a:rPr lang="it-IT" b="1" dirty="0"/>
              <a:t>rumore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b="1" dirty="0" smtClean="0"/>
              <a:t>Bersaglio fisso</a:t>
            </a:r>
          </a:p>
          <a:p>
            <a:pPr lvl="1"/>
            <a:r>
              <a:rPr lang="it-IT" sz="2000" b="1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4" y="4277591"/>
            <a:ext cx="3119582" cy="180607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8" y="4276619"/>
            <a:ext cx="3119581" cy="184908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54" y="4277033"/>
            <a:ext cx="2694499" cy="18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3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25</a:t>
            </a:fld>
            <a:endParaRPr lang="en-US" altLang="nl-NL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" y="4240198"/>
            <a:ext cx="3013691" cy="229566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99" y="4255965"/>
            <a:ext cx="3020495" cy="229732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4" y="4271730"/>
            <a:ext cx="3045223" cy="22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26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92" y="969764"/>
            <a:ext cx="3473457" cy="30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28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4" y="2471832"/>
            <a:ext cx="4014653" cy="2727698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5978392" y="4163920"/>
            <a:ext cx="824178" cy="823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29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02153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02187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5245"/>
            <a:ext cx="4587339" cy="31005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5029200" y="2246702"/>
            <a:ext cx="4114800" cy="366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 smtClean="0"/>
              <a:t>Fotodiodo di monitor</a:t>
            </a:r>
            <a:endParaRPr lang="it-IT" sz="2000" dirty="0"/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</a:t>
            </a:r>
            <a:r>
              <a:rPr lang="it-IT" sz="2400" dirty="0" smtClean="0"/>
              <a:t>una corrente che contiene l’informazione sullo spostamento del 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947555"/>
            <a:ext cx="8162926" cy="5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Difficile </a:t>
            </a:r>
            <a:r>
              <a:rPr lang="it-IT" sz="2400" kern="0" dirty="0" smtClean="0"/>
              <a:t>da realizzare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380997" y="996103"/>
            <a:ext cx="8405814" cy="2122711"/>
          </a:xfrm>
        </p:spPr>
        <p:txBody>
          <a:bodyPr/>
          <a:lstStyle/>
          <a:p>
            <a:r>
              <a:rPr lang="it-IT" sz="2400" b="1" dirty="0" smtClean="0"/>
              <a:t>Variante</a:t>
            </a:r>
            <a:r>
              <a:rPr lang="it-IT" sz="2400" dirty="0" smtClean="0"/>
              <a:t> dell’interferometria tradizionale</a:t>
            </a:r>
          </a:p>
          <a:p>
            <a:r>
              <a:rPr lang="it-IT" sz="2400" dirty="0" smtClean="0"/>
              <a:t>L’architettura </a:t>
            </a:r>
            <a:r>
              <a:rPr lang="it-IT" sz="2400" dirty="0"/>
              <a:t>è </a:t>
            </a:r>
            <a:r>
              <a:rPr lang="it-IT" sz="2400" dirty="0" smtClean="0"/>
              <a:t>composta </a:t>
            </a:r>
            <a:r>
              <a:rPr lang="it-IT" sz="2400" u="sng" dirty="0" smtClean="0"/>
              <a:t>solamente</a:t>
            </a:r>
            <a:r>
              <a:rPr lang="it-IT" sz="2400" dirty="0" smtClean="0"/>
              <a:t> </a:t>
            </a:r>
            <a:r>
              <a:rPr lang="it-IT" sz="2400" dirty="0"/>
              <a:t>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 </a:t>
            </a:r>
            <a:r>
              <a:rPr lang="it-IT" sz="2000" dirty="0" smtClean="0"/>
              <a:t>di monitor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380997" y="5288340"/>
            <a:ext cx="8405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Il fascio laser emesso è riflesso dal bersaglio e rientra nella cavità causando un fenomeno di </a:t>
            </a:r>
            <a:r>
              <a:rPr lang="it-IT" b="1" dirty="0"/>
              <a:t>interferenza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18" y="3118814"/>
            <a:ext cx="6219371" cy="2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52420"/>
                <a:ext cx="8534400" cy="5403410"/>
              </a:xfrm>
            </p:spPr>
            <p:txBody>
              <a:bodyPr/>
              <a:lstStyle/>
              <a:p>
                <a:r>
                  <a:rPr lang="it-IT" sz="2400" dirty="0" smtClean="0"/>
                  <a:t>Il segnale di corrente generato dal </a:t>
                </a:r>
                <a:r>
                  <a:rPr lang="it-IT" sz="2400" dirty="0" smtClean="0"/>
                  <a:t>fotodiodo è chiamato </a:t>
                </a:r>
                <a:r>
                  <a:rPr lang="it-IT" sz="2400" b="1" dirty="0" smtClean="0"/>
                  <a:t>segnale interferometrico</a:t>
                </a:r>
              </a:p>
              <a:p>
                <a:r>
                  <a:rPr lang="it-IT" sz="2400" dirty="0" smtClean="0"/>
                  <a:t>L’informazione </a:t>
                </a:r>
                <a:r>
                  <a:rPr lang="it-IT" sz="2400" dirty="0"/>
                  <a:t>sullo </a:t>
                </a:r>
                <a:r>
                  <a:rPr lang="it-IT" sz="2400" dirty="0" smtClean="0"/>
                  <a:t>spostamento del bersaglio è contenuta nel</a:t>
                </a:r>
                <a:r>
                  <a:rPr lang="it-IT" sz="2400" dirty="0"/>
                  <a:t>l</a:t>
                </a:r>
                <a:r>
                  <a:rPr lang="it-IT" sz="2400" dirty="0" smtClean="0"/>
                  <a:t>a </a:t>
                </a:r>
                <a:r>
                  <a:rPr lang="it-IT" sz="2400" b="1" dirty="0" smtClean="0"/>
                  <a:t>variazione di fase</a:t>
                </a:r>
              </a:p>
              <a:p>
                <a:pPr marL="0" indent="0" algn="ctr">
                  <a:buNone/>
                </a:pPr>
                <a:r>
                  <a:rPr lang="it-IT" sz="2400" b="1" dirty="0" smtClean="0"/>
                  <a:t> </a:t>
                </a:r>
                <a:r>
                  <a:rPr lang="it-IT" sz="2400" dirty="0" smtClean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charset="0"/>
                      </a:rPr>
                      <m:t>𝜙</m:t>
                    </m:r>
                    <m:r>
                      <a:rPr lang="it-IT" sz="2400" i="1">
                        <a:latin typeface="Cambria Math" charset="0"/>
                      </a:rPr>
                      <m:t>=2</m:t>
                    </m:r>
                    <m:f>
                      <m:fPr>
                        <m:ctrlPr>
                          <a:rPr lang="it-IT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charset="0"/>
                          </a:rPr>
                          <m:t>2</m:t>
                        </m:r>
                        <m:r>
                          <a:rPr lang="it-IT" sz="2400" i="1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it-IT" sz="2400" i="1">
                            <a:latin typeface="Cambria Math" charset="0"/>
                          </a:rPr>
                          <m:t>𝜆</m:t>
                        </m:r>
                      </m:den>
                    </m:f>
                    <m:r>
                      <a:rPr lang="it-IT" sz="2400" i="1">
                        <a:latin typeface="Cambria Math" charset="0"/>
                      </a:rPr>
                      <m:t>𝑠</m:t>
                    </m:r>
                  </m:oMath>
                </a14:m>
                <a:r>
                  <a:rPr lang="it-IT" sz="2400" b="1" dirty="0" smtClean="0"/>
                  <a:t>  </a:t>
                </a:r>
              </a:p>
              <a:p>
                <a:r>
                  <a:rPr lang="it-IT" sz="2400" dirty="0" smtClean="0"/>
                  <a:t>Il segnale è </a:t>
                </a:r>
                <a:r>
                  <a:rPr lang="it-IT" sz="2400" b="1" dirty="0" smtClean="0"/>
                  <a:t>periodico</a:t>
                </a:r>
                <a:r>
                  <a:rPr lang="it-IT" sz="2400" dirty="0" smtClean="0"/>
                  <a:t> per variazioni di fase </a:t>
                </a:r>
                <a:r>
                  <a:rPr lang="it-IT" sz="2400" dirty="0"/>
                  <a:t>pari a </a:t>
                </a:r>
                <a:r>
                  <a:rPr lang="it-IT" sz="2400" b="1" dirty="0" smtClean="0"/>
                  <a:t>2</a:t>
                </a:r>
                <a:r>
                  <a:rPr lang="el-GR" sz="2400" b="1" dirty="0" smtClean="0"/>
                  <a:t>π</a:t>
                </a:r>
                <a:endParaRPr lang="it-IT" sz="2400" b="1" dirty="0" smtClean="0"/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r>
                  <a:rPr lang="it-IT" sz="2400" dirty="0" smtClean="0"/>
                  <a:t>Ogni </a:t>
                </a:r>
                <a:r>
                  <a:rPr lang="it-IT" sz="2400" b="1" dirty="0"/>
                  <a:t>frangia</a:t>
                </a:r>
                <a:r>
                  <a:rPr lang="it-IT" sz="2400" dirty="0"/>
                  <a:t> corrisponde ad uno spostamento di </a:t>
                </a:r>
                <a:r>
                  <a:rPr lang="it-IT" sz="2400" b="1" dirty="0" err="1" smtClean="0"/>
                  <a:t>λ</a:t>
                </a:r>
                <a:r>
                  <a:rPr lang="it-IT" sz="2400" b="1" dirty="0" smtClean="0"/>
                  <a:t>/2</a:t>
                </a:r>
                <a:endParaRPr lang="it-IT" sz="24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52420"/>
                <a:ext cx="8534400" cy="5403410"/>
              </a:xfrm>
              <a:blipFill rotWithShape="0">
                <a:blip r:embed="rId2"/>
                <a:stretch>
                  <a:fillRect l="-1000" t="-902" r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pic>
        <p:nvPicPr>
          <p:cNvPr id="7" name="Picture 2" descr="D:\Magnani\Dottorato\Corsi\Corso Matriciani\Pers_Matri_final\Immagine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r="2985" b="6091"/>
          <a:stretch>
            <a:fillRect/>
          </a:stretch>
        </p:blipFill>
        <p:spPr bwMode="auto">
          <a:xfrm>
            <a:off x="656731" y="4029260"/>
            <a:ext cx="3514025" cy="155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Magnani\Dottorato\Corsi\Corso Matriciani\Pers_Matri_final\Immagine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8304" r="2472"/>
          <a:stretch>
            <a:fillRect/>
          </a:stretch>
        </p:blipFill>
        <p:spPr bwMode="auto">
          <a:xfrm>
            <a:off x="5346984" y="4171248"/>
            <a:ext cx="3540937" cy="148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ccia destra 1"/>
          <p:cNvSpPr/>
          <p:nvPr/>
        </p:nvSpPr>
        <p:spPr>
          <a:xfrm>
            <a:off x="4215726" y="4627743"/>
            <a:ext cx="1176228" cy="514350"/>
          </a:xfrm>
          <a:prstGeom prst="rightArrow">
            <a:avLst/>
          </a:prstGeom>
          <a:solidFill>
            <a:srgbClr val="0032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063705" y="3751064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i="1" dirty="0" smtClean="0"/>
              <a:t>Spostamento sinusoidale</a:t>
            </a:r>
            <a:endParaRPr lang="it-IT" sz="1500" b="1" i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67414" y="3751064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i="1" smtClean="0"/>
              <a:t>Segnale interferometrico</a:t>
            </a:r>
            <a:endParaRPr lang="it-IT" sz="1500" b="1" i="1" dirty="0"/>
          </a:p>
        </p:txBody>
      </p:sp>
      <p:sp>
        <p:nvSpPr>
          <p:cNvPr id="11" name="Anello 10"/>
          <p:cNvSpPr/>
          <p:nvPr/>
        </p:nvSpPr>
        <p:spPr>
          <a:xfrm flipH="1" flipV="1">
            <a:off x="5367185" y="2740866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419724" y="5918868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</a:t>
            </a:r>
            <a:r>
              <a:rPr lang="it-IT" sz="2400" kern="0" dirty="0" smtClean="0"/>
              <a:t>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48" y="3593335"/>
            <a:ext cx="5045814" cy="22974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it-IT" dirty="0" smtClean="0"/>
                  <a:t>È possibile generare frange interferometriche anche mantenendo </a:t>
                </a:r>
                <a:r>
                  <a:rPr lang="it-IT" dirty="0"/>
                  <a:t>il </a:t>
                </a:r>
                <a:r>
                  <a:rPr lang="it-IT" b="1" dirty="0"/>
                  <a:t>bersaglio </a:t>
                </a:r>
                <a:r>
                  <a:rPr lang="it-IT" b="1" dirty="0" smtClean="0"/>
                  <a:t>fisso </a:t>
                </a:r>
                <a:r>
                  <a:rPr lang="it-IT" dirty="0" smtClean="0"/>
                  <a:t>ma</a:t>
                </a:r>
                <a:r>
                  <a:rPr lang="it-IT" b="1" dirty="0" smtClean="0"/>
                  <a:t> </a:t>
                </a:r>
                <a:r>
                  <a:rPr lang="it-IT" u="sng" dirty="0"/>
                  <a:t>v</a:t>
                </a:r>
                <a:r>
                  <a:rPr lang="it-IT" u="sng" dirty="0" smtClean="0"/>
                  <a:t>ariando la lunghezza d’onda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λ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del fascio laser</a:t>
                </a:r>
                <a:endParaRPr lang="it-IT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𝜙</m:t>
                      </m:r>
                      <m:r>
                        <a:rPr lang="it-IT" b="0" i="1" smtClean="0">
                          <a:latin typeface="Cambria Math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it-IT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it-IT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dirty="0"/>
                  <a:t>Per variare la lunghezza </a:t>
                </a:r>
                <a:r>
                  <a:rPr lang="it-IT" dirty="0" smtClean="0"/>
                  <a:t>d’onda </a:t>
                </a:r>
                <a:r>
                  <a:rPr lang="it-IT" b="1" dirty="0" err="1" smtClean="0"/>
                  <a:t>λ</a:t>
                </a:r>
                <a:r>
                  <a:rPr lang="it-IT" dirty="0" smtClean="0"/>
                  <a:t>,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il laser viene pilotato con una </a:t>
                </a:r>
                <a:r>
                  <a:rPr lang="it-IT" b="1" dirty="0"/>
                  <a:t>corrente di modulazione</a:t>
                </a:r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blipFill rotWithShape="0">
                <a:blip r:embed="rId4"/>
                <a:stretch>
                  <a:fillRect l="-1012" t="-14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nello 10"/>
          <p:cNvSpPr/>
          <p:nvPr/>
        </p:nvSpPr>
        <p:spPr>
          <a:xfrm flipH="1" flipV="1">
            <a:off x="4774365" y="2519264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1171</TotalTime>
  <Words>849</Words>
  <Application>Microsoft Macintosh PowerPoint</Application>
  <PresentationFormat>Presentazione su schermo (4:3)</PresentationFormat>
  <Paragraphs>321</Paragraphs>
  <Slides>29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9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FPGA</vt:lpstr>
      <vt:lpstr>FPGA</vt:lpstr>
      <vt:lpstr>FPGA</vt:lpstr>
      <vt:lpstr>Microcontrollore</vt:lpstr>
      <vt:lpstr>Ottimizzazioni</vt:lpstr>
      <vt:lpstr>Ottimizzazioni</vt:lpstr>
      <vt:lpstr>Indice</vt:lpstr>
      <vt:lpstr>Risultati sperimentali</vt:lpstr>
      <vt:lpstr>Risultati sperimentali</vt:lpstr>
      <vt:lpstr>Risultati sperimentali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347</cp:revision>
  <cp:lastPrinted>2007-10-21T14:42:49Z</cp:lastPrinted>
  <dcterms:created xsi:type="dcterms:W3CDTF">2015-12-01T10:36:45Z</dcterms:created>
  <dcterms:modified xsi:type="dcterms:W3CDTF">2015-12-16T18:26:03Z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