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79" r:id="rId3"/>
    <p:sldId id="264" r:id="rId4"/>
    <p:sldId id="267" r:id="rId5"/>
    <p:sldId id="256" r:id="rId6"/>
    <p:sldId id="261" r:id="rId7"/>
    <p:sldId id="274" r:id="rId8"/>
    <p:sldId id="272" r:id="rId9"/>
    <p:sldId id="273" r:id="rId10"/>
    <p:sldId id="268" r:id="rId11"/>
    <p:sldId id="259" r:id="rId12"/>
    <p:sldId id="262" r:id="rId13"/>
    <p:sldId id="269" r:id="rId14"/>
    <p:sldId id="258" r:id="rId15"/>
    <p:sldId id="26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210F0B3-C036-4F09-93DC-ABCD2D2A95F2}">
          <p14:sldIdLst>
            <p14:sldId id="265"/>
          </p14:sldIdLst>
        </p14:section>
        <p14:section name="Remaining collections" id="{CF84C95F-8EB2-4B9A-9C73-5622E8B63C80}">
          <p14:sldIdLst>
            <p14:sldId id="279"/>
          </p14:sldIdLst>
        </p14:section>
        <p14:section name="Summary" id="{884671F3-F253-4A4C-9A20-85986DB00A95}">
          <p14:sldIdLst>
            <p14:sldId id="264"/>
          </p14:sldIdLst>
        </p14:section>
        <p14:section name="Preparation" id="{3BE98FD0-850B-4343-9A91-9FCE60E07936}">
          <p14:sldIdLst>
            <p14:sldId id="267"/>
            <p14:sldId id="256"/>
            <p14:sldId id="261"/>
            <p14:sldId id="274"/>
            <p14:sldId id="272"/>
            <p14:sldId id="273"/>
          </p14:sldIdLst>
        </p14:section>
        <p14:section name="Cataloguing" id="{9C3C0817-FCED-4A63-85F9-0B9EB6E2538E}">
          <p14:sldIdLst>
            <p14:sldId id="268"/>
            <p14:sldId id="259"/>
            <p14:sldId id="262"/>
          </p14:sldIdLst>
        </p14:section>
        <p14:section name="SIP building" id="{514295C5-7BBF-4435-A40A-317CF89BCD91}">
          <p14:sldIdLst>
            <p14:sldId id="269"/>
            <p14:sldId id="258"/>
            <p14:sldId id="263"/>
          </p14:sldIdLst>
        </p14:section>
        <p14:section name="Untitled Section" id="{227CF197-347A-4D73-A25C-52FC2F5B86C0}">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60"/>
  </p:normalViewPr>
  <p:slideViewPr>
    <p:cSldViewPr snapToGrid="0">
      <p:cViewPr varScale="1">
        <p:scale>
          <a:sx n="87" d="100"/>
          <a:sy n="87"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8.JPG"/></Relationships>
</file>

<file path=ppt/diagrams/_rels/data4.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JPG"/></Relationships>
</file>

<file path=ppt/diagrams/_rels/drawing4.xml.rels><?xml version="1.0" encoding="UTF-8" standalone="yes"?>
<Relationships xmlns="http://schemas.openxmlformats.org/package/2006/relationships"><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AB1A3-BC34-4BF8-9B56-B0803DBFE41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5CE4480E-EE91-4E29-850A-46987A985548}">
      <dgm:prSet/>
      <dgm:spPr/>
      <dgm:t>
        <a:bodyPr/>
        <a:lstStyle/>
        <a:p>
          <a:r>
            <a:rPr lang="en-GB" dirty="0"/>
            <a:t>METADATA from SOUNDS.bl.uk</a:t>
          </a:r>
        </a:p>
      </dgm:t>
    </dgm:pt>
    <dgm:pt modelId="{0891D6A1-83C5-4D3D-B930-05CC1D1CA0DE}" type="parTrans" cxnId="{2566523B-B1F6-41EE-8672-A31BB9552801}">
      <dgm:prSet/>
      <dgm:spPr/>
      <dgm:t>
        <a:bodyPr/>
        <a:lstStyle/>
        <a:p>
          <a:endParaRPr lang="en-GB"/>
        </a:p>
      </dgm:t>
    </dgm:pt>
    <dgm:pt modelId="{C3534105-AE53-4216-A90C-C115B06EF340}" type="sibTrans" cxnId="{2566523B-B1F6-41EE-8672-A31BB9552801}">
      <dgm:prSet/>
      <dgm:spPr/>
      <dgm:t>
        <a:bodyPr/>
        <a:lstStyle/>
        <a:p>
          <a:endParaRPr lang="en-GB"/>
        </a:p>
      </dgm:t>
    </dgm:pt>
    <dgm:pt modelId="{1EAC2560-F9EC-4939-8040-73BF1D6DCA63}">
      <dgm:prSet/>
      <dgm:spPr/>
      <dgm:t>
        <a:bodyPr/>
        <a:lstStyle/>
        <a:p>
          <a:r>
            <a:rPr lang="en-GB" dirty="0"/>
            <a:t>FILES (audio and images)</a:t>
          </a:r>
        </a:p>
      </dgm:t>
    </dgm:pt>
    <dgm:pt modelId="{5595BF8D-20E4-4F93-9133-79F0DECB442A}" type="parTrans" cxnId="{BDB59F61-62AC-4CEA-B8EE-A08FE7832C23}">
      <dgm:prSet/>
      <dgm:spPr/>
      <dgm:t>
        <a:bodyPr/>
        <a:lstStyle/>
        <a:p>
          <a:endParaRPr lang="en-GB"/>
        </a:p>
      </dgm:t>
    </dgm:pt>
    <dgm:pt modelId="{55ED9CB4-62A9-4808-BA9F-2136606B31ED}" type="sibTrans" cxnId="{BDB59F61-62AC-4CEA-B8EE-A08FE7832C23}">
      <dgm:prSet/>
      <dgm:spPr/>
      <dgm:t>
        <a:bodyPr/>
        <a:lstStyle/>
        <a:p>
          <a:endParaRPr lang="en-GB"/>
        </a:p>
      </dgm:t>
    </dgm:pt>
    <dgm:pt modelId="{EEF9CD7F-F7F1-44D6-B4B3-C7D5C1088250}">
      <dgm:prSet/>
      <dgm:spPr/>
      <dgm:t>
        <a:bodyPr/>
        <a:lstStyle/>
        <a:p>
          <a:r>
            <a:rPr lang="en-GB" dirty="0"/>
            <a:t>TECHNICAL METADATA</a:t>
          </a:r>
        </a:p>
      </dgm:t>
    </dgm:pt>
    <dgm:pt modelId="{447B8CA2-74BC-4C57-A3D5-2BC17D3368B3}" type="parTrans" cxnId="{E600B062-875A-41DA-BED2-E8AF172D9DE6}">
      <dgm:prSet/>
      <dgm:spPr/>
      <dgm:t>
        <a:bodyPr/>
        <a:lstStyle/>
        <a:p>
          <a:endParaRPr lang="en-GB"/>
        </a:p>
      </dgm:t>
    </dgm:pt>
    <dgm:pt modelId="{34705341-94F3-4604-99CF-BDEB818CEEB7}" type="sibTrans" cxnId="{E600B062-875A-41DA-BED2-E8AF172D9DE6}">
      <dgm:prSet/>
      <dgm:spPr/>
      <dgm:t>
        <a:bodyPr/>
        <a:lstStyle/>
        <a:p>
          <a:endParaRPr lang="en-GB"/>
        </a:p>
      </dgm:t>
    </dgm:pt>
    <dgm:pt modelId="{60168A64-129B-4660-BC76-89F504DBDCEA}">
      <dgm:prSet/>
      <dgm:spPr/>
      <dgm:t>
        <a:bodyPr/>
        <a:lstStyle/>
        <a:p>
          <a:r>
            <a:rPr lang="en-GB" dirty="0"/>
            <a:t>RAQ ID (copyright)</a:t>
          </a:r>
        </a:p>
      </dgm:t>
    </dgm:pt>
    <dgm:pt modelId="{26A6BED4-5D89-43FE-BA65-17C07564667D}" type="parTrans" cxnId="{987C17C2-7577-4BA1-B0BE-A07C3FC6EB99}">
      <dgm:prSet/>
      <dgm:spPr/>
      <dgm:t>
        <a:bodyPr/>
        <a:lstStyle/>
        <a:p>
          <a:endParaRPr lang="en-GB"/>
        </a:p>
      </dgm:t>
    </dgm:pt>
    <dgm:pt modelId="{DC711FAA-0608-4CEA-9EDB-C9959D294658}" type="sibTrans" cxnId="{987C17C2-7577-4BA1-B0BE-A07C3FC6EB99}">
      <dgm:prSet/>
      <dgm:spPr/>
      <dgm:t>
        <a:bodyPr/>
        <a:lstStyle/>
        <a:p>
          <a:endParaRPr lang="en-GB"/>
        </a:p>
      </dgm:t>
    </dgm:pt>
    <dgm:pt modelId="{E4435B32-D6BE-4E9C-81F3-EF7B3BCA91D7}">
      <dgm:prSet/>
      <dgm:spPr/>
      <dgm:t>
        <a:bodyPr/>
        <a:lstStyle/>
        <a:p>
          <a:r>
            <a:rPr lang="en-GB" dirty="0"/>
            <a:t>DIGITISATION FUNDER</a:t>
          </a:r>
        </a:p>
      </dgm:t>
    </dgm:pt>
    <dgm:pt modelId="{B0FEAE2A-DD63-4A64-875F-0F926FD4CECA}" type="parTrans" cxnId="{126822D0-A4CA-4C46-8AB5-F88DA14E9A1F}">
      <dgm:prSet/>
      <dgm:spPr/>
      <dgm:t>
        <a:bodyPr/>
        <a:lstStyle/>
        <a:p>
          <a:endParaRPr lang="en-GB"/>
        </a:p>
      </dgm:t>
    </dgm:pt>
    <dgm:pt modelId="{027C4617-6F36-42D7-B918-489229D9511D}" type="sibTrans" cxnId="{126822D0-A4CA-4C46-8AB5-F88DA14E9A1F}">
      <dgm:prSet/>
      <dgm:spPr/>
      <dgm:t>
        <a:bodyPr/>
        <a:lstStyle/>
        <a:p>
          <a:endParaRPr lang="en-GB"/>
        </a:p>
      </dgm:t>
    </dgm:pt>
    <dgm:pt modelId="{97437932-0408-4461-A781-9BEC70452469}">
      <dgm:prSet/>
      <dgm:spPr/>
      <dgm:t>
        <a:bodyPr/>
        <a:lstStyle/>
        <a:p>
          <a:endParaRPr lang="en-US" dirty="0"/>
        </a:p>
      </dgm:t>
    </dgm:pt>
    <dgm:pt modelId="{735E4F44-9017-45D1-AE22-8D35283ED9F6}" type="parTrans" cxnId="{31104DAB-C30E-498D-8631-31C00FF65FAB}">
      <dgm:prSet/>
      <dgm:spPr/>
      <dgm:t>
        <a:bodyPr/>
        <a:lstStyle/>
        <a:p>
          <a:endParaRPr lang="en-US"/>
        </a:p>
      </dgm:t>
    </dgm:pt>
    <dgm:pt modelId="{1FDDE222-9A12-48B9-873C-41893052D0A0}" type="sibTrans" cxnId="{31104DAB-C30E-498D-8631-31C00FF65FAB}">
      <dgm:prSet/>
      <dgm:spPr/>
      <dgm:t>
        <a:bodyPr/>
        <a:lstStyle/>
        <a:p>
          <a:endParaRPr lang="en-US"/>
        </a:p>
      </dgm:t>
    </dgm:pt>
    <dgm:pt modelId="{C61380E8-C083-4BB7-A3FD-1EF7478C77EA}" type="pres">
      <dgm:prSet presAssocID="{A7DAB1A3-BC34-4BF8-9B56-B0803DBFE417}" presName="Name0" presStyleCnt="0">
        <dgm:presLayoutVars>
          <dgm:dir/>
          <dgm:animLvl val="lvl"/>
          <dgm:resizeHandles val="exact"/>
        </dgm:presLayoutVars>
      </dgm:prSet>
      <dgm:spPr/>
    </dgm:pt>
    <dgm:pt modelId="{038818BE-D1F3-41D9-8E41-6B06DD6F546A}" type="pres">
      <dgm:prSet presAssocID="{5CE4480E-EE91-4E29-850A-46987A985548}" presName="composite" presStyleCnt="0"/>
      <dgm:spPr/>
    </dgm:pt>
    <dgm:pt modelId="{B9E57B19-10E1-4241-9197-B54CBEB0F7C1}" type="pres">
      <dgm:prSet presAssocID="{5CE4480E-EE91-4E29-850A-46987A985548}" presName="parTx" presStyleLbl="alignNode1" presStyleIdx="0" presStyleCnt="5" custScaleY="99857" custLinFactY="-71206" custLinFactNeighborX="30" custLinFactNeighborY="-100000">
        <dgm:presLayoutVars>
          <dgm:chMax val="0"/>
          <dgm:chPref val="0"/>
          <dgm:bulletEnabled val="1"/>
        </dgm:presLayoutVars>
      </dgm:prSet>
      <dgm:spPr/>
    </dgm:pt>
    <dgm:pt modelId="{9011ABC4-ED1E-40E1-9C70-3182DC6F9B32}" type="pres">
      <dgm:prSet presAssocID="{5CE4480E-EE91-4E29-850A-46987A985548}" presName="desTx" presStyleLbl="alignAccFollowNode1" presStyleIdx="0" presStyleCnt="5" custScaleY="327869" custLinFactNeighborX="123" custLinFactNeighborY="-25868">
        <dgm:presLayoutVars>
          <dgm:bulletEnabled val="1"/>
        </dgm:presLayoutVars>
      </dgm:prSet>
      <dgm:spPr/>
    </dgm:pt>
    <dgm:pt modelId="{A5DAD89C-DA2A-436F-806C-A24153D80759}" type="pres">
      <dgm:prSet presAssocID="{C3534105-AE53-4216-A90C-C115B06EF340}" presName="space" presStyleCnt="0"/>
      <dgm:spPr/>
    </dgm:pt>
    <dgm:pt modelId="{545FE2DD-C4D8-4CA7-9F21-E77EE13CD0B5}" type="pres">
      <dgm:prSet presAssocID="{1EAC2560-F9EC-4939-8040-73BF1D6DCA63}" presName="composite" presStyleCnt="0"/>
      <dgm:spPr/>
    </dgm:pt>
    <dgm:pt modelId="{5B60075F-57F2-49AA-9FB3-0CBE21FD1FA5}" type="pres">
      <dgm:prSet presAssocID="{1EAC2560-F9EC-4939-8040-73BF1D6DCA63}" presName="parTx" presStyleLbl="alignNode1" presStyleIdx="1" presStyleCnt="5" custScaleY="99685" custLinFactY="-71345" custLinFactNeighborX="87" custLinFactNeighborY="-100000">
        <dgm:presLayoutVars>
          <dgm:chMax val="0"/>
          <dgm:chPref val="0"/>
          <dgm:bulletEnabled val="1"/>
        </dgm:presLayoutVars>
      </dgm:prSet>
      <dgm:spPr/>
    </dgm:pt>
    <dgm:pt modelId="{B080B067-B99D-4840-BC36-2C7A03276C78}" type="pres">
      <dgm:prSet presAssocID="{1EAC2560-F9EC-4939-8040-73BF1D6DCA63}" presName="desTx" presStyleLbl="alignAccFollowNode1" presStyleIdx="1" presStyleCnt="5" custScaleY="369876" custLinFactNeighborX="-27" custLinFactNeighborY="-4773">
        <dgm:presLayoutVars>
          <dgm:bulletEnabled val="1"/>
        </dgm:presLayoutVars>
      </dgm:prSet>
      <dgm:spPr/>
    </dgm:pt>
    <dgm:pt modelId="{6177D92D-45BA-45F0-BB75-8ACEB317C8BA}" type="pres">
      <dgm:prSet presAssocID="{55ED9CB4-62A9-4808-BA9F-2136606B31ED}" presName="space" presStyleCnt="0"/>
      <dgm:spPr/>
    </dgm:pt>
    <dgm:pt modelId="{D00900C2-B570-4B7B-8179-8F9F9DCBDA43}" type="pres">
      <dgm:prSet presAssocID="{EEF9CD7F-F7F1-44D6-B4B3-C7D5C1088250}" presName="composite" presStyleCnt="0"/>
      <dgm:spPr/>
    </dgm:pt>
    <dgm:pt modelId="{E5DB1B65-AA2F-4568-985B-A944C83A7C43}" type="pres">
      <dgm:prSet presAssocID="{EEF9CD7F-F7F1-44D6-B4B3-C7D5C1088250}" presName="parTx" presStyleLbl="alignNode1" presStyleIdx="2" presStyleCnt="5" custScaleY="104707" custLinFactY="-68519" custLinFactNeighborX="588" custLinFactNeighborY="-100000">
        <dgm:presLayoutVars>
          <dgm:chMax val="0"/>
          <dgm:chPref val="0"/>
          <dgm:bulletEnabled val="1"/>
        </dgm:presLayoutVars>
      </dgm:prSet>
      <dgm:spPr/>
    </dgm:pt>
    <dgm:pt modelId="{D0BE6523-D3F3-4256-BA95-E505BDFB7339}" type="pres">
      <dgm:prSet presAssocID="{EEF9CD7F-F7F1-44D6-B4B3-C7D5C1088250}" presName="desTx" presStyleLbl="alignAccFollowNode1" presStyleIdx="2" presStyleCnt="5" custScaleY="552123" custLinFactNeighborX="953" custLinFactNeighborY="89835">
        <dgm:presLayoutVars>
          <dgm:bulletEnabled val="1"/>
        </dgm:presLayoutVars>
      </dgm:prSet>
      <dgm:spPr/>
    </dgm:pt>
    <dgm:pt modelId="{D1DFDDD4-A093-425F-9824-D14179571606}" type="pres">
      <dgm:prSet presAssocID="{34705341-94F3-4604-99CF-BDEB818CEEB7}" presName="space" presStyleCnt="0"/>
      <dgm:spPr/>
    </dgm:pt>
    <dgm:pt modelId="{4CA4E1D9-F52F-472B-9C97-8BB23BA38BC7}" type="pres">
      <dgm:prSet presAssocID="{60168A64-129B-4660-BC76-89F504DBDCEA}" presName="composite" presStyleCnt="0"/>
      <dgm:spPr/>
    </dgm:pt>
    <dgm:pt modelId="{50DA929B-FF51-471E-A046-1F0651BE47EB}" type="pres">
      <dgm:prSet presAssocID="{60168A64-129B-4660-BC76-89F504DBDCEA}" presName="parTx" presStyleLbl="alignNode1" presStyleIdx="3" presStyleCnt="5" custScaleY="104730" custLinFactY="-68507" custLinFactNeighborX="-680" custLinFactNeighborY="-100000">
        <dgm:presLayoutVars>
          <dgm:chMax val="0"/>
          <dgm:chPref val="0"/>
          <dgm:bulletEnabled val="1"/>
        </dgm:presLayoutVars>
      </dgm:prSet>
      <dgm:spPr/>
    </dgm:pt>
    <dgm:pt modelId="{A4315784-E536-4AED-8A5E-634E05630B08}" type="pres">
      <dgm:prSet presAssocID="{60168A64-129B-4660-BC76-89F504DBDCEA}" presName="desTx" presStyleLbl="alignAccFollowNode1" presStyleIdx="3" presStyleCnt="5" custScaleY="491803" custLinFactNeighborX="-672" custLinFactNeighborY="60812">
        <dgm:presLayoutVars>
          <dgm:bulletEnabled val="1"/>
        </dgm:presLayoutVars>
      </dgm:prSet>
      <dgm:spPr/>
    </dgm:pt>
    <dgm:pt modelId="{CD850244-FF9D-44B5-9A9B-6C533D578FF9}" type="pres">
      <dgm:prSet presAssocID="{DC711FAA-0608-4CEA-9EDB-C9959D294658}" presName="space" presStyleCnt="0"/>
      <dgm:spPr/>
    </dgm:pt>
    <dgm:pt modelId="{9785A30D-4780-4E8B-9197-1DC7016FF429}" type="pres">
      <dgm:prSet presAssocID="{E4435B32-D6BE-4E9C-81F3-EF7B3BCA91D7}" presName="composite" presStyleCnt="0"/>
      <dgm:spPr/>
    </dgm:pt>
    <dgm:pt modelId="{40A5985D-5F3A-4C48-8042-5409F823897B}" type="pres">
      <dgm:prSet presAssocID="{E4435B32-D6BE-4E9C-81F3-EF7B3BCA91D7}" presName="parTx" presStyleLbl="alignNode1" presStyleIdx="4" presStyleCnt="5" custScaleY="104866" custLinFactY="-68439" custLinFactNeighborX="261" custLinFactNeighborY="-100000">
        <dgm:presLayoutVars>
          <dgm:chMax val="0"/>
          <dgm:chPref val="0"/>
          <dgm:bulletEnabled val="1"/>
        </dgm:presLayoutVars>
      </dgm:prSet>
      <dgm:spPr/>
    </dgm:pt>
    <dgm:pt modelId="{9EA256C7-80C4-4C10-B0E8-FB70BC70343C}" type="pres">
      <dgm:prSet presAssocID="{E4435B32-D6BE-4E9C-81F3-EF7B3BCA91D7}" presName="desTx" presStyleLbl="alignAccFollowNode1" presStyleIdx="4" presStyleCnt="5" custScaleY="327869" custLinFactNeighborX="261" custLinFactNeighborY="-21117">
        <dgm:presLayoutVars>
          <dgm:bulletEnabled val="1"/>
        </dgm:presLayoutVars>
      </dgm:prSet>
      <dgm:spPr/>
    </dgm:pt>
  </dgm:ptLst>
  <dgm:cxnLst>
    <dgm:cxn modelId="{F8F7941D-351E-431D-8487-DFBE871A7851}" type="presOf" srcId="{E4435B32-D6BE-4E9C-81F3-EF7B3BCA91D7}" destId="{40A5985D-5F3A-4C48-8042-5409F823897B}" srcOrd="0" destOrd="0" presId="urn:microsoft.com/office/officeart/2005/8/layout/hList1"/>
    <dgm:cxn modelId="{505D0220-0616-4A6C-9244-69B4C7E2BCCE}" type="presOf" srcId="{1EAC2560-F9EC-4939-8040-73BF1D6DCA63}" destId="{5B60075F-57F2-49AA-9FB3-0CBE21FD1FA5}" srcOrd="0" destOrd="0" presId="urn:microsoft.com/office/officeart/2005/8/layout/hList1"/>
    <dgm:cxn modelId="{2566523B-B1F6-41EE-8672-A31BB9552801}" srcId="{A7DAB1A3-BC34-4BF8-9B56-B0803DBFE417}" destId="{5CE4480E-EE91-4E29-850A-46987A985548}" srcOrd="0" destOrd="0" parTransId="{0891D6A1-83C5-4D3D-B930-05CC1D1CA0DE}" sibTransId="{C3534105-AE53-4216-A90C-C115B06EF340}"/>
    <dgm:cxn modelId="{BDB59F61-62AC-4CEA-B8EE-A08FE7832C23}" srcId="{A7DAB1A3-BC34-4BF8-9B56-B0803DBFE417}" destId="{1EAC2560-F9EC-4939-8040-73BF1D6DCA63}" srcOrd="1" destOrd="0" parTransId="{5595BF8D-20E4-4F93-9133-79F0DECB442A}" sibTransId="{55ED9CB4-62A9-4808-BA9F-2136606B31ED}"/>
    <dgm:cxn modelId="{E600B062-875A-41DA-BED2-E8AF172D9DE6}" srcId="{A7DAB1A3-BC34-4BF8-9B56-B0803DBFE417}" destId="{EEF9CD7F-F7F1-44D6-B4B3-C7D5C1088250}" srcOrd="2" destOrd="0" parTransId="{447B8CA2-74BC-4C57-A3D5-2BC17D3368B3}" sibTransId="{34705341-94F3-4604-99CF-BDEB818CEEB7}"/>
    <dgm:cxn modelId="{FADCA164-D611-4A1E-A245-B48FD64167F2}" type="presOf" srcId="{60168A64-129B-4660-BC76-89F504DBDCEA}" destId="{50DA929B-FF51-471E-A046-1F0651BE47EB}" srcOrd="0" destOrd="0" presId="urn:microsoft.com/office/officeart/2005/8/layout/hList1"/>
    <dgm:cxn modelId="{81648E76-8265-41F2-959C-69DE639B36DC}" type="presOf" srcId="{A7DAB1A3-BC34-4BF8-9B56-B0803DBFE417}" destId="{C61380E8-C083-4BB7-A3FD-1EF7478C77EA}" srcOrd="0" destOrd="0" presId="urn:microsoft.com/office/officeart/2005/8/layout/hList1"/>
    <dgm:cxn modelId="{31104DAB-C30E-498D-8631-31C00FF65FAB}" srcId="{60168A64-129B-4660-BC76-89F504DBDCEA}" destId="{97437932-0408-4461-A781-9BEC70452469}" srcOrd="0" destOrd="0" parTransId="{735E4F44-9017-45D1-AE22-8D35283ED9F6}" sibTransId="{1FDDE222-9A12-48B9-873C-41893052D0A0}"/>
    <dgm:cxn modelId="{125B0DB2-0546-4924-BCAB-77EB3917B5EC}" type="presOf" srcId="{5CE4480E-EE91-4E29-850A-46987A985548}" destId="{B9E57B19-10E1-4241-9197-B54CBEB0F7C1}" srcOrd="0" destOrd="0" presId="urn:microsoft.com/office/officeart/2005/8/layout/hList1"/>
    <dgm:cxn modelId="{987C17C2-7577-4BA1-B0BE-A07C3FC6EB99}" srcId="{A7DAB1A3-BC34-4BF8-9B56-B0803DBFE417}" destId="{60168A64-129B-4660-BC76-89F504DBDCEA}" srcOrd="3" destOrd="0" parTransId="{26A6BED4-5D89-43FE-BA65-17C07564667D}" sibTransId="{DC711FAA-0608-4CEA-9EDB-C9959D294658}"/>
    <dgm:cxn modelId="{94C65DCE-A0B4-4A4D-A01B-5D3543C4AE0E}" type="presOf" srcId="{EEF9CD7F-F7F1-44D6-B4B3-C7D5C1088250}" destId="{E5DB1B65-AA2F-4568-985B-A944C83A7C43}" srcOrd="0" destOrd="0" presId="urn:microsoft.com/office/officeart/2005/8/layout/hList1"/>
    <dgm:cxn modelId="{126822D0-A4CA-4C46-8AB5-F88DA14E9A1F}" srcId="{A7DAB1A3-BC34-4BF8-9B56-B0803DBFE417}" destId="{E4435B32-D6BE-4E9C-81F3-EF7B3BCA91D7}" srcOrd="4" destOrd="0" parTransId="{B0FEAE2A-DD63-4A64-875F-0F926FD4CECA}" sibTransId="{027C4617-6F36-42D7-B918-489229D9511D}"/>
    <dgm:cxn modelId="{BB10E3F0-4E5C-4009-B232-BEC1A64B98DF}" type="presOf" srcId="{97437932-0408-4461-A781-9BEC70452469}" destId="{A4315784-E536-4AED-8A5E-634E05630B08}" srcOrd="0" destOrd="0" presId="urn:microsoft.com/office/officeart/2005/8/layout/hList1"/>
    <dgm:cxn modelId="{9987EA21-8C5E-495C-A98E-605A935B8D4C}" type="presParOf" srcId="{C61380E8-C083-4BB7-A3FD-1EF7478C77EA}" destId="{038818BE-D1F3-41D9-8E41-6B06DD6F546A}" srcOrd="0" destOrd="0" presId="urn:microsoft.com/office/officeart/2005/8/layout/hList1"/>
    <dgm:cxn modelId="{CE8BE76E-151F-4225-8D28-8C4C6B931E91}" type="presParOf" srcId="{038818BE-D1F3-41D9-8E41-6B06DD6F546A}" destId="{B9E57B19-10E1-4241-9197-B54CBEB0F7C1}" srcOrd="0" destOrd="0" presId="urn:microsoft.com/office/officeart/2005/8/layout/hList1"/>
    <dgm:cxn modelId="{9F94C97B-00BB-49B7-AC80-695D1BEF6105}" type="presParOf" srcId="{038818BE-D1F3-41D9-8E41-6B06DD6F546A}" destId="{9011ABC4-ED1E-40E1-9C70-3182DC6F9B32}" srcOrd="1" destOrd="0" presId="urn:microsoft.com/office/officeart/2005/8/layout/hList1"/>
    <dgm:cxn modelId="{324F81D4-4CF7-44E0-BA90-B6FE90260FFE}" type="presParOf" srcId="{C61380E8-C083-4BB7-A3FD-1EF7478C77EA}" destId="{A5DAD89C-DA2A-436F-806C-A24153D80759}" srcOrd="1" destOrd="0" presId="urn:microsoft.com/office/officeart/2005/8/layout/hList1"/>
    <dgm:cxn modelId="{3578B054-EED4-4A44-9129-1204A9808B99}" type="presParOf" srcId="{C61380E8-C083-4BB7-A3FD-1EF7478C77EA}" destId="{545FE2DD-C4D8-4CA7-9F21-E77EE13CD0B5}" srcOrd="2" destOrd="0" presId="urn:microsoft.com/office/officeart/2005/8/layout/hList1"/>
    <dgm:cxn modelId="{65707ADB-3FE0-41D1-9DF8-AB0E46B04499}" type="presParOf" srcId="{545FE2DD-C4D8-4CA7-9F21-E77EE13CD0B5}" destId="{5B60075F-57F2-49AA-9FB3-0CBE21FD1FA5}" srcOrd="0" destOrd="0" presId="urn:microsoft.com/office/officeart/2005/8/layout/hList1"/>
    <dgm:cxn modelId="{5E7C2CBE-8351-47DB-AECC-D7702392C7D0}" type="presParOf" srcId="{545FE2DD-C4D8-4CA7-9F21-E77EE13CD0B5}" destId="{B080B067-B99D-4840-BC36-2C7A03276C78}" srcOrd="1" destOrd="0" presId="urn:microsoft.com/office/officeart/2005/8/layout/hList1"/>
    <dgm:cxn modelId="{3326BB66-EE76-4558-9A64-E33D6D802500}" type="presParOf" srcId="{C61380E8-C083-4BB7-A3FD-1EF7478C77EA}" destId="{6177D92D-45BA-45F0-BB75-8ACEB317C8BA}" srcOrd="3" destOrd="0" presId="urn:microsoft.com/office/officeart/2005/8/layout/hList1"/>
    <dgm:cxn modelId="{15EC2D04-32D5-4AA9-B466-1CF374B2DB12}" type="presParOf" srcId="{C61380E8-C083-4BB7-A3FD-1EF7478C77EA}" destId="{D00900C2-B570-4B7B-8179-8F9F9DCBDA43}" srcOrd="4" destOrd="0" presId="urn:microsoft.com/office/officeart/2005/8/layout/hList1"/>
    <dgm:cxn modelId="{832B9CA9-EEE3-409D-A542-BBF37B17394F}" type="presParOf" srcId="{D00900C2-B570-4B7B-8179-8F9F9DCBDA43}" destId="{E5DB1B65-AA2F-4568-985B-A944C83A7C43}" srcOrd="0" destOrd="0" presId="urn:microsoft.com/office/officeart/2005/8/layout/hList1"/>
    <dgm:cxn modelId="{67F33762-AAA2-4C31-8219-E37786023DC1}" type="presParOf" srcId="{D00900C2-B570-4B7B-8179-8F9F9DCBDA43}" destId="{D0BE6523-D3F3-4256-BA95-E505BDFB7339}" srcOrd="1" destOrd="0" presId="urn:microsoft.com/office/officeart/2005/8/layout/hList1"/>
    <dgm:cxn modelId="{83A2C7B6-93B4-41EA-8F7A-34987095C54D}" type="presParOf" srcId="{C61380E8-C083-4BB7-A3FD-1EF7478C77EA}" destId="{D1DFDDD4-A093-425F-9824-D14179571606}" srcOrd="5" destOrd="0" presId="urn:microsoft.com/office/officeart/2005/8/layout/hList1"/>
    <dgm:cxn modelId="{1B29AEEE-949F-4332-88C5-45125915F02A}" type="presParOf" srcId="{C61380E8-C083-4BB7-A3FD-1EF7478C77EA}" destId="{4CA4E1D9-F52F-472B-9C97-8BB23BA38BC7}" srcOrd="6" destOrd="0" presId="urn:microsoft.com/office/officeart/2005/8/layout/hList1"/>
    <dgm:cxn modelId="{A2CA30F6-F74B-4038-BE0E-997450E5CF40}" type="presParOf" srcId="{4CA4E1D9-F52F-472B-9C97-8BB23BA38BC7}" destId="{50DA929B-FF51-471E-A046-1F0651BE47EB}" srcOrd="0" destOrd="0" presId="urn:microsoft.com/office/officeart/2005/8/layout/hList1"/>
    <dgm:cxn modelId="{9D99B631-0364-4EF8-B3AF-913EB19AE08F}" type="presParOf" srcId="{4CA4E1D9-F52F-472B-9C97-8BB23BA38BC7}" destId="{A4315784-E536-4AED-8A5E-634E05630B08}" srcOrd="1" destOrd="0" presId="urn:microsoft.com/office/officeart/2005/8/layout/hList1"/>
    <dgm:cxn modelId="{CEDBF97C-8B2A-4447-BB37-8342B7FB7B3D}" type="presParOf" srcId="{C61380E8-C083-4BB7-A3FD-1EF7478C77EA}" destId="{CD850244-FF9D-44B5-9A9B-6C533D578FF9}" srcOrd="7" destOrd="0" presId="urn:microsoft.com/office/officeart/2005/8/layout/hList1"/>
    <dgm:cxn modelId="{56314784-4FE1-4603-8165-B85FD82A6F8D}" type="presParOf" srcId="{C61380E8-C083-4BB7-A3FD-1EF7478C77EA}" destId="{9785A30D-4780-4E8B-9197-1DC7016FF429}" srcOrd="8" destOrd="0" presId="urn:microsoft.com/office/officeart/2005/8/layout/hList1"/>
    <dgm:cxn modelId="{FDCE5DAD-D297-4938-BC80-27BDC9BFDB3B}" type="presParOf" srcId="{9785A30D-4780-4E8B-9197-1DC7016FF429}" destId="{40A5985D-5F3A-4C48-8042-5409F823897B}" srcOrd="0" destOrd="0" presId="urn:microsoft.com/office/officeart/2005/8/layout/hList1"/>
    <dgm:cxn modelId="{5B7BA4BD-FF33-47C5-98DB-EA8151C7D73F}" type="presParOf" srcId="{9785A30D-4780-4E8B-9197-1DC7016FF429}" destId="{9EA256C7-80C4-4C10-B0E8-FB70BC7034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8C4E1D-613A-4A42-9F21-DAB270B99FD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B4D97105-8BF9-4A54-A911-EC4D1A294D56}">
      <dgm:prSet phldrT="[Text]" custT="1"/>
      <dgm:spPr/>
      <dgm:t>
        <a:bodyPr/>
        <a:lstStyle/>
        <a:p>
          <a:r>
            <a:rPr lang="en-US" sz="1800" dirty="0"/>
            <a:t>Born digital or analogue?</a:t>
          </a:r>
        </a:p>
      </dgm:t>
    </dgm:pt>
    <dgm:pt modelId="{A0FA7006-C12E-4CBA-8BD2-57A07E0689A8}" type="parTrans" cxnId="{6BEA768C-402C-4316-844B-4F367D92C605}">
      <dgm:prSet/>
      <dgm:spPr/>
      <dgm:t>
        <a:bodyPr/>
        <a:lstStyle/>
        <a:p>
          <a:endParaRPr lang="en-US"/>
        </a:p>
      </dgm:t>
    </dgm:pt>
    <dgm:pt modelId="{CEDCB730-B2F0-453F-A80D-962E9247B674}" type="sibTrans" cxnId="{6BEA768C-402C-4316-844B-4F367D92C605}">
      <dgm:prSet/>
      <dgm:spPr/>
      <dgm:t>
        <a:bodyPr/>
        <a:lstStyle/>
        <a:p>
          <a:endParaRPr lang="en-US"/>
        </a:p>
      </dgm:t>
    </dgm:pt>
    <dgm:pt modelId="{36315779-F3C0-4AB4-B442-9AD95EE1E1EE}">
      <dgm:prSet phldrT="[Text]" custT="1"/>
      <dgm:spPr/>
      <dgm:t>
        <a:bodyPr/>
        <a:lstStyle/>
        <a:p>
          <a:r>
            <a:rPr lang="en-US" sz="1400" dirty="0">
              <a:solidFill>
                <a:schemeClr val="bg1"/>
              </a:solidFill>
            </a:rPr>
            <a:t>Remember that for born digital items you need to build Born digital SIPs</a:t>
          </a:r>
        </a:p>
      </dgm:t>
    </dgm:pt>
    <dgm:pt modelId="{5CA95A43-AD0B-4DF1-8600-864640ADE737}" type="parTrans" cxnId="{D56DCEE2-002A-476C-8C8E-50C0AC2414EA}">
      <dgm:prSet/>
      <dgm:spPr/>
      <dgm:t>
        <a:bodyPr/>
        <a:lstStyle/>
        <a:p>
          <a:endParaRPr lang="en-US"/>
        </a:p>
      </dgm:t>
    </dgm:pt>
    <dgm:pt modelId="{443245F6-261E-46B6-B925-533077FF134A}" type="sibTrans" cxnId="{D56DCEE2-002A-476C-8C8E-50C0AC2414EA}">
      <dgm:prSet/>
      <dgm:spPr/>
      <dgm:t>
        <a:bodyPr/>
        <a:lstStyle/>
        <a:p>
          <a:endParaRPr lang="en-US"/>
        </a:p>
      </dgm:t>
    </dgm:pt>
    <dgm:pt modelId="{774834AB-D6E8-41DD-946E-1D9AD2985AA5}">
      <dgm:prSet phldrT="[Text]" custT="1"/>
      <dgm:spPr/>
      <dgm:t>
        <a:bodyPr/>
        <a:lstStyle/>
        <a:p>
          <a:r>
            <a:rPr lang="en-US" sz="1400" dirty="0">
              <a:solidFill>
                <a:schemeClr val="bg1"/>
              </a:solidFill>
            </a:rPr>
            <a:t>If your item is both analogue and born  digital, you need two different PRODs and two different SIPs</a:t>
          </a:r>
        </a:p>
      </dgm:t>
    </dgm:pt>
    <dgm:pt modelId="{B26D58A7-3741-4C1B-B9FE-74CA89D640CB}" type="parTrans" cxnId="{877483F8-F05C-4757-AA11-93D80B902D64}">
      <dgm:prSet/>
      <dgm:spPr/>
      <dgm:t>
        <a:bodyPr/>
        <a:lstStyle/>
        <a:p>
          <a:endParaRPr lang="en-US"/>
        </a:p>
      </dgm:t>
    </dgm:pt>
    <dgm:pt modelId="{3E662A07-B487-4C29-A9AD-DBEE310A66A8}" type="sibTrans" cxnId="{877483F8-F05C-4757-AA11-93D80B902D64}">
      <dgm:prSet/>
      <dgm:spPr/>
      <dgm:t>
        <a:bodyPr/>
        <a:lstStyle/>
        <a:p>
          <a:endParaRPr lang="en-US"/>
        </a:p>
      </dgm:t>
    </dgm:pt>
    <dgm:pt modelId="{3EAAD931-8B59-4F77-B705-785272B121ED}">
      <dgm:prSet phldrT="[Text]" custT="1"/>
      <dgm:spPr/>
      <dgm:t>
        <a:bodyPr/>
        <a:lstStyle/>
        <a:p>
          <a:r>
            <a:rPr lang="en-US" sz="1800" dirty="0"/>
            <a:t>Determine our primary copy for analogue items</a:t>
          </a:r>
        </a:p>
      </dgm:t>
    </dgm:pt>
    <dgm:pt modelId="{9F8D8F5B-67A8-47B4-8E1F-DBFF3E57ECFA}" type="parTrans" cxnId="{46C243D1-AA45-48C9-85D5-630CF593829A}">
      <dgm:prSet/>
      <dgm:spPr/>
      <dgm:t>
        <a:bodyPr/>
        <a:lstStyle/>
        <a:p>
          <a:endParaRPr lang="en-US"/>
        </a:p>
      </dgm:t>
    </dgm:pt>
    <dgm:pt modelId="{03082B1D-5573-4C95-AAE4-15B10CB2FE00}" type="sibTrans" cxnId="{46C243D1-AA45-48C9-85D5-630CF593829A}">
      <dgm:prSet/>
      <dgm:spPr/>
      <dgm:t>
        <a:bodyPr/>
        <a:lstStyle/>
        <a:p>
          <a:endParaRPr lang="en-US"/>
        </a:p>
      </dgm:t>
    </dgm:pt>
    <dgm:pt modelId="{55871694-AF64-441C-81C3-21E0278E2DDB}">
      <dgm:prSet phldrT="[Text]" custT="1"/>
      <dgm:spPr/>
      <dgm:t>
        <a:bodyPr/>
        <a:lstStyle/>
        <a:p>
          <a:r>
            <a:rPr lang="en-US" sz="1400" dirty="0">
              <a:solidFill>
                <a:schemeClr val="bg1"/>
              </a:solidFill>
            </a:rPr>
            <a:t>Does our primary copy correspond to what is described in the {310} in PROD entries?</a:t>
          </a:r>
        </a:p>
      </dgm:t>
    </dgm:pt>
    <dgm:pt modelId="{43C1CB55-1DE2-4FB6-9449-634698BFF515}" type="parTrans" cxnId="{75942F16-0031-42B7-8807-57D891675383}">
      <dgm:prSet/>
      <dgm:spPr/>
      <dgm:t>
        <a:bodyPr/>
        <a:lstStyle/>
        <a:p>
          <a:endParaRPr lang="en-US"/>
        </a:p>
      </dgm:t>
    </dgm:pt>
    <dgm:pt modelId="{64101D07-C224-45B1-B770-0028541328B4}" type="sibTrans" cxnId="{75942F16-0031-42B7-8807-57D891675383}">
      <dgm:prSet/>
      <dgm:spPr/>
      <dgm:t>
        <a:bodyPr/>
        <a:lstStyle/>
        <a:p>
          <a:endParaRPr lang="en-US"/>
        </a:p>
      </dgm:t>
    </dgm:pt>
    <dgm:pt modelId="{9852680B-21BF-4058-9A8B-4A71A11F7CCE}">
      <dgm:prSet phldrT="[Text]" custT="1"/>
      <dgm:spPr/>
      <dgm:t>
        <a:bodyPr/>
        <a:lstStyle/>
        <a:p>
          <a:r>
            <a:rPr lang="en-US" sz="1800" dirty="0"/>
            <a:t>Blank sides for analogue items</a:t>
          </a:r>
        </a:p>
      </dgm:t>
    </dgm:pt>
    <dgm:pt modelId="{E649926E-F95E-4553-BB8D-66CB69B85DE4}" type="parTrans" cxnId="{9F083BCE-799A-450E-89B7-497DD36D0D45}">
      <dgm:prSet/>
      <dgm:spPr/>
      <dgm:t>
        <a:bodyPr/>
        <a:lstStyle/>
        <a:p>
          <a:endParaRPr lang="en-US"/>
        </a:p>
      </dgm:t>
    </dgm:pt>
    <dgm:pt modelId="{3C526CDB-E7E3-4E27-978E-18E65C009631}" type="sibTrans" cxnId="{9F083BCE-799A-450E-89B7-497DD36D0D45}">
      <dgm:prSet/>
      <dgm:spPr/>
      <dgm:t>
        <a:bodyPr/>
        <a:lstStyle/>
        <a:p>
          <a:endParaRPr lang="en-US"/>
        </a:p>
      </dgm:t>
    </dgm:pt>
    <dgm:pt modelId="{C1E5A2F5-159D-4D7A-85F3-2F2E519AD1B9}">
      <dgm:prSet phldrT="[Text]" custT="1"/>
      <dgm:spPr/>
      <dgm:t>
        <a:bodyPr/>
        <a:lstStyle/>
        <a:p>
          <a:endParaRPr lang="en-US" sz="1400" dirty="0">
            <a:solidFill>
              <a:schemeClr val="bg1"/>
            </a:solidFill>
          </a:endParaRPr>
        </a:p>
      </dgm:t>
    </dgm:pt>
    <dgm:pt modelId="{5E2F511F-9D18-42F0-B9C4-A7EEC3BCFE55}" type="parTrans" cxnId="{1CEA601E-D624-4533-A9CC-7F58F7824733}">
      <dgm:prSet/>
      <dgm:spPr/>
      <dgm:t>
        <a:bodyPr/>
        <a:lstStyle/>
        <a:p>
          <a:endParaRPr lang="en-US"/>
        </a:p>
      </dgm:t>
    </dgm:pt>
    <dgm:pt modelId="{0CF3558B-46AC-4060-8689-C52117AEFCF1}" type="sibTrans" cxnId="{1CEA601E-D624-4533-A9CC-7F58F7824733}">
      <dgm:prSet/>
      <dgm:spPr/>
      <dgm:t>
        <a:bodyPr/>
        <a:lstStyle/>
        <a:p>
          <a:endParaRPr lang="en-US"/>
        </a:p>
      </dgm:t>
    </dgm:pt>
    <dgm:pt modelId="{4D8BA914-935C-45E4-B118-EB42ABDD6956}">
      <dgm:prSet phldrT="[Text]" custT="1"/>
      <dgm:spPr/>
      <dgm:t>
        <a:bodyPr/>
        <a:lstStyle/>
        <a:p>
          <a:r>
            <a:rPr lang="en-US" sz="1400" dirty="0">
              <a:solidFill>
                <a:schemeClr val="bg1"/>
              </a:solidFill>
            </a:rPr>
            <a:t>It is important to know what are the blank sides on double-sided carriers, such as compact cassettes or discs. This can be inferred from notes or summaries in SAMI, or at times from filenames. Failing the above, playback of analogue items is required.</a:t>
          </a:r>
        </a:p>
      </dgm:t>
    </dgm:pt>
    <dgm:pt modelId="{FE16D9DD-088B-474F-845C-55B48CFCEE6F}" type="parTrans" cxnId="{236B4BC2-3E9D-4B39-9631-E050E0CA4ECA}">
      <dgm:prSet/>
      <dgm:spPr/>
      <dgm:t>
        <a:bodyPr/>
        <a:lstStyle/>
        <a:p>
          <a:endParaRPr lang="en-US"/>
        </a:p>
      </dgm:t>
    </dgm:pt>
    <dgm:pt modelId="{75EE5B7F-D2CD-4F2B-A4A0-3CD3212AA89A}" type="sibTrans" cxnId="{236B4BC2-3E9D-4B39-9631-E050E0CA4ECA}">
      <dgm:prSet/>
      <dgm:spPr/>
      <dgm:t>
        <a:bodyPr/>
        <a:lstStyle/>
        <a:p>
          <a:endParaRPr lang="en-US"/>
        </a:p>
      </dgm:t>
    </dgm:pt>
    <dgm:pt modelId="{8E421600-DFE2-40F9-8AC4-3CB9F960D804}">
      <dgm:prSet phldrT="[Text]" custT="1"/>
      <dgm:spPr/>
      <dgm:t>
        <a:bodyPr/>
        <a:lstStyle/>
        <a:p>
          <a:endParaRPr lang="en-US" sz="1400" dirty="0">
            <a:solidFill>
              <a:schemeClr val="bg1"/>
            </a:solidFill>
          </a:endParaRPr>
        </a:p>
      </dgm:t>
    </dgm:pt>
    <dgm:pt modelId="{A6DCC8CD-026E-4C3E-9820-D86CCF68C9EA}" type="parTrans" cxnId="{B92335CE-282D-4B54-9057-8142EB63B0EE}">
      <dgm:prSet/>
      <dgm:spPr/>
      <dgm:t>
        <a:bodyPr/>
        <a:lstStyle/>
        <a:p>
          <a:endParaRPr lang="en-US"/>
        </a:p>
      </dgm:t>
    </dgm:pt>
    <dgm:pt modelId="{4E569ACA-1D5F-4037-8EBC-7F1F6E43736C}" type="sibTrans" cxnId="{B92335CE-282D-4B54-9057-8142EB63B0EE}">
      <dgm:prSet/>
      <dgm:spPr/>
      <dgm:t>
        <a:bodyPr/>
        <a:lstStyle/>
        <a:p>
          <a:endParaRPr lang="en-US"/>
        </a:p>
      </dgm:t>
    </dgm:pt>
    <dgm:pt modelId="{CF9BCB0F-536F-45A4-80D3-49895A540A17}" type="pres">
      <dgm:prSet presAssocID="{9A8C4E1D-613A-4A42-9F21-DAB270B99FD8}" presName="composite" presStyleCnt="0">
        <dgm:presLayoutVars>
          <dgm:chMax val="5"/>
          <dgm:dir/>
          <dgm:animLvl val="ctr"/>
          <dgm:resizeHandles val="exact"/>
        </dgm:presLayoutVars>
      </dgm:prSet>
      <dgm:spPr/>
    </dgm:pt>
    <dgm:pt modelId="{77743611-B0BF-4602-BC21-CFDF207AD65C}" type="pres">
      <dgm:prSet presAssocID="{9A8C4E1D-613A-4A42-9F21-DAB270B99FD8}" presName="cycle" presStyleCnt="0"/>
      <dgm:spPr/>
    </dgm:pt>
    <dgm:pt modelId="{BC6FA7B6-F89E-49D7-8F57-3E223B72248A}" type="pres">
      <dgm:prSet presAssocID="{9A8C4E1D-613A-4A42-9F21-DAB270B99FD8}" presName="centerShape" presStyleCnt="0"/>
      <dgm:spPr/>
    </dgm:pt>
    <dgm:pt modelId="{E34DEBD9-6A92-448C-AFA1-CFDC03AC0F86}" type="pres">
      <dgm:prSet presAssocID="{9A8C4E1D-613A-4A42-9F21-DAB270B99FD8}" presName="connSite" presStyleLbl="node1" presStyleIdx="0" presStyleCnt="4"/>
      <dgm:spPr/>
    </dgm:pt>
    <dgm:pt modelId="{DB6CF554-9BC1-4D2A-A0B9-CA0E5877B75B}" type="pres">
      <dgm:prSet presAssocID="{9A8C4E1D-613A-4A42-9F21-DAB270B99FD8}" presName="visible" presStyleLbl="node1" presStyleIdx="0" presStyleCnt="4" custScaleX="102951" custScaleY="102951" custLinFactNeighborY="259"/>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262" t="6308" r="-1262" b="-6308"/>
          </a:stretch>
        </a:blipFill>
      </dgm:spPr>
    </dgm:pt>
    <dgm:pt modelId="{5E06E4C9-79B6-4D83-9B50-E43CE2D7A62C}" type="pres">
      <dgm:prSet presAssocID="{A0FA7006-C12E-4CBA-8BD2-57A07E0689A8}" presName="Name25" presStyleLbl="parChTrans1D1" presStyleIdx="0" presStyleCnt="3"/>
      <dgm:spPr/>
    </dgm:pt>
    <dgm:pt modelId="{222DAD44-2601-4FD9-952F-210B7250D2AE}" type="pres">
      <dgm:prSet presAssocID="{B4D97105-8BF9-4A54-A911-EC4D1A294D56}" presName="node" presStyleCnt="0"/>
      <dgm:spPr/>
    </dgm:pt>
    <dgm:pt modelId="{72F44275-D638-41BC-A3EE-2170C0B9FCB3}" type="pres">
      <dgm:prSet presAssocID="{B4D97105-8BF9-4A54-A911-EC4D1A294D56}" presName="parentNode" presStyleLbl="node1" presStyleIdx="1" presStyleCnt="4">
        <dgm:presLayoutVars>
          <dgm:chMax val="1"/>
          <dgm:bulletEnabled val="1"/>
        </dgm:presLayoutVars>
      </dgm:prSet>
      <dgm:spPr/>
    </dgm:pt>
    <dgm:pt modelId="{A3F34AAA-4523-49C3-B952-7A24F6BBF04B}" type="pres">
      <dgm:prSet presAssocID="{B4D97105-8BF9-4A54-A911-EC4D1A294D56}" presName="childNode" presStyleLbl="revTx" presStyleIdx="0" presStyleCnt="3">
        <dgm:presLayoutVars>
          <dgm:bulletEnabled val="1"/>
        </dgm:presLayoutVars>
      </dgm:prSet>
      <dgm:spPr/>
    </dgm:pt>
    <dgm:pt modelId="{E7EC08F9-8EC1-4718-A6C2-5E6BFED603F4}" type="pres">
      <dgm:prSet presAssocID="{9F8D8F5B-67A8-47B4-8E1F-DBFF3E57ECFA}" presName="Name25" presStyleLbl="parChTrans1D1" presStyleIdx="1" presStyleCnt="3"/>
      <dgm:spPr/>
    </dgm:pt>
    <dgm:pt modelId="{E3ED8B1C-11BA-4625-B5F4-2D72BB4ED6CC}" type="pres">
      <dgm:prSet presAssocID="{3EAAD931-8B59-4F77-B705-785272B121ED}" presName="node" presStyleCnt="0"/>
      <dgm:spPr/>
    </dgm:pt>
    <dgm:pt modelId="{268F059E-A283-4EEC-B7AC-0F24F880072B}" type="pres">
      <dgm:prSet presAssocID="{3EAAD931-8B59-4F77-B705-785272B121ED}" presName="parentNode" presStyleLbl="node1" presStyleIdx="2" presStyleCnt="4">
        <dgm:presLayoutVars>
          <dgm:chMax val="1"/>
          <dgm:bulletEnabled val="1"/>
        </dgm:presLayoutVars>
      </dgm:prSet>
      <dgm:spPr/>
    </dgm:pt>
    <dgm:pt modelId="{EDC437A0-C9C9-4C19-AAD5-51A9EEA9D88B}" type="pres">
      <dgm:prSet presAssocID="{3EAAD931-8B59-4F77-B705-785272B121ED}" presName="childNode" presStyleLbl="revTx" presStyleIdx="1" presStyleCnt="3">
        <dgm:presLayoutVars>
          <dgm:bulletEnabled val="1"/>
        </dgm:presLayoutVars>
      </dgm:prSet>
      <dgm:spPr/>
    </dgm:pt>
    <dgm:pt modelId="{81947378-BFDD-4E87-8567-4231E9DB4517}" type="pres">
      <dgm:prSet presAssocID="{E649926E-F95E-4553-BB8D-66CB69B85DE4}" presName="Name25" presStyleLbl="parChTrans1D1" presStyleIdx="2" presStyleCnt="3"/>
      <dgm:spPr/>
    </dgm:pt>
    <dgm:pt modelId="{08A68711-C0C1-49E5-B14E-B6010B2D8155}" type="pres">
      <dgm:prSet presAssocID="{9852680B-21BF-4058-9A8B-4A71A11F7CCE}" presName="node" presStyleCnt="0"/>
      <dgm:spPr/>
    </dgm:pt>
    <dgm:pt modelId="{FF7D1456-4E25-4A5A-B9B2-9696EFE623D6}" type="pres">
      <dgm:prSet presAssocID="{9852680B-21BF-4058-9A8B-4A71A11F7CCE}" presName="parentNode" presStyleLbl="node1" presStyleIdx="3" presStyleCnt="4">
        <dgm:presLayoutVars>
          <dgm:chMax val="1"/>
          <dgm:bulletEnabled val="1"/>
        </dgm:presLayoutVars>
      </dgm:prSet>
      <dgm:spPr/>
    </dgm:pt>
    <dgm:pt modelId="{69B4D190-9D97-4A84-923E-2D250E98BC8B}" type="pres">
      <dgm:prSet presAssocID="{9852680B-21BF-4058-9A8B-4A71A11F7CCE}" presName="childNode" presStyleLbl="revTx" presStyleIdx="2" presStyleCnt="3">
        <dgm:presLayoutVars>
          <dgm:bulletEnabled val="1"/>
        </dgm:presLayoutVars>
      </dgm:prSet>
      <dgm:spPr/>
    </dgm:pt>
  </dgm:ptLst>
  <dgm:cxnLst>
    <dgm:cxn modelId="{03910B13-93A0-4F12-8D89-16DA61D41DF6}" type="presOf" srcId="{A0FA7006-C12E-4CBA-8BD2-57A07E0689A8}" destId="{5E06E4C9-79B6-4D83-9B50-E43CE2D7A62C}" srcOrd="0" destOrd="0" presId="urn:microsoft.com/office/officeart/2005/8/layout/radial2"/>
    <dgm:cxn modelId="{75942F16-0031-42B7-8807-57D891675383}" srcId="{3EAAD931-8B59-4F77-B705-785272B121ED}" destId="{55871694-AF64-441C-81C3-21E0278E2DDB}" srcOrd="0" destOrd="0" parTransId="{43C1CB55-1DE2-4FB6-9449-634698BFF515}" sibTransId="{64101D07-C224-45B1-B770-0028541328B4}"/>
    <dgm:cxn modelId="{DBBB9A1A-F3E0-432B-AEC0-B360C9AEABF0}" type="presOf" srcId="{B4D97105-8BF9-4A54-A911-EC4D1A294D56}" destId="{72F44275-D638-41BC-A3EE-2170C0B9FCB3}" srcOrd="0" destOrd="0" presId="urn:microsoft.com/office/officeart/2005/8/layout/radial2"/>
    <dgm:cxn modelId="{1CEA601E-D624-4533-A9CC-7F58F7824733}" srcId="{9852680B-21BF-4058-9A8B-4A71A11F7CCE}" destId="{C1E5A2F5-159D-4D7A-85F3-2F2E519AD1B9}" srcOrd="0" destOrd="0" parTransId="{5E2F511F-9D18-42F0-B9C4-A7EEC3BCFE55}" sibTransId="{0CF3558B-46AC-4060-8689-C52117AEFCF1}"/>
    <dgm:cxn modelId="{EEE4B75B-F264-44A6-8BD3-69256FFB3F1A}" type="presOf" srcId="{E649926E-F95E-4553-BB8D-66CB69B85DE4}" destId="{81947378-BFDD-4E87-8567-4231E9DB4517}" srcOrd="0" destOrd="0" presId="urn:microsoft.com/office/officeart/2005/8/layout/radial2"/>
    <dgm:cxn modelId="{A31BDE6D-5CBF-4BDD-B4D8-994946BE3650}" type="presOf" srcId="{9A8C4E1D-613A-4A42-9F21-DAB270B99FD8}" destId="{CF9BCB0F-536F-45A4-80D3-49895A540A17}" srcOrd="0" destOrd="0" presId="urn:microsoft.com/office/officeart/2005/8/layout/radial2"/>
    <dgm:cxn modelId="{6806FA81-1A2D-4260-AE35-B40E1129F4C9}" type="presOf" srcId="{4D8BA914-935C-45E4-B118-EB42ABDD6956}" destId="{69B4D190-9D97-4A84-923E-2D250E98BC8B}" srcOrd="0" destOrd="1" presId="urn:microsoft.com/office/officeart/2005/8/layout/radial2"/>
    <dgm:cxn modelId="{6BEA768C-402C-4316-844B-4F367D92C605}" srcId="{9A8C4E1D-613A-4A42-9F21-DAB270B99FD8}" destId="{B4D97105-8BF9-4A54-A911-EC4D1A294D56}" srcOrd="0" destOrd="0" parTransId="{A0FA7006-C12E-4CBA-8BD2-57A07E0689A8}" sibTransId="{CEDCB730-B2F0-453F-A80D-962E9247B674}"/>
    <dgm:cxn modelId="{C996D8AC-2DAF-4DBC-AD0A-627E86060CAA}" type="presOf" srcId="{C1E5A2F5-159D-4D7A-85F3-2F2E519AD1B9}" destId="{69B4D190-9D97-4A84-923E-2D250E98BC8B}" srcOrd="0" destOrd="0" presId="urn:microsoft.com/office/officeart/2005/8/layout/radial2"/>
    <dgm:cxn modelId="{A7090BB2-3E4C-458B-AF73-043F83493C3C}" type="presOf" srcId="{9852680B-21BF-4058-9A8B-4A71A11F7CCE}" destId="{FF7D1456-4E25-4A5A-B9B2-9696EFE623D6}" srcOrd="0" destOrd="0" presId="urn:microsoft.com/office/officeart/2005/8/layout/radial2"/>
    <dgm:cxn modelId="{881DCFBA-96AC-4AB9-AE7B-16BF9AB1EE30}" type="presOf" srcId="{36315779-F3C0-4AB4-B442-9AD95EE1E1EE}" destId="{A3F34AAA-4523-49C3-B952-7A24F6BBF04B}" srcOrd="0" destOrd="0" presId="urn:microsoft.com/office/officeart/2005/8/layout/radial2"/>
    <dgm:cxn modelId="{346FAEBE-B1BC-4541-9822-2E6BEE2C8A40}" type="presOf" srcId="{774834AB-D6E8-41DD-946E-1D9AD2985AA5}" destId="{A3F34AAA-4523-49C3-B952-7A24F6BBF04B}" srcOrd="0" destOrd="2" presId="urn:microsoft.com/office/officeart/2005/8/layout/radial2"/>
    <dgm:cxn modelId="{236B4BC2-3E9D-4B39-9631-E050E0CA4ECA}" srcId="{9852680B-21BF-4058-9A8B-4A71A11F7CCE}" destId="{4D8BA914-935C-45E4-B118-EB42ABDD6956}" srcOrd="1" destOrd="0" parTransId="{FE16D9DD-088B-474F-845C-55B48CFCEE6F}" sibTransId="{75EE5B7F-D2CD-4F2B-A4A0-3CD3212AA89A}"/>
    <dgm:cxn modelId="{C53C00C7-0B12-4835-8E8D-D13120D503F2}" type="presOf" srcId="{8E421600-DFE2-40F9-8AC4-3CB9F960D804}" destId="{A3F34AAA-4523-49C3-B952-7A24F6BBF04B}" srcOrd="0" destOrd="1" presId="urn:microsoft.com/office/officeart/2005/8/layout/radial2"/>
    <dgm:cxn modelId="{6DA3F9CC-5477-47D3-A592-E753F3324475}" type="presOf" srcId="{9F8D8F5B-67A8-47B4-8E1F-DBFF3E57ECFA}" destId="{E7EC08F9-8EC1-4718-A6C2-5E6BFED603F4}" srcOrd="0" destOrd="0" presId="urn:microsoft.com/office/officeart/2005/8/layout/radial2"/>
    <dgm:cxn modelId="{B92335CE-282D-4B54-9057-8142EB63B0EE}" srcId="{B4D97105-8BF9-4A54-A911-EC4D1A294D56}" destId="{8E421600-DFE2-40F9-8AC4-3CB9F960D804}" srcOrd="1" destOrd="0" parTransId="{A6DCC8CD-026E-4C3E-9820-D86CCF68C9EA}" sibTransId="{4E569ACA-1D5F-4037-8EBC-7F1F6E43736C}"/>
    <dgm:cxn modelId="{9F083BCE-799A-450E-89B7-497DD36D0D45}" srcId="{9A8C4E1D-613A-4A42-9F21-DAB270B99FD8}" destId="{9852680B-21BF-4058-9A8B-4A71A11F7CCE}" srcOrd="2" destOrd="0" parTransId="{E649926E-F95E-4553-BB8D-66CB69B85DE4}" sibTransId="{3C526CDB-E7E3-4E27-978E-18E65C009631}"/>
    <dgm:cxn modelId="{46C243D1-AA45-48C9-85D5-630CF593829A}" srcId="{9A8C4E1D-613A-4A42-9F21-DAB270B99FD8}" destId="{3EAAD931-8B59-4F77-B705-785272B121ED}" srcOrd="1" destOrd="0" parTransId="{9F8D8F5B-67A8-47B4-8E1F-DBFF3E57ECFA}" sibTransId="{03082B1D-5573-4C95-AAE4-15B10CB2FE00}"/>
    <dgm:cxn modelId="{840B2BD8-73D2-4DA6-A741-859D35CC38E5}" type="presOf" srcId="{3EAAD931-8B59-4F77-B705-785272B121ED}" destId="{268F059E-A283-4EEC-B7AC-0F24F880072B}" srcOrd="0" destOrd="0" presId="urn:microsoft.com/office/officeart/2005/8/layout/radial2"/>
    <dgm:cxn modelId="{D56DCEE2-002A-476C-8C8E-50C0AC2414EA}" srcId="{B4D97105-8BF9-4A54-A911-EC4D1A294D56}" destId="{36315779-F3C0-4AB4-B442-9AD95EE1E1EE}" srcOrd="0" destOrd="0" parTransId="{5CA95A43-AD0B-4DF1-8600-864640ADE737}" sibTransId="{443245F6-261E-46B6-B925-533077FF134A}"/>
    <dgm:cxn modelId="{D92277E4-2A15-42D9-A8D8-78010621AAEB}" type="presOf" srcId="{55871694-AF64-441C-81C3-21E0278E2DDB}" destId="{EDC437A0-C9C9-4C19-AAD5-51A9EEA9D88B}" srcOrd="0" destOrd="0" presId="urn:microsoft.com/office/officeart/2005/8/layout/radial2"/>
    <dgm:cxn modelId="{877483F8-F05C-4757-AA11-93D80B902D64}" srcId="{B4D97105-8BF9-4A54-A911-EC4D1A294D56}" destId="{774834AB-D6E8-41DD-946E-1D9AD2985AA5}" srcOrd="2" destOrd="0" parTransId="{B26D58A7-3741-4C1B-B9FE-74CA89D640CB}" sibTransId="{3E662A07-B487-4C29-A9AD-DBEE310A66A8}"/>
    <dgm:cxn modelId="{8DACD6B7-1146-4F57-B11F-03DA7C0EFA6D}" type="presParOf" srcId="{CF9BCB0F-536F-45A4-80D3-49895A540A17}" destId="{77743611-B0BF-4602-BC21-CFDF207AD65C}" srcOrd="0" destOrd="0" presId="urn:microsoft.com/office/officeart/2005/8/layout/radial2"/>
    <dgm:cxn modelId="{2B77B62F-EE47-472C-885D-56AE84C5A1AD}" type="presParOf" srcId="{77743611-B0BF-4602-BC21-CFDF207AD65C}" destId="{BC6FA7B6-F89E-49D7-8F57-3E223B72248A}" srcOrd="0" destOrd="0" presId="urn:microsoft.com/office/officeart/2005/8/layout/radial2"/>
    <dgm:cxn modelId="{911CF211-5961-4FBD-B5ED-6F99CCF0AE14}" type="presParOf" srcId="{BC6FA7B6-F89E-49D7-8F57-3E223B72248A}" destId="{E34DEBD9-6A92-448C-AFA1-CFDC03AC0F86}" srcOrd="0" destOrd="0" presId="urn:microsoft.com/office/officeart/2005/8/layout/radial2"/>
    <dgm:cxn modelId="{61387A79-27C3-40A4-927E-B7434AF560BD}" type="presParOf" srcId="{BC6FA7B6-F89E-49D7-8F57-3E223B72248A}" destId="{DB6CF554-9BC1-4D2A-A0B9-CA0E5877B75B}" srcOrd="1" destOrd="0" presId="urn:microsoft.com/office/officeart/2005/8/layout/radial2"/>
    <dgm:cxn modelId="{16590198-69AB-45B0-A75A-CDFFFAEA1370}" type="presParOf" srcId="{77743611-B0BF-4602-BC21-CFDF207AD65C}" destId="{5E06E4C9-79B6-4D83-9B50-E43CE2D7A62C}" srcOrd="1" destOrd="0" presId="urn:microsoft.com/office/officeart/2005/8/layout/radial2"/>
    <dgm:cxn modelId="{20D51093-C1CC-4456-9404-10E9DFAC61B6}" type="presParOf" srcId="{77743611-B0BF-4602-BC21-CFDF207AD65C}" destId="{222DAD44-2601-4FD9-952F-210B7250D2AE}" srcOrd="2" destOrd="0" presId="urn:microsoft.com/office/officeart/2005/8/layout/radial2"/>
    <dgm:cxn modelId="{17D367E2-36B3-4437-ADB2-2016263AD3B8}" type="presParOf" srcId="{222DAD44-2601-4FD9-952F-210B7250D2AE}" destId="{72F44275-D638-41BC-A3EE-2170C0B9FCB3}" srcOrd="0" destOrd="0" presId="urn:microsoft.com/office/officeart/2005/8/layout/radial2"/>
    <dgm:cxn modelId="{C95E8495-BFF5-4B34-9CF8-C4A9A153533F}" type="presParOf" srcId="{222DAD44-2601-4FD9-952F-210B7250D2AE}" destId="{A3F34AAA-4523-49C3-B952-7A24F6BBF04B}" srcOrd="1" destOrd="0" presId="urn:microsoft.com/office/officeart/2005/8/layout/radial2"/>
    <dgm:cxn modelId="{1474E86B-8526-48AE-AEEA-8A52E6085F3A}" type="presParOf" srcId="{77743611-B0BF-4602-BC21-CFDF207AD65C}" destId="{E7EC08F9-8EC1-4718-A6C2-5E6BFED603F4}" srcOrd="3" destOrd="0" presId="urn:microsoft.com/office/officeart/2005/8/layout/radial2"/>
    <dgm:cxn modelId="{0B9F1D1C-9EE4-4704-A820-4C4257B8B091}" type="presParOf" srcId="{77743611-B0BF-4602-BC21-CFDF207AD65C}" destId="{E3ED8B1C-11BA-4625-B5F4-2D72BB4ED6CC}" srcOrd="4" destOrd="0" presId="urn:microsoft.com/office/officeart/2005/8/layout/radial2"/>
    <dgm:cxn modelId="{540CA856-D833-4774-8673-5B9442E48862}" type="presParOf" srcId="{E3ED8B1C-11BA-4625-B5F4-2D72BB4ED6CC}" destId="{268F059E-A283-4EEC-B7AC-0F24F880072B}" srcOrd="0" destOrd="0" presId="urn:microsoft.com/office/officeart/2005/8/layout/radial2"/>
    <dgm:cxn modelId="{44FC139A-9F93-4BDC-930F-CDDAE055E1F8}" type="presParOf" srcId="{E3ED8B1C-11BA-4625-B5F4-2D72BB4ED6CC}" destId="{EDC437A0-C9C9-4C19-AAD5-51A9EEA9D88B}" srcOrd="1" destOrd="0" presId="urn:microsoft.com/office/officeart/2005/8/layout/radial2"/>
    <dgm:cxn modelId="{9B02B21D-7787-4BE1-BA53-A5E18C4090D5}" type="presParOf" srcId="{77743611-B0BF-4602-BC21-CFDF207AD65C}" destId="{81947378-BFDD-4E87-8567-4231E9DB4517}" srcOrd="5" destOrd="0" presId="urn:microsoft.com/office/officeart/2005/8/layout/radial2"/>
    <dgm:cxn modelId="{519694F5-7399-4DC8-A139-8F5F4F763A15}" type="presParOf" srcId="{77743611-B0BF-4602-BC21-CFDF207AD65C}" destId="{08A68711-C0C1-49E5-B14E-B6010B2D8155}" srcOrd="6" destOrd="0" presId="urn:microsoft.com/office/officeart/2005/8/layout/radial2"/>
    <dgm:cxn modelId="{48993239-3C68-4E2F-8AAB-9E1E8C010046}" type="presParOf" srcId="{08A68711-C0C1-49E5-B14E-B6010B2D8155}" destId="{FF7D1456-4E25-4A5A-B9B2-9696EFE623D6}" srcOrd="0" destOrd="0" presId="urn:microsoft.com/office/officeart/2005/8/layout/radial2"/>
    <dgm:cxn modelId="{76F2BC99-4F67-4F1A-A412-57F4067D7F00}" type="presParOf" srcId="{08A68711-C0C1-49E5-B14E-B6010B2D8155}" destId="{69B4D190-9D97-4A84-923E-2D250E98BC8B}"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012A5C-4C4A-4AD9-8212-527E357DAD9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5CAFC14B-D5DD-43B3-90EC-E87370E23851}">
      <dgm:prSet phldrT="[Text]"/>
      <dgm:spPr/>
      <dgm:t>
        <a:bodyPr/>
        <a:lstStyle/>
        <a:p>
          <a:r>
            <a:rPr lang="en-US" dirty="0"/>
            <a:t>Filenames</a:t>
          </a:r>
        </a:p>
      </dgm:t>
    </dgm:pt>
    <dgm:pt modelId="{492F309B-75FB-44DE-97D7-F1ED31B11C39}" type="parTrans" cxnId="{78E85198-D8CB-4193-A80E-49B2F50834AD}">
      <dgm:prSet/>
      <dgm:spPr/>
      <dgm:t>
        <a:bodyPr/>
        <a:lstStyle/>
        <a:p>
          <a:endParaRPr lang="en-US"/>
        </a:p>
      </dgm:t>
    </dgm:pt>
    <dgm:pt modelId="{F3A7EAE2-26E4-4726-A489-5A62E72A590F}" type="sibTrans" cxnId="{78E85198-D8CB-4193-A80E-49B2F50834AD}">
      <dgm:prSet/>
      <dgm:spPr/>
      <dgm:t>
        <a:bodyPr/>
        <a:lstStyle/>
        <a:p>
          <a:endParaRPr lang="en-US"/>
        </a:p>
      </dgm:t>
    </dgm:pt>
    <dgm:pt modelId="{03457C9D-CBEE-4FF3-8A2F-1A8F55BA0498}">
      <dgm:prSet phldrT="[Text]"/>
      <dgm:spPr/>
      <dgm:t>
        <a:bodyPr/>
        <a:lstStyle/>
        <a:p>
          <a:r>
            <a:rPr lang="en-US" dirty="0"/>
            <a:t>Configuration: Is it what you expect?</a:t>
          </a:r>
        </a:p>
      </dgm:t>
    </dgm:pt>
    <dgm:pt modelId="{E8D620BC-61C4-4871-B278-9F8328BED098}" type="parTrans" cxnId="{84D2E110-B033-4D02-856C-766E1AB9FB3C}">
      <dgm:prSet/>
      <dgm:spPr/>
      <dgm:t>
        <a:bodyPr lIns="108000" bIns="36000" anchor="ctr" anchorCtr="0"/>
        <a:lstStyle/>
        <a:p>
          <a:endParaRPr lang="en-US"/>
        </a:p>
      </dgm:t>
    </dgm:pt>
    <dgm:pt modelId="{D99C8497-6C34-4321-8331-D4043DE03198}" type="sibTrans" cxnId="{84D2E110-B033-4D02-856C-766E1AB9FB3C}">
      <dgm:prSet/>
      <dgm:spPr/>
      <dgm:t>
        <a:bodyPr/>
        <a:lstStyle/>
        <a:p>
          <a:endParaRPr lang="en-US"/>
        </a:p>
      </dgm:t>
    </dgm:pt>
    <dgm:pt modelId="{AEDB3C20-58EE-4407-8BB4-E75D0745CEAC}">
      <dgm:prSet phldrT="[Text]"/>
      <dgm:spPr/>
      <dgm:t>
        <a:bodyPr/>
        <a:lstStyle/>
        <a:p>
          <a:r>
            <a:rPr lang="en-US" dirty="0"/>
            <a:t>Sample listening</a:t>
          </a:r>
        </a:p>
      </dgm:t>
    </dgm:pt>
    <dgm:pt modelId="{229C78FA-97A6-4702-BAFB-6DC36020D67F}" type="parTrans" cxnId="{6D646226-5D53-4FB9-9DE8-5381E0BF3E3B}">
      <dgm:prSet/>
      <dgm:spPr/>
      <dgm:t>
        <a:bodyPr/>
        <a:lstStyle/>
        <a:p>
          <a:endParaRPr lang="en-US"/>
        </a:p>
      </dgm:t>
    </dgm:pt>
    <dgm:pt modelId="{7B462B40-995F-4D83-AB5A-F56CB12B84F5}" type="sibTrans" cxnId="{6D646226-5D53-4FB9-9DE8-5381E0BF3E3B}">
      <dgm:prSet/>
      <dgm:spPr/>
      <dgm:t>
        <a:bodyPr/>
        <a:lstStyle/>
        <a:p>
          <a:endParaRPr lang="en-US"/>
        </a:p>
      </dgm:t>
    </dgm:pt>
    <dgm:pt modelId="{18B0C7A1-D1A2-43E4-B1F8-65FE0D710D5D}" type="pres">
      <dgm:prSet presAssocID="{5C012A5C-4C4A-4AD9-8212-527E357DAD9F}" presName="composite" presStyleCnt="0">
        <dgm:presLayoutVars>
          <dgm:chMax val="5"/>
          <dgm:dir/>
          <dgm:animLvl val="ctr"/>
          <dgm:resizeHandles val="exact"/>
        </dgm:presLayoutVars>
      </dgm:prSet>
      <dgm:spPr/>
    </dgm:pt>
    <dgm:pt modelId="{17776CAD-FAF8-431E-A064-3CCE206F53BA}" type="pres">
      <dgm:prSet presAssocID="{5C012A5C-4C4A-4AD9-8212-527E357DAD9F}" presName="cycle" presStyleCnt="0"/>
      <dgm:spPr/>
    </dgm:pt>
    <dgm:pt modelId="{93FCE6B1-1C79-4601-8534-6665093258E2}" type="pres">
      <dgm:prSet presAssocID="{5C012A5C-4C4A-4AD9-8212-527E357DAD9F}" presName="centerShape" presStyleCnt="0"/>
      <dgm:spPr/>
    </dgm:pt>
    <dgm:pt modelId="{4610257F-9E50-4568-98E3-B68369F9D2C6}" type="pres">
      <dgm:prSet presAssocID="{5C012A5C-4C4A-4AD9-8212-527E357DAD9F}" presName="connSite" presStyleLbl="node1" presStyleIdx="0" presStyleCnt="4"/>
      <dgm:spPr/>
    </dgm:pt>
    <dgm:pt modelId="{9A475121-EC66-4BF0-9949-69406C91B5BE}" type="pres">
      <dgm:prSet presAssocID="{5C012A5C-4C4A-4AD9-8212-527E357DAD9F}" presName="visible" presStyleLbl="node1" presStyleIdx="0" presStyleCnt="4" custLinFactNeighborY="-138"/>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975" t="18888" r="11975" b="18888"/>
          </a:stretch>
        </a:blipFill>
      </dgm:spPr>
    </dgm:pt>
    <dgm:pt modelId="{3BC28D37-C0E3-4479-94DC-7036745A6D24}" type="pres">
      <dgm:prSet presAssocID="{492F309B-75FB-44DE-97D7-F1ED31B11C39}" presName="Name25" presStyleLbl="parChTrans1D1" presStyleIdx="0" presStyleCnt="3"/>
      <dgm:spPr/>
    </dgm:pt>
    <dgm:pt modelId="{259A104C-39F4-4654-8D52-C0B0DA449D35}" type="pres">
      <dgm:prSet presAssocID="{5CAFC14B-D5DD-43B3-90EC-E87370E23851}" presName="node" presStyleCnt="0"/>
      <dgm:spPr/>
    </dgm:pt>
    <dgm:pt modelId="{B285DF34-DB2E-4DE0-95A1-26A4D55EE557}" type="pres">
      <dgm:prSet presAssocID="{5CAFC14B-D5DD-43B3-90EC-E87370E23851}" presName="parentNode" presStyleLbl="node1" presStyleIdx="1" presStyleCnt="4" custScaleX="104273" custScaleY="104273" custLinFactNeighborX="2216" custLinFactNeighborY="15732">
        <dgm:presLayoutVars>
          <dgm:chMax val="1"/>
          <dgm:bulletEnabled val="1"/>
        </dgm:presLayoutVars>
      </dgm:prSet>
      <dgm:spPr/>
    </dgm:pt>
    <dgm:pt modelId="{D578D761-BC11-4C0A-B20D-97DAAD26B593}" type="pres">
      <dgm:prSet presAssocID="{5CAFC14B-D5DD-43B3-90EC-E87370E23851}" presName="childNode" presStyleLbl="revTx" presStyleIdx="0" presStyleCnt="0">
        <dgm:presLayoutVars>
          <dgm:bulletEnabled val="1"/>
        </dgm:presLayoutVars>
      </dgm:prSet>
      <dgm:spPr/>
    </dgm:pt>
    <dgm:pt modelId="{4B33CDA2-4D44-410B-B504-160702C42B7B}" type="pres">
      <dgm:prSet presAssocID="{E8D620BC-61C4-4871-B278-9F8328BED098}" presName="Name25" presStyleLbl="parChTrans1D1" presStyleIdx="1" presStyleCnt="3"/>
      <dgm:spPr/>
    </dgm:pt>
    <dgm:pt modelId="{E1087B88-F125-45FC-8F4E-8365F074D003}" type="pres">
      <dgm:prSet presAssocID="{03457C9D-CBEE-4FF3-8A2F-1A8F55BA0498}" presName="node" presStyleCnt="0"/>
      <dgm:spPr/>
    </dgm:pt>
    <dgm:pt modelId="{20EE38FB-23BA-4D60-9CEE-2F5069961E27}" type="pres">
      <dgm:prSet presAssocID="{03457C9D-CBEE-4FF3-8A2F-1A8F55BA0498}" presName="parentNode" presStyleLbl="node1" presStyleIdx="2" presStyleCnt="4" custScaleX="97288" custScaleY="97288" custLinFactNeighborX="37981" custLinFactNeighborY="10656">
        <dgm:presLayoutVars>
          <dgm:chMax val="1"/>
          <dgm:bulletEnabled val="1"/>
        </dgm:presLayoutVars>
      </dgm:prSet>
      <dgm:spPr/>
    </dgm:pt>
    <dgm:pt modelId="{88C453F7-CC68-4CF6-9648-2392F1C29599}" type="pres">
      <dgm:prSet presAssocID="{03457C9D-CBEE-4FF3-8A2F-1A8F55BA0498}" presName="childNode" presStyleLbl="revTx" presStyleIdx="0" presStyleCnt="0">
        <dgm:presLayoutVars>
          <dgm:bulletEnabled val="1"/>
        </dgm:presLayoutVars>
      </dgm:prSet>
      <dgm:spPr/>
    </dgm:pt>
    <dgm:pt modelId="{FA23E6D4-590C-434E-8B94-4C446CDC4AEB}" type="pres">
      <dgm:prSet presAssocID="{229C78FA-97A6-4702-BAFB-6DC36020D67F}" presName="Name25" presStyleLbl="parChTrans1D1" presStyleIdx="2" presStyleCnt="3"/>
      <dgm:spPr/>
    </dgm:pt>
    <dgm:pt modelId="{689ACA4C-A5BD-4F7E-B6BC-F5FC098DBD6B}" type="pres">
      <dgm:prSet presAssocID="{AEDB3C20-58EE-4407-8BB4-E75D0745CEAC}" presName="node" presStyleCnt="0"/>
      <dgm:spPr/>
    </dgm:pt>
    <dgm:pt modelId="{92817998-5B4B-45F6-AA61-A28ADBE76E71}" type="pres">
      <dgm:prSet presAssocID="{AEDB3C20-58EE-4407-8BB4-E75D0745CEAC}" presName="parentNode" presStyleLbl="node1" presStyleIdx="3" presStyleCnt="4" custScaleX="97288" custScaleY="97288" custLinFactNeighborX="6589" custLinFactNeighborY="-3778">
        <dgm:presLayoutVars>
          <dgm:chMax val="1"/>
          <dgm:bulletEnabled val="1"/>
        </dgm:presLayoutVars>
      </dgm:prSet>
      <dgm:spPr/>
    </dgm:pt>
    <dgm:pt modelId="{C4766570-5EB7-4A16-A593-CBBEE04885D9}" type="pres">
      <dgm:prSet presAssocID="{AEDB3C20-58EE-4407-8BB4-E75D0745CEAC}" presName="childNode" presStyleLbl="revTx" presStyleIdx="0" presStyleCnt="0">
        <dgm:presLayoutVars>
          <dgm:bulletEnabled val="1"/>
        </dgm:presLayoutVars>
      </dgm:prSet>
      <dgm:spPr/>
    </dgm:pt>
  </dgm:ptLst>
  <dgm:cxnLst>
    <dgm:cxn modelId="{84D2E110-B033-4D02-856C-766E1AB9FB3C}" srcId="{5C012A5C-4C4A-4AD9-8212-527E357DAD9F}" destId="{03457C9D-CBEE-4FF3-8A2F-1A8F55BA0498}" srcOrd="1" destOrd="0" parTransId="{E8D620BC-61C4-4871-B278-9F8328BED098}" sibTransId="{D99C8497-6C34-4321-8331-D4043DE03198}"/>
    <dgm:cxn modelId="{27A6BB17-53C6-424E-BECC-3BFBBF7CF76A}" type="presOf" srcId="{AEDB3C20-58EE-4407-8BB4-E75D0745CEAC}" destId="{92817998-5B4B-45F6-AA61-A28ADBE76E71}" srcOrd="0" destOrd="0" presId="urn:microsoft.com/office/officeart/2005/8/layout/radial2"/>
    <dgm:cxn modelId="{6D646226-5D53-4FB9-9DE8-5381E0BF3E3B}" srcId="{5C012A5C-4C4A-4AD9-8212-527E357DAD9F}" destId="{AEDB3C20-58EE-4407-8BB4-E75D0745CEAC}" srcOrd="2" destOrd="0" parTransId="{229C78FA-97A6-4702-BAFB-6DC36020D67F}" sibTransId="{7B462B40-995F-4D83-AB5A-F56CB12B84F5}"/>
    <dgm:cxn modelId="{403B9A3B-64EB-4337-9E04-700E1A5A36AE}" type="presOf" srcId="{229C78FA-97A6-4702-BAFB-6DC36020D67F}" destId="{FA23E6D4-590C-434E-8B94-4C446CDC4AEB}" srcOrd="0" destOrd="0" presId="urn:microsoft.com/office/officeart/2005/8/layout/radial2"/>
    <dgm:cxn modelId="{87660885-D6E6-4DF5-B983-F74F7B755D17}" type="presOf" srcId="{E8D620BC-61C4-4871-B278-9F8328BED098}" destId="{4B33CDA2-4D44-410B-B504-160702C42B7B}" srcOrd="0" destOrd="0" presId="urn:microsoft.com/office/officeart/2005/8/layout/radial2"/>
    <dgm:cxn modelId="{78E85198-D8CB-4193-A80E-49B2F50834AD}" srcId="{5C012A5C-4C4A-4AD9-8212-527E357DAD9F}" destId="{5CAFC14B-D5DD-43B3-90EC-E87370E23851}" srcOrd="0" destOrd="0" parTransId="{492F309B-75FB-44DE-97D7-F1ED31B11C39}" sibTransId="{F3A7EAE2-26E4-4726-A489-5A62E72A590F}"/>
    <dgm:cxn modelId="{898AC2A3-47D8-47E3-99FF-F823F95133D3}" type="presOf" srcId="{5C012A5C-4C4A-4AD9-8212-527E357DAD9F}" destId="{18B0C7A1-D1A2-43E4-B1F8-65FE0D710D5D}" srcOrd="0" destOrd="0" presId="urn:microsoft.com/office/officeart/2005/8/layout/radial2"/>
    <dgm:cxn modelId="{0543D7E0-6FFA-49EA-978B-F7C14A5CE56D}" type="presOf" srcId="{03457C9D-CBEE-4FF3-8A2F-1A8F55BA0498}" destId="{20EE38FB-23BA-4D60-9CEE-2F5069961E27}" srcOrd="0" destOrd="0" presId="urn:microsoft.com/office/officeart/2005/8/layout/radial2"/>
    <dgm:cxn modelId="{D77A71E3-2DBA-4D45-AF5C-1335F6F132F5}" type="presOf" srcId="{492F309B-75FB-44DE-97D7-F1ED31B11C39}" destId="{3BC28D37-C0E3-4479-94DC-7036745A6D24}" srcOrd="0" destOrd="0" presId="urn:microsoft.com/office/officeart/2005/8/layout/radial2"/>
    <dgm:cxn modelId="{831E68F7-02EB-428A-87CB-858579B69D17}" type="presOf" srcId="{5CAFC14B-D5DD-43B3-90EC-E87370E23851}" destId="{B285DF34-DB2E-4DE0-95A1-26A4D55EE557}" srcOrd="0" destOrd="0" presId="urn:microsoft.com/office/officeart/2005/8/layout/radial2"/>
    <dgm:cxn modelId="{E2691147-6EDC-4F31-BF57-008AEB15C41B}" type="presParOf" srcId="{18B0C7A1-D1A2-43E4-B1F8-65FE0D710D5D}" destId="{17776CAD-FAF8-431E-A064-3CCE206F53BA}" srcOrd="0" destOrd="0" presId="urn:microsoft.com/office/officeart/2005/8/layout/radial2"/>
    <dgm:cxn modelId="{2341BD1B-789D-452E-973F-3D7DEF158E8E}" type="presParOf" srcId="{17776CAD-FAF8-431E-A064-3CCE206F53BA}" destId="{93FCE6B1-1C79-4601-8534-6665093258E2}" srcOrd="0" destOrd="0" presId="urn:microsoft.com/office/officeart/2005/8/layout/radial2"/>
    <dgm:cxn modelId="{712AC956-AE22-4DEA-8245-707F51191846}" type="presParOf" srcId="{93FCE6B1-1C79-4601-8534-6665093258E2}" destId="{4610257F-9E50-4568-98E3-B68369F9D2C6}" srcOrd="0" destOrd="0" presId="urn:microsoft.com/office/officeart/2005/8/layout/radial2"/>
    <dgm:cxn modelId="{DEFB4190-B0B0-42B5-982B-5184B350B26B}" type="presParOf" srcId="{93FCE6B1-1C79-4601-8534-6665093258E2}" destId="{9A475121-EC66-4BF0-9949-69406C91B5BE}" srcOrd="1" destOrd="0" presId="urn:microsoft.com/office/officeart/2005/8/layout/radial2"/>
    <dgm:cxn modelId="{A5FA346A-DD81-4431-9EC1-EE2E967CD809}" type="presParOf" srcId="{17776CAD-FAF8-431E-A064-3CCE206F53BA}" destId="{3BC28D37-C0E3-4479-94DC-7036745A6D24}" srcOrd="1" destOrd="0" presId="urn:microsoft.com/office/officeart/2005/8/layout/radial2"/>
    <dgm:cxn modelId="{BD4DF664-1196-45AA-8C9D-D2AA6B093596}" type="presParOf" srcId="{17776CAD-FAF8-431E-A064-3CCE206F53BA}" destId="{259A104C-39F4-4654-8D52-C0B0DA449D35}" srcOrd="2" destOrd="0" presId="urn:microsoft.com/office/officeart/2005/8/layout/radial2"/>
    <dgm:cxn modelId="{CDEF3268-C112-4E6C-95D2-9A932C0932F4}" type="presParOf" srcId="{259A104C-39F4-4654-8D52-C0B0DA449D35}" destId="{B285DF34-DB2E-4DE0-95A1-26A4D55EE557}" srcOrd="0" destOrd="0" presId="urn:microsoft.com/office/officeart/2005/8/layout/radial2"/>
    <dgm:cxn modelId="{16419DD7-7FB7-4AD3-84F5-0D610AF4684A}" type="presParOf" srcId="{259A104C-39F4-4654-8D52-C0B0DA449D35}" destId="{D578D761-BC11-4C0A-B20D-97DAAD26B593}" srcOrd="1" destOrd="0" presId="urn:microsoft.com/office/officeart/2005/8/layout/radial2"/>
    <dgm:cxn modelId="{74B8FD73-32C2-4ED4-88CF-37A119379620}" type="presParOf" srcId="{17776CAD-FAF8-431E-A064-3CCE206F53BA}" destId="{4B33CDA2-4D44-410B-B504-160702C42B7B}" srcOrd="3" destOrd="0" presId="urn:microsoft.com/office/officeart/2005/8/layout/radial2"/>
    <dgm:cxn modelId="{71D2FD20-EBE2-4A6C-A912-5E01F93E9F2D}" type="presParOf" srcId="{17776CAD-FAF8-431E-A064-3CCE206F53BA}" destId="{E1087B88-F125-45FC-8F4E-8365F074D003}" srcOrd="4" destOrd="0" presId="urn:microsoft.com/office/officeart/2005/8/layout/radial2"/>
    <dgm:cxn modelId="{79CCE3E3-791C-443B-B66B-7C0E50AC1F6E}" type="presParOf" srcId="{E1087B88-F125-45FC-8F4E-8365F074D003}" destId="{20EE38FB-23BA-4D60-9CEE-2F5069961E27}" srcOrd="0" destOrd="0" presId="urn:microsoft.com/office/officeart/2005/8/layout/radial2"/>
    <dgm:cxn modelId="{BAC72F92-2BAB-4646-8231-D108334E6E61}" type="presParOf" srcId="{E1087B88-F125-45FC-8F4E-8365F074D003}" destId="{88C453F7-CC68-4CF6-9648-2392F1C29599}" srcOrd="1" destOrd="0" presId="urn:microsoft.com/office/officeart/2005/8/layout/radial2"/>
    <dgm:cxn modelId="{DBB27E9A-0782-46FC-8B15-204F833F9288}" type="presParOf" srcId="{17776CAD-FAF8-431E-A064-3CCE206F53BA}" destId="{FA23E6D4-590C-434E-8B94-4C446CDC4AEB}" srcOrd="5" destOrd="0" presId="urn:microsoft.com/office/officeart/2005/8/layout/radial2"/>
    <dgm:cxn modelId="{727F3DB2-5E3E-4F6E-8463-A19BADFEEE11}" type="presParOf" srcId="{17776CAD-FAF8-431E-A064-3CCE206F53BA}" destId="{689ACA4C-A5BD-4F7E-B6BC-F5FC098DBD6B}" srcOrd="6" destOrd="0" presId="urn:microsoft.com/office/officeart/2005/8/layout/radial2"/>
    <dgm:cxn modelId="{CCD39F08-2C79-4D28-ABD0-C74DCFEEDB0B}" type="presParOf" srcId="{689ACA4C-A5BD-4F7E-B6BC-F5FC098DBD6B}" destId="{92817998-5B4B-45F6-AA61-A28ADBE76E71}" srcOrd="0" destOrd="0" presId="urn:microsoft.com/office/officeart/2005/8/layout/radial2"/>
    <dgm:cxn modelId="{E05549DD-CD21-440F-9226-6515D6D82347}" type="presParOf" srcId="{689ACA4C-A5BD-4F7E-B6BC-F5FC098DBD6B}" destId="{C4766570-5EB7-4A16-A593-CBBEE04885D9}"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12A5C-4C4A-4AD9-8212-527E357DAD9F}"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5CAFC14B-D5DD-43B3-90EC-E87370E23851}">
      <dgm:prSet phldrT="[Text]"/>
      <dgm:spPr/>
      <dgm:t>
        <a:bodyPr/>
        <a:lstStyle/>
        <a:p>
          <a:r>
            <a:rPr lang="en-US" dirty="0"/>
            <a:t>Titles</a:t>
          </a:r>
        </a:p>
      </dgm:t>
    </dgm:pt>
    <dgm:pt modelId="{492F309B-75FB-44DE-97D7-F1ED31B11C39}" type="parTrans" cxnId="{78E85198-D8CB-4193-A80E-49B2F50834AD}">
      <dgm:prSet/>
      <dgm:spPr/>
      <dgm:t>
        <a:bodyPr/>
        <a:lstStyle/>
        <a:p>
          <a:endParaRPr lang="en-US"/>
        </a:p>
      </dgm:t>
    </dgm:pt>
    <dgm:pt modelId="{F3A7EAE2-26E4-4726-A489-5A62E72A590F}" type="sibTrans" cxnId="{78E85198-D8CB-4193-A80E-49B2F50834AD}">
      <dgm:prSet/>
      <dgm:spPr/>
      <dgm:t>
        <a:bodyPr/>
        <a:lstStyle/>
        <a:p>
          <a:endParaRPr lang="en-US"/>
        </a:p>
      </dgm:t>
    </dgm:pt>
    <dgm:pt modelId="{579C1597-7E62-4186-B516-8E1C206BAA8A}">
      <dgm:prSet phldrT="[Text]" custT="1"/>
      <dgm:spPr/>
      <dgm:t>
        <a:bodyPr/>
        <a:lstStyle/>
        <a:p>
          <a:r>
            <a:rPr lang="en-US" sz="1400" dirty="0">
              <a:solidFill>
                <a:schemeClr val="bg1"/>
              </a:solidFill>
            </a:rPr>
            <a:t>Do you have the same number of REC entries on Sounds and SAMI? If not: is it only a matter of different structure or are new transfers of primary copies necessary? </a:t>
          </a:r>
        </a:p>
      </dgm:t>
    </dgm:pt>
    <dgm:pt modelId="{34D25BC1-791B-4EE9-A7DA-187E56C4D4D6}" type="parTrans" cxnId="{C466C3BB-681F-48FB-9654-A60A0B88B174}">
      <dgm:prSet/>
      <dgm:spPr/>
      <dgm:t>
        <a:bodyPr/>
        <a:lstStyle/>
        <a:p>
          <a:endParaRPr lang="en-US"/>
        </a:p>
      </dgm:t>
    </dgm:pt>
    <dgm:pt modelId="{E883C323-34FC-4A0C-9D77-30D76E41200C}" type="sibTrans" cxnId="{C466C3BB-681F-48FB-9654-A60A0B88B174}">
      <dgm:prSet/>
      <dgm:spPr/>
      <dgm:t>
        <a:bodyPr/>
        <a:lstStyle/>
        <a:p>
          <a:endParaRPr lang="en-US"/>
        </a:p>
      </dgm:t>
    </dgm:pt>
    <dgm:pt modelId="{03457C9D-CBEE-4FF3-8A2F-1A8F55BA0498}">
      <dgm:prSet phldrT="[Text]"/>
      <dgm:spPr/>
      <dgm:t>
        <a:bodyPr/>
        <a:lstStyle/>
        <a:p>
          <a:r>
            <a:rPr lang="en-US" dirty="0"/>
            <a:t>Revoked files</a:t>
          </a:r>
        </a:p>
      </dgm:t>
    </dgm:pt>
    <dgm:pt modelId="{E8D620BC-61C4-4871-B278-9F8328BED098}" type="parTrans" cxnId="{84D2E110-B033-4D02-856C-766E1AB9FB3C}">
      <dgm:prSet/>
      <dgm:spPr/>
      <dgm:t>
        <a:bodyPr/>
        <a:lstStyle/>
        <a:p>
          <a:endParaRPr lang="en-US"/>
        </a:p>
      </dgm:t>
    </dgm:pt>
    <dgm:pt modelId="{D99C8497-6C34-4321-8331-D4043DE03198}" type="sibTrans" cxnId="{84D2E110-B033-4D02-856C-766E1AB9FB3C}">
      <dgm:prSet/>
      <dgm:spPr/>
      <dgm:t>
        <a:bodyPr/>
        <a:lstStyle/>
        <a:p>
          <a:endParaRPr lang="en-US"/>
        </a:p>
      </dgm:t>
    </dgm:pt>
    <dgm:pt modelId="{BD5FD2F1-B467-4D40-86DF-E26A73BC99CC}">
      <dgm:prSet phldrT="[Text]" custT="1"/>
      <dgm:spPr/>
      <dgm:t>
        <a:bodyPr/>
        <a:lstStyle/>
        <a:p>
          <a:r>
            <a:rPr lang="en-US" sz="1400" dirty="0">
              <a:solidFill>
                <a:schemeClr val="bg1"/>
              </a:solidFill>
            </a:rPr>
            <a:t> Check the ‘Revoked files’ spreadsheet to see if any items from the collection was removed from Sounds. If copyright still not cleared, revoked files should be assigned RAQ ID 17.4</a:t>
          </a:r>
        </a:p>
      </dgm:t>
    </dgm:pt>
    <dgm:pt modelId="{4B70BD1E-7478-4CE7-93CE-82BB42ABC671}" type="parTrans" cxnId="{78E9D15C-4211-4BE9-A6B5-758D84D5782D}">
      <dgm:prSet/>
      <dgm:spPr/>
      <dgm:t>
        <a:bodyPr/>
        <a:lstStyle/>
        <a:p>
          <a:endParaRPr lang="en-US"/>
        </a:p>
      </dgm:t>
    </dgm:pt>
    <dgm:pt modelId="{3C1CF3E1-C24B-4CF8-AA5B-BDC3FCABD5D3}" type="sibTrans" cxnId="{78E9D15C-4211-4BE9-A6B5-758D84D5782D}">
      <dgm:prSet/>
      <dgm:spPr/>
      <dgm:t>
        <a:bodyPr/>
        <a:lstStyle/>
        <a:p>
          <a:endParaRPr lang="en-US"/>
        </a:p>
      </dgm:t>
    </dgm:pt>
    <dgm:pt modelId="{AEDB3C20-58EE-4407-8BB4-E75D0745CEAC}">
      <dgm:prSet phldrT="[Text]"/>
      <dgm:spPr/>
      <dgm:t>
        <a:bodyPr/>
        <a:lstStyle/>
        <a:p>
          <a:r>
            <a:rPr lang="en-US" dirty="0"/>
            <a:t>Redactions</a:t>
          </a:r>
        </a:p>
      </dgm:t>
    </dgm:pt>
    <dgm:pt modelId="{229C78FA-97A6-4702-BAFB-6DC36020D67F}" type="parTrans" cxnId="{6D646226-5D53-4FB9-9DE8-5381E0BF3E3B}">
      <dgm:prSet/>
      <dgm:spPr/>
      <dgm:t>
        <a:bodyPr/>
        <a:lstStyle/>
        <a:p>
          <a:endParaRPr lang="en-US"/>
        </a:p>
      </dgm:t>
    </dgm:pt>
    <dgm:pt modelId="{7B462B40-995F-4D83-AB5A-F56CB12B84F5}" type="sibTrans" cxnId="{6D646226-5D53-4FB9-9DE8-5381E0BF3E3B}">
      <dgm:prSet/>
      <dgm:spPr/>
      <dgm:t>
        <a:bodyPr/>
        <a:lstStyle/>
        <a:p>
          <a:endParaRPr lang="en-US"/>
        </a:p>
      </dgm:t>
    </dgm:pt>
    <dgm:pt modelId="{F07CC461-3875-4126-AC40-9F3FA877FE10}">
      <dgm:prSet phldrT="[Text]" custT="1"/>
      <dgm:spPr/>
      <dgm:t>
        <a:bodyPr/>
        <a:lstStyle/>
        <a:p>
          <a:endParaRPr lang="en-US" sz="1400" dirty="0">
            <a:solidFill>
              <a:schemeClr val="bg1"/>
            </a:solidFill>
          </a:endParaRPr>
        </a:p>
      </dgm:t>
    </dgm:pt>
    <dgm:pt modelId="{70B94076-CD5A-4100-B6A8-991B891924B1}" type="parTrans" cxnId="{893A24CE-0759-471D-ADE6-34CAFA307AF9}">
      <dgm:prSet/>
      <dgm:spPr/>
      <dgm:t>
        <a:bodyPr/>
        <a:lstStyle/>
        <a:p>
          <a:endParaRPr lang="en-US"/>
        </a:p>
      </dgm:t>
    </dgm:pt>
    <dgm:pt modelId="{15C00B61-31F7-4627-AA29-E362E1183767}" type="sibTrans" cxnId="{893A24CE-0759-471D-ADE6-34CAFA307AF9}">
      <dgm:prSet/>
      <dgm:spPr/>
      <dgm:t>
        <a:bodyPr/>
        <a:lstStyle/>
        <a:p>
          <a:endParaRPr lang="en-US"/>
        </a:p>
      </dgm:t>
    </dgm:pt>
    <dgm:pt modelId="{98AE12B7-CEFA-4334-A457-BD9E8FF35D11}">
      <dgm:prSet phldrT="[Text]" custT="1"/>
      <dgm:spPr/>
      <dgm:t>
        <a:bodyPr/>
        <a:lstStyle/>
        <a:p>
          <a:r>
            <a:rPr lang="en-US" sz="1400" dirty="0">
              <a:solidFill>
                <a:schemeClr val="bg1"/>
              </a:solidFill>
            </a:rPr>
            <a:t>In the tracking sheet, look for any M1 files. These will be redacted files. Search in SAMI for  the redacted sections on these files and indicate them in the SIP tool. </a:t>
          </a:r>
          <a:r>
            <a:rPr lang="en-US" sz="1400">
              <a:solidFill>
                <a:schemeClr val="bg1"/>
              </a:solidFill>
            </a:rPr>
            <a:t>Only master, </a:t>
          </a:r>
          <a:r>
            <a:rPr lang="en-US" sz="1400" dirty="0">
              <a:solidFill>
                <a:schemeClr val="bg1"/>
              </a:solidFill>
            </a:rPr>
            <a:t>unedited files to be uploaded to the SIP!</a:t>
          </a:r>
        </a:p>
      </dgm:t>
    </dgm:pt>
    <dgm:pt modelId="{7C6F5F60-BE24-4CDE-805A-A16434E44EBA}" type="parTrans" cxnId="{DCA31866-CF29-4742-92D5-8A65B178384C}">
      <dgm:prSet/>
      <dgm:spPr/>
      <dgm:t>
        <a:bodyPr/>
        <a:lstStyle/>
        <a:p>
          <a:endParaRPr lang="en-US"/>
        </a:p>
      </dgm:t>
    </dgm:pt>
    <dgm:pt modelId="{DBB69035-A34D-46ED-8D2E-3F2AD427D9A8}" type="sibTrans" cxnId="{DCA31866-CF29-4742-92D5-8A65B178384C}">
      <dgm:prSet/>
      <dgm:spPr/>
      <dgm:t>
        <a:bodyPr/>
        <a:lstStyle/>
        <a:p>
          <a:endParaRPr lang="en-US"/>
        </a:p>
      </dgm:t>
    </dgm:pt>
    <dgm:pt modelId="{9F4E2540-D125-45A3-8672-D570ACA7F3BC}">
      <dgm:prSet phldrT="[Text]" custT="1"/>
      <dgm:spPr/>
      <dgm:t>
        <a:bodyPr/>
        <a:lstStyle/>
        <a:p>
          <a:endParaRPr lang="en-US" sz="1400" dirty="0">
            <a:solidFill>
              <a:schemeClr val="bg1"/>
            </a:solidFill>
          </a:endParaRPr>
        </a:p>
      </dgm:t>
    </dgm:pt>
    <dgm:pt modelId="{8F971354-095C-4FC2-9C6A-767C4FB9748F}" type="parTrans" cxnId="{F9208389-6200-43C0-BC7B-F61CE664E9BB}">
      <dgm:prSet/>
      <dgm:spPr/>
      <dgm:t>
        <a:bodyPr/>
        <a:lstStyle/>
        <a:p>
          <a:endParaRPr lang="en-US"/>
        </a:p>
      </dgm:t>
    </dgm:pt>
    <dgm:pt modelId="{2252C931-5DE1-4A1C-8452-84090DC9958B}" type="sibTrans" cxnId="{F9208389-6200-43C0-BC7B-F61CE664E9BB}">
      <dgm:prSet/>
      <dgm:spPr/>
      <dgm:t>
        <a:bodyPr/>
        <a:lstStyle/>
        <a:p>
          <a:endParaRPr lang="en-US"/>
        </a:p>
      </dgm:t>
    </dgm:pt>
    <dgm:pt modelId="{18B0C7A1-D1A2-43E4-B1F8-65FE0D710D5D}" type="pres">
      <dgm:prSet presAssocID="{5C012A5C-4C4A-4AD9-8212-527E357DAD9F}" presName="composite" presStyleCnt="0">
        <dgm:presLayoutVars>
          <dgm:chMax val="5"/>
          <dgm:dir/>
          <dgm:animLvl val="ctr"/>
          <dgm:resizeHandles val="exact"/>
        </dgm:presLayoutVars>
      </dgm:prSet>
      <dgm:spPr/>
    </dgm:pt>
    <dgm:pt modelId="{17776CAD-FAF8-431E-A064-3CCE206F53BA}" type="pres">
      <dgm:prSet presAssocID="{5C012A5C-4C4A-4AD9-8212-527E357DAD9F}" presName="cycle" presStyleCnt="0"/>
      <dgm:spPr/>
    </dgm:pt>
    <dgm:pt modelId="{93FCE6B1-1C79-4601-8534-6665093258E2}" type="pres">
      <dgm:prSet presAssocID="{5C012A5C-4C4A-4AD9-8212-527E357DAD9F}" presName="centerShape" presStyleCnt="0"/>
      <dgm:spPr/>
    </dgm:pt>
    <dgm:pt modelId="{4610257F-9E50-4568-98E3-B68369F9D2C6}" type="pres">
      <dgm:prSet presAssocID="{5C012A5C-4C4A-4AD9-8212-527E357DAD9F}" presName="connSite" presStyleLbl="node1" presStyleIdx="0" presStyleCnt="4"/>
      <dgm:spPr/>
    </dgm:pt>
    <dgm:pt modelId="{9A475121-EC66-4BF0-9949-69406C91B5BE}" type="pres">
      <dgm:prSet presAssocID="{5C012A5C-4C4A-4AD9-8212-527E357DAD9F}" presName="visible" presStyleLbl="node1" presStyleIdx="0" presStyleCnt="4" custLinFactNeighborY="-138"/>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079" t="29152" r="7079" b="11984"/>
          </a:stretch>
        </a:blipFill>
      </dgm:spPr>
    </dgm:pt>
    <dgm:pt modelId="{3BC28D37-C0E3-4479-94DC-7036745A6D24}" type="pres">
      <dgm:prSet presAssocID="{492F309B-75FB-44DE-97D7-F1ED31B11C39}" presName="Name25" presStyleLbl="parChTrans1D1" presStyleIdx="0" presStyleCnt="3"/>
      <dgm:spPr/>
    </dgm:pt>
    <dgm:pt modelId="{259A104C-39F4-4654-8D52-C0B0DA449D35}" type="pres">
      <dgm:prSet presAssocID="{5CAFC14B-D5DD-43B3-90EC-E87370E23851}" presName="node" presStyleCnt="0"/>
      <dgm:spPr/>
    </dgm:pt>
    <dgm:pt modelId="{B285DF34-DB2E-4DE0-95A1-26A4D55EE557}" type="pres">
      <dgm:prSet presAssocID="{5CAFC14B-D5DD-43B3-90EC-E87370E23851}" presName="parentNode" presStyleLbl="node1" presStyleIdx="1" presStyleCnt="4" custScaleX="104273" custScaleY="104273">
        <dgm:presLayoutVars>
          <dgm:chMax val="1"/>
          <dgm:bulletEnabled val="1"/>
        </dgm:presLayoutVars>
      </dgm:prSet>
      <dgm:spPr/>
    </dgm:pt>
    <dgm:pt modelId="{D578D761-BC11-4C0A-B20D-97DAAD26B593}" type="pres">
      <dgm:prSet presAssocID="{5CAFC14B-D5DD-43B3-90EC-E87370E23851}" presName="childNode" presStyleLbl="revTx" presStyleIdx="0" presStyleCnt="3">
        <dgm:presLayoutVars>
          <dgm:bulletEnabled val="1"/>
        </dgm:presLayoutVars>
      </dgm:prSet>
      <dgm:spPr/>
    </dgm:pt>
    <dgm:pt modelId="{4B33CDA2-4D44-410B-B504-160702C42B7B}" type="pres">
      <dgm:prSet presAssocID="{E8D620BC-61C4-4871-B278-9F8328BED098}" presName="Name25" presStyleLbl="parChTrans1D1" presStyleIdx="1" presStyleCnt="3"/>
      <dgm:spPr/>
    </dgm:pt>
    <dgm:pt modelId="{E1087B88-F125-45FC-8F4E-8365F074D003}" type="pres">
      <dgm:prSet presAssocID="{03457C9D-CBEE-4FF3-8A2F-1A8F55BA0498}" presName="node" presStyleCnt="0"/>
      <dgm:spPr/>
    </dgm:pt>
    <dgm:pt modelId="{20EE38FB-23BA-4D60-9CEE-2F5069961E27}" type="pres">
      <dgm:prSet presAssocID="{03457C9D-CBEE-4FF3-8A2F-1A8F55BA0498}" presName="parentNode" presStyleLbl="node1" presStyleIdx="2" presStyleCnt="4" custScaleX="97288" custScaleY="97288">
        <dgm:presLayoutVars>
          <dgm:chMax val="1"/>
          <dgm:bulletEnabled val="1"/>
        </dgm:presLayoutVars>
      </dgm:prSet>
      <dgm:spPr/>
    </dgm:pt>
    <dgm:pt modelId="{88C453F7-CC68-4CF6-9648-2392F1C29599}" type="pres">
      <dgm:prSet presAssocID="{03457C9D-CBEE-4FF3-8A2F-1A8F55BA0498}" presName="childNode" presStyleLbl="revTx" presStyleIdx="1" presStyleCnt="3">
        <dgm:presLayoutVars>
          <dgm:bulletEnabled val="1"/>
        </dgm:presLayoutVars>
      </dgm:prSet>
      <dgm:spPr/>
    </dgm:pt>
    <dgm:pt modelId="{FA23E6D4-590C-434E-8B94-4C446CDC4AEB}" type="pres">
      <dgm:prSet presAssocID="{229C78FA-97A6-4702-BAFB-6DC36020D67F}" presName="Name25" presStyleLbl="parChTrans1D1" presStyleIdx="2" presStyleCnt="3"/>
      <dgm:spPr/>
    </dgm:pt>
    <dgm:pt modelId="{689ACA4C-A5BD-4F7E-B6BC-F5FC098DBD6B}" type="pres">
      <dgm:prSet presAssocID="{AEDB3C20-58EE-4407-8BB4-E75D0745CEAC}" presName="node" presStyleCnt="0"/>
      <dgm:spPr/>
    </dgm:pt>
    <dgm:pt modelId="{92817998-5B4B-45F6-AA61-A28ADBE76E71}" type="pres">
      <dgm:prSet presAssocID="{AEDB3C20-58EE-4407-8BB4-E75D0745CEAC}" presName="parentNode" presStyleLbl="node1" presStyleIdx="3" presStyleCnt="4" custScaleX="97288" custScaleY="97288" custLinFactNeighborX="3391" custLinFactNeighborY="-2769">
        <dgm:presLayoutVars>
          <dgm:chMax val="1"/>
          <dgm:bulletEnabled val="1"/>
        </dgm:presLayoutVars>
      </dgm:prSet>
      <dgm:spPr/>
    </dgm:pt>
    <dgm:pt modelId="{C4766570-5EB7-4A16-A593-CBBEE04885D9}" type="pres">
      <dgm:prSet presAssocID="{AEDB3C20-58EE-4407-8BB4-E75D0745CEAC}" presName="childNode" presStyleLbl="revTx" presStyleIdx="2" presStyleCnt="3">
        <dgm:presLayoutVars>
          <dgm:bulletEnabled val="1"/>
        </dgm:presLayoutVars>
      </dgm:prSet>
      <dgm:spPr/>
    </dgm:pt>
  </dgm:ptLst>
  <dgm:cxnLst>
    <dgm:cxn modelId="{84D2E110-B033-4D02-856C-766E1AB9FB3C}" srcId="{5C012A5C-4C4A-4AD9-8212-527E357DAD9F}" destId="{03457C9D-CBEE-4FF3-8A2F-1A8F55BA0498}" srcOrd="1" destOrd="0" parTransId="{E8D620BC-61C4-4871-B278-9F8328BED098}" sibTransId="{D99C8497-6C34-4321-8331-D4043DE03198}"/>
    <dgm:cxn modelId="{27A6BB17-53C6-424E-BECC-3BFBBF7CF76A}" type="presOf" srcId="{AEDB3C20-58EE-4407-8BB4-E75D0745CEAC}" destId="{92817998-5B4B-45F6-AA61-A28ADBE76E71}" srcOrd="0" destOrd="0" presId="urn:microsoft.com/office/officeart/2005/8/layout/radial2"/>
    <dgm:cxn modelId="{6D646226-5D53-4FB9-9DE8-5381E0BF3E3B}" srcId="{5C012A5C-4C4A-4AD9-8212-527E357DAD9F}" destId="{AEDB3C20-58EE-4407-8BB4-E75D0745CEAC}" srcOrd="2" destOrd="0" parTransId="{229C78FA-97A6-4702-BAFB-6DC36020D67F}" sibTransId="{7B462B40-995F-4D83-AB5A-F56CB12B84F5}"/>
    <dgm:cxn modelId="{403B9A3B-64EB-4337-9E04-700E1A5A36AE}" type="presOf" srcId="{229C78FA-97A6-4702-BAFB-6DC36020D67F}" destId="{FA23E6D4-590C-434E-8B94-4C446CDC4AEB}" srcOrd="0" destOrd="0" presId="urn:microsoft.com/office/officeart/2005/8/layout/radial2"/>
    <dgm:cxn modelId="{78E9D15C-4211-4BE9-A6B5-758D84D5782D}" srcId="{03457C9D-CBEE-4FF3-8A2F-1A8F55BA0498}" destId="{BD5FD2F1-B467-4D40-86DF-E26A73BC99CC}" srcOrd="0" destOrd="0" parTransId="{4B70BD1E-7478-4CE7-93CE-82BB42ABC671}" sibTransId="{3C1CF3E1-C24B-4CF8-AA5B-BDC3FCABD5D3}"/>
    <dgm:cxn modelId="{DCA31866-CF29-4742-92D5-8A65B178384C}" srcId="{AEDB3C20-58EE-4407-8BB4-E75D0745CEAC}" destId="{98AE12B7-CEFA-4334-A457-BD9E8FF35D11}" srcOrd="1" destOrd="0" parTransId="{7C6F5F60-BE24-4CDE-805A-A16434E44EBA}" sibTransId="{DBB69035-A34D-46ED-8D2E-3F2AD427D9A8}"/>
    <dgm:cxn modelId="{87660885-D6E6-4DF5-B983-F74F7B755D17}" type="presOf" srcId="{E8D620BC-61C4-4871-B278-9F8328BED098}" destId="{4B33CDA2-4D44-410B-B504-160702C42B7B}" srcOrd="0" destOrd="0" presId="urn:microsoft.com/office/officeart/2005/8/layout/radial2"/>
    <dgm:cxn modelId="{F9208389-6200-43C0-BC7B-F61CE664E9BB}" srcId="{5CAFC14B-D5DD-43B3-90EC-E87370E23851}" destId="{9F4E2540-D125-45A3-8672-D570ACA7F3BC}" srcOrd="1" destOrd="0" parTransId="{8F971354-095C-4FC2-9C6A-767C4FB9748F}" sibTransId="{2252C931-5DE1-4A1C-8452-84090DC9958B}"/>
    <dgm:cxn modelId="{78E85198-D8CB-4193-A80E-49B2F50834AD}" srcId="{5C012A5C-4C4A-4AD9-8212-527E357DAD9F}" destId="{5CAFC14B-D5DD-43B3-90EC-E87370E23851}" srcOrd="0" destOrd="0" parTransId="{492F309B-75FB-44DE-97D7-F1ED31B11C39}" sibTransId="{F3A7EAE2-26E4-4726-A489-5A62E72A590F}"/>
    <dgm:cxn modelId="{898AC2A3-47D8-47E3-99FF-F823F95133D3}" type="presOf" srcId="{5C012A5C-4C4A-4AD9-8212-527E357DAD9F}" destId="{18B0C7A1-D1A2-43E4-B1F8-65FE0D710D5D}" srcOrd="0" destOrd="0" presId="urn:microsoft.com/office/officeart/2005/8/layout/radial2"/>
    <dgm:cxn modelId="{C466C3BB-681F-48FB-9654-A60A0B88B174}" srcId="{5CAFC14B-D5DD-43B3-90EC-E87370E23851}" destId="{579C1597-7E62-4186-B516-8E1C206BAA8A}" srcOrd="0" destOrd="0" parTransId="{34D25BC1-791B-4EE9-A7DA-187E56C4D4D6}" sibTransId="{E883C323-34FC-4A0C-9D77-30D76E41200C}"/>
    <dgm:cxn modelId="{D7F992BD-3DDB-4C34-B687-24FCC465A52E}" type="presOf" srcId="{9F4E2540-D125-45A3-8672-D570ACA7F3BC}" destId="{D578D761-BC11-4C0A-B20D-97DAAD26B593}" srcOrd="0" destOrd="1" presId="urn:microsoft.com/office/officeart/2005/8/layout/radial2"/>
    <dgm:cxn modelId="{3C792FC1-BAF3-4F58-AA1E-3F69FBBB0601}" type="presOf" srcId="{F07CC461-3875-4126-AC40-9F3FA877FE10}" destId="{C4766570-5EB7-4A16-A593-CBBEE04885D9}" srcOrd="0" destOrd="0" presId="urn:microsoft.com/office/officeart/2005/8/layout/radial2"/>
    <dgm:cxn modelId="{893A24CE-0759-471D-ADE6-34CAFA307AF9}" srcId="{AEDB3C20-58EE-4407-8BB4-E75D0745CEAC}" destId="{F07CC461-3875-4126-AC40-9F3FA877FE10}" srcOrd="0" destOrd="0" parTransId="{70B94076-CD5A-4100-B6A8-991B891924B1}" sibTransId="{15C00B61-31F7-4627-AA29-E362E1183767}"/>
    <dgm:cxn modelId="{0543D7E0-6FFA-49EA-978B-F7C14A5CE56D}" type="presOf" srcId="{03457C9D-CBEE-4FF3-8A2F-1A8F55BA0498}" destId="{20EE38FB-23BA-4D60-9CEE-2F5069961E27}" srcOrd="0" destOrd="0" presId="urn:microsoft.com/office/officeart/2005/8/layout/radial2"/>
    <dgm:cxn modelId="{D77A71E3-2DBA-4D45-AF5C-1335F6F132F5}" type="presOf" srcId="{492F309B-75FB-44DE-97D7-F1ED31B11C39}" destId="{3BC28D37-C0E3-4479-94DC-7036745A6D24}" srcOrd="0" destOrd="0" presId="urn:microsoft.com/office/officeart/2005/8/layout/radial2"/>
    <dgm:cxn modelId="{466CE5F5-FE4F-4E2C-9E74-A0EAECAA1346}" type="presOf" srcId="{579C1597-7E62-4186-B516-8E1C206BAA8A}" destId="{D578D761-BC11-4C0A-B20D-97DAAD26B593}" srcOrd="0" destOrd="0" presId="urn:microsoft.com/office/officeart/2005/8/layout/radial2"/>
    <dgm:cxn modelId="{427322F7-84ED-4D8C-9DF8-85B2760AF025}" type="presOf" srcId="{BD5FD2F1-B467-4D40-86DF-E26A73BC99CC}" destId="{88C453F7-CC68-4CF6-9648-2392F1C29599}" srcOrd="0" destOrd="0" presId="urn:microsoft.com/office/officeart/2005/8/layout/radial2"/>
    <dgm:cxn modelId="{831E68F7-02EB-428A-87CB-858579B69D17}" type="presOf" srcId="{5CAFC14B-D5DD-43B3-90EC-E87370E23851}" destId="{B285DF34-DB2E-4DE0-95A1-26A4D55EE557}" srcOrd="0" destOrd="0" presId="urn:microsoft.com/office/officeart/2005/8/layout/radial2"/>
    <dgm:cxn modelId="{EBC15AFD-D85C-40AE-A0CA-97A6B6E4912D}" type="presOf" srcId="{98AE12B7-CEFA-4334-A457-BD9E8FF35D11}" destId="{C4766570-5EB7-4A16-A593-CBBEE04885D9}" srcOrd="0" destOrd="1" presId="urn:microsoft.com/office/officeart/2005/8/layout/radial2"/>
    <dgm:cxn modelId="{E2691147-6EDC-4F31-BF57-008AEB15C41B}" type="presParOf" srcId="{18B0C7A1-D1A2-43E4-B1F8-65FE0D710D5D}" destId="{17776CAD-FAF8-431E-A064-3CCE206F53BA}" srcOrd="0" destOrd="0" presId="urn:microsoft.com/office/officeart/2005/8/layout/radial2"/>
    <dgm:cxn modelId="{2341BD1B-789D-452E-973F-3D7DEF158E8E}" type="presParOf" srcId="{17776CAD-FAF8-431E-A064-3CCE206F53BA}" destId="{93FCE6B1-1C79-4601-8534-6665093258E2}" srcOrd="0" destOrd="0" presId="urn:microsoft.com/office/officeart/2005/8/layout/radial2"/>
    <dgm:cxn modelId="{712AC956-AE22-4DEA-8245-707F51191846}" type="presParOf" srcId="{93FCE6B1-1C79-4601-8534-6665093258E2}" destId="{4610257F-9E50-4568-98E3-B68369F9D2C6}" srcOrd="0" destOrd="0" presId="urn:microsoft.com/office/officeart/2005/8/layout/radial2"/>
    <dgm:cxn modelId="{DEFB4190-B0B0-42B5-982B-5184B350B26B}" type="presParOf" srcId="{93FCE6B1-1C79-4601-8534-6665093258E2}" destId="{9A475121-EC66-4BF0-9949-69406C91B5BE}" srcOrd="1" destOrd="0" presId="urn:microsoft.com/office/officeart/2005/8/layout/radial2"/>
    <dgm:cxn modelId="{A5FA346A-DD81-4431-9EC1-EE2E967CD809}" type="presParOf" srcId="{17776CAD-FAF8-431E-A064-3CCE206F53BA}" destId="{3BC28D37-C0E3-4479-94DC-7036745A6D24}" srcOrd="1" destOrd="0" presId="urn:microsoft.com/office/officeart/2005/8/layout/radial2"/>
    <dgm:cxn modelId="{BD4DF664-1196-45AA-8C9D-D2AA6B093596}" type="presParOf" srcId="{17776CAD-FAF8-431E-A064-3CCE206F53BA}" destId="{259A104C-39F4-4654-8D52-C0B0DA449D35}" srcOrd="2" destOrd="0" presId="urn:microsoft.com/office/officeart/2005/8/layout/radial2"/>
    <dgm:cxn modelId="{CDEF3268-C112-4E6C-95D2-9A932C0932F4}" type="presParOf" srcId="{259A104C-39F4-4654-8D52-C0B0DA449D35}" destId="{B285DF34-DB2E-4DE0-95A1-26A4D55EE557}" srcOrd="0" destOrd="0" presId="urn:microsoft.com/office/officeart/2005/8/layout/radial2"/>
    <dgm:cxn modelId="{16419DD7-7FB7-4AD3-84F5-0D610AF4684A}" type="presParOf" srcId="{259A104C-39F4-4654-8D52-C0B0DA449D35}" destId="{D578D761-BC11-4C0A-B20D-97DAAD26B593}" srcOrd="1" destOrd="0" presId="urn:microsoft.com/office/officeart/2005/8/layout/radial2"/>
    <dgm:cxn modelId="{74B8FD73-32C2-4ED4-88CF-37A119379620}" type="presParOf" srcId="{17776CAD-FAF8-431E-A064-3CCE206F53BA}" destId="{4B33CDA2-4D44-410B-B504-160702C42B7B}" srcOrd="3" destOrd="0" presId="urn:microsoft.com/office/officeart/2005/8/layout/radial2"/>
    <dgm:cxn modelId="{71D2FD20-EBE2-4A6C-A912-5E01F93E9F2D}" type="presParOf" srcId="{17776CAD-FAF8-431E-A064-3CCE206F53BA}" destId="{E1087B88-F125-45FC-8F4E-8365F074D003}" srcOrd="4" destOrd="0" presId="urn:microsoft.com/office/officeart/2005/8/layout/radial2"/>
    <dgm:cxn modelId="{79CCE3E3-791C-443B-B66B-7C0E50AC1F6E}" type="presParOf" srcId="{E1087B88-F125-45FC-8F4E-8365F074D003}" destId="{20EE38FB-23BA-4D60-9CEE-2F5069961E27}" srcOrd="0" destOrd="0" presId="urn:microsoft.com/office/officeart/2005/8/layout/radial2"/>
    <dgm:cxn modelId="{BAC72F92-2BAB-4646-8231-D108334E6E61}" type="presParOf" srcId="{E1087B88-F125-45FC-8F4E-8365F074D003}" destId="{88C453F7-CC68-4CF6-9648-2392F1C29599}" srcOrd="1" destOrd="0" presId="urn:microsoft.com/office/officeart/2005/8/layout/radial2"/>
    <dgm:cxn modelId="{DBB27E9A-0782-46FC-8B15-204F833F9288}" type="presParOf" srcId="{17776CAD-FAF8-431E-A064-3CCE206F53BA}" destId="{FA23E6D4-590C-434E-8B94-4C446CDC4AEB}" srcOrd="5" destOrd="0" presId="urn:microsoft.com/office/officeart/2005/8/layout/radial2"/>
    <dgm:cxn modelId="{727F3DB2-5E3E-4F6E-8463-A19BADFEEE11}" type="presParOf" srcId="{17776CAD-FAF8-431E-A064-3CCE206F53BA}" destId="{689ACA4C-A5BD-4F7E-B6BC-F5FC098DBD6B}" srcOrd="6" destOrd="0" presId="urn:microsoft.com/office/officeart/2005/8/layout/radial2"/>
    <dgm:cxn modelId="{CCD39F08-2C79-4D28-ABD0-C74DCFEEDB0B}" type="presParOf" srcId="{689ACA4C-A5BD-4F7E-B6BC-F5FC098DBD6B}" destId="{92817998-5B4B-45F6-AA61-A28ADBE76E71}" srcOrd="0" destOrd="0" presId="urn:microsoft.com/office/officeart/2005/8/layout/radial2"/>
    <dgm:cxn modelId="{E05549DD-CD21-440F-9226-6515D6D82347}" type="presParOf" srcId="{689ACA4C-A5BD-4F7E-B6BC-F5FC098DBD6B}" destId="{C4766570-5EB7-4A16-A593-CBBEE04885D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57B19-10E1-4241-9197-B54CBEB0F7C1}">
      <dsp:nvSpPr>
        <dsp:cNvPr id="0" name=""/>
        <dsp:cNvSpPr/>
      </dsp:nvSpPr>
      <dsp:spPr>
        <a:xfrm>
          <a:off x="5450" y="835199"/>
          <a:ext cx="1873833" cy="6853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METADATA from SOUNDS.bl.uk</a:t>
          </a:r>
        </a:p>
      </dsp:txBody>
      <dsp:txXfrm>
        <a:off x="5450" y="835199"/>
        <a:ext cx="1873833" cy="685322"/>
      </dsp:txXfrm>
    </dsp:sp>
    <dsp:sp modelId="{9011ABC4-ED1E-40E1-9C70-3182DC6F9B32}">
      <dsp:nvSpPr>
        <dsp:cNvPr id="0" name=""/>
        <dsp:cNvSpPr/>
      </dsp:nvSpPr>
      <dsp:spPr>
        <a:xfrm>
          <a:off x="7193" y="1528401"/>
          <a:ext cx="1873833" cy="27360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60075F-57F2-49AA-9FB3-0CBE21FD1FA5}">
      <dsp:nvSpPr>
        <dsp:cNvPr id="0" name=""/>
        <dsp:cNvSpPr/>
      </dsp:nvSpPr>
      <dsp:spPr>
        <a:xfrm>
          <a:off x="2142688" y="836016"/>
          <a:ext cx="1873833" cy="6841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FILES (audio and images)</a:t>
          </a:r>
        </a:p>
      </dsp:txBody>
      <dsp:txXfrm>
        <a:off x="2142688" y="836016"/>
        <a:ext cx="1873833" cy="684142"/>
      </dsp:txXfrm>
    </dsp:sp>
    <dsp:sp modelId="{B080B067-B99D-4840-BC36-2C7A03276C78}">
      <dsp:nvSpPr>
        <dsp:cNvPr id="0" name=""/>
        <dsp:cNvSpPr/>
      </dsp:nvSpPr>
      <dsp:spPr>
        <a:xfrm>
          <a:off x="2140552" y="1529165"/>
          <a:ext cx="1873833" cy="30865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DB1B65-AA2F-4568-985B-A944C83A7C43}">
      <dsp:nvSpPr>
        <dsp:cNvPr id="0" name=""/>
        <dsp:cNvSpPr/>
      </dsp:nvSpPr>
      <dsp:spPr>
        <a:xfrm>
          <a:off x="4288246" y="836016"/>
          <a:ext cx="1873833" cy="7186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TECHNICAL METADATA</a:t>
          </a:r>
        </a:p>
      </dsp:txBody>
      <dsp:txXfrm>
        <a:off x="4288246" y="836016"/>
        <a:ext cx="1873833" cy="718608"/>
      </dsp:txXfrm>
    </dsp:sp>
    <dsp:sp modelId="{D0BE6523-D3F3-4256-BA95-E505BDFB7339}">
      <dsp:nvSpPr>
        <dsp:cNvPr id="0" name=""/>
        <dsp:cNvSpPr/>
      </dsp:nvSpPr>
      <dsp:spPr>
        <a:xfrm>
          <a:off x="4295085" y="1558242"/>
          <a:ext cx="1873833" cy="46073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A929B-FF51-471E-A046-1F0651BE47EB}">
      <dsp:nvSpPr>
        <dsp:cNvPr id="0" name=""/>
        <dsp:cNvSpPr/>
      </dsp:nvSpPr>
      <dsp:spPr>
        <a:xfrm>
          <a:off x="6400655" y="836019"/>
          <a:ext cx="1873833" cy="7187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RAQ ID (copyright)</a:t>
          </a:r>
        </a:p>
      </dsp:txBody>
      <dsp:txXfrm>
        <a:off x="6400655" y="836019"/>
        <a:ext cx="1873833" cy="718766"/>
      </dsp:txXfrm>
    </dsp:sp>
    <dsp:sp modelId="{A4315784-E536-4AED-8A5E-634E05630B08}">
      <dsp:nvSpPr>
        <dsp:cNvPr id="0" name=""/>
        <dsp:cNvSpPr/>
      </dsp:nvSpPr>
      <dsp:spPr>
        <a:xfrm>
          <a:off x="6400805" y="1567730"/>
          <a:ext cx="1873833" cy="41039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dsp:txBody>
      <dsp:txXfrm>
        <a:off x="6400805" y="1567730"/>
        <a:ext cx="1873833" cy="4103997"/>
      </dsp:txXfrm>
    </dsp:sp>
    <dsp:sp modelId="{40A5985D-5F3A-4C48-8042-5409F823897B}">
      <dsp:nvSpPr>
        <dsp:cNvPr id="0" name=""/>
        <dsp:cNvSpPr/>
      </dsp:nvSpPr>
      <dsp:spPr>
        <a:xfrm>
          <a:off x="8554455" y="836019"/>
          <a:ext cx="1873833" cy="7196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kern="1200" dirty="0"/>
            <a:t>DIGITISATION FUNDER</a:t>
          </a:r>
        </a:p>
      </dsp:txBody>
      <dsp:txXfrm>
        <a:off x="8554455" y="836019"/>
        <a:ext cx="1873833" cy="719699"/>
      </dsp:txXfrm>
    </dsp:sp>
    <dsp:sp modelId="{9EA256C7-80C4-4C10-B0E8-FB70BC70343C}">
      <dsp:nvSpPr>
        <dsp:cNvPr id="0" name=""/>
        <dsp:cNvSpPr/>
      </dsp:nvSpPr>
      <dsp:spPr>
        <a:xfrm>
          <a:off x="8554455" y="1568047"/>
          <a:ext cx="1873833" cy="27360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47378-BFDD-4E87-8567-4231E9DB4517}">
      <dsp:nvSpPr>
        <dsp:cNvPr id="0" name=""/>
        <dsp:cNvSpPr/>
      </dsp:nvSpPr>
      <dsp:spPr>
        <a:xfrm rot="2562646">
          <a:off x="3393390" y="4167851"/>
          <a:ext cx="897206" cy="51328"/>
        </a:xfrm>
        <a:custGeom>
          <a:avLst/>
          <a:gdLst/>
          <a:ahLst/>
          <a:cxnLst/>
          <a:rect l="0" t="0" r="0" b="0"/>
          <a:pathLst>
            <a:path>
              <a:moveTo>
                <a:pt x="0" y="25664"/>
              </a:moveTo>
              <a:lnTo>
                <a:pt x="897206" y="25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EC08F9-8EC1-4718-A6C2-5E6BFED603F4}">
      <dsp:nvSpPr>
        <dsp:cNvPr id="0" name=""/>
        <dsp:cNvSpPr/>
      </dsp:nvSpPr>
      <dsp:spPr>
        <a:xfrm>
          <a:off x="3512365" y="2941652"/>
          <a:ext cx="997901" cy="51328"/>
        </a:xfrm>
        <a:custGeom>
          <a:avLst/>
          <a:gdLst/>
          <a:ahLst/>
          <a:cxnLst/>
          <a:rect l="0" t="0" r="0" b="0"/>
          <a:pathLst>
            <a:path>
              <a:moveTo>
                <a:pt x="0" y="25664"/>
              </a:moveTo>
              <a:lnTo>
                <a:pt x="997901" y="25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06E4C9-79B6-4D83-9B50-E43CE2D7A62C}">
      <dsp:nvSpPr>
        <dsp:cNvPr id="0" name=""/>
        <dsp:cNvSpPr/>
      </dsp:nvSpPr>
      <dsp:spPr>
        <a:xfrm rot="19037354">
          <a:off x="3393390" y="1715454"/>
          <a:ext cx="897206" cy="51328"/>
        </a:xfrm>
        <a:custGeom>
          <a:avLst/>
          <a:gdLst/>
          <a:ahLst/>
          <a:cxnLst/>
          <a:rect l="0" t="0" r="0" b="0"/>
          <a:pathLst>
            <a:path>
              <a:moveTo>
                <a:pt x="0" y="25664"/>
              </a:moveTo>
              <a:lnTo>
                <a:pt x="897206" y="25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6CF554-9BC1-4D2A-A0B9-CA0E5877B75B}">
      <dsp:nvSpPr>
        <dsp:cNvPr id="0" name=""/>
        <dsp:cNvSpPr/>
      </dsp:nvSpPr>
      <dsp:spPr>
        <a:xfrm>
          <a:off x="1044873" y="1505905"/>
          <a:ext cx="2937604" cy="2937604"/>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262" t="6308" r="-1262" b="-630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44275-D638-41BC-A3EE-2170C0B9FCB3}">
      <dsp:nvSpPr>
        <dsp:cNvPr id="0" name=""/>
        <dsp:cNvSpPr/>
      </dsp:nvSpPr>
      <dsp:spPr>
        <a:xfrm>
          <a:off x="3944593" y="175"/>
          <a:ext cx="1712040" cy="1712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Born digital or analogue?</a:t>
          </a:r>
        </a:p>
      </dsp:txBody>
      <dsp:txXfrm>
        <a:off x="4195315" y="250897"/>
        <a:ext cx="1210596" cy="1210596"/>
      </dsp:txXfrm>
    </dsp:sp>
    <dsp:sp modelId="{A3F34AAA-4523-49C3-B952-7A24F6BBF04B}">
      <dsp:nvSpPr>
        <dsp:cNvPr id="0" name=""/>
        <dsp:cNvSpPr/>
      </dsp:nvSpPr>
      <dsp:spPr>
        <a:xfrm>
          <a:off x="5827837" y="175"/>
          <a:ext cx="2568060" cy="1712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Remember that for born digital items you need to build Born digital SIPs</a:t>
          </a:r>
        </a:p>
        <a:p>
          <a:pPr marL="114300" lvl="1" indent="-114300" algn="l" defTabSz="622300">
            <a:lnSpc>
              <a:spcPct val="90000"/>
            </a:lnSpc>
            <a:spcBef>
              <a:spcPct val="0"/>
            </a:spcBef>
            <a:spcAft>
              <a:spcPct val="15000"/>
            </a:spcAft>
            <a:buChar char="•"/>
          </a:pP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kern="1200" dirty="0">
              <a:solidFill>
                <a:schemeClr val="bg1"/>
              </a:solidFill>
            </a:rPr>
            <a:t>If your item is both analogue and born  digital, you need two different PRODs and two different SIPs</a:t>
          </a:r>
        </a:p>
      </dsp:txBody>
      <dsp:txXfrm>
        <a:off x="5827837" y="175"/>
        <a:ext cx="2568060" cy="1712040"/>
      </dsp:txXfrm>
    </dsp:sp>
    <dsp:sp modelId="{268F059E-A283-4EEC-B7AC-0F24F880072B}">
      <dsp:nvSpPr>
        <dsp:cNvPr id="0" name=""/>
        <dsp:cNvSpPr/>
      </dsp:nvSpPr>
      <dsp:spPr>
        <a:xfrm>
          <a:off x="4510267" y="2111296"/>
          <a:ext cx="1712040" cy="1712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Determine our primary copy for analogue items</a:t>
          </a:r>
        </a:p>
      </dsp:txBody>
      <dsp:txXfrm>
        <a:off x="4760989" y="2362018"/>
        <a:ext cx="1210596" cy="1210596"/>
      </dsp:txXfrm>
    </dsp:sp>
    <dsp:sp modelId="{EDC437A0-C9C9-4C19-AAD5-51A9EEA9D88B}">
      <dsp:nvSpPr>
        <dsp:cNvPr id="0" name=""/>
        <dsp:cNvSpPr/>
      </dsp:nvSpPr>
      <dsp:spPr>
        <a:xfrm>
          <a:off x="6393511" y="2111296"/>
          <a:ext cx="2568060" cy="1712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Does our primary copy correspond to what is described in the {310} in PROD entries?</a:t>
          </a:r>
        </a:p>
      </dsp:txBody>
      <dsp:txXfrm>
        <a:off x="6393511" y="2111296"/>
        <a:ext cx="2568060" cy="1712040"/>
      </dsp:txXfrm>
    </dsp:sp>
    <dsp:sp modelId="{FF7D1456-4E25-4A5A-B9B2-9696EFE623D6}">
      <dsp:nvSpPr>
        <dsp:cNvPr id="0" name=""/>
        <dsp:cNvSpPr/>
      </dsp:nvSpPr>
      <dsp:spPr>
        <a:xfrm>
          <a:off x="3944593" y="4222418"/>
          <a:ext cx="1712040" cy="1712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Blank sides for analogue items</a:t>
          </a:r>
        </a:p>
      </dsp:txBody>
      <dsp:txXfrm>
        <a:off x="4195315" y="4473140"/>
        <a:ext cx="1210596" cy="1210596"/>
      </dsp:txXfrm>
    </dsp:sp>
    <dsp:sp modelId="{69B4D190-9D97-4A84-923E-2D250E98BC8B}">
      <dsp:nvSpPr>
        <dsp:cNvPr id="0" name=""/>
        <dsp:cNvSpPr/>
      </dsp:nvSpPr>
      <dsp:spPr>
        <a:xfrm>
          <a:off x="5827837" y="4222418"/>
          <a:ext cx="2568060" cy="1712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kern="1200" dirty="0">
              <a:solidFill>
                <a:schemeClr val="bg1"/>
              </a:solidFill>
            </a:rPr>
            <a:t>It is important to know what are the blank sides on double-sided carriers, such as compact cassettes or discs. This can be inferred from notes or summaries in SAMI, or at times from filenames. Failing the above, playback of analogue items is required.</a:t>
          </a:r>
        </a:p>
      </dsp:txBody>
      <dsp:txXfrm>
        <a:off x="5827837" y="4222418"/>
        <a:ext cx="2568060" cy="1712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3E6D4-590C-434E-8B94-4C446CDC4AEB}">
      <dsp:nvSpPr>
        <dsp:cNvPr id="0" name=""/>
        <dsp:cNvSpPr/>
      </dsp:nvSpPr>
      <dsp:spPr>
        <a:xfrm rot="2423754">
          <a:off x="2971298" y="4534228"/>
          <a:ext cx="1121838" cy="59765"/>
        </a:xfrm>
        <a:custGeom>
          <a:avLst/>
          <a:gdLst/>
          <a:ahLst/>
          <a:cxnLst/>
          <a:rect l="0" t="0" r="0" b="0"/>
          <a:pathLst>
            <a:path>
              <a:moveTo>
                <a:pt x="0" y="29882"/>
              </a:moveTo>
              <a:lnTo>
                <a:pt x="1121838" y="298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3CDA2-4D44-410B-B504-160702C42B7B}">
      <dsp:nvSpPr>
        <dsp:cNvPr id="0" name=""/>
        <dsp:cNvSpPr/>
      </dsp:nvSpPr>
      <dsp:spPr>
        <a:xfrm rot="178703">
          <a:off x="3103773" y="3334470"/>
          <a:ext cx="1860673" cy="59765"/>
        </a:xfrm>
        <a:custGeom>
          <a:avLst/>
          <a:gdLst/>
          <a:ahLst/>
          <a:cxnLst/>
          <a:rect l="0" t="0" r="0" b="0"/>
          <a:pathLst>
            <a:path>
              <a:moveTo>
                <a:pt x="0" y="29882"/>
              </a:moveTo>
              <a:lnTo>
                <a:pt x="1860673" y="298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C28D37-C0E3-4479-94DC-7036745A6D24}">
      <dsp:nvSpPr>
        <dsp:cNvPr id="0" name=""/>
        <dsp:cNvSpPr/>
      </dsp:nvSpPr>
      <dsp:spPr>
        <a:xfrm rot="19337111">
          <a:off x="2995796" y="2052473"/>
          <a:ext cx="1045626" cy="59765"/>
        </a:xfrm>
        <a:custGeom>
          <a:avLst/>
          <a:gdLst/>
          <a:ahLst/>
          <a:cxnLst/>
          <a:rect l="0" t="0" r="0" b="0"/>
          <a:pathLst>
            <a:path>
              <a:moveTo>
                <a:pt x="0" y="29882"/>
              </a:moveTo>
              <a:lnTo>
                <a:pt x="1045626" y="298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75121-EC66-4BF0-9949-69406C91B5BE}">
      <dsp:nvSpPr>
        <dsp:cNvPr id="0" name=""/>
        <dsp:cNvSpPr/>
      </dsp:nvSpPr>
      <dsp:spPr>
        <a:xfrm>
          <a:off x="416029" y="1672273"/>
          <a:ext cx="3163530" cy="3163530"/>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975" t="18888" r="11975" b="1888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5DF34-DB2E-4DE0-95A1-26A4D55EE557}">
      <dsp:nvSpPr>
        <dsp:cNvPr id="0" name=""/>
        <dsp:cNvSpPr/>
      </dsp:nvSpPr>
      <dsp:spPr>
        <a:xfrm>
          <a:off x="3739275" y="274389"/>
          <a:ext cx="1846641" cy="18466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Filenames</a:t>
          </a:r>
        </a:p>
      </dsp:txBody>
      <dsp:txXfrm>
        <a:off x="4009709" y="544823"/>
        <a:ext cx="1305773" cy="1305773"/>
      </dsp:txXfrm>
    </dsp:sp>
    <dsp:sp modelId="{20EE38FB-23BA-4D60-9CEE-2F5069961E27}">
      <dsp:nvSpPr>
        <dsp:cNvPr id="0" name=""/>
        <dsp:cNvSpPr/>
      </dsp:nvSpPr>
      <dsp:spPr>
        <a:xfrm>
          <a:off x="4961943" y="2537347"/>
          <a:ext cx="1846641" cy="18466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Configuration: Is it what you expect?</a:t>
          </a:r>
        </a:p>
      </dsp:txBody>
      <dsp:txXfrm>
        <a:off x="5232377" y="2807781"/>
        <a:ext cx="1305773" cy="1305773"/>
      </dsp:txXfrm>
    </dsp:sp>
    <dsp:sp modelId="{92817998-5B4B-45F6-AA61-A28ADBE76E71}">
      <dsp:nvSpPr>
        <dsp:cNvPr id="0" name=""/>
        <dsp:cNvSpPr/>
      </dsp:nvSpPr>
      <dsp:spPr>
        <a:xfrm>
          <a:off x="3739271" y="4602675"/>
          <a:ext cx="1846641" cy="18466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Sample listening</a:t>
          </a:r>
        </a:p>
      </dsp:txBody>
      <dsp:txXfrm>
        <a:off x="4009705" y="4873109"/>
        <a:ext cx="1305773" cy="1305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3E6D4-590C-434E-8B94-4C446CDC4AEB}">
      <dsp:nvSpPr>
        <dsp:cNvPr id="0" name=""/>
        <dsp:cNvSpPr/>
      </dsp:nvSpPr>
      <dsp:spPr>
        <a:xfrm rot="2476807">
          <a:off x="2712904" y="4222846"/>
          <a:ext cx="993973" cy="61347"/>
        </a:xfrm>
        <a:custGeom>
          <a:avLst/>
          <a:gdLst/>
          <a:ahLst/>
          <a:cxnLst/>
          <a:rect l="0" t="0" r="0" b="0"/>
          <a:pathLst>
            <a:path>
              <a:moveTo>
                <a:pt x="0" y="30673"/>
              </a:moveTo>
              <a:lnTo>
                <a:pt x="993973" y="306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3CDA2-4D44-410B-B504-160702C42B7B}">
      <dsp:nvSpPr>
        <dsp:cNvPr id="0" name=""/>
        <dsp:cNvSpPr/>
      </dsp:nvSpPr>
      <dsp:spPr>
        <a:xfrm rot="21587331">
          <a:off x="2836404" y="2986950"/>
          <a:ext cx="1196512" cy="61347"/>
        </a:xfrm>
        <a:custGeom>
          <a:avLst/>
          <a:gdLst/>
          <a:ahLst/>
          <a:cxnLst/>
          <a:rect l="0" t="0" r="0" b="0"/>
          <a:pathLst>
            <a:path>
              <a:moveTo>
                <a:pt x="0" y="30673"/>
              </a:moveTo>
              <a:lnTo>
                <a:pt x="1196512" y="306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C28D37-C0E3-4479-94DC-7036745A6D24}">
      <dsp:nvSpPr>
        <dsp:cNvPr id="0" name=""/>
        <dsp:cNvSpPr/>
      </dsp:nvSpPr>
      <dsp:spPr>
        <a:xfrm rot="19098437">
          <a:off x="2705658" y="1734370"/>
          <a:ext cx="1032466" cy="61347"/>
        </a:xfrm>
        <a:custGeom>
          <a:avLst/>
          <a:gdLst/>
          <a:ahLst/>
          <a:cxnLst/>
          <a:rect l="0" t="0" r="0" b="0"/>
          <a:pathLst>
            <a:path>
              <a:moveTo>
                <a:pt x="0" y="30673"/>
              </a:moveTo>
              <a:lnTo>
                <a:pt x="1032466" y="306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75121-EC66-4BF0-9949-69406C91B5BE}">
      <dsp:nvSpPr>
        <dsp:cNvPr id="0" name=""/>
        <dsp:cNvSpPr/>
      </dsp:nvSpPr>
      <dsp:spPr>
        <a:xfrm>
          <a:off x="341127" y="1551752"/>
          <a:ext cx="2935625" cy="2935625"/>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079" t="29152" r="7079" b="11984"/>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5DF34-DB2E-4DE0-95A1-26A4D55EE557}">
      <dsp:nvSpPr>
        <dsp:cNvPr id="0" name=""/>
        <dsp:cNvSpPr/>
      </dsp:nvSpPr>
      <dsp:spPr>
        <a:xfrm>
          <a:off x="3390366" y="-5014"/>
          <a:ext cx="1713606" cy="17136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Titles</a:t>
          </a:r>
        </a:p>
      </dsp:txBody>
      <dsp:txXfrm>
        <a:off x="3641318" y="245938"/>
        <a:ext cx="1211702" cy="1211702"/>
      </dsp:txXfrm>
    </dsp:sp>
    <dsp:sp modelId="{D578D761-BC11-4C0A-B20D-97DAAD26B593}">
      <dsp:nvSpPr>
        <dsp:cNvPr id="0" name=""/>
        <dsp:cNvSpPr/>
      </dsp:nvSpPr>
      <dsp:spPr>
        <a:xfrm>
          <a:off x="5180534" y="-5014"/>
          <a:ext cx="2570410" cy="171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Do you have the same number of REC entries on Sounds and SAMI? If not: is it only a matter of different structure or are new transfers of primary copies necessary? </a:t>
          </a:r>
        </a:p>
        <a:p>
          <a:pPr marL="114300" lvl="1" indent="-114300" algn="l" defTabSz="622300">
            <a:lnSpc>
              <a:spcPct val="90000"/>
            </a:lnSpc>
            <a:spcBef>
              <a:spcPct val="0"/>
            </a:spcBef>
            <a:spcAft>
              <a:spcPct val="15000"/>
            </a:spcAft>
            <a:buChar char="•"/>
          </a:pPr>
          <a:endParaRPr lang="en-US" sz="1400" kern="1200" dirty="0">
            <a:solidFill>
              <a:schemeClr val="bg1"/>
            </a:solidFill>
          </a:endParaRPr>
        </a:p>
      </dsp:txBody>
      <dsp:txXfrm>
        <a:off x="5180534" y="-5014"/>
        <a:ext cx="2570410" cy="1713606"/>
      </dsp:txXfrm>
    </dsp:sp>
    <dsp:sp modelId="{20EE38FB-23BA-4D60-9CEE-2F5069961E27}">
      <dsp:nvSpPr>
        <dsp:cNvPr id="0" name=""/>
        <dsp:cNvSpPr/>
      </dsp:nvSpPr>
      <dsp:spPr>
        <a:xfrm>
          <a:off x="4032907" y="2213065"/>
          <a:ext cx="1598816" cy="15988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Revoked files</a:t>
          </a:r>
        </a:p>
      </dsp:txBody>
      <dsp:txXfrm>
        <a:off x="4267048" y="2447206"/>
        <a:ext cx="1130534" cy="1130534"/>
      </dsp:txXfrm>
    </dsp:sp>
    <dsp:sp modelId="{88C453F7-CC68-4CF6-9648-2392F1C29599}">
      <dsp:nvSpPr>
        <dsp:cNvPr id="0" name=""/>
        <dsp:cNvSpPr/>
      </dsp:nvSpPr>
      <dsp:spPr>
        <a:xfrm>
          <a:off x="5874057" y="2235349"/>
          <a:ext cx="2398224" cy="1598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 Check the ‘Revoked files’ spreadsheet to see if any items from the collection was removed from Sounds. If copyright still not cleared, revoked files should be assigned RAQ ID 17.4</a:t>
          </a:r>
        </a:p>
      </dsp:txBody>
      <dsp:txXfrm>
        <a:off x="5874057" y="2235349"/>
        <a:ext cx="2398224" cy="1598816"/>
      </dsp:txXfrm>
    </dsp:sp>
    <dsp:sp modelId="{92817998-5B4B-45F6-AA61-A28ADBE76E71}">
      <dsp:nvSpPr>
        <dsp:cNvPr id="0" name=""/>
        <dsp:cNvSpPr/>
      </dsp:nvSpPr>
      <dsp:spPr>
        <a:xfrm>
          <a:off x="3370451" y="4289867"/>
          <a:ext cx="1713606" cy="17136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Redactions</a:t>
          </a:r>
        </a:p>
      </dsp:txBody>
      <dsp:txXfrm>
        <a:off x="3621403" y="4540819"/>
        <a:ext cx="1211702" cy="1211702"/>
      </dsp:txXfrm>
    </dsp:sp>
    <dsp:sp modelId="{C4766570-5EB7-4A16-A593-CBBEE04885D9}">
      <dsp:nvSpPr>
        <dsp:cNvPr id="0" name=""/>
        <dsp:cNvSpPr/>
      </dsp:nvSpPr>
      <dsp:spPr>
        <a:xfrm>
          <a:off x="5319906" y="4289867"/>
          <a:ext cx="2570409" cy="1713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solidFill>
              <a:schemeClr val="bg1"/>
            </a:solidFill>
          </a:endParaRPr>
        </a:p>
        <a:p>
          <a:pPr marL="114300" lvl="1" indent="-114300" algn="l" defTabSz="622300">
            <a:lnSpc>
              <a:spcPct val="90000"/>
            </a:lnSpc>
            <a:spcBef>
              <a:spcPct val="0"/>
            </a:spcBef>
            <a:spcAft>
              <a:spcPct val="15000"/>
            </a:spcAft>
            <a:buChar char="•"/>
          </a:pPr>
          <a:r>
            <a:rPr lang="en-US" sz="1400" kern="1200" dirty="0">
              <a:solidFill>
                <a:schemeClr val="bg1"/>
              </a:solidFill>
            </a:rPr>
            <a:t>In the tracking sheet, look for any M1 files. These will be redacted files. Search in SAMI for  the redacted sections on these files and indicate them in the SIP tool. </a:t>
          </a:r>
          <a:r>
            <a:rPr lang="en-US" sz="1400" kern="1200">
              <a:solidFill>
                <a:schemeClr val="bg1"/>
              </a:solidFill>
            </a:rPr>
            <a:t>Only master, </a:t>
          </a:r>
          <a:r>
            <a:rPr lang="en-US" sz="1400" kern="1200" dirty="0">
              <a:solidFill>
                <a:schemeClr val="bg1"/>
              </a:solidFill>
            </a:rPr>
            <a:t>unedited files to be uploaded to the SIP!</a:t>
          </a:r>
        </a:p>
      </dsp:txBody>
      <dsp:txXfrm>
        <a:off x="5319906" y="4289867"/>
        <a:ext cx="2570409" cy="17136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AF568-31E1-43C0-9CD8-DF2E37DDD382}" type="datetimeFigureOut">
              <a:rPr lang="en-GB" smtClean="0"/>
              <a:t>16/04/2023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E867E-5C1D-4FFC-930C-6EC539364BD6}" type="slidenum">
              <a:rPr lang="en-GB" smtClean="0"/>
              <a:t>‹#›</a:t>
            </a:fld>
            <a:endParaRPr lang="en-GB"/>
          </a:p>
        </p:txBody>
      </p:sp>
    </p:spTree>
    <p:extLst>
      <p:ext uri="{BB962C8B-B14F-4D97-AF65-F5344CB8AC3E}">
        <p14:creationId xmlns:p14="http://schemas.microsoft.com/office/powerpoint/2010/main" val="3602680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1</a:t>
            </a:fld>
            <a:endParaRPr lang="en-GB"/>
          </a:p>
        </p:txBody>
      </p:sp>
    </p:spTree>
    <p:extLst>
      <p:ext uri="{BB962C8B-B14F-4D97-AF65-F5344CB8AC3E}">
        <p14:creationId xmlns:p14="http://schemas.microsoft.com/office/powerpoint/2010/main" val="313616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2</a:t>
            </a:fld>
            <a:endParaRPr lang="en-GB"/>
          </a:p>
        </p:txBody>
      </p:sp>
    </p:spTree>
    <p:extLst>
      <p:ext uri="{BB962C8B-B14F-4D97-AF65-F5344CB8AC3E}">
        <p14:creationId xmlns:p14="http://schemas.microsoft.com/office/powerpoint/2010/main" val="5954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3</a:t>
            </a:fld>
            <a:endParaRPr lang="en-GB"/>
          </a:p>
        </p:txBody>
      </p:sp>
    </p:spTree>
    <p:extLst>
      <p:ext uri="{BB962C8B-B14F-4D97-AF65-F5344CB8AC3E}">
        <p14:creationId xmlns:p14="http://schemas.microsoft.com/office/powerpoint/2010/main" val="408678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5</a:t>
            </a:fld>
            <a:endParaRPr lang="en-GB"/>
          </a:p>
        </p:txBody>
      </p:sp>
    </p:spTree>
    <p:extLst>
      <p:ext uri="{BB962C8B-B14F-4D97-AF65-F5344CB8AC3E}">
        <p14:creationId xmlns:p14="http://schemas.microsoft.com/office/powerpoint/2010/main" val="25256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7</a:t>
            </a:fld>
            <a:endParaRPr lang="en-GB"/>
          </a:p>
        </p:txBody>
      </p:sp>
    </p:spTree>
    <p:extLst>
      <p:ext uri="{BB962C8B-B14F-4D97-AF65-F5344CB8AC3E}">
        <p14:creationId xmlns:p14="http://schemas.microsoft.com/office/powerpoint/2010/main" val="125784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8</a:t>
            </a:fld>
            <a:endParaRPr lang="en-GB"/>
          </a:p>
        </p:txBody>
      </p:sp>
    </p:spTree>
    <p:extLst>
      <p:ext uri="{BB962C8B-B14F-4D97-AF65-F5344CB8AC3E}">
        <p14:creationId xmlns:p14="http://schemas.microsoft.com/office/powerpoint/2010/main" val="334689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AE867E-5C1D-4FFC-930C-6EC539364BD6}" type="slidenum">
              <a:rPr lang="en-GB" smtClean="0"/>
              <a:t>11</a:t>
            </a:fld>
            <a:endParaRPr lang="en-GB"/>
          </a:p>
        </p:txBody>
      </p:sp>
    </p:spTree>
    <p:extLst>
      <p:ext uri="{BB962C8B-B14F-4D97-AF65-F5344CB8AC3E}">
        <p14:creationId xmlns:p14="http://schemas.microsoft.com/office/powerpoint/2010/main" val="330342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2D1C203-7C44-44FB-8E2F-D7E2D2770BD4}"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278730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D1C203-7C44-44FB-8E2F-D7E2D2770BD4}"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40889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D1C203-7C44-44FB-8E2F-D7E2D2770BD4}"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314916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2D1C203-7C44-44FB-8E2F-D7E2D2770BD4}"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417826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D1C203-7C44-44FB-8E2F-D7E2D2770BD4}" type="datetimeFigureOut">
              <a:rPr lang="en-GB" smtClean="0"/>
              <a:t>16/04/2023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42767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2D1C203-7C44-44FB-8E2F-D7E2D2770BD4}"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264079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2D1C203-7C44-44FB-8E2F-D7E2D2770BD4}" type="datetimeFigureOut">
              <a:rPr lang="en-GB" smtClean="0"/>
              <a:t>16/04/2023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201608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D1C203-7C44-44FB-8E2F-D7E2D2770BD4}" type="datetimeFigureOut">
              <a:rPr lang="en-GB" smtClean="0"/>
              <a:t>16/04/2023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156554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1C203-7C44-44FB-8E2F-D7E2D2770BD4}" type="datetimeFigureOut">
              <a:rPr lang="en-GB" smtClean="0"/>
              <a:t>16/04/2023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20977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D1C203-7C44-44FB-8E2F-D7E2D2770BD4}"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336982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D1C203-7C44-44FB-8E2F-D7E2D2770BD4}" type="datetimeFigureOut">
              <a:rPr lang="en-GB" smtClean="0"/>
              <a:t>16/04/2023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9C1C47-F098-433C-A33A-79C3705732D1}" type="slidenum">
              <a:rPr lang="en-GB" smtClean="0"/>
              <a:t>‹#›</a:t>
            </a:fld>
            <a:endParaRPr lang="en-GB"/>
          </a:p>
        </p:txBody>
      </p:sp>
    </p:spTree>
    <p:extLst>
      <p:ext uri="{BB962C8B-B14F-4D97-AF65-F5344CB8AC3E}">
        <p14:creationId xmlns:p14="http://schemas.microsoft.com/office/powerpoint/2010/main" val="143942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1C203-7C44-44FB-8E2F-D7E2D2770BD4}" type="datetimeFigureOut">
              <a:rPr lang="en-GB" smtClean="0"/>
              <a:t>16/04/2023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C1C47-F098-433C-A33A-79C3705732D1}" type="slidenum">
              <a:rPr lang="en-GB" smtClean="0"/>
              <a:t>‹#›</a:t>
            </a:fld>
            <a:endParaRPr lang="en-GB"/>
          </a:p>
        </p:txBody>
      </p:sp>
    </p:spTree>
    <p:extLst>
      <p:ext uri="{BB962C8B-B14F-4D97-AF65-F5344CB8AC3E}">
        <p14:creationId xmlns:p14="http://schemas.microsoft.com/office/powerpoint/2010/main" val="160625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1.png"/><Relationship Id="rId7"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olidFill>
                  <a:schemeClr val="bg1"/>
                </a:solidFill>
              </a:rPr>
              <a:t>Content migration:</a:t>
            </a:r>
            <a:br>
              <a:rPr lang="en-GB" dirty="0">
                <a:solidFill>
                  <a:schemeClr val="bg1"/>
                </a:solidFill>
              </a:rPr>
            </a:br>
            <a:r>
              <a:rPr lang="en-GB" sz="4900" dirty="0">
                <a:solidFill>
                  <a:schemeClr val="bg1"/>
                </a:solidFill>
              </a:rPr>
              <a:t>from the old to the new Sounds.bl.uk website</a:t>
            </a:r>
          </a:p>
        </p:txBody>
      </p:sp>
    </p:spTree>
    <p:extLst>
      <p:ext uri="{BB962C8B-B14F-4D97-AF65-F5344CB8AC3E}">
        <p14:creationId xmlns:p14="http://schemas.microsoft.com/office/powerpoint/2010/main" val="328052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4246"/>
            <a:ext cx="9144000" cy="2387600"/>
          </a:xfrm>
        </p:spPr>
        <p:txBody>
          <a:bodyPr>
            <a:normAutofit/>
          </a:bodyPr>
          <a:lstStyle/>
          <a:p>
            <a:r>
              <a:rPr lang="en-GB" sz="9600" b="1" dirty="0">
                <a:latin typeface="Arial Black" panose="020B0A04020102020204" pitchFamily="34" charset="0"/>
              </a:rPr>
              <a:t>Cataloguing</a:t>
            </a:r>
          </a:p>
        </p:txBody>
      </p:sp>
    </p:spTree>
    <p:extLst>
      <p:ext uri="{BB962C8B-B14F-4D97-AF65-F5344CB8AC3E}">
        <p14:creationId xmlns:p14="http://schemas.microsoft.com/office/powerpoint/2010/main" val="383522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354"/>
            <a:ext cx="9144000" cy="932016"/>
          </a:xfrm>
        </p:spPr>
        <p:txBody>
          <a:bodyPr>
            <a:normAutofit/>
          </a:bodyPr>
          <a:lstStyle/>
          <a:p>
            <a:r>
              <a:rPr lang="en-GB" sz="5400" b="1" dirty="0">
                <a:solidFill>
                  <a:schemeClr val="bg1"/>
                </a:solidFill>
              </a:rPr>
              <a:t>Bibliographic metadata</a:t>
            </a:r>
          </a:p>
        </p:txBody>
      </p:sp>
      <p:sp>
        <p:nvSpPr>
          <p:cNvPr id="3" name="Subtitle 2"/>
          <p:cNvSpPr>
            <a:spLocks noGrp="1"/>
          </p:cNvSpPr>
          <p:nvPr>
            <p:ph type="subTitle" idx="1"/>
          </p:nvPr>
        </p:nvSpPr>
        <p:spPr>
          <a:xfrm>
            <a:off x="851647" y="1962912"/>
            <a:ext cx="10488706" cy="4523232"/>
          </a:xfrm>
        </p:spPr>
        <p:txBody>
          <a:bodyPr>
            <a:normAutofit fontScale="77500" lnSpcReduction="20000"/>
          </a:bodyPr>
          <a:lstStyle/>
          <a:p>
            <a:pPr marL="342900" indent="-342900" algn="l">
              <a:buFontTx/>
              <a:buChar char="-"/>
            </a:pPr>
            <a:r>
              <a:rPr lang="en-GB" dirty="0">
                <a:solidFill>
                  <a:schemeClr val="bg1"/>
                </a:solidFill>
              </a:rPr>
              <a:t>Run a PROD/REC SAMI report before you start any work on the collection.</a:t>
            </a:r>
          </a:p>
          <a:p>
            <a:pPr marL="342900" indent="-342900" algn="l">
              <a:buFontTx/>
              <a:buChar char="-"/>
            </a:pPr>
            <a:r>
              <a:rPr lang="en-GB" dirty="0">
                <a:solidFill>
                  <a:schemeClr val="bg1"/>
                </a:solidFill>
              </a:rPr>
              <a:t>Check that both PROD and REC entries are in SAMI (search by keyword, rather than browsing).</a:t>
            </a:r>
          </a:p>
          <a:p>
            <a:pPr marL="342900" indent="-342900" algn="l">
              <a:buFontTx/>
              <a:buChar char="-"/>
            </a:pPr>
            <a:r>
              <a:rPr lang="en-GB" dirty="0">
                <a:solidFill>
                  <a:schemeClr val="bg1"/>
                </a:solidFill>
              </a:rPr>
              <a:t>If you create PROD or REC entries, please wait 24hr before building a SIP. Do not duplicate entries already ingested via the SIP tool (i.e. displaying {975}s in SAMI).</a:t>
            </a:r>
          </a:p>
          <a:p>
            <a:pPr marL="342900" indent="-342900" algn="l">
              <a:buFontTx/>
              <a:buChar char="-"/>
            </a:pPr>
            <a:r>
              <a:rPr lang="en-GB" dirty="0">
                <a:solidFill>
                  <a:schemeClr val="bg1"/>
                </a:solidFill>
              </a:rPr>
              <a:t>{087} and {091} in PROD entries to fix, otherwise the SIP tool will list multiple fields to pick up from. Ideally {091}s to delete from REC entries too.</a:t>
            </a:r>
          </a:p>
          <a:p>
            <a:pPr marL="342900" indent="-342900" algn="l">
              <a:buFontTx/>
              <a:buChar char="-"/>
            </a:pPr>
            <a:r>
              <a:rPr lang="en-GB" dirty="0">
                <a:solidFill>
                  <a:schemeClr val="bg1"/>
                </a:solidFill>
              </a:rPr>
              <a:t>{310} in PROD entries must refer to our primary copy. Add a second {310} for PDF files or images, if available.</a:t>
            </a:r>
          </a:p>
          <a:p>
            <a:pPr marL="342900" indent="-342900" algn="l">
              <a:buFontTx/>
              <a:buChar char="-"/>
            </a:pPr>
            <a:r>
              <a:rPr lang="en-GB" dirty="0">
                <a:solidFill>
                  <a:schemeClr val="bg1"/>
                </a:solidFill>
              </a:rPr>
              <a:t>{634}s, {633}s, {301}, {246}, {260}, {702}s are compulsory fields.</a:t>
            </a:r>
          </a:p>
          <a:p>
            <a:pPr marL="342900" indent="-342900" algn="l">
              <a:buFontTx/>
              <a:buChar char="-"/>
            </a:pPr>
            <a:r>
              <a:rPr lang="en-GB" dirty="0">
                <a:solidFill>
                  <a:schemeClr val="bg1"/>
                </a:solidFill>
              </a:rPr>
              <a:t>Revoked items: no {634} web category in REC entries for these items. </a:t>
            </a:r>
          </a:p>
          <a:p>
            <a:pPr marL="342900" indent="-342900" algn="l">
              <a:buFontTx/>
              <a:buChar char="-"/>
            </a:pPr>
            <a:r>
              <a:rPr lang="en-GB" dirty="0">
                <a:solidFill>
                  <a:schemeClr val="bg1"/>
                </a:solidFill>
              </a:rPr>
              <a:t>Check that call numbers in REC entries mirror the </a:t>
            </a:r>
            <a:r>
              <a:rPr lang="en-GB" dirty="0" err="1">
                <a:solidFill>
                  <a:schemeClr val="bg1"/>
                </a:solidFill>
              </a:rPr>
              <a:t>audiofiles</a:t>
            </a:r>
            <a:r>
              <a:rPr lang="en-GB" dirty="0">
                <a:solidFill>
                  <a:schemeClr val="bg1"/>
                </a:solidFill>
              </a:rPr>
              <a:t> (If </a:t>
            </a:r>
            <a:r>
              <a:rPr lang="en-GB" dirty="0" err="1">
                <a:solidFill>
                  <a:schemeClr val="bg1"/>
                </a:solidFill>
              </a:rPr>
              <a:t>audiofiles</a:t>
            </a:r>
            <a:r>
              <a:rPr lang="en-GB" dirty="0">
                <a:solidFill>
                  <a:schemeClr val="bg1"/>
                </a:solidFill>
              </a:rPr>
              <a:t> are split in Side1 and Side2, you should have S1 and S2 in the call numbers in SAMI, and </a:t>
            </a:r>
            <a:r>
              <a:rPr lang="en-GB" dirty="0" err="1">
                <a:solidFill>
                  <a:schemeClr val="bg1"/>
                </a:solidFill>
              </a:rPr>
              <a:t>viceversa</a:t>
            </a:r>
            <a:r>
              <a:rPr lang="en-GB" dirty="0">
                <a:solidFill>
                  <a:schemeClr val="bg1"/>
                </a:solidFill>
              </a:rPr>
              <a:t>. If no sides on filenames, then just a sequence of cuts for call numbers).</a:t>
            </a:r>
          </a:p>
          <a:p>
            <a:pPr marL="342900" indent="-342900" algn="l">
              <a:buFontTx/>
              <a:buChar char="-"/>
            </a:pPr>
            <a:r>
              <a:rPr lang="en-GB" dirty="0">
                <a:solidFill>
                  <a:schemeClr val="bg1"/>
                </a:solidFill>
              </a:rPr>
              <a:t>Call numbers: no odd suffixes (ex. [BL REF]).</a:t>
            </a:r>
          </a:p>
          <a:p>
            <a:pPr marL="342900" indent="-342900" algn="l">
              <a:buFontTx/>
              <a:buChar char="-"/>
            </a:pPr>
            <a:r>
              <a:rPr lang="en-GB" dirty="0">
                <a:solidFill>
                  <a:schemeClr val="bg1"/>
                </a:solidFill>
              </a:rPr>
              <a:t>If interested, check the spreadsheet with users’ comments from the current Sounds website available at the Sound Archive shared folder.</a:t>
            </a:r>
          </a:p>
        </p:txBody>
      </p:sp>
    </p:spTree>
    <p:extLst>
      <p:ext uri="{BB962C8B-B14F-4D97-AF65-F5344CB8AC3E}">
        <p14:creationId xmlns:p14="http://schemas.microsoft.com/office/powerpoint/2010/main" val="41463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37117" y="260372"/>
            <a:ext cx="7537859" cy="718160"/>
          </a:xfrm>
        </p:spPr>
        <p:txBody>
          <a:bodyPr>
            <a:noAutofit/>
          </a:bodyPr>
          <a:lstStyle/>
          <a:p>
            <a:r>
              <a:rPr lang="en-GB" sz="4800" b="1" dirty="0">
                <a:solidFill>
                  <a:schemeClr val="bg1"/>
                </a:solidFill>
              </a:rPr>
              <a:t>Structural metadata</a:t>
            </a:r>
          </a:p>
        </p:txBody>
      </p:sp>
      <p:sp>
        <p:nvSpPr>
          <p:cNvPr id="3" name="Subtitle 2"/>
          <p:cNvSpPr>
            <a:spLocks noGrp="1"/>
          </p:cNvSpPr>
          <p:nvPr>
            <p:ph type="subTitle" idx="1"/>
          </p:nvPr>
        </p:nvSpPr>
        <p:spPr>
          <a:xfrm>
            <a:off x="752248" y="3492009"/>
            <a:ext cx="3953434" cy="2559168"/>
          </a:xfrm>
        </p:spPr>
        <p:txBody>
          <a:bodyPr>
            <a:normAutofit fontScale="40000" lnSpcReduction="20000"/>
          </a:bodyPr>
          <a:lstStyle/>
          <a:p>
            <a:pPr algn="l"/>
            <a:r>
              <a:rPr lang="en-GB" sz="5900" b="1" dirty="0">
                <a:solidFill>
                  <a:schemeClr val="accent6">
                    <a:lumMod val="75000"/>
                  </a:schemeClr>
                </a:solidFill>
              </a:rPr>
              <a:t>	    Logical</a:t>
            </a:r>
          </a:p>
          <a:p>
            <a:pPr algn="l">
              <a:lnSpc>
                <a:spcPts val="1700"/>
              </a:lnSpc>
            </a:pPr>
            <a:r>
              <a:rPr lang="en-GB" sz="4500" dirty="0">
                <a:solidFill>
                  <a:schemeClr val="bg1"/>
                </a:solidFill>
              </a:rPr>
              <a:t>Before you can build the SIPs, any structural change required to the entries should be addressed, ideally in the tracking sheet: PROD groupings, REC merging, PARENT entries.</a:t>
            </a:r>
          </a:p>
          <a:p>
            <a:pPr algn="l">
              <a:lnSpc>
                <a:spcPts val="1700"/>
              </a:lnSpc>
            </a:pPr>
            <a:r>
              <a:rPr lang="en-GB" sz="4500" dirty="0">
                <a:solidFill>
                  <a:schemeClr val="bg1"/>
                </a:solidFill>
              </a:rPr>
              <a:t>Also, the logical sequence of files or cuts should be determined and mirrored in REC call numbers (Ex. C791/13/ S1 </a:t>
            </a:r>
            <a:r>
              <a:rPr lang="en-GB" sz="4500" b="1" dirty="0">
                <a:solidFill>
                  <a:schemeClr val="accent6">
                    <a:lumMod val="75000"/>
                  </a:schemeClr>
                </a:solidFill>
              </a:rPr>
              <a:t>C1, C3, C5</a:t>
            </a:r>
            <a:r>
              <a:rPr lang="en-GB" sz="4500" dirty="0">
                <a:solidFill>
                  <a:schemeClr val="bg1"/>
                </a:solidFill>
              </a:rPr>
              <a:t>)</a:t>
            </a:r>
          </a:p>
        </p:txBody>
      </p:sp>
      <p:sp>
        <p:nvSpPr>
          <p:cNvPr id="13" name="TextBox 12"/>
          <p:cNvSpPr txBox="1"/>
          <p:nvPr/>
        </p:nvSpPr>
        <p:spPr>
          <a:xfrm>
            <a:off x="7212531" y="3492009"/>
            <a:ext cx="3984386" cy="2333972"/>
          </a:xfrm>
          <a:prstGeom prst="rect">
            <a:avLst/>
          </a:prstGeom>
          <a:noFill/>
        </p:spPr>
        <p:txBody>
          <a:bodyPr wrap="square" rtlCol="0">
            <a:spAutoFit/>
          </a:bodyPr>
          <a:lstStyle/>
          <a:p>
            <a:pPr algn="ctr"/>
            <a:r>
              <a:rPr lang="en-GB" sz="2400" b="1" dirty="0">
                <a:solidFill>
                  <a:schemeClr val="accent6">
                    <a:lumMod val="75000"/>
                  </a:schemeClr>
                </a:solidFill>
              </a:rPr>
              <a:t>Physical</a:t>
            </a:r>
          </a:p>
          <a:p>
            <a:pPr>
              <a:lnSpc>
                <a:spcPts val="1700"/>
              </a:lnSpc>
              <a:spcBef>
                <a:spcPts val="1000"/>
              </a:spcBef>
            </a:pPr>
            <a:r>
              <a:rPr lang="en-GB" dirty="0">
                <a:solidFill>
                  <a:schemeClr val="bg1"/>
                </a:solidFill>
              </a:rPr>
              <a:t>Establish the blank sides for cassettes and discs and make sure that the REC call numbers reflect the correct layout (Ex: no 1CL0024222-1CL0024226 </a:t>
            </a:r>
            <a:r>
              <a:rPr lang="en-GB" dirty="0">
                <a:solidFill>
                  <a:schemeClr val="accent2">
                    <a:lumMod val="75000"/>
                  </a:schemeClr>
                </a:solidFill>
              </a:rPr>
              <a:t>D1-D3</a:t>
            </a:r>
            <a:r>
              <a:rPr lang="en-GB" dirty="0">
                <a:solidFill>
                  <a:schemeClr val="bg1"/>
                </a:solidFill>
              </a:rPr>
              <a:t> if last disc is one sided, please opt for a range or anything that hints to the correct layout 1CL0024222-1CL0024226 </a:t>
            </a:r>
            <a:r>
              <a:rPr lang="en-GB" dirty="0">
                <a:solidFill>
                  <a:schemeClr val="accent6">
                    <a:lumMod val="75000"/>
                  </a:schemeClr>
                </a:solidFill>
              </a:rPr>
              <a:t>S1</a:t>
            </a:r>
            <a:r>
              <a:rPr lang="en-GB" dirty="0">
                <a:solidFill>
                  <a:schemeClr val="bg1"/>
                </a:solidFill>
              </a:rPr>
              <a:t>) </a:t>
            </a:r>
          </a:p>
        </p:txBody>
      </p:sp>
      <p:sp>
        <p:nvSpPr>
          <p:cNvPr id="15" name="Left-Up Arrow 14"/>
          <p:cNvSpPr/>
          <p:nvPr/>
        </p:nvSpPr>
        <p:spPr>
          <a:xfrm rot="13336509">
            <a:off x="4245783" y="886983"/>
            <a:ext cx="3015055" cy="2979805"/>
          </a:xfrm>
          <a:prstGeom prst="leftUpArrow">
            <a:avLst>
              <a:gd name="adj1" fmla="val 6988"/>
              <a:gd name="adj2" fmla="val 25000"/>
              <a:gd name="adj3" fmla="val 14273"/>
            </a:avLst>
          </a:prstGeom>
          <a:gradFill>
            <a:gsLst>
              <a:gs pos="0">
                <a:schemeClr val="accent6">
                  <a:lumMod val="110000"/>
                  <a:satMod val="105000"/>
                  <a:tint val="67000"/>
                  <a:alpha val="98000"/>
                </a:schemeClr>
              </a:gs>
              <a:gs pos="50000">
                <a:schemeClr val="accent6">
                  <a:lumMod val="105000"/>
                  <a:satMod val="103000"/>
                  <a:tint val="73000"/>
                </a:schemeClr>
              </a:gs>
              <a:gs pos="100000">
                <a:schemeClr val="accent6">
                  <a:lumMod val="105000"/>
                  <a:satMod val="109000"/>
                  <a:tint val="81000"/>
                </a:schemeClr>
              </a:gs>
            </a:gsLst>
          </a:gradFill>
          <a:ln w="6350" cmpd="thickThi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02292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2672"/>
            <a:ext cx="9144000" cy="2387600"/>
          </a:xfrm>
        </p:spPr>
        <p:txBody>
          <a:bodyPr/>
          <a:lstStyle/>
          <a:p>
            <a:r>
              <a:rPr lang="en-GB" sz="9600" b="1" dirty="0">
                <a:latin typeface="Arial Black" panose="020B0A04020102020204" pitchFamily="34" charset="0"/>
              </a:rPr>
              <a:t>SIP building</a:t>
            </a:r>
            <a:endParaRPr lang="en-GB" b="1" dirty="0">
              <a:latin typeface="Arial Black" panose="020B0A04020102020204" pitchFamily="34" charset="0"/>
            </a:endParaRPr>
          </a:p>
        </p:txBody>
      </p:sp>
    </p:spTree>
    <p:extLst>
      <p:ext uri="{BB962C8B-B14F-4D97-AF65-F5344CB8AC3E}">
        <p14:creationId xmlns:p14="http://schemas.microsoft.com/office/powerpoint/2010/main" val="42425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20833" y="1562100"/>
            <a:ext cx="1495425" cy="3733800"/>
          </a:xfrm>
          <a:prstGeom prst="rect">
            <a:avLst/>
          </a:prstGeom>
        </p:spPr>
      </p:pic>
      <p:pic>
        <p:nvPicPr>
          <p:cNvPr id="13" name="Picture 12"/>
          <p:cNvPicPr>
            <a:picLocks noChangeAspect="1"/>
          </p:cNvPicPr>
          <p:nvPr/>
        </p:nvPicPr>
        <p:blipFill>
          <a:blip r:embed="rId3"/>
          <a:stretch>
            <a:fillRect/>
          </a:stretch>
        </p:blipFill>
        <p:spPr>
          <a:xfrm>
            <a:off x="3269917" y="1176472"/>
            <a:ext cx="1800000" cy="581102"/>
          </a:xfrm>
          <a:prstGeom prst="rect">
            <a:avLst/>
          </a:prstGeom>
        </p:spPr>
      </p:pic>
      <p:pic>
        <p:nvPicPr>
          <p:cNvPr id="14" name="Picture 13"/>
          <p:cNvPicPr>
            <a:picLocks noChangeAspect="1"/>
          </p:cNvPicPr>
          <p:nvPr/>
        </p:nvPicPr>
        <p:blipFill>
          <a:blip r:embed="rId4"/>
          <a:stretch>
            <a:fillRect/>
          </a:stretch>
        </p:blipFill>
        <p:spPr>
          <a:xfrm>
            <a:off x="3269917" y="3096174"/>
            <a:ext cx="1800000" cy="552755"/>
          </a:xfrm>
          <a:prstGeom prst="rect">
            <a:avLst/>
          </a:prstGeom>
        </p:spPr>
      </p:pic>
      <p:pic>
        <p:nvPicPr>
          <p:cNvPr id="15" name="Picture 14"/>
          <p:cNvPicPr>
            <a:picLocks noChangeAspect="1"/>
          </p:cNvPicPr>
          <p:nvPr/>
        </p:nvPicPr>
        <p:blipFill>
          <a:blip r:embed="rId5"/>
          <a:stretch>
            <a:fillRect/>
          </a:stretch>
        </p:blipFill>
        <p:spPr>
          <a:xfrm>
            <a:off x="3269917" y="5445207"/>
            <a:ext cx="1800000" cy="586241"/>
          </a:xfrm>
          <a:prstGeom prst="rect">
            <a:avLst/>
          </a:prstGeom>
        </p:spPr>
      </p:pic>
      <p:sp>
        <p:nvSpPr>
          <p:cNvPr id="3" name="TextBox 2"/>
          <p:cNvSpPr txBox="1"/>
          <p:nvPr/>
        </p:nvSpPr>
        <p:spPr>
          <a:xfrm>
            <a:off x="5450541" y="502656"/>
            <a:ext cx="6149788" cy="1928733"/>
          </a:xfrm>
          <a:prstGeom prst="rect">
            <a:avLst/>
          </a:prstGeom>
          <a:noFill/>
        </p:spPr>
        <p:txBody>
          <a:bodyPr wrap="square" rtlCol="0">
            <a:spAutoFit/>
          </a:bodyPr>
          <a:lstStyle/>
          <a:p>
            <a:pPr>
              <a:lnSpc>
                <a:spcPts val="1400"/>
              </a:lnSpc>
            </a:pPr>
            <a:r>
              <a:rPr lang="en-GB" sz="1300" dirty="0">
                <a:solidFill>
                  <a:schemeClr val="bg1"/>
                </a:solidFill>
              </a:rPr>
              <a:t>- Make sure you build ‘New SIP’ for analogue items and ‘New SIP (Born Digital)’ for born digital items. If content was recorded partly on analogue carriers and partly on digital files, you need two PROD entries and two REC entries. The SIP tool can not handle hybrid SIPs. </a:t>
            </a:r>
          </a:p>
          <a:p>
            <a:pPr>
              <a:lnSpc>
                <a:spcPts val="1400"/>
              </a:lnSpc>
            </a:pPr>
            <a:endParaRPr lang="en-GB" sz="1300" dirty="0">
              <a:solidFill>
                <a:schemeClr val="bg1"/>
              </a:solidFill>
            </a:endParaRPr>
          </a:p>
          <a:p>
            <a:pPr>
              <a:lnSpc>
                <a:spcPts val="1400"/>
              </a:lnSpc>
            </a:pPr>
            <a:r>
              <a:rPr lang="en-GB" sz="1300" dirty="0">
                <a:solidFill>
                  <a:schemeClr val="bg1"/>
                </a:solidFill>
              </a:rPr>
              <a:t>- SIPs for born digital collections where there is a 1:1 correspondence between REC entries and </a:t>
            </a:r>
            <a:r>
              <a:rPr lang="en-GB" sz="1300" dirty="0" err="1">
                <a:solidFill>
                  <a:schemeClr val="bg1"/>
                </a:solidFill>
              </a:rPr>
              <a:t>audiofles</a:t>
            </a:r>
            <a:r>
              <a:rPr lang="en-GB" sz="1300" dirty="0">
                <a:solidFill>
                  <a:schemeClr val="bg1"/>
                </a:solidFill>
              </a:rPr>
              <a:t> can be created via a batch upload (New Batch Upload (Born Digital). LC to train interested curators.</a:t>
            </a:r>
          </a:p>
          <a:p>
            <a:r>
              <a:rPr lang="en-GB" sz="1300" dirty="0">
                <a:solidFill>
                  <a:schemeClr val="bg1"/>
                </a:solidFill>
              </a:rPr>
              <a:t>SIPs for analogue collections can be created from an Excel spreadsheet (New Excel Batch upload). Tom Ruane to train interested curators.</a:t>
            </a:r>
          </a:p>
        </p:txBody>
      </p:sp>
      <p:sp>
        <p:nvSpPr>
          <p:cNvPr id="9" name="TextBox 8"/>
          <p:cNvSpPr txBox="1"/>
          <p:nvPr/>
        </p:nvSpPr>
        <p:spPr>
          <a:xfrm>
            <a:off x="5450541" y="3178194"/>
            <a:ext cx="5943600" cy="292388"/>
          </a:xfrm>
          <a:prstGeom prst="rect">
            <a:avLst/>
          </a:prstGeom>
          <a:noFill/>
        </p:spPr>
        <p:txBody>
          <a:bodyPr wrap="square" rtlCol="0">
            <a:spAutoFit/>
          </a:bodyPr>
          <a:lstStyle/>
          <a:p>
            <a:r>
              <a:rPr lang="en-GB" sz="1300" dirty="0">
                <a:solidFill>
                  <a:schemeClr val="bg1"/>
                </a:solidFill>
              </a:rPr>
              <a:t>Files should  be uploaded  according to their logical sequence. </a:t>
            </a:r>
          </a:p>
        </p:txBody>
      </p:sp>
      <p:sp>
        <p:nvSpPr>
          <p:cNvPr id="11" name="TextBox 10"/>
          <p:cNvSpPr txBox="1"/>
          <p:nvPr/>
        </p:nvSpPr>
        <p:spPr>
          <a:xfrm>
            <a:off x="5450541" y="4645098"/>
            <a:ext cx="6606988" cy="1892826"/>
          </a:xfrm>
          <a:prstGeom prst="rect">
            <a:avLst/>
          </a:prstGeom>
          <a:noFill/>
        </p:spPr>
        <p:txBody>
          <a:bodyPr wrap="square" lIns="90000" rtlCol="0">
            <a:spAutoFit/>
          </a:bodyPr>
          <a:lstStyle/>
          <a:p>
            <a:r>
              <a:rPr lang="en-GB" sz="1300" dirty="0">
                <a:solidFill>
                  <a:schemeClr val="bg1"/>
                </a:solidFill>
              </a:rPr>
              <a:t> Possible outcomes:</a:t>
            </a:r>
          </a:p>
          <a:p>
            <a:r>
              <a:rPr lang="en-GB" sz="1300" dirty="0">
                <a:solidFill>
                  <a:schemeClr val="bg1"/>
                </a:solidFill>
              </a:rPr>
              <a:t> </a:t>
            </a:r>
          </a:p>
          <a:p>
            <a:r>
              <a:rPr lang="en-GB" sz="1300" dirty="0">
                <a:solidFill>
                  <a:schemeClr val="bg1"/>
                </a:solidFill>
              </a:rPr>
              <a:t>  1) All files are successfully transformed and analysed (proceed to stage 4)</a:t>
            </a:r>
          </a:p>
          <a:p>
            <a:r>
              <a:rPr lang="en-GB" sz="1300" dirty="0">
                <a:solidFill>
                  <a:schemeClr val="bg1"/>
                </a:solidFill>
              </a:rPr>
              <a:t>  2) Born digital </a:t>
            </a:r>
            <a:r>
              <a:rPr lang="en-GB" sz="1300" dirty="0" err="1">
                <a:solidFill>
                  <a:schemeClr val="bg1"/>
                </a:solidFill>
              </a:rPr>
              <a:t>audiofiles</a:t>
            </a:r>
            <a:r>
              <a:rPr lang="en-GB" sz="1300" dirty="0">
                <a:solidFill>
                  <a:schemeClr val="bg1"/>
                </a:solidFill>
              </a:rPr>
              <a:t> fail analysis (log the issue in shared document)</a:t>
            </a:r>
          </a:p>
          <a:p>
            <a:r>
              <a:rPr lang="en-GB" sz="1300" dirty="0">
                <a:solidFill>
                  <a:schemeClr val="bg1"/>
                </a:solidFill>
              </a:rPr>
              <a:t>  3) Digitised </a:t>
            </a:r>
            <a:r>
              <a:rPr lang="en-GB" sz="1300" dirty="0" err="1">
                <a:solidFill>
                  <a:schemeClr val="bg1"/>
                </a:solidFill>
              </a:rPr>
              <a:t>audiofiles</a:t>
            </a:r>
            <a:r>
              <a:rPr lang="en-GB" sz="1300" dirty="0">
                <a:solidFill>
                  <a:schemeClr val="bg1"/>
                </a:solidFill>
              </a:rPr>
              <a:t> fail analysis (please, contact Technical Services via mail to have it fixed)</a:t>
            </a:r>
          </a:p>
          <a:p>
            <a:pPr defTabSz="396000"/>
            <a:r>
              <a:rPr lang="en-GB" sz="1300" dirty="0">
                <a:solidFill>
                  <a:schemeClr val="bg1"/>
                </a:solidFill>
              </a:rPr>
              <a:t>  4) </a:t>
            </a:r>
            <a:r>
              <a:rPr lang="en-GB" sz="1300" dirty="0" err="1">
                <a:solidFill>
                  <a:schemeClr val="bg1"/>
                </a:solidFill>
              </a:rPr>
              <a:t>Audiofiles</a:t>
            </a:r>
            <a:r>
              <a:rPr lang="en-GB" sz="1300" dirty="0">
                <a:solidFill>
                  <a:schemeClr val="bg1"/>
                </a:solidFill>
              </a:rPr>
              <a:t> fail transformation (make sure you have renamed the files as .wav in lower case; 	failing  this, please contact Technical Services to have these fixed)</a:t>
            </a:r>
          </a:p>
          <a:p>
            <a:r>
              <a:rPr lang="en-GB" sz="1300" dirty="0">
                <a:solidFill>
                  <a:schemeClr val="bg1"/>
                </a:solidFill>
              </a:rPr>
              <a:t>  5) TIF files fail transformation: please contact Adam Tovell</a:t>
            </a:r>
          </a:p>
          <a:p>
            <a:r>
              <a:rPr lang="en-GB" sz="1300" dirty="0">
                <a:solidFill>
                  <a:schemeClr val="bg1"/>
                </a:solidFill>
              </a:rPr>
              <a:t>  6) JPG files fail transformation or analysis (contact Technical Services) </a:t>
            </a:r>
          </a:p>
        </p:txBody>
      </p:sp>
    </p:spTree>
    <p:extLst>
      <p:ext uri="{BB962C8B-B14F-4D97-AF65-F5344CB8AC3E}">
        <p14:creationId xmlns:p14="http://schemas.microsoft.com/office/powerpoint/2010/main" val="358378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69917" y="2233366"/>
            <a:ext cx="1800000" cy="590400"/>
          </a:xfrm>
          <a:prstGeom prst="rect">
            <a:avLst/>
          </a:prstGeom>
        </p:spPr>
      </p:pic>
      <p:pic>
        <p:nvPicPr>
          <p:cNvPr id="4" name="Picture 3"/>
          <p:cNvPicPr>
            <a:picLocks noChangeAspect="1"/>
          </p:cNvPicPr>
          <p:nvPr/>
        </p:nvPicPr>
        <p:blipFill>
          <a:blip r:embed="rId3"/>
          <a:stretch>
            <a:fillRect/>
          </a:stretch>
        </p:blipFill>
        <p:spPr>
          <a:xfrm>
            <a:off x="3269917" y="3358358"/>
            <a:ext cx="1800000" cy="742857"/>
          </a:xfrm>
          <a:prstGeom prst="rect">
            <a:avLst/>
          </a:prstGeom>
        </p:spPr>
      </p:pic>
      <p:pic>
        <p:nvPicPr>
          <p:cNvPr id="5" name="Picture 4"/>
          <p:cNvPicPr>
            <a:picLocks noChangeAspect="1"/>
          </p:cNvPicPr>
          <p:nvPr/>
        </p:nvPicPr>
        <p:blipFill>
          <a:blip r:embed="rId4"/>
          <a:stretch>
            <a:fillRect/>
          </a:stretch>
        </p:blipFill>
        <p:spPr>
          <a:xfrm>
            <a:off x="3269917" y="4855907"/>
            <a:ext cx="1800000" cy="590400"/>
          </a:xfrm>
          <a:prstGeom prst="rect">
            <a:avLst/>
          </a:prstGeom>
        </p:spPr>
      </p:pic>
      <p:pic>
        <p:nvPicPr>
          <p:cNvPr id="6" name="Picture 5"/>
          <p:cNvPicPr>
            <a:picLocks noChangeAspect="1"/>
          </p:cNvPicPr>
          <p:nvPr/>
        </p:nvPicPr>
        <p:blipFill>
          <a:blip r:embed="rId5"/>
          <a:stretch>
            <a:fillRect/>
          </a:stretch>
        </p:blipFill>
        <p:spPr>
          <a:xfrm>
            <a:off x="3269917" y="6068498"/>
            <a:ext cx="1800000" cy="548641"/>
          </a:xfrm>
          <a:prstGeom prst="rect">
            <a:avLst/>
          </a:prstGeom>
        </p:spPr>
      </p:pic>
      <p:pic>
        <p:nvPicPr>
          <p:cNvPr id="8" name="Picture 7"/>
          <p:cNvPicPr>
            <a:picLocks noChangeAspect="1"/>
          </p:cNvPicPr>
          <p:nvPr/>
        </p:nvPicPr>
        <p:blipFill>
          <a:blip r:embed="rId6"/>
          <a:stretch>
            <a:fillRect/>
          </a:stretch>
        </p:blipFill>
        <p:spPr>
          <a:xfrm>
            <a:off x="420833" y="1562100"/>
            <a:ext cx="1495425" cy="3733800"/>
          </a:xfrm>
          <a:prstGeom prst="rect">
            <a:avLst/>
          </a:prstGeom>
        </p:spPr>
      </p:pic>
      <p:sp>
        <p:nvSpPr>
          <p:cNvPr id="2" name="TextBox 1"/>
          <p:cNvSpPr txBox="1"/>
          <p:nvPr/>
        </p:nvSpPr>
        <p:spPr>
          <a:xfrm>
            <a:off x="5766816" y="2215053"/>
            <a:ext cx="5632704" cy="692497"/>
          </a:xfrm>
          <a:prstGeom prst="rect">
            <a:avLst/>
          </a:prstGeom>
          <a:noFill/>
        </p:spPr>
        <p:txBody>
          <a:bodyPr wrap="square" rtlCol="0">
            <a:spAutoFit/>
          </a:bodyPr>
          <a:lstStyle/>
          <a:p>
            <a:r>
              <a:rPr lang="en-GB" sz="1300" dirty="0">
                <a:solidFill>
                  <a:schemeClr val="bg1"/>
                </a:solidFill>
              </a:rPr>
              <a:t>Technical metadata retrieved during the preparation phase are added at stage 5. Information needed: engineer, transfer date, equipment used. If new partial transfers are requested, custom metadata should be added to.</a:t>
            </a:r>
          </a:p>
        </p:txBody>
      </p:sp>
      <p:sp>
        <p:nvSpPr>
          <p:cNvPr id="9" name="TextBox 8"/>
          <p:cNvSpPr txBox="1"/>
          <p:nvPr/>
        </p:nvSpPr>
        <p:spPr>
          <a:xfrm>
            <a:off x="5766816" y="3483564"/>
            <a:ext cx="5632704" cy="492443"/>
          </a:xfrm>
          <a:prstGeom prst="rect">
            <a:avLst/>
          </a:prstGeom>
          <a:noFill/>
        </p:spPr>
        <p:txBody>
          <a:bodyPr wrap="square" rtlCol="0">
            <a:spAutoFit/>
          </a:bodyPr>
          <a:lstStyle/>
          <a:p>
            <a:r>
              <a:rPr lang="en-GB" sz="1300" dirty="0">
                <a:solidFill>
                  <a:schemeClr val="bg1"/>
                </a:solidFill>
              </a:rPr>
              <a:t>Stage 6 involves the selection of REC entries. These should be selected in their logical playback sequence. </a:t>
            </a:r>
          </a:p>
        </p:txBody>
      </p:sp>
      <p:sp>
        <p:nvSpPr>
          <p:cNvPr id="10" name="TextBox 9"/>
          <p:cNvSpPr txBox="1"/>
          <p:nvPr/>
        </p:nvSpPr>
        <p:spPr>
          <a:xfrm>
            <a:off x="5766816" y="4513150"/>
            <a:ext cx="5632704" cy="1292662"/>
          </a:xfrm>
          <a:prstGeom prst="rect">
            <a:avLst/>
          </a:prstGeom>
          <a:noFill/>
        </p:spPr>
        <p:txBody>
          <a:bodyPr wrap="square" rtlCol="0">
            <a:spAutoFit/>
          </a:bodyPr>
          <a:lstStyle/>
          <a:p>
            <a:r>
              <a:rPr lang="en-GB" sz="1300" dirty="0">
                <a:solidFill>
                  <a:schemeClr val="bg1"/>
                </a:solidFill>
              </a:rPr>
              <a:t>RAQ IDs and digitisation funders (for analogue items) are added at stage 7. </a:t>
            </a:r>
          </a:p>
          <a:p>
            <a:r>
              <a:rPr lang="en-GB" sz="1300" dirty="0">
                <a:solidFill>
                  <a:schemeClr val="bg1"/>
                </a:solidFill>
              </a:rPr>
              <a:t>Timecodes also should be added, if required. The Hadoop tool can be used to identify timecodes, provided that both master and original playback files (single tracks uploaded to Sounds) are available. This version of the Hadoop can be run on one side/item at a time. Besides, it only works if it is known which playback files were derived from the master side being queried. </a:t>
            </a:r>
          </a:p>
        </p:txBody>
      </p:sp>
      <p:sp>
        <p:nvSpPr>
          <p:cNvPr id="11" name="TextBox 10"/>
          <p:cNvSpPr txBox="1"/>
          <p:nvPr/>
        </p:nvSpPr>
        <p:spPr>
          <a:xfrm>
            <a:off x="5766816" y="5996569"/>
            <a:ext cx="5632704" cy="692497"/>
          </a:xfrm>
          <a:prstGeom prst="rect">
            <a:avLst/>
          </a:prstGeom>
          <a:noFill/>
        </p:spPr>
        <p:txBody>
          <a:bodyPr wrap="square" rtlCol="0">
            <a:spAutoFit/>
          </a:bodyPr>
          <a:lstStyle/>
          <a:p>
            <a:r>
              <a:rPr lang="en-GB" sz="1300" dirty="0">
                <a:solidFill>
                  <a:schemeClr val="bg1"/>
                </a:solidFill>
              </a:rPr>
              <a:t>Submission stage.</a:t>
            </a:r>
          </a:p>
          <a:p>
            <a:r>
              <a:rPr lang="en-GB" sz="1300" dirty="0">
                <a:solidFill>
                  <a:schemeClr val="bg1"/>
                </a:solidFill>
              </a:rPr>
              <a:t>If there are problems with submission or ingest, these will be dealt with by the Workflow Support Officer. </a:t>
            </a:r>
          </a:p>
        </p:txBody>
      </p:sp>
      <p:pic>
        <p:nvPicPr>
          <p:cNvPr id="12" name="Picture 11"/>
          <p:cNvPicPr>
            <a:picLocks noChangeAspect="1"/>
          </p:cNvPicPr>
          <p:nvPr/>
        </p:nvPicPr>
        <p:blipFill>
          <a:blip r:embed="rId7"/>
          <a:stretch>
            <a:fillRect/>
          </a:stretch>
        </p:blipFill>
        <p:spPr>
          <a:xfrm>
            <a:off x="3269917" y="673980"/>
            <a:ext cx="1800000" cy="597489"/>
          </a:xfrm>
          <a:prstGeom prst="rect">
            <a:avLst/>
          </a:prstGeom>
        </p:spPr>
      </p:pic>
      <p:sp>
        <p:nvSpPr>
          <p:cNvPr id="13" name="TextBox 12"/>
          <p:cNvSpPr txBox="1"/>
          <p:nvPr/>
        </p:nvSpPr>
        <p:spPr>
          <a:xfrm>
            <a:off x="5603300" y="226367"/>
            <a:ext cx="6149788" cy="1492716"/>
          </a:xfrm>
          <a:prstGeom prst="rect">
            <a:avLst/>
          </a:prstGeom>
          <a:noFill/>
        </p:spPr>
        <p:txBody>
          <a:bodyPr wrap="square" rtlCol="0">
            <a:spAutoFit/>
          </a:bodyPr>
          <a:lstStyle/>
          <a:p>
            <a:pPr marL="171450" indent="-171450">
              <a:buFontTx/>
              <a:buChar char="-"/>
            </a:pPr>
            <a:r>
              <a:rPr lang="en-GB" sz="1300" dirty="0">
                <a:solidFill>
                  <a:schemeClr val="bg1"/>
                </a:solidFill>
              </a:rPr>
              <a:t>Make sure you are familiar with the old filename scheme and assign the right </a:t>
            </a:r>
            <a:r>
              <a:rPr lang="en-GB" sz="1300" dirty="0" err="1">
                <a:solidFill>
                  <a:schemeClr val="bg1"/>
                </a:solidFill>
              </a:rPr>
              <a:t>audiofiles</a:t>
            </a:r>
            <a:r>
              <a:rPr lang="en-GB" sz="1300" dirty="0">
                <a:solidFill>
                  <a:schemeClr val="bg1"/>
                </a:solidFill>
              </a:rPr>
              <a:t> to the right item/side.</a:t>
            </a:r>
          </a:p>
          <a:p>
            <a:pPr marL="171450" indent="-171450">
              <a:lnSpc>
                <a:spcPts val="1300"/>
              </a:lnSpc>
              <a:buFontTx/>
              <a:buChar char="-"/>
            </a:pPr>
            <a:endParaRPr lang="en-GB" sz="1300" dirty="0">
              <a:solidFill>
                <a:schemeClr val="bg1"/>
              </a:solidFill>
            </a:endParaRPr>
          </a:p>
          <a:p>
            <a:pPr marL="171450" indent="-171450">
              <a:lnSpc>
                <a:spcPts val="1300"/>
              </a:lnSpc>
              <a:buFontTx/>
              <a:buChar char="-"/>
            </a:pPr>
            <a:r>
              <a:rPr lang="en-GB" sz="1300" dirty="0">
                <a:solidFill>
                  <a:schemeClr val="bg1"/>
                </a:solidFill>
              </a:rPr>
              <a:t>Disc labels must be added to the main nodes (where </a:t>
            </a:r>
            <a:r>
              <a:rPr lang="en-GB" sz="1300" dirty="0" err="1">
                <a:solidFill>
                  <a:schemeClr val="bg1"/>
                </a:solidFill>
              </a:rPr>
              <a:t>audiofiles</a:t>
            </a:r>
            <a:r>
              <a:rPr lang="en-GB" sz="1300" dirty="0">
                <a:solidFill>
                  <a:schemeClr val="bg1"/>
                </a:solidFill>
              </a:rPr>
              <a:t> are added).</a:t>
            </a:r>
          </a:p>
          <a:p>
            <a:pPr marL="171450" indent="-171450">
              <a:lnSpc>
                <a:spcPts val="1300"/>
              </a:lnSpc>
              <a:buFontTx/>
              <a:buChar char="-"/>
            </a:pPr>
            <a:endParaRPr lang="en-GB" sz="1300" dirty="0">
              <a:solidFill>
                <a:schemeClr val="bg1"/>
              </a:solidFill>
            </a:endParaRPr>
          </a:p>
          <a:p>
            <a:pPr marL="171450" indent="-171450">
              <a:lnSpc>
                <a:spcPts val="1300"/>
              </a:lnSpc>
              <a:buFontTx/>
              <a:buChar char="-"/>
            </a:pPr>
            <a:r>
              <a:rPr lang="en-GB" sz="1300" dirty="0">
                <a:solidFill>
                  <a:schemeClr val="bg1"/>
                </a:solidFill>
              </a:rPr>
              <a:t>Transcripts and images which don’t refer to specific sides are usually added as supplementary files to the extra node at the bottom of the page, with their own label to be specified.</a:t>
            </a:r>
          </a:p>
        </p:txBody>
      </p:sp>
    </p:spTree>
    <p:extLst>
      <p:ext uri="{BB962C8B-B14F-4D97-AF65-F5344CB8AC3E}">
        <p14:creationId xmlns:p14="http://schemas.microsoft.com/office/powerpoint/2010/main" val="97254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Thank you</a:t>
            </a:r>
          </a:p>
        </p:txBody>
      </p:sp>
      <p:sp>
        <p:nvSpPr>
          <p:cNvPr id="3" name="Subtitle 2"/>
          <p:cNvSpPr>
            <a:spLocks noGrp="1"/>
          </p:cNvSpPr>
          <p:nvPr>
            <p:ph type="subTitle" idx="1"/>
          </p:nvPr>
        </p:nvSpPr>
        <p:spPr/>
        <p:txBody>
          <a:bodyPr/>
          <a:lstStyle/>
          <a:p>
            <a:r>
              <a:rPr lang="en-GB" dirty="0"/>
              <a:t>Questions?</a:t>
            </a:r>
          </a:p>
        </p:txBody>
      </p:sp>
    </p:spTree>
    <p:extLst>
      <p:ext uri="{BB962C8B-B14F-4D97-AF65-F5344CB8AC3E}">
        <p14:creationId xmlns:p14="http://schemas.microsoft.com/office/powerpoint/2010/main" val="346713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CA31-2AD9-B00C-E5C8-673B2C4AB89D}"/>
              </a:ext>
            </a:extLst>
          </p:cNvPr>
          <p:cNvSpPr>
            <a:spLocks noGrp="1"/>
          </p:cNvSpPr>
          <p:nvPr>
            <p:ph type="ctrTitle"/>
          </p:nvPr>
        </p:nvSpPr>
        <p:spPr>
          <a:xfrm>
            <a:off x="705252" y="29182"/>
            <a:ext cx="10719881" cy="1702340"/>
          </a:xfrm>
        </p:spPr>
        <p:txBody>
          <a:bodyPr>
            <a:noAutofit/>
          </a:bodyPr>
          <a:lstStyle/>
          <a:p>
            <a:r>
              <a:rPr lang="en-GB" sz="2000" b="1" dirty="0">
                <a:latin typeface="+mn-lt"/>
              </a:rPr>
              <a:t>The aim of the migration project is to make sure that content available on the current Sounds website becomes available on the new Sounds website.</a:t>
            </a:r>
            <a:br>
              <a:rPr lang="en-GB" sz="2000" b="1" dirty="0">
                <a:latin typeface="+mn-lt"/>
              </a:rPr>
            </a:br>
            <a:br>
              <a:rPr lang="en-GB" sz="2000" b="1" dirty="0">
                <a:latin typeface="+mn-lt"/>
              </a:rPr>
            </a:br>
            <a:r>
              <a:rPr lang="en-GB" sz="2000" b="1" dirty="0">
                <a:latin typeface="+mn-lt"/>
              </a:rPr>
              <a:t> For this to happen, several steps are necessary:</a:t>
            </a:r>
            <a:br>
              <a:rPr lang="en-GB" sz="2000" b="1" dirty="0">
                <a:latin typeface="+mn-lt"/>
              </a:rPr>
            </a:br>
            <a:endParaRPr lang="en-GB" sz="2000" b="1" dirty="0">
              <a:solidFill>
                <a:schemeClr val="bg1"/>
              </a:solidFill>
              <a:latin typeface="+mn-lt"/>
            </a:endParaRPr>
          </a:p>
        </p:txBody>
      </p:sp>
      <p:sp>
        <p:nvSpPr>
          <p:cNvPr id="3" name="Subtitle 2">
            <a:extLst>
              <a:ext uri="{FF2B5EF4-FFF2-40B4-BE49-F238E27FC236}">
                <a16:creationId xmlns:a16="http://schemas.microsoft.com/office/drawing/2014/main" id="{7915B1FA-CD86-2720-21ED-2224C3AB0AD8}"/>
              </a:ext>
            </a:extLst>
          </p:cNvPr>
          <p:cNvSpPr>
            <a:spLocks noGrp="1"/>
          </p:cNvSpPr>
          <p:nvPr>
            <p:ph type="subTitle" idx="1"/>
          </p:nvPr>
        </p:nvSpPr>
        <p:spPr>
          <a:xfrm>
            <a:off x="350194" y="1264595"/>
            <a:ext cx="11429999" cy="5476671"/>
          </a:xfrm>
        </p:spPr>
        <p:txBody>
          <a:bodyPr>
            <a:normAutofit fontScale="92500"/>
          </a:bodyPr>
          <a:lstStyle/>
          <a:p>
            <a:endParaRPr lang="en-GB" sz="2900" dirty="0">
              <a:solidFill>
                <a:schemeClr val="bg1"/>
              </a:solidFill>
            </a:endParaRPr>
          </a:p>
          <a:p>
            <a:pPr marL="514350" indent="-514350" algn="l">
              <a:lnSpc>
                <a:spcPts val="2500"/>
              </a:lnSpc>
              <a:spcBef>
                <a:spcPts val="0"/>
              </a:spcBef>
              <a:buFont typeface="+mj-lt"/>
              <a:buAutoNum type="arabicPeriod"/>
            </a:pPr>
            <a:r>
              <a:rPr lang="en-GB" sz="1900" dirty="0">
                <a:solidFill>
                  <a:schemeClr val="bg1"/>
                </a:solidFill>
              </a:rPr>
              <a:t>Items should be </a:t>
            </a:r>
            <a:r>
              <a:rPr lang="en-GB" sz="1900" u="sng" dirty="0">
                <a:solidFill>
                  <a:schemeClr val="bg1"/>
                </a:solidFill>
              </a:rPr>
              <a:t>fully</a:t>
            </a:r>
            <a:r>
              <a:rPr lang="en-GB" sz="1900" dirty="0">
                <a:solidFill>
                  <a:schemeClr val="bg1"/>
                </a:solidFill>
              </a:rPr>
              <a:t> catalogued in SAMI (both sides for double-sided carriers).</a:t>
            </a:r>
          </a:p>
          <a:p>
            <a:pPr marL="514350" indent="-514350" algn="l">
              <a:lnSpc>
                <a:spcPts val="2500"/>
              </a:lnSpc>
              <a:buFont typeface="+mj-lt"/>
              <a:buAutoNum type="arabicPeriod"/>
            </a:pPr>
            <a:r>
              <a:rPr lang="en-GB" sz="1900" dirty="0">
                <a:solidFill>
                  <a:schemeClr val="bg1"/>
                </a:solidFill>
              </a:rPr>
              <a:t>SIPs (Submission Information Package) must be built to preserve both files and non bibliographic metadata associated to preserved items. The whole content on physical items must be preserved (no selective preservation).</a:t>
            </a:r>
          </a:p>
          <a:p>
            <a:pPr marL="800100" lvl="1" indent="-342900" algn="l">
              <a:lnSpc>
                <a:spcPct val="100000"/>
              </a:lnSpc>
              <a:buFontTx/>
              <a:buChar char="-"/>
            </a:pPr>
            <a:r>
              <a:rPr lang="en-GB" sz="1600" dirty="0">
                <a:solidFill>
                  <a:schemeClr val="bg1"/>
                </a:solidFill>
              </a:rPr>
              <a:t>Non bibliographic metadata are: Structural metadata (layout of recorded content on physical carriers), Technical metadata (equipment used to digitise analogue items), Logical structure metadata (how </a:t>
            </a:r>
            <a:r>
              <a:rPr lang="en-GB" sz="1600" dirty="0" err="1">
                <a:solidFill>
                  <a:schemeClr val="bg1"/>
                </a:solidFill>
              </a:rPr>
              <a:t>audiofiles</a:t>
            </a:r>
            <a:r>
              <a:rPr lang="en-GB" sz="1600" dirty="0">
                <a:solidFill>
                  <a:schemeClr val="bg1"/>
                </a:solidFill>
              </a:rPr>
              <a:t> should be played back), Administrative metadata (copyright status and digitisation funder).</a:t>
            </a:r>
          </a:p>
          <a:p>
            <a:pPr marL="800100" lvl="1" indent="-342900" algn="l">
              <a:lnSpc>
                <a:spcPct val="100000"/>
              </a:lnSpc>
              <a:buFontTx/>
              <a:buChar char="-"/>
            </a:pPr>
            <a:endParaRPr lang="en-GB" sz="1600" dirty="0">
              <a:solidFill>
                <a:schemeClr val="bg1"/>
              </a:solidFill>
            </a:endParaRPr>
          </a:p>
          <a:p>
            <a:pPr marL="514350" indent="-514350" algn="l">
              <a:lnSpc>
                <a:spcPts val="3500"/>
              </a:lnSpc>
              <a:buFont typeface="+mj-lt"/>
              <a:buAutoNum type="arabicPeriod"/>
            </a:pPr>
            <a:r>
              <a:rPr lang="en-GB" sz="1900" dirty="0">
                <a:solidFill>
                  <a:schemeClr val="bg1"/>
                </a:solidFill>
              </a:rPr>
              <a:t>SIPs must be submitted and successfully ingest in the DLS.</a:t>
            </a:r>
          </a:p>
          <a:p>
            <a:pPr marL="800100" lvl="1" indent="-342900" algn="l">
              <a:lnSpc>
                <a:spcPct val="100000"/>
              </a:lnSpc>
              <a:buFontTx/>
              <a:buChar char="-"/>
            </a:pPr>
            <a:r>
              <a:rPr lang="en-GB" sz="1600" dirty="0">
                <a:solidFill>
                  <a:schemeClr val="bg1"/>
                </a:solidFill>
              </a:rPr>
              <a:t>Once SIPs are ingested, Logical arks are generated (one per PROD and one per REC entry). </a:t>
            </a:r>
          </a:p>
          <a:p>
            <a:pPr marL="800100" lvl="1" indent="-342900" algn="l">
              <a:lnSpc>
                <a:spcPct val="100000"/>
              </a:lnSpc>
              <a:buFontTx/>
              <a:buChar char="-"/>
            </a:pPr>
            <a:endParaRPr lang="en-GB" sz="1600" dirty="0">
              <a:solidFill>
                <a:schemeClr val="bg1"/>
              </a:solidFill>
            </a:endParaRPr>
          </a:p>
          <a:p>
            <a:pPr marL="342900" indent="-342900" algn="l">
              <a:lnSpc>
                <a:spcPts val="3500"/>
              </a:lnSpc>
              <a:buFont typeface="+mj-lt"/>
              <a:buAutoNum type="arabicPeriod"/>
            </a:pPr>
            <a:r>
              <a:rPr lang="en-GB" sz="1900" dirty="0">
                <a:solidFill>
                  <a:schemeClr val="bg1"/>
                </a:solidFill>
              </a:rPr>
              <a:t>   SAMI must be updated with Logical arks (both in PROD and REC entries).</a:t>
            </a:r>
          </a:p>
          <a:p>
            <a:pPr marL="800100" lvl="1" indent="-342900" algn="l">
              <a:lnSpc>
                <a:spcPct val="100000"/>
              </a:lnSpc>
              <a:buFontTx/>
              <a:buChar char="-"/>
            </a:pPr>
            <a:r>
              <a:rPr lang="en-GB" sz="1600" dirty="0">
                <a:solidFill>
                  <a:schemeClr val="bg1"/>
                </a:solidFill>
              </a:rPr>
              <a:t>The interaction between the website and SAMI (through L-arks) allows the website to display the bibliographic metadata and to arrange items in their own website category and/or collection page.</a:t>
            </a:r>
          </a:p>
          <a:p>
            <a:pPr marL="800100" lvl="1" indent="-342900" algn="l">
              <a:lnSpc>
                <a:spcPct val="100000"/>
              </a:lnSpc>
              <a:buFontTx/>
              <a:buChar char="-"/>
            </a:pPr>
            <a:r>
              <a:rPr lang="en-GB" sz="1600" dirty="0">
                <a:solidFill>
                  <a:schemeClr val="bg1"/>
                </a:solidFill>
              </a:rPr>
              <a:t>The interaction between the website and information stored via the SIP tool instead, allows the website to mainly (but not only) apply copyright restrictions and to play </a:t>
            </a:r>
            <a:r>
              <a:rPr lang="en-GB" sz="1600" dirty="0" err="1">
                <a:solidFill>
                  <a:schemeClr val="bg1"/>
                </a:solidFill>
              </a:rPr>
              <a:t>audiofiles</a:t>
            </a:r>
            <a:r>
              <a:rPr lang="en-GB" sz="1600" dirty="0">
                <a:solidFill>
                  <a:schemeClr val="bg1"/>
                </a:solidFill>
              </a:rPr>
              <a:t> in the correct sequence.</a:t>
            </a:r>
          </a:p>
          <a:p>
            <a:pPr marL="342900" indent="-342900">
              <a:buFontTx/>
              <a:buChar char="-"/>
            </a:pPr>
            <a:endParaRPr lang="en-GB" dirty="0"/>
          </a:p>
        </p:txBody>
      </p:sp>
    </p:spTree>
    <p:extLst>
      <p:ext uri="{BB962C8B-B14F-4D97-AF65-F5344CB8AC3E}">
        <p14:creationId xmlns:p14="http://schemas.microsoft.com/office/powerpoint/2010/main" val="106785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349"/>
            <a:ext cx="9144000" cy="830151"/>
          </a:xfrm>
          <a:noFill/>
        </p:spPr>
        <p:txBody>
          <a:bodyPr>
            <a:normAutofit fontScale="90000"/>
          </a:bodyPr>
          <a:lstStyle/>
          <a:p>
            <a:r>
              <a:rPr lang="en-GB" b="1" dirty="0">
                <a:solidFill>
                  <a:schemeClr val="bg1"/>
                </a:solidFill>
              </a:rPr>
              <a:t>Migration workflow</a:t>
            </a:r>
          </a:p>
        </p:txBody>
      </p:sp>
      <mc:AlternateContent xmlns:mc="http://schemas.openxmlformats.org/markup-compatibility/2006">
        <mc:Choice xmlns:psuz="http://schemas.microsoft.com/office/powerpoint/2016/summaryzoom" Requires="psuz">
          <p:graphicFrame>
            <p:nvGraphicFramePr>
              <p:cNvPr id="4" name="Summary Zoom 3">
                <a:extLst>
                  <a:ext uri="{FF2B5EF4-FFF2-40B4-BE49-F238E27FC236}">
                    <a16:creationId xmlns:a16="http://schemas.microsoft.com/office/drawing/2014/main" id="{F399D53D-141B-214A-F9AE-5D47155FF5C7}"/>
                  </a:ext>
                </a:extLst>
              </p:cNvPr>
              <p:cNvGraphicFramePr>
                <a:graphicFrameLocks noChangeAspect="1"/>
              </p:cNvGraphicFramePr>
              <p:nvPr>
                <p:extLst>
                  <p:ext uri="{D42A27DB-BD31-4B8C-83A1-F6EECF244321}">
                    <p14:modId xmlns:p14="http://schemas.microsoft.com/office/powerpoint/2010/main" val="482559377"/>
                  </p:ext>
                </p:extLst>
              </p:nvPr>
            </p:nvGraphicFramePr>
            <p:xfrm>
              <a:off x="373487" y="952500"/>
              <a:ext cx="10980313" cy="5658947"/>
            </p:xfrm>
            <a:graphic>
              <a:graphicData uri="http://schemas.microsoft.com/office/powerpoint/2016/summaryzoom">
                <psuz:summaryZm>
                  <psuz:summaryZmObj sectionId="{3BE98FD0-850B-4343-9A91-9FCE60E07936}" offsetFactorX="52278" offsetFactorY="-10750" scaleFactorX="50893" scaleFactorY="45238">
                    <psuz:zmPr id="{9152C7ED-4EF6-40C7-874D-2476402785FD}" transitionDur="1000" showBg="0">
                      <p166:blipFill xmlns:p166="http://schemas.microsoft.com/office/powerpoint/2016/6/main">
                        <a:blip r:embed="rId3"/>
                        <a:stretch>
                          <a:fillRect/>
                        </a:stretch>
                      </p166:blipFill>
                      <p166:spPr xmlns:p166="http://schemas.microsoft.com/office/powerpoint/2016/6/main">
                        <a:xfrm>
                          <a:off x="4356398" y="621577"/>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166:spPr>
                    </psuz:zmPr>
                  </psuz:summaryZmObj>
                  <psuz:summaryZmObj sectionId="{9C3C0817-FCED-4A63-85F9-0B9EB6E2538E}" offsetFactorX="-51052" offsetFactorY="53211" scaleFactorX="50893" scaleFactorY="45238">
                    <psuz:zmPr id="{4494443D-964D-434E-9463-81C8C7E98098}" transitionDur="1250" showBg="0">
                      <p166:blipFill xmlns:p166="http://schemas.microsoft.com/office/powerpoint/2016/6/main">
                        <a:blip r:embed="rId4"/>
                        <a:stretch>
                          <a:fillRect/>
                        </a:stretch>
                      </p166:blipFill>
                      <p166:spPr xmlns:p166="http://schemas.microsoft.com/office/powerpoint/2016/6/main">
                        <a:xfrm>
                          <a:off x="4375412" y="2250361"/>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166:spPr>
                    </psuz:zmPr>
                  </psuz:summaryZmObj>
                  <psuz:summaryZmObj sectionId="{514295C5-7BBF-4435-A40A-317CF89BCD91}" offsetFactorX="53287" offsetFactorY="16783" scaleFactorX="50893" scaleFactorY="45238">
                    <psuz:zmPr id="{5FCFA7B9-AB03-403F-A266-1D9546EFD321}" transitionDur="1000" showBg="0">
                      <p166:blipFill xmlns:p166="http://schemas.microsoft.com/office/powerpoint/2016/6/main">
                        <a:blip r:embed="rId5"/>
                        <a:stretch>
                          <a:fillRect/>
                        </a:stretch>
                      </p166:blipFill>
                      <p166:spPr xmlns:p166="http://schemas.microsoft.com/office/powerpoint/2016/6/main">
                        <a:xfrm>
                          <a:off x="4402077" y="4039006"/>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166:spPr>
                    </psuz:zmPr>
                  </psuz:summaryZmObj>
                  <psuz:gridLayout/>
                </psuz:summaryZm>
              </a:graphicData>
            </a:graphic>
          </p:graphicFrame>
        </mc:Choice>
        <mc:Fallback>
          <p:grpSp>
            <p:nvGrpSpPr>
              <p:cNvPr id="4" name="Summary Zoom 3">
                <a:extLst>
                  <a:ext uri="{FF2B5EF4-FFF2-40B4-BE49-F238E27FC236}">
                    <a16:creationId xmlns:a16="http://schemas.microsoft.com/office/drawing/2014/main" id="{F399D53D-141B-214A-F9AE-5D47155FF5C7}"/>
                  </a:ext>
                </a:extLst>
              </p:cNvPr>
              <p:cNvGrpSpPr>
                <a:grpSpLocks noGrp="1" noUngrp="1" noRot="1" noChangeAspect="1" noMove="1" noResize="1"/>
              </p:cNvGrpSpPr>
              <p:nvPr/>
            </p:nvGrpSpPr>
            <p:grpSpPr>
              <a:xfrm>
                <a:off x="373487" y="952500"/>
                <a:ext cx="10980313" cy="5658947"/>
                <a:chOff x="373487" y="952500"/>
                <a:chExt cx="10980313" cy="5658947"/>
              </a:xfrm>
            </p:grpSpPr>
            <p:pic>
              <p:nvPicPr>
                <p:cNvPr id="3" name="Picture 3">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729885" y="1574077"/>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spPr>
            </p:pic>
            <p:pic>
              <p:nvPicPr>
                <p:cNvPr id="5" name="Picture 5">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748899" y="3202861"/>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4775564" y="4991506"/>
                  <a:ext cx="2304006" cy="1151997"/>
                </a:xfrm>
                <a:prstGeom prst="ellipse">
                  <a:avLst/>
                </a:prstGeom>
                <a:solidFill>
                  <a:schemeClr val="accent1">
                    <a:lumMod val="60000"/>
                    <a:lumOff val="40000"/>
                  </a:schemeClr>
                </a:solidFill>
                <a:ln>
                  <a:solidFill>
                    <a:srgbClr val="FFFFFF"/>
                  </a:solidFill>
                </a:ln>
                <a:effectLst>
                  <a:outerShdw blurRad="107950" dist="12700" dir="5400000" algn="ctr">
                    <a:srgbClr val="000000"/>
                  </a:outerShdw>
                </a:effectLst>
              </p:spPr>
            </p:pic>
          </p:grpSp>
        </mc:Fallback>
      </mc:AlternateContent>
    </p:spTree>
    <p:extLst>
      <p:ext uri="{BB962C8B-B14F-4D97-AF65-F5344CB8AC3E}">
        <p14:creationId xmlns:p14="http://schemas.microsoft.com/office/powerpoint/2010/main" val="308518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5269"/>
            <a:ext cx="9144000" cy="2387600"/>
          </a:xfrm>
        </p:spPr>
        <p:txBody>
          <a:bodyPr>
            <a:normAutofit/>
          </a:bodyPr>
          <a:lstStyle/>
          <a:p>
            <a:r>
              <a:rPr lang="en-GB" sz="9600" b="1" dirty="0">
                <a:latin typeface="Arial Black" panose="020B0A04020102020204" pitchFamily="34" charset="0"/>
              </a:rPr>
              <a:t>Preparation</a:t>
            </a:r>
          </a:p>
        </p:txBody>
      </p:sp>
    </p:spTree>
    <p:extLst>
      <p:ext uri="{BB962C8B-B14F-4D97-AF65-F5344CB8AC3E}">
        <p14:creationId xmlns:p14="http://schemas.microsoft.com/office/powerpoint/2010/main" val="422037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5046" y="152400"/>
            <a:ext cx="9144000" cy="679940"/>
          </a:xfrm>
        </p:spPr>
        <p:txBody>
          <a:bodyPr>
            <a:normAutofit/>
          </a:bodyPr>
          <a:lstStyle/>
          <a:p>
            <a:r>
              <a:rPr lang="en-GB" sz="4000" b="1" dirty="0">
                <a:solidFill>
                  <a:schemeClr val="bg1"/>
                </a:solidFill>
              </a:rPr>
              <a:t>Information needed</a:t>
            </a:r>
          </a:p>
        </p:txBody>
      </p:sp>
      <p:graphicFrame>
        <p:nvGraphicFramePr>
          <p:cNvPr id="7" name="Diagram 6">
            <a:extLst>
              <a:ext uri="{FF2B5EF4-FFF2-40B4-BE49-F238E27FC236}">
                <a16:creationId xmlns:a16="http://schemas.microsoft.com/office/drawing/2014/main" id="{CFA36F37-D7E2-16FD-F6E6-23A1A9C7D03E}"/>
              </a:ext>
            </a:extLst>
          </p:cNvPr>
          <p:cNvGraphicFramePr/>
          <p:nvPr>
            <p:extLst>
              <p:ext uri="{D42A27DB-BD31-4B8C-83A1-F6EECF244321}">
                <p14:modId xmlns:p14="http://schemas.microsoft.com/office/powerpoint/2010/main" val="271555658"/>
              </p:ext>
            </p:extLst>
          </p:nvPr>
        </p:nvGraphicFramePr>
        <p:xfrm>
          <a:off x="863997" y="432000"/>
          <a:ext cx="10428289" cy="622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0CB2CB6-56E9-0613-466E-C1922FAB6016}"/>
              </a:ext>
            </a:extLst>
          </p:cNvPr>
          <p:cNvSpPr txBox="1"/>
          <p:nvPr/>
        </p:nvSpPr>
        <p:spPr>
          <a:xfrm>
            <a:off x="3083734" y="1997517"/>
            <a:ext cx="1551709" cy="3016210"/>
          </a:xfrm>
          <a:prstGeom prst="rect">
            <a:avLst/>
          </a:prstGeom>
          <a:noFill/>
        </p:spPr>
        <p:txBody>
          <a:bodyPr wrap="square" rtlCol="0">
            <a:spAutoFit/>
          </a:bodyPr>
          <a:lstStyle/>
          <a:p>
            <a:r>
              <a:rPr lang="en-GB" sz="1000" dirty="0"/>
              <a:t>The files can be retrieved in several ways:</a:t>
            </a:r>
          </a:p>
          <a:p>
            <a:pPr marL="171450" indent="-171450">
              <a:buFontTx/>
              <a:buChar char="-"/>
            </a:pPr>
            <a:r>
              <a:rPr lang="en-GB" sz="1000" dirty="0"/>
              <a:t>They can be already available in the Sound Archive shared folder</a:t>
            </a:r>
          </a:p>
          <a:p>
            <a:pPr marL="171450" indent="-171450">
              <a:buFontTx/>
              <a:buChar char="-"/>
            </a:pPr>
            <a:r>
              <a:rPr lang="en-GB" sz="1000" dirty="0"/>
              <a:t>If previously ingested, they can be downloaded from the DLS </a:t>
            </a:r>
          </a:p>
          <a:p>
            <a:pPr marL="171450" indent="-171450">
              <a:buFontTx/>
              <a:buChar char="-"/>
            </a:pPr>
            <a:r>
              <a:rPr lang="en-GB" sz="1000" dirty="0"/>
              <a:t>Curators might have them in department’s hard drives</a:t>
            </a:r>
          </a:p>
          <a:p>
            <a:pPr marL="171450" indent="-171450">
              <a:buFontTx/>
              <a:buChar char="-"/>
            </a:pPr>
            <a:r>
              <a:rPr lang="en-GB" sz="1000" dirty="0"/>
              <a:t>Original items can be re-transferred by Technical Services</a:t>
            </a:r>
          </a:p>
          <a:p>
            <a:pPr marL="171450" indent="-171450">
              <a:buFontTx/>
              <a:buChar char="-"/>
            </a:pPr>
            <a:endParaRPr lang="en-GB" sz="1000" dirty="0"/>
          </a:p>
          <a:p>
            <a:r>
              <a:rPr lang="en-GB" sz="1000" dirty="0"/>
              <a:t>It is advisable to always create a second copy of the files.</a:t>
            </a:r>
          </a:p>
        </p:txBody>
      </p:sp>
      <p:sp>
        <p:nvSpPr>
          <p:cNvPr id="5" name="TextBox 4">
            <a:extLst>
              <a:ext uri="{FF2B5EF4-FFF2-40B4-BE49-F238E27FC236}">
                <a16:creationId xmlns:a16="http://schemas.microsoft.com/office/drawing/2014/main" id="{5A8CF496-2612-65FB-E082-E614D0651CEB}"/>
              </a:ext>
            </a:extLst>
          </p:cNvPr>
          <p:cNvSpPr txBox="1"/>
          <p:nvPr/>
        </p:nvSpPr>
        <p:spPr>
          <a:xfrm>
            <a:off x="5261200" y="2028295"/>
            <a:ext cx="1551709" cy="4708981"/>
          </a:xfrm>
          <a:prstGeom prst="rect">
            <a:avLst/>
          </a:prstGeom>
          <a:noFill/>
        </p:spPr>
        <p:txBody>
          <a:bodyPr wrap="square" rtlCol="0">
            <a:spAutoFit/>
          </a:bodyPr>
          <a:lstStyle/>
          <a:p>
            <a:r>
              <a:rPr lang="en-GB" sz="1000" dirty="0"/>
              <a:t>Technical metadata can be available from different sources:</a:t>
            </a:r>
          </a:p>
          <a:p>
            <a:pPr marL="171450" indent="-171450">
              <a:buFontTx/>
              <a:buChar char="-"/>
            </a:pPr>
            <a:r>
              <a:rPr lang="en-GB" sz="1000" dirty="0"/>
              <a:t>They may be available in the {565} and {566} catalogue notes in PROD or REC entries</a:t>
            </a:r>
          </a:p>
          <a:p>
            <a:pPr marL="171450" indent="-171450">
              <a:buFontTx/>
              <a:buChar char="-"/>
            </a:pPr>
            <a:r>
              <a:rPr lang="en-GB" sz="1000" dirty="0"/>
              <a:t>They can be extracted through </a:t>
            </a:r>
            <a:r>
              <a:rPr lang="en-GB" sz="1000" dirty="0" err="1"/>
              <a:t>MediaInfo</a:t>
            </a:r>
            <a:endParaRPr lang="en-GB" sz="1000" dirty="0"/>
          </a:p>
          <a:p>
            <a:pPr marL="171450" indent="-171450">
              <a:buFontTx/>
              <a:buChar char="-"/>
            </a:pPr>
            <a:r>
              <a:rPr lang="en-GB" sz="1000" dirty="0"/>
              <a:t>They can be retrieved by extracting data from the meta xml files (if available in Sound Archive shared folder</a:t>
            </a:r>
          </a:p>
          <a:p>
            <a:pPr marL="171450" indent="-171450">
              <a:buFontTx/>
              <a:buChar char="-"/>
            </a:pPr>
            <a:r>
              <a:rPr lang="en-GB" sz="1000" dirty="0"/>
              <a:t>Spreadsheets with tech metadata from previous transfers can be available at shared folder XXXX</a:t>
            </a:r>
          </a:p>
          <a:p>
            <a:pPr marL="171450" indent="-171450">
              <a:buFontTx/>
              <a:buChar char="-"/>
            </a:pPr>
            <a:r>
              <a:rPr lang="en-GB" sz="1000" dirty="0"/>
              <a:t>Senior employees might remember or might know where they are</a:t>
            </a:r>
          </a:p>
          <a:p>
            <a:pPr marL="171450" indent="-171450">
              <a:buFontTx/>
              <a:buChar char="-"/>
            </a:pPr>
            <a:r>
              <a:rPr lang="en-GB" sz="1000" dirty="0"/>
              <a:t>All the above failing, all the transfer equipment  info at stage 5 of the SIP tool will be unknown.</a:t>
            </a:r>
          </a:p>
          <a:p>
            <a:pPr marL="171450" indent="-171450">
              <a:buFontTx/>
              <a:buChar char="-"/>
            </a:pPr>
            <a:endParaRPr lang="en-GB" sz="1000" dirty="0"/>
          </a:p>
        </p:txBody>
      </p:sp>
      <p:sp>
        <p:nvSpPr>
          <p:cNvPr id="6" name="TextBox 5">
            <a:extLst>
              <a:ext uri="{FF2B5EF4-FFF2-40B4-BE49-F238E27FC236}">
                <a16:creationId xmlns:a16="http://schemas.microsoft.com/office/drawing/2014/main" id="{D9FC12F8-82D2-7B27-4C3C-BB9D053364B0}"/>
              </a:ext>
            </a:extLst>
          </p:cNvPr>
          <p:cNvSpPr txBox="1"/>
          <p:nvPr/>
        </p:nvSpPr>
        <p:spPr>
          <a:xfrm>
            <a:off x="7352589" y="3288145"/>
            <a:ext cx="1551709" cy="1921164"/>
          </a:xfrm>
          <a:prstGeom prst="rect">
            <a:avLst/>
          </a:prstGeom>
          <a:noFill/>
        </p:spPr>
        <p:txBody>
          <a:bodyPr wrap="square" rtlCol="0">
            <a:spAutoFit/>
          </a:bodyPr>
          <a:lstStyle/>
          <a:p>
            <a:endParaRPr lang="en-GB" dirty="0"/>
          </a:p>
        </p:txBody>
      </p:sp>
      <p:sp>
        <p:nvSpPr>
          <p:cNvPr id="8" name="TextBox 7">
            <a:extLst>
              <a:ext uri="{FF2B5EF4-FFF2-40B4-BE49-F238E27FC236}">
                <a16:creationId xmlns:a16="http://schemas.microsoft.com/office/drawing/2014/main" id="{06E5695F-3BAD-67E7-343A-60B71600892E}"/>
              </a:ext>
            </a:extLst>
          </p:cNvPr>
          <p:cNvSpPr txBox="1"/>
          <p:nvPr/>
        </p:nvSpPr>
        <p:spPr>
          <a:xfrm>
            <a:off x="9518073" y="3280064"/>
            <a:ext cx="1551709" cy="1921164"/>
          </a:xfrm>
          <a:prstGeom prst="rect">
            <a:avLst/>
          </a:prstGeom>
          <a:noFill/>
        </p:spPr>
        <p:txBody>
          <a:bodyPr wrap="square" rtlCol="0">
            <a:spAutoFit/>
          </a:bodyPr>
          <a:lstStyle/>
          <a:p>
            <a:endParaRPr lang="en-GB" dirty="0"/>
          </a:p>
        </p:txBody>
      </p:sp>
      <p:sp>
        <p:nvSpPr>
          <p:cNvPr id="9" name="TextBox 8">
            <a:extLst>
              <a:ext uri="{FF2B5EF4-FFF2-40B4-BE49-F238E27FC236}">
                <a16:creationId xmlns:a16="http://schemas.microsoft.com/office/drawing/2014/main" id="{B4875DDC-70AB-CABD-E757-FDA4610DDB31}"/>
              </a:ext>
            </a:extLst>
          </p:cNvPr>
          <p:cNvSpPr txBox="1"/>
          <p:nvPr/>
        </p:nvSpPr>
        <p:spPr>
          <a:xfrm>
            <a:off x="981448" y="2028295"/>
            <a:ext cx="1551709" cy="1169551"/>
          </a:xfrm>
          <a:prstGeom prst="rect">
            <a:avLst/>
          </a:prstGeom>
          <a:noFill/>
        </p:spPr>
        <p:txBody>
          <a:bodyPr wrap="square" rtlCol="0">
            <a:spAutoFit/>
          </a:bodyPr>
          <a:lstStyle/>
          <a:p>
            <a:r>
              <a:rPr lang="en-GB" sz="1000" dirty="0"/>
              <a:t>Bibliographic metadata on Sounds.bl.uk are stored in xml files. The spreadsheet with extracted metadata from Sounds can be obtained by running the Python script provided.</a:t>
            </a:r>
          </a:p>
        </p:txBody>
      </p:sp>
      <p:sp>
        <p:nvSpPr>
          <p:cNvPr id="10" name="TextBox 9">
            <a:extLst>
              <a:ext uri="{FF2B5EF4-FFF2-40B4-BE49-F238E27FC236}">
                <a16:creationId xmlns:a16="http://schemas.microsoft.com/office/drawing/2014/main" id="{16FDDD91-681F-B563-DBCC-218ED79FFA23}"/>
              </a:ext>
            </a:extLst>
          </p:cNvPr>
          <p:cNvSpPr txBox="1"/>
          <p:nvPr/>
        </p:nvSpPr>
        <p:spPr>
          <a:xfrm>
            <a:off x="7304187" y="1986500"/>
            <a:ext cx="1780199" cy="4401205"/>
          </a:xfrm>
          <a:prstGeom prst="rect">
            <a:avLst/>
          </a:prstGeom>
          <a:noFill/>
        </p:spPr>
        <p:txBody>
          <a:bodyPr wrap="square" rtlCol="0">
            <a:spAutoFit/>
          </a:bodyPr>
          <a:lstStyle/>
          <a:p>
            <a:r>
              <a:rPr lang="en-GB" sz="1000" dirty="0"/>
              <a:t>Curators to determine the correct RAQ ID for each collection and individual items. The most commonly used are:</a:t>
            </a:r>
          </a:p>
          <a:p>
            <a:endParaRPr lang="en-GB" sz="1000" dirty="0"/>
          </a:p>
          <a:p>
            <a:pPr marL="171450" indent="-171450">
              <a:buFontTx/>
              <a:buChar char="-"/>
            </a:pPr>
            <a:r>
              <a:rPr lang="en-GB" sz="1000" dirty="0"/>
              <a:t>17.3: streaming only</a:t>
            </a:r>
          </a:p>
          <a:p>
            <a:pPr marL="171450" indent="-171450">
              <a:buFontTx/>
              <a:buChar char="-"/>
            </a:pPr>
            <a:r>
              <a:rPr lang="en-GB" sz="1000" dirty="0"/>
              <a:t>17.4: reading room only</a:t>
            </a:r>
          </a:p>
          <a:p>
            <a:pPr marL="171450" indent="-171450">
              <a:buFontTx/>
              <a:buChar char="-"/>
            </a:pPr>
            <a:r>
              <a:rPr lang="en-GB" sz="1000" dirty="0"/>
              <a:t>17.7: viewable everywhere, except in the US</a:t>
            </a:r>
          </a:p>
          <a:p>
            <a:pPr marL="171450" indent="-171450">
              <a:buFontTx/>
              <a:buChar char="-"/>
            </a:pPr>
            <a:r>
              <a:rPr lang="en-GB" sz="1000" dirty="0"/>
              <a:t>17.8: </a:t>
            </a:r>
            <a:r>
              <a:rPr lang="en-GB" sz="1000" dirty="0" err="1"/>
              <a:t>streaming+embeddable</a:t>
            </a:r>
            <a:endParaRPr lang="en-GB" sz="1000" dirty="0"/>
          </a:p>
          <a:p>
            <a:pPr marL="171450" indent="-171450">
              <a:buFontTx/>
              <a:buChar char="-"/>
            </a:pPr>
            <a:r>
              <a:rPr lang="en-GB" sz="1000" dirty="0"/>
              <a:t>1.1: open </a:t>
            </a:r>
            <a:r>
              <a:rPr lang="en-GB" sz="1000" dirty="0" err="1"/>
              <a:t>domain,viewable</a:t>
            </a:r>
            <a:r>
              <a:rPr lang="en-GB" sz="1000" dirty="0"/>
              <a:t> everywhere, high resolution downloads permitted </a:t>
            </a:r>
          </a:p>
          <a:p>
            <a:pPr marL="171450" indent="-171450">
              <a:buFontTx/>
              <a:buChar char="-"/>
            </a:pPr>
            <a:r>
              <a:rPr lang="en-GB" sz="1000" dirty="0"/>
              <a:t>17.5 : staff only access</a:t>
            </a:r>
          </a:p>
          <a:p>
            <a:endParaRPr lang="en-GB" sz="1000" dirty="0"/>
          </a:p>
          <a:p>
            <a:r>
              <a:rPr lang="en-GB" sz="1000" dirty="0"/>
              <a:t>As agreed, images will be displayed on the website even if associated to restricted </a:t>
            </a:r>
            <a:r>
              <a:rPr lang="en-GB" sz="1000" dirty="0" err="1"/>
              <a:t>audioifiles</a:t>
            </a:r>
            <a:r>
              <a:rPr lang="en-GB" sz="1000" dirty="0"/>
              <a:t>. You don’t need RAQ IDs for images. </a:t>
            </a:r>
          </a:p>
          <a:p>
            <a:r>
              <a:rPr lang="en-GB" sz="1000" dirty="0"/>
              <a:t>As for transcripts, if you want to make them downloadable &amp; embeddable, please use  17.1.</a:t>
            </a:r>
          </a:p>
          <a:p>
            <a:endParaRPr lang="en-GB" sz="1000" dirty="0"/>
          </a:p>
          <a:p>
            <a:endParaRPr lang="en-GB" sz="1000" dirty="0"/>
          </a:p>
        </p:txBody>
      </p:sp>
      <p:sp>
        <p:nvSpPr>
          <p:cNvPr id="11" name="TextBox 10">
            <a:extLst>
              <a:ext uri="{FF2B5EF4-FFF2-40B4-BE49-F238E27FC236}">
                <a16:creationId xmlns:a16="http://schemas.microsoft.com/office/drawing/2014/main" id="{3C92F621-F12A-3D9B-2782-9DA351783775}"/>
              </a:ext>
            </a:extLst>
          </p:cNvPr>
          <p:cNvSpPr txBox="1"/>
          <p:nvPr/>
        </p:nvSpPr>
        <p:spPr>
          <a:xfrm>
            <a:off x="9575664" y="2028295"/>
            <a:ext cx="1551709" cy="1477328"/>
          </a:xfrm>
          <a:prstGeom prst="rect">
            <a:avLst/>
          </a:prstGeom>
          <a:noFill/>
        </p:spPr>
        <p:txBody>
          <a:bodyPr wrap="square" rtlCol="0">
            <a:spAutoFit/>
          </a:bodyPr>
          <a:lstStyle/>
          <a:p>
            <a:r>
              <a:rPr lang="en-GB" sz="1000" dirty="0"/>
              <a:t>Curators to determine the funder of the digitisation </a:t>
            </a:r>
          </a:p>
          <a:p>
            <a:r>
              <a:rPr lang="en-GB" sz="1000" dirty="0"/>
              <a:t>(analogue items). </a:t>
            </a:r>
          </a:p>
          <a:p>
            <a:r>
              <a:rPr lang="en-GB" sz="1000" dirty="0"/>
              <a:t>The options available in the SIP tool for migrated content include:</a:t>
            </a:r>
          </a:p>
          <a:p>
            <a:pPr marL="171450" indent="-171450">
              <a:buFontTx/>
              <a:buChar char="-"/>
            </a:pPr>
            <a:r>
              <a:rPr lang="en-GB" sz="1000" dirty="0"/>
              <a:t>National Life Stories</a:t>
            </a:r>
          </a:p>
          <a:p>
            <a:pPr marL="171450" indent="-171450">
              <a:buFontTx/>
              <a:buChar char="-"/>
            </a:pPr>
            <a:r>
              <a:rPr lang="en-GB" sz="1000" dirty="0"/>
              <a:t>The British Library</a:t>
            </a:r>
          </a:p>
          <a:p>
            <a:pPr marL="171450" indent="-171450">
              <a:buFontTx/>
              <a:buChar char="-"/>
            </a:pPr>
            <a:r>
              <a:rPr lang="en-GB" sz="1000" dirty="0"/>
              <a:t>JISC</a:t>
            </a:r>
          </a:p>
        </p:txBody>
      </p:sp>
    </p:spTree>
    <p:extLst>
      <p:ext uri="{BB962C8B-B14F-4D97-AF65-F5344CB8AC3E}">
        <p14:creationId xmlns:p14="http://schemas.microsoft.com/office/powerpoint/2010/main" val="416758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3471"/>
            <a:ext cx="9144000" cy="565760"/>
          </a:xfrm>
        </p:spPr>
        <p:txBody>
          <a:bodyPr>
            <a:noAutofit/>
          </a:bodyPr>
          <a:lstStyle/>
          <a:p>
            <a:r>
              <a:rPr lang="en-GB" sz="4000" b="1" dirty="0">
                <a:solidFill>
                  <a:schemeClr val="bg1"/>
                </a:solidFill>
              </a:rPr>
              <a:t>Checks</a:t>
            </a:r>
          </a:p>
        </p:txBody>
      </p:sp>
      <p:sp>
        <p:nvSpPr>
          <p:cNvPr id="3" name="Subtitle 2"/>
          <p:cNvSpPr>
            <a:spLocks noGrp="1"/>
          </p:cNvSpPr>
          <p:nvPr>
            <p:ph type="subTitle" idx="1"/>
          </p:nvPr>
        </p:nvSpPr>
        <p:spPr>
          <a:xfrm>
            <a:off x="1524000" y="1146884"/>
            <a:ext cx="9144000" cy="4853354"/>
          </a:xfrm>
        </p:spPr>
        <p:txBody>
          <a:bodyPr/>
          <a:lstStyle/>
          <a:p>
            <a:pPr algn="l"/>
            <a:endParaRPr lang="en-GB" dirty="0">
              <a:solidFill>
                <a:schemeClr val="bg1"/>
              </a:solidFill>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CBFCC1C-D47C-5F05-B9A8-8544963DE490}"/>
                  </a:ext>
                </a:extLst>
              </p:cNvPr>
              <p:cNvGraphicFramePr>
                <a:graphicFrameLocks noChangeAspect="1"/>
              </p:cNvGraphicFramePr>
              <p:nvPr>
                <p:extLst>
                  <p:ext uri="{D42A27DB-BD31-4B8C-83A1-F6EECF244321}">
                    <p14:modId xmlns:p14="http://schemas.microsoft.com/office/powerpoint/2010/main" val="3147798241"/>
                  </p:ext>
                </p:extLst>
              </p:nvPr>
            </p:nvGraphicFramePr>
            <p:xfrm>
              <a:off x="1546035" y="1859061"/>
              <a:ext cx="3048000" cy="1714500"/>
            </p:xfrm>
            <a:graphic>
              <a:graphicData uri="http://schemas.microsoft.com/office/powerpoint/2016/slidezoom">
                <pslz:sldZm>
                  <pslz:sldZmObj sldId="274" cId="1916928185">
                    <pslz:zmPr id="{1F49D63D-F51F-4F18-9656-771B1B3ABE8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3CBFCC1C-D47C-5F05-B9A8-8544963DE490}"/>
                  </a:ext>
                </a:extLst>
              </p:cNvPr>
              <p:cNvPicPr>
                <a:picLocks noGrp="1" noRot="1" noChangeAspect="1" noMove="1" noResize="1" noEditPoints="1" noAdjustHandles="1" noChangeArrowheads="1" noChangeShapeType="1"/>
              </p:cNvPicPr>
              <p:nvPr/>
            </p:nvPicPr>
            <p:blipFill>
              <a:blip r:embed="rId3"/>
              <a:stretch>
                <a:fillRect/>
              </a:stretch>
            </p:blipFill>
            <p:spPr>
              <a:xfrm>
                <a:off x="1546035" y="185906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90E2BB94-AFCB-F120-2F88-1CF52EEA02AF}"/>
                  </a:ext>
                </a:extLst>
              </p:cNvPr>
              <p:cNvGraphicFramePr>
                <a:graphicFrameLocks noChangeAspect="1"/>
              </p:cNvGraphicFramePr>
              <p:nvPr>
                <p:extLst>
                  <p:ext uri="{D42A27DB-BD31-4B8C-83A1-F6EECF244321}">
                    <p14:modId xmlns:p14="http://schemas.microsoft.com/office/powerpoint/2010/main" val="3025813521"/>
                  </p:ext>
                </p:extLst>
              </p:nvPr>
            </p:nvGraphicFramePr>
            <p:xfrm>
              <a:off x="7620000" y="1908332"/>
              <a:ext cx="3048000" cy="1714500"/>
            </p:xfrm>
            <a:graphic>
              <a:graphicData uri="http://schemas.microsoft.com/office/powerpoint/2016/slidezoom">
                <pslz:sldZm>
                  <pslz:sldZmObj sldId="272" cId="1126221404">
                    <pslz:zmPr id="{8F53767C-DA3C-4720-8C59-ED7EC8A6A5A8}"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90E2BB94-AFCB-F120-2F88-1CF52EEA02AF}"/>
                  </a:ext>
                </a:extLst>
              </p:cNvPr>
              <p:cNvPicPr>
                <a:picLocks noGrp="1" noRot="1" noChangeAspect="1" noMove="1" noResize="1" noEditPoints="1" noAdjustHandles="1" noChangeArrowheads="1" noChangeShapeType="1"/>
              </p:cNvPicPr>
              <p:nvPr/>
            </p:nvPicPr>
            <p:blipFill>
              <a:blip r:embed="rId5"/>
              <a:stretch>
                <a:fillRect/>
              </a:stretch>
            </p:blipFill>
            <p:spPr>
              <a:xfrm>
                <a:off x="7620000" y="1908332"/>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461AB99-97CF-5A8F-3D70-309EA9E43E9D}"/>
                  </a:ext>
                </a:extLst>
              </p:cNvPr>
              <p:cNvGraphicFramePr>
                <a:graphicFrameLocks noChangeAspect="1"/>
              </p:cNvGraphicFramePr>
              <p:nvPr>
                <p:extLst>
                  <p:ext uri="{D42A27DB-BD31-4B8C-83A1-F6EECF244321}">
                    <p14:modId xmlns:p14="http://schemas.microsoft.com/office/powerpoint/2010/main" val="240917039"/>
                  </p:ext>
                </p:extLst>
              </p:nvPr>
            </p:nvGraphicFramePr>
            <p:xfrm>
              <a:off x="4671153" y="4142775"/>
              <a:ext cx="3048000" cy="1714500"/>
            </p:xfrm>
            <a:graphic>
              <a:graphicData uri="http://schemas.microsoft.com/office/powerpoint/2016/slidezoom">
                <pslz:sldZm>
                  <pslz:sldZmObj sldId="273" cId="1002879967">
                    <pslz:zmPr id="{EB2A0E92-E2F5-4BE9-9AC4-5FB067D0F881}"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461AB99-97CF-5A8F-3D70-309EA9E43E9D}"/>
                  </a:ext>
                </a:extLst>
              </p:cNvPr>
              <p:cNvPicPr>
                <a:picLocks noGrp="1" noRot="1" noChangeAspect="1" noMove="1" noResize="1" noEditPoints="1" noAdjustHandles="1" noChangeArrowheads="1" noChangeShapeType="1"/>
              </p:cNvPicPr>
              <p:nvPr/>
            </p:nvPicPr>
            <p:blipFill>
              <a:blip r:embed="rId7"/>
              <a:stretch>
                <a:fillRect/>
              </a:stretch>
            </p:blipFill>
            <p:spPr>
              <a:xfrm>
                <a:off x="4671153" y="414277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7542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966476680"/>
              </p:ext>
            </p:extLst>
          </p:nvPr>
        </p:nvGraphicFramePr>
        <p:xfrm>
          <a:off x="1249819" y="477641"/>
          <a:ext cx="10006445" cy="5934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127525" y="2185693"/>
            <a:ext cx="1184564" cy="400110"/>
          </a:xfrm>
          <a:prstGeom prst="rect">
            <a:avLst/>
          </a:prstGeom>
          <a:noFill/>
        </p:spPr>
        <p:txBody>
          <a:bodyPr wrap="square" rtlCol="0">
            <a:spAutoFit/>
          </a:bodyPr>
          <a:lstStyle/>
          <a:p>
            <a:r>
              <a:rPr lang="en-GB" sz="2000" b="1" dirty="0">
                <a:solidFill>
                  <a:schemeClr val="bg1"/>
                </a:solidFill>
              </a:rPr>
              <a:t>FORMAT</a:t>
            </a:r>
          </a:p>
        </p:txBody>
      </p:sp>
    </p:spTree>
    <p:extLst>
      <p:ext uri="{BB962C8B-B14F-4D97-AF65-F5344CB8AC3E}">
        <p14:creationId xmlns:p14="http://schemas.microsoft.com/office/powerpoint/2010/main" val="191692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04952280"/>
              </p:ext>
            </p:extLst>
          </p:nvPr>
        </p:nvGraphicFramePr>
        <p:xfrm>
          <a:off x="1176766" y="148721"/>
          <a:ext cx="9527810" cy="6516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514508" y="1941197"/>
            <a:ext cx="1572768" cy="400110"/>
          </a:xfrm>
          <a:prstGeom prst="rect">
            <a:avLst/>
          </a:prstGeom>
          <a:noFill/>
        </p:spPr>
        <p:txBody>
          <a:bodyPr wrap="square" rtlCol="0">
            <a:spAutoFit/>
          </a:bodyPr>
          <a:lstStyle/>
          <a:p>
            <a:r>
              <a:rPr lang="en-GB" sz="2000" b="1" dirty="0">
                <a:solidFill>
                  <a:schemeClr val="bg1"/>
                </a:solidFill>
              </a:rPr>
              <a:t>AUDIOFILES</a:t>
            </a:r>
          </a:p>
        </p:txBody>
      </p:sp>
      <p:sp>
        <p:nvSpPr>
          <p:cNvPr id="6" name="TextBox 5"/>
          <p:cNvSpPr txBox="1"/>
          <p:nvPr/>
        </p:nvSpPr>
        <p:spPr>
          <a:xfrm>
            <a:off x="6762681" y="148721"/>
            <a:ext cx="5207646" cy="2282676"/>
          </a:xfrm>
          <a:prstGeom prst="rect">
            <a:avLst/>
          </a:prstGeom>
          <a:noFill/>
        </p:spPr>
        <p:txBody>
          <a:bodyPr wrap="square" rtlCol="0">
            <a:spAutoFit/>
          </a:bodyPr>
          <a:lstStyle/>
          <a:p>
            <a:pPr marL="285750" indent="-285750">
              <a:lnSpc>
                <a:spcPts val="1400"/>
              </a:lnSpc>
              <a:buFont typeface="Arial" panose="020B0604020202020204" pitchFamily="34" charset="0"/>
              <a:buChar char="•"/>
            </a:pPr>
            <a:r>
              <a:rPr lang="en-US" sz="1400" dirty="0">
                <a:solidFill>
                  <a:schemeClr val="bg1"/>
                </a:solidFill>
              </a:rPr>
              <a:t>Do  you have Master (M0.wav) or Playback (P0.wav) files? If playback, ask Technical Services if you can just rename them as M0. </a:t>
            </a:r>
          </a:p>
          <a:p>
            <a:pPr lvl="0">
              <a:lnSpc>
                <a:spcPts val="1400"/>
              </a:lnSpc>
            </a:pPr>
            <a:endParaRPr lang="en-US" sz="1400" dirty="0">
              <a:solidFill>
                <a:schemeClr val="bg1"/>
              </a:solidFill>
            </a:endParaRPr>
          </a:p>
          <a:p>
            <a:pPr marL="285750" lvl="0" indent="-285750">
              <a:lnSpc>
                <a:spcPts val="1400"/>
              </a:lnSpc>
              <a:buFont typeface="Arial" panose="020B0604020202020204" pitchFamily="34" charset="0"/>
              <a:buChar char="•"/>
            </a:pPr>
            <a:r>
              <a:rPr lang="en-US" sz="1400" dirty="0">
                <a:solidFill>
                  <a:schemeClr val="bg1"/>
                </a:solidFill>
              </a:rPr>
              <a:t>Extension of files must be in lower case (.WAV must be renamed as .wav).</a:t>
            </a:r>
          </a:p>
          <a:p>
            <a:pPr lvl="0">
              <a:lnSpc>
                <a:spcPts val="1400"/>
              </a:lnSpc>
            </a:pPr>
            <a:endParaRPr lang="en-US" sz="1400" dirty="0">
              <a:solidFill>
                <a:schemeClr val="bg1"/>
              </a:solidFill>
            </a:endParaRPr>
          </a:p>
          <a:p>
            <a:pPr marL="285750" lvl="0" indent="-285750">
              <a:lnSpc>
                <a:spcPts val="1400"/>
              </a:lnSpc>
              <a:buFont typeface="Arial" panose="020B0604020202020204" pitchFamily="34" charset="0"/>
              <a:buChar char="•"/>
            </a:pPr>
            <a:r>
              <a:rPr lang="en-US" sz="1400" dirty="0">
                <a:solidFill>
                  <a:schemeClr val="bg1"/>
                </a:solidFill>
              </a:rPr>
              <a:t>Get familiar with the old filename scheme.</a:t>
            </a:r>
          </a:p>
          <a:p>
            <a:pPr lvl="0">
              <a:lnSpc>
                <a:spcPts val="1400"/>
              </a:lnSpc>
            </a:pPr>
            <a:endParaRPr lang="en-US" sz="1400" dirty="0">
              <a:solidFill>
                <a:schemeClr val="bg1"/>
              </a:solidFill>
            </a:endParaRPr>
          </a:p>
          <a:p>
            <a:pPr marL="285750" indent="-285750">
              <a:lnSpc>
                <a:spcPts val="1400"/>
              </a:lnSpc>
              <a:buFont typeface="Arial" panose="020B0604020202020204" pitchFamily="34" charset="0"/>
              <a:buChar char="•"/>
            </a:pPr>
            <a:r>
              <a:rPr lang="en-US" sz="1400" dirty="0">
                <a:solidFill>
                  <a:schemeClr val="bg1"/>
                </a:solidFill>
              </a:rPr>
              <a:t>Do filenames correspond to the </a:t>
            </a:r>
            <a:r>
              <a:rPr lang="en-US" sz="1400" dirty="0" err="1">
                <a:solidFill>
                  <a:schemeClr val="bg1"/>
                </a:solidFill>
              </a:rPr>
              <a:t>shelfmarks</a:t>
            </a:r>
            <a:r>
              <a:rPr lang="en-US" sz="1400" dirty="0">
                <a:solidFill>
                  <a:schemeClr val="bg1"/>
                </a:solidFill>
              </a:rPr>
              <a:t> you are migrating? (neither to surrogates, nor to alternative collection numbers)</a:t>
            </a:r>
          </a:p>
          <a:p>
            <a:pPr marL="285750" lvl="0" indent="-285750">
              <a:buFont typeface="Arial" panose="020B0604020202020204" pitchFamily="34" charset="0"/>
              <a:buChar char="•"/>
            </a:pPr>
            <a:endParaRPr lang="en-US" sz="1400" dirty="0">
              <a:solidFill>
                <a:schemeClr val="bg1"/>
              </a:solidFill>
            </a:endParaRPr>
          </a:p>
        </p:txBody>
      </p:sp>
      <p:sp>
        <p:nvSpPr>
          <p:cNvPr id="7" name="Rectangle 6"/>
          <p:cNvSpPr/>
          <p:nvPr/>
        </p:nvSpPr>
        <p:spPr>
          <a:xfrm>
            <a:off x="6762681" y="5285654"/>
            <a:ext cx="4827663" cy="1446550"/>
          </a:xfrm>
          <a:prstGeom prst="rect">
            <a:avLst/>
          </a:prstGeom>
        </p:spPr>
        <p:txBody>
          <a:bodyPr wrap="square">
            <a:spAutoFit/>
          </a:bodyPr>
          <a:lstStyle/>
          <a:p>
            <a:pPr marL="285750" lvl="0" indent="-285750" defTabSz="576000">
              <a:lnSpc>
                <a:spcPts val="1400"/>
              </a:lnSpc>
              <a:spcAft>
                <a:spcPts val="0"/>
              </a:spcAft>
              <a:buFont typeface="Arial" panose="020B0604020202020204" pitchFamily="34" charset="0"/>
              <a:buChar char="•"/>
            </a:pPr>
            <a:r>
              <a:rPr lang="en-US" sz="1400" dirty="0">
                <a:solidFill>
                  <a:schemeClr val="bg1"/>
                </a:solidFill>
              </a:rPr>
              <a:t>Are there silences throughout the files to timecode out?</a:t>
            </a:r>
          </a:p>
          <a:p>
            <a:pPr lvl="0">
              <a:lnSpc>
                <a:spcPts val="1400"/>
              </a:lnSpc>
            </a:pPr>
            <a:endParaRPr lang="en-US" sz="1400" dirty="0">
              <a:solidFill>
                <a:schemeClr val="bg1"/>
              </a:solidFill>
            </a:endParaRPr>
          </a:p>
          <a:p>
            <a:pPr marL="285750" lvl="0" indent="-285750" defTabSz="576000">
              <a:lnSpc>
                <a:spcPts val="1400"/>
              </a:lnSpc>
              <a:spcAft>
                <a:spcPts val="0"/>
              </a:spcAft>
              <a:buFont typeface="Arial" panose="020B0604020202020204" pitchFamily="34" charset="0"/>
              <a:buChar char="•"/>
            </a:pPr>
            <a:r>
              <a:rPr lang="en-US" sz="1400" dirty="0">
                <a:solidFill>
                  <a:schemeClr val="bg1"/>
                </a:solidFill>
              </a:rPr>
              <a:t>Are the files faithful transfers of the primary copies? (they could be transfer of surrogates and miss content available on the originals. Or they could be edited files. Check notes in SAMI or curators’ docs)</a:t>
            </a:r>
          </a:p>
          <a:p>
            <a:pPr lvl="0"/>
            <a:endParaRPr lang="en-US" dirty="0">
              <a:solidFill>
                <a:schemeClr val="bg1"/>
              </a:solidFill>
            </a:endParaRPr>
          </a:p>
        </p:txBody>
      </p:sp>
      <p:sp>
        <p:nvSpPr>
          <p:cNvPr id="8" name="Rectangle 7"/>
          <p:cNvSpPr/>
          <p:nvPr/>
        </p:nvSpPr>
        <p:spPr>
          <a:xfrm>
            <a:off x="7985346" y="3008358"/>
            <a:ext cx="3984981" cy="1231106"/>
          </a:xfrm>
          <a:prstGeom prst="rect">
            <a:avLst/>
          </a:prstGeom>
        </p:spPr>
        <p:txBody>
          <a:bodyPr wrap="square">
            <a:spAutoFit/>
          </a:bodyPr>
          <a:lstStyle/>
          <a:p>
            <a:pPr marL="285750" lvl="0" indent="-285750">
              <a:buFont typeface="Arial" panose="020B0604020202020204" pitchFamily="34" charset="0"/>
              <a:buChar char="•"/>
            </a:pPr>
            <a:r>
              <a:rPr lang="en-US" sz="1400" dirty="0">
                <a:solidFill>
                  <a:schemeClr val="bg1"/>
                </a:solidFill>
              </a:rPr>
              <a:t>Do you have single files for VHS cassettes? Do you have max two </a:t>
            </a:r>
            <a:r>
              <a:rPr lang="en-US" sz="1400" dirty="0" err="1">
                <a:solidFill>
                  <a:schemeClr val="bg1"/>
                </a:solidFill>
              </a:rPr>
              <a:t>audiofiles</a:t>
            </a:r>
            <a:r>
              <a:rPr lang="en-US" sz="1400" dirty="0">
                <a:solidFill>
                  <a:schemeClr val="bg1"/>
                </a:solidFill>
              </a:rPr>
              <a:t> for cassettes or discs?  If you have multiple files for reels do you know to which side/direction each file refers to?</a:t>
            </a:r>
          </a:p>
          <a:p>
            <a:pPr lvl="0"/>
            <a:endParaRPr lang="en-US" dirty="0">
              <a:solidFill>
                <a:schemeClr val="bg1"/>
              </a:solidFill>
            </a:endParaRPr>
          </a:p>
        </p:txBody>
      </p:sp>
    </p:spTree>
    <p:extLst>
      <p:ext uri="{BB962C8B-B14F-4D97-AF65-F5344CB8AC3E}">
        <p14:creationId xmlns:p14="http://schemas.microsoft.com/office/powerpoint/2010/main" val="112622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53520776"/>
              </p:ext>
            </p:extLst>
          </p:nvPr>
        </p:nvGraphicFramePr>
        <p:xfrm>
          <a:off x="2002594" y="464014"/>
          <a:ext cx="8613410" cy="604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926080" y="2145792"/>
            <a:ext cx="1719072" cy="707886"/>
          </a:xfrm>
          <a:prstGeom prst="rect">
            <a:avLst/>
          </a:prstGeom>
          <a:noFill/>
        </p:spPr>
        <p:txBody>
          <a:bodyPr wrap="square" rtlCol="0">
            <a:spAutoFit/>
          </a:bodyPr>
          <a:lstStyle/>
          <a:p>
            <a:pPr algn="ctr"/>
            <a:r>
              <a:rPr lang="en-GB" sz="2000" b="1" dirty="0">
                <a:solidFill>
                  <a:schemeClr val="bg1"/>
                </a:solidFill>
              </a:rPr>
              <a:t>METADATA COMPARISON</a:t>
            </a:r>
          </a:p>
        </p:txBody>
      </p:sp>
      <p:sp>
        <p:nvSpPr>
          <p:cNvPr id="6" name="Flowchart: Extract 5"/>
          <p:cNvSpPr/>
          <p:nvPr/>
        </p:nvSpPr>
        <p:spPr>
          <a:xfrm>
            <a:off x="7156704" y="6044722"/>
            <a:ext cx="216000" cy="144000"/>
          </a:xfrm>
          <a:prstGeom prst="flowChartExtra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287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1936</Words>
  <Application>Microsoft Office PowerPoint</Application>
  <PresentationFormat>Widescreen</PresentationFormat>
  <Paragraphs>136</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Content migration: from the old to the new Sounds.bl.uk website</vt:lpstr>
      <vt:lpstr>The aim of the migration project is to make sure that content available on the current Sounds website becomes available on the new Sounds website.   For this to happen, several steps are necessary: </vt:lpstr>
      <vt:lpstr>Migration workflow</vt:lpstr>
      <vt:lpstr>Preparation</vt:lpstr>
      <vt:lpstr>Information needed</vt:lpstr>
      <vt:lpstr>Checks</vt:lpstr>
      <vt:lpstr>PowerPoint Presentation</vt:lpstr>
      <vt:lpstr>PowerPoint Presentation</vt:lpstr>
      <vt:lpstr>PowerPoint Presentation</vt:lpstr>
      <vt:lpstr>Cataloguing</vt:lpstr>
      <vt:lpstr>Bibliographic metadata</vt:lpstr>
      <vt:lpstr>Structural metadata</vt:lpstr>
      <vt:lpstr>SIP building</vt:lpstr>
      <vt:lpstr>PowerPoint Presentation</vt:lpstr>
      <vt:lpstr>PowerPoint Presentation</vt:lpstr>
      <vt:lpstr>Thank you</vt:lpstr>
    </vt:vector>
  </TitlesOfParts>
  <Company>The British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Cavorsi, Lucia</dc:creator>
  <cp:lastModifiedBy>Lucia Cavorsi</cp:lastModifiedBy>
  <cp:revision>98</cp:revision>
  <dcterms:created xsi:type="dcterms:W3CDTF">2022-11-11T18:00:52Z</dcterms:created>
  <dcterms:modified xsi:type="dcterms:W3CDTF">2023-04-16T12:41:57Z</dcterms:modified>
</cp:coreProperties>
</file>