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0" r:id="rId6"/>
    <p:sldId id="261" r:id="rId7"/>
    <p:sldId id="263" r:id="rId8"/>
    <p:sldId id="262" r:id="rId9"/>
    <p:sldId id="265" r:id="rId10"/>
    <p:sldId id="266" r:id="rId11"/>
    <p:sldId id="267" r:id="rId12"/>
    <p:sldId id="268" r:id="rId13"/>
    <p:sldId id="272" r:id="rId14"/>
    <p:sldId id="269"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2AE3FA-EA66-4D98-9BE6-4AC66EA67BC1}" type="datetimeFigureOut">
              <a:rPr lang="en-US" smtClean="0"/>
              <a:pPr/>
              <a:t>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AA338-5E2B-487D-A937-1CC54F6EE1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2AE3FA-EA66-4D98-9BE6-4AC66EA67BC1}" type="datetimeFigureOut">
              <a:rPr lang="en-US" smtClean="0"/>
              <a:pPr/>
              <a:t>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AA338-5E2B-487D-A937-1CC54F6EE1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2AE3FA-EA66-4D98-9BE6-4AC66EA67BC1}" type="datetimeFigureOut">
              <a:rPr lang="en-US" smtClean="0"/>
              <a:pPr/>
              <a:t>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AA338-5E2B-487D-A937-1CC54F6EE19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F9D7A4-E798-4001-B76F-0D76FD771F5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2AE3FA-EA66-4D98-9BE6-4AC66EA67BC1}" type="datetimeFigureOut">
              <a:rPr lang="en-US" smtClean="0"/>
              <a:pPr/>
              <a:t>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AA338-5E2B-487D-A937-1CC54F6EE1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2AE3FA-EA66-4D98-9BE6-4AC66EA67BC1}" type="datetimeFigureOut">
              <a:rPr lang="en-US" smtClean="0"/>
              <a:pPr/>
              <a:t>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AA338-5E2B-487D-A937-1CC54F6EE1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2AE3FA-EA66-4D98-9BE6-4AC66EA67BC1}" type="datetimeFigureOut">
              <a:rPr lang="en-US" smtClean="0"/>
              <a:pPr/>
              <a:t>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7AA338-5E2B-487D-A937-1CC54F6EE1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2AE3FA-EA66-4D98-9BE6-4AC66EA67BC1}" type="datetimeFigureOut">
              <a:rPr lang="en-US" smtClean="0"/>
              <a:pPr/>
              <a:t>1/17/2011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7AA338-5E2B-487D-A937-1CC54F6EE1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2AE3FA-EA66-4D98-9BE6-4AC66EA67BC1}" type="datetimeFigureOut">
              <a:rPr lang="en-US" smtClean="0"/>
              <a:pPr/>
              <a:t>1/17/2011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7AA338-5E2B-487D-A937-1CC54F6EE1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2AE3FA-EA66-4D98-9BE6-4AC66EA67BC1}" type="datetimeFigureOut">
              <a:rPr lang="en-US" smtClean="0"/>
              <a:pPr/>
              <a:t>1/17/2011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7AA338-5E2B-487D-A937-1CC54F6EE1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2AE3FA-EA66-4D98-9BE6-4AC66EA67BC1}" type="datetimeFigureOut">
              <a:rPr lang="en-US" smtClean="0"/>
              <a:pPr/>
              <a:t>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7AA338-5E2B-487D-A937-1CC54F6EE1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2AE3FA-EA66-4D98-9BE6-4AC66EA67BC1}" type="datetimeFigureOut">
              <a:rPr lang="en-US" smtClean="0"/>
              <a:pPr/>
              <a:t>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7AA338-5E2B-487D-A937-1CC54F6EE1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AE3FA-EA66-4D98-9BE6-4AC66EA67BC1}" type="datetimeFigureOut">
              <a:rPr lang="en-US" smtClean="0"/>
              <a:pPr/>
              <a:t>1/17/2011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AA338-5E2B-487D-A937-1CC54F6EE1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CPU organization / Main Memory</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82000" cy="6324600"/>
          </a:xfrm>
        </p:spPr>
        <p:txBody>
          <a:bodyPr>
            <a:normAutofit/>
          </a:bodyPr>
          <a:lstStyle/>
          <a:p>
            <a:r>
              <a:rPr lang="en-US" sz="2400" dirty="0" smtClean="0"/>
              <a:t>Instructions and data of a program reside mainly in the main memory when CPU is executing the program.</a:t>
            </a:r>
          </a:p>
          <a:p>
            <a:r>
              <a:rPr lang="en-US" sz="2400" dirty="0" smtClean="0"/>
              <a:t>Main memory of a computer consists of several small storage areas called </a:t>
            </a:r>
            <a:r>
              <a:rPr lang="en-US" sz="2400" dirty="0" smtClean="0">
                <a:solidFill>
                  <a:srgbClr val="FF0000"/>
                </a:solidFill>
              </a:rPr>
              <a:t>locations</a:t>
            </a:r>
            <a:r>
              <a:rPr lang="en-US" sz="2400" dirty="0" smtClean="0"/>
              <a:t> or </a:t>
            </a:r>
            <a:r>
              <a:rPr lang="en-US" sz="2400" dirty="0" smtClean="0">
                <a:solidFill>
                  <a:srgbClr val="FF0000"/>
                </a:solidFill>
              </a:rPr>
              <a:t>cells</a:t>
            </a:r>
            <a:r>
              <a:rPr lang="en-US" sz="2400" dirty="0" smtClean="0"/>
              <a:t>.</a:t>
            </a:r>
          </a:p>
          <a:p>
            <a:r>
              <a:rPr lang="en-US" sz="2400" dirty="0" smtClean="0"/>
              <a:t>Each location can store a fixed number of bits called the </a:t>
            </a:r>
            <a:r>
              <a:rPr lang="en-US" sz="2400" dirty="0" smtClean="0">
                <a:solidFill>
                  <a:srgbClr val="FF0000"/>
                </a:solidFill>
              </a:rPr>
              <a:t>word length</a:t>
            </a:r>
            <a:r>
              <a:rPr lang="en-US" sz="2400" dirty="0" smtClean="0"/>
              <a:t> (or </a:t>
            </a:r>
            <a:r>
              <a:rPr lang="en-US" sz="2400" dirty="0" smtClean="0">
                <a:solidFill>
                  <a:srgbClr val="FF0000"/>
                </a:solidFill>
              </a:rPr>
              <a:t>word size</a:t>
            </a:r>
            <a:r>
              <a:rPr lang="en-US" sz="2400" dirty="0" smtClean="0"/>
              <a:t>) of the memory (usually 16, 32, or 64 bits).</a:t>
            </a:r>
          </a:p>
          <a:p>
            <a:r>
              <a:rPr lang="en-US" sz="2400" dirty="0" smtClean="0"/>
              <a:t>Each location has a built in unique number assigned to it, called the </a:t>
            </a:r>
            <a:r>
              <a:rPr lang="en-US" sz="2400" dirty="0" smtClean="0">
                <a:solidFill>
                  <a:srgbClr val="FF0000"/>
                </a:solidFill>
              </a:rPr>
              <a:t>address </a:t>
            </a:r>
            <a:r>
              <a:rPr lang="en-US" sz="2400" dirty="0" smtClean="0"/>
              <a:t>of the location.</a:t>
            </a:r>
          </a:p>
          <a:p>
            <a:pPr>
              <a:buNone/>
            </a:pPr>
            <a:endParaRPr lang="en-US" sz="2400" dirty="0" smtClean="0"/>
          </a:p>
          <a:p>
            <a:pPr>
              <a:buNone/>
            </a:pPr>
            <a:endParaRPr lang="en-US" sz="2400" dirty="0" smtClean="0"/>
          </a:p>
          <a:p>
            <a:pPr>
              <a:buNone/>
            </a:pPr>
            <a:endParaRPr lang="en-US" sz="2400" dirty="0" smtClean="0"/>
          </a:p>
          <a:p>
            <a:pPr>
              <a:buNone/>
            </a:pPr>
            <a:endParaRPr lang="en-US" sz="2400" dirty="0"/>
          </a:p>
        </p:txBody>
      </p:sp>
      <p:sp>
        <p:nvSpPr>
          <p:cNvPr id="4" name="Rectangle 3"/>
          <p:cNvSpPr/>
          <p:nvPr/>
        </p:nvSpPr>
        <p:spPr>
          <a:xfrm>
            <a:off x="3200400" y="3733800"/>
            <a:ext cx="3276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5" name="Rectangle 4"/>
          <p:cNvSpPr/>
          <p:nvPr/>
        </p:nvSpPr>
        <p:spPr>
          <a:xfrm>
            <a:off x="3200400" y="4114800"/>
            <a:ext cx="3276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00400" y="4495800"/>
            <a:ext cx="3276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00400" y="4876800"/>
            <a:ext cx="3276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00400" y="5257800"/>
            <a:ext cx="3276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00400" y="5638800"/>
            <a:ext cx="3276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rot="5400000">
            <a:off x="3467894" y="39243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925094" y="39243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4382294" y="39243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5371306" y="39243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828506" y="3924300"/>
            <a:ext cx="381794" cy="79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4600" y="3745468"/>
            <a:ext cx="304800" cy="369332"/>
          </a:xfrm>
          <a:prstGeom prst="rect">
            <a:avLst/>
          </a:prstGeom>
          <a:noFill/>
        </p:spPr>
        <p:txBody>
          <a:bodyPr wrap="square" rtlCol="0">
            <a:spAutoFit/>
          </a:bodyPr>
          <a:lstStyle/>
          <a:p>
            <a:r>
              <a:rPr lang="en-US" dirty="0" smtClean="0"/>
              <a:t>0</a:t>
            </a:r>
            <a:endParaRPr lang="en-US" dirty="0"/>
          </a:p>
        </p:txBody>
      </p:sp>
      <p:sp>
        <p:nvSpPr>
          <p:cNvPr id="16" name="TextBox 15"/>
          <p:cNvSpPr txBox="1"/>
          <p:nvPr/>
        </p:nvSpPr>
        <p:spPr>
          <a:xfrm>
            <a:off x="2514600" y="4050268"/>
            <a:ext cx="304800"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2514600" y="4507468"/>
            <a:ext cx="304800" cy="369332"/>
          </a:xfrm>
          <a:prstGeom prst="rect">
            <a:avLst/>
          </a:prstGeom>
          <a:noFill/>
        </p:spPr>
        <p:txBody>
          <a:bodyPr wrap="square" rtlCol="0">
            <a:spAutoFit/>
          </a:bodyPr>
          <a:lstStyle/>
          <a:p>
            <a:r>
              <a:rPr lang="en-US" dirty="0" smtClean="0"/>
              <a:t>2</a:t>
            </a:r>
            <a:endParaRPr lang="en-US" dirty="0"/>
          </a:p>
        </p:txBody>
      </p:sp>
      <p:sp>
        <p:nvSpPr>
          <p:cNvPr id="18" name="TextBox 17"/>
          <p:cNvSpPr txBox="1"/>
          <p:nvPr/>
        </p:nvSpPr>
        <p:spPr>
          <a:xfrm>
            <a:off x="2514600" y="4888468"/>
            <a:ext cx="304800" cy="369332"/>
          </a:xfrm>
          <a:prstGeom prst="rect">
            <a:avLst/>
          </a:prstGeom>
          <a:noFill/>
        </p:spPr>
        <p:txBody>
          <a:bodyPr wrap="square" rtlCol="0">
            <a:spAutoFit/>
          </a:bodyPr>
          <a:lstStyle/>
          <a:p>
            <a:r>
              <a:rPr lang="en-US" dirty="0" smtClean="0"/>
              <a:t>…</a:t>
            </a:r>
            <a:endParaRPr lang="en-US" dirty="0"/>
          </a:p>
        </p:txBody>
      </p:sp>
      <p:cxnSp>
        <p:nvCxnSpPr>
          <p:cNvPr id="19" name="Straight Arrow Connector 18"/>
          <p:cNvCxnSpPr/>
          <p:nvPr/>
        </p:nvCxnSpPr>
        <p:spPr>
          <a:xfrm>
            <a:off x="2819400" y="3886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819400" y="4265612"/>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819400" y="4722812"/>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819400" y="5865812"/>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858000" y="3745468"/>
            <a:ext cx="533400" cy="369332"/>
          </a:xfrm>
          <a:prstGeom prst="rect">
            <a:avLst/>
          </a:prstGeom>
          <a:noFill/>
        </p:spPr>
        <p:txBody>
          <a:bodyPr wrap="square" rtlCol="0">
            <a:spAutoFit/>
          </a:bodyPr>
          <a:lstStyle/>
          <a:p>
            <a:r>
              <a:rPr lang="en-US" dirty="0" smtClean="0"/>
              <a:t>bits</a:t>
            </a:r>
            <a:endParaRPr lang="en-US" dirty="0"/>
          </a:p>
        </p:txBody>
      </p:sp>
      <p:cxnSp>
        <p:nvCxnSpPr>
          <p:cNvPr id="24" name="Straight Arrow Connector 23"/>
          <p:cNvCxnSpPr/>
          <p:nvPr/>
        </p:nvCxnSpPr>
        <p:spPr>
          <a:xfrm rot="10800000">
            <a:off x="6248400" y="3962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86000" y="5650468"/>
            <a:ext cx="533400" cy="369332"/>
          </a:xfrm>
          <a:prstGeom prst="rect">
            <a:avLst/>
          </a:prstGeom>
          <a:noFill/>
        </p:spPr>
        <p:txBody>
          <a:bodyPr wrap="square" rtlCol="0">
            <a:spAutoFit/>
          </a:bodyPr>
          <a:lstStyle/>
          <a:p>
            <a:r>
              <a:rPr lang="en-US" dirty="0" smtClean="0"/>
              <a:t>N-1</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563562"/>
          </a:xfrm>
        </p:spPr>
        <p:txBody>
          <a:bodyPr>
            <a:noAutofit/>
          </a:bodyPr>
          <a:lstStyle/>
          <a:p>
            <a:r>
              <a:rPr lang="en-US" sz="3600" dirty="0" smtClean="0"/>
              <a:t>System Bus</a:t>
            </a:r>
            <a:endParaRPr lang="en-IN" sz="3600" dirty="0"/>
          </a:p>
        </p:txBody>
      </p:sp>
      <p:sp>
        <p:nvSpPr>
          <p:cNvPr id="3" name="Content Placeholder 2"/>
          <p:cNvSpPr>
            <a:spLocks noGrp="1"/>
          </p:cNvSpPr>
          <p:nvPr>
            <p:ph idx="1"/>
          </p:nvPr>
        </p:nvSpPr>
        <p:spPr>
          <a:xfrm>
            <a:off x="304800" y="838200"/>
            <a:ext cx="8610600" cy="5638800"/>
          </a:xfrm>
        </p:spPr>
        <p:txBody>
          <a:bodyPr>
            <a:normAutofit/>
          </a:bodyPr>
          <a:lstStyle/>
          <a:p>
            <a:endParaRPr lang="en-US" sz="2400" dirty="0" smtClean="0">
              <a:latin typeface="+mj-lt"/>
            </a:endParaRPr>
          </a:p>
          <a:p>
            <a:r>
              <a:rPr lang="en-US" sz="2400" dirty="0" smtClean="0">
                <a:latin typeface="+mj-lt"/>
              </a:rPr>
              <a:t>A computer stores in the memory the data and instructions of a program in execution, and fetches and loads them into CPU registers as the program execution proceeds.</a:t>
            </a:r>
          </a:p>
          <a:p>
            <a:r>
              <a:rPr lang="en-US" sz="2400" dirty="0" smtClean="0">
                <a:latin typeface="+mj-lt"/>
              </a:rPr>
              <a:t>Thus CPU and memory interact frequently. This interaction is facilitated by a </a:t>
            </a:r>
            <a:r>
              <a:rPr lang="en-US" sz="2400" i="1" dirty="0" smtClean="0">
                <a:solidFill>
                  <a:srgbClr val="FF0000"/>
                </a:solidFill>
                <a:latin typeface="+mj-lt"/>
              </a:rPr>
              <a:t>bus</a:t>
            </a:r>
            <a:r>
              <a:rPr lang="en-US" sz="2400" dirty="0" smtClean="0">
                <a:latin typeface="+mj-lt"/>
              </a:rPr>
              <a:t>.</a:t>
            </a:r>
            <a:endParaRPr lang="en-US" sz="2400" dirty="0" smtClean="0">
              <a:latin typeface="+mj-lt"/>
            </a:endParaRPr>
          </a:p>
          <a:p>
            <a:r>
              <a:rPr lang="en-US" sz="2400" dirty="0" smtClean="0">
                <a:latin typeface="+mj-lt"/>
              </a:rPr>
              <a:t>A </a:t>
            </a:r>
            <a:r>
              <a:rPr lang="en-US" sz="2400" dirty="0" smtClean="0">
                <a:latin typeface="+mj-lt"/>
              </a:rPr>
              <a:t>bus is a communication pathway connecting two or more </a:t>
            </a:r>
            <a:r>
              <a:rPr lang="en-US" sz="2400" dirty="0" smtClean="0">
                <a:latin typeface="+mj-lt"/>
              </a:rPr>
              <a:t>devices of a computer.</a:t>
            </a:r>
            <a:endParaRPr lang="en-US" sz="2400" dirty="0" smtClean="0">
              <a:latin typeface="+mj-lt"/>
            </a:endParaRPr>
          </a:p>
          <a:p>
            <a:r>
              <a:rPr lang="en-US" sz="2400" dirty="0" smtClean="0">
                <a:latin typeface="+mj-lt"/>
              </a:rPr>
              <a:t>Multiple devices connect to the bus, and a signal transmitted by any device is available for reception by all other devices attached to the bus.</a:t>
            </a:r>
          </a:p>
          <a:p>
            <a:r>
              <a:rPr lang="en-US" sz="2400" dirty="0" smtClean="0">
                <a:latin typeface="+mj-lt"/>
              </a:rPr>
              <a:t>Only one device at a time can successfully transmit a signal</a:t>
            </a:r>
            <a:r>
              <a:rPr lang="en-US" sz="2400" dirty="0" smtClean="0">
                <a:latin typeface="+mj-lt"/>
              </a:rPr>
              <a:t>.</a:t>
            </a:r>
            <a:endParaRPr lang="en-US" sz="2400" dirty="0" smtClean="0">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normAutofit/>
          </a:bodyPr>
          <a:lstStyle/>
          <a:p>
            <a:r>
              <a:rPr lang="en-US" sz="2400" dirty="0" smtClean="0"/>
              <a:t>A bus contains several separate lines, each is assigned a particular meaning or function.</a:t>
            </a:r>
          </a:p>
          <a:p>
            <a:r>
              <a:rPr lang="en-US" sz="2400" dirty="0" smtClean="0"/>
              <a:t>The </a:t>
            </a:r>
            <a:r>
              <a:rPr lang="en-US" sz="2400" i="1" dirty="0" smtClean="0">
                <a:solidFill>
                  <a:srgbClr val="FF0000"/>
                </a:solidFill>
              </a:rPr>
              <a:t>data lines</a:t>
            </a:r>
            <a:r>
              <a:rPr lang="en-US" sz="2400" dirty="0" smtClean="0"/>
              <a:t> provide a path for moving data between system modules. Collectively, these lines are called the </a:t>
            </a:r>
            <a:r>
              <a:rPr lang="en-US" sz="2400" i="1" dirty="0" smtClean="0">
                <a:solidFill>
                  <a:srgbClr val="FF0000"/>
                </a:solidFill>
              </a:rPr>
              <a:t>data bus</a:t>
            </a:r>
            <a:r>
              <a:rPr lang="en-US" sz="2400" dirty="0" smtClean="0"/>
              <a:t>.</a:t>
            </a:r>
          </a:p>
          <a:p>
            <a:r>
              <a:rPr lang="en-US" sz="2400" dirty="0" smtClean="0"/>
              <a:t>When people refer to the bus of a computer, they usually mean the data bus</a:t>
            </a:r>
            <a:r>
              <a:rPr lang="en-US" sz="2400" dirty="0" smtClean="0"/>
              <a:t>.</a:t>
            </a:r>
            <a:endParaRPr lang="en-US" sz="2400" dirty="0" smtClean="0">
              <a:latin typeface="+mj-lt"/>
              <a:cs typeface="Times New Roman" pitchFamily="18" charset="0"/>
            </a:endParaRPr>
          </a:p>
          <a:p>
            <a:r>
              <a:rPr lang="en-US" sz="2400" dirty="0" smtClean="0">
                <a:latin typeface="+mj-lt"/>
                <a:cs typeface="Times New Roman" pitchFamily="18" charset="0"/>
              </a:rPr>
              <a:t>A </a:t>
            </a:r>
            <a:r>
              <a:rPr lang="en-US" sz="2400" dirty="0" smtClean="0">
                <a:latin typeface="+mj-lt"/>
                <a:cs typeface="Times New Roman" pitchFamily="18" charset="0"/>
              </a:rPr>
              <a:t>data bus typically consists 8, 16, 32 or 64 separate lines. The number of such lines is called the </a:t>
            </a:r>
            <a:r>
              <a:rPr lang="en-US" sz="2400" i="1" dirty="0" smtClean="0">
                <a:solidFill>
                  <a:srgbClr val="FF0000"/>
                </a:solidFill>
                <a:latin typeface="+mj-lt"/>
                <a:cs typeface="Times New Roman" pitchFamily="18" charset="0"/>
              </a:rPr>
              <a:t>width of the data bus</a:t>
            </a:r>
            <a:r>
              <a:rPr lang="en-US" sz="2400" dirty="0" smtClean="0">
                <a:latin typeface="+mj-lt"/>
                <a:cs typeface="Times New Roman" pitchFamily="18" charset="0"/>
              </a:rPr>
              <a:t>.</a:t>
            </a:r>
          </a:p>
          <a:p>
            <a:r>
              <a:rPr lang="en-US" sz="2400" dirty="0" smtClean="0">
                <a:latin typeface="+mj-lt"/>
                <a:cs typeface="Times New Roman" pitchFamily="18" charset="0"/>
              </a:rPr>
              <a:t>The width of the data bus determines the how many bits can be transferred at a time, and it is a key factor in determining the system performance.</a:t>
            </a:r>
          </a:p>
          <a:p>
            <a:r>
              <a:rPr lang="en-US" sz="2400" dirty="0" smtClean="0">
                <a:latin typeface="+mj-lt"/>
                <a:cs typeface="Times New Roman" pitchFamily="18" charset="0"/>
              </a:rPr>
              <a:t>The </a:t>
            </a:r>
            <a:r>
              <a:rPr lang="en-US" sz="2400" i="1" dirty="0" smtClean="0">
                <a:solidFill>
                  <a:srgbClr val="FF0000"/>
                </a:solidFill>
                <a:latin typeface="+mj-lt"/>
                <a:cs typeface="Times New Roman" pitchFamily="18" charset="0"/>
              </a:rPr>
              <a:t>address lines</a:t>
            </a:r>
            <a:r>
              <a:rPr lang="en-US" sz="2400" dirty="0" smtClean="0">
                <a:latin typeface="+mj-lt"/>
                <a:cs typeface="Times New Roman" pitchFamily="18" charset="0"/>
              </a:rPr>
              <a:t> are used to designate the source or destination of the data on the data bus.  Together, the address lines are called the </a:t>
            </a:r>
            <a:r>
              <a:rPr lang="en-US" sz="2400" i="1" dirty="0" smtClean="0">
                <a:solidFill>
                  <a:srgbClr val="FF0000"/>
                </a:solidFill>
                <a:latin typeface="+mj-lt"/>
                <a:cs typeface="Times New Roman" pitchFamily="18" charset="0"/>
              </a:rPr>
              <a:t>address bus</a:t>
            </a:r>
            <a:r>
              <a:rPr lang="en-US" sz="2400" dirty="0" smtClean="0">
                <a:latin typeface="+mj-lt"/>
                <a:cs typeface="Times New Roman" pitchFamily="18" charset="0"/>
              </a:rPr>
              <a:t>. </a:t>
            </a:r>
          </a:p>
          <a:p>
            <a:endParaRPr lang="en-IN" sz="2400"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400" dirty="0" smtClean="0">
                <a:cs typeface="Times New Roman" pitchFamily="18" charset="0"/>
              </a:rPr>
              <a:t>The </a:t>
            </a:r>
            <a:r>
              <a:rPr lang="en-US" sz="2400" i="1" dirty="0" smtClean="0">
                <a:solidFill>
                  <a:srgbClr val="FF0000"/>
                </a:solidFill>
                <a:cs typeface="Times New Roman" pitchFamily="18" charset="0"/>
              </a:rPr>
              <a:t>control lines</a:t>
            </a:r>
            <a:r>
              <a:rPr lang="en-US" sz="2400" dirty="0" smtClean="0">
                <a:cs typeface="Times New Roman" pitchFamily="18" charset="0"/>
              </a:rPr>
              <a:t> are used to control use of the data and address lines.  The control lines together are called the </a:t>
            </a:r>
            <a:r>
              <a:rPr lang="en-US" sz="2400" i="1" dirty="0" smtClean="0">
                <a:solidFill>
                  <a:srgbClr val="FF0000"/>
                </a:solidFill>
                <a:cs typeface="Times New Roman" pitchFamily="18" charset="0"/>
              </a:rPr>
              <a:t>control bus</a:t>
            </a:r>
            <a:r>
              <a:rPr lang="en-US" sz="2400" dirty="0" smtClean="0">
                <a:cs typeface="Times New Roman" pitchFamily="18" charset="0"/>
              </a:rPr>
              <a:t>. The control bus carries the signals to read or write the data to a specified address location.</a:t>
            </a:r>
          </a:p>
          <a:p>
            <a:r>
              <a:rPr lang="en-US" sz="2400" dirty="0" smtClean="0">
                <a:cs typeface="Times New Roman" pitchFamily="18" charset="0"/>
              </a:rPr>
              <a:t>Thus in a memory access by the CPU, </a:t>
            </a:r>
            <a:r>
              <a:rPr lang="en-US" sz="2400" u="sng" dirty="0" smtClean="0">
                <a:cs typeface="Times New Roman" pitchFamily="18" charset="0"/>
              </a:rPr>
              <a:t>control bus carries memory access command, address bus carries memory address, and data bus carries the data.</a:t>
            </a:r>
          </a:p>
          <a:p>
            <a:pPr>
              <a:buNone/>
            </a:pP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371600"/>
            <a:ext cx="1905000" cy="3352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CPU</a:t>
            </a:r>
            <a:endParaRPr lang="en-IN" sz="2400" dirty="0">
              <a:solidFill>
                <a:schemeClr val="tx1"/>
              </a:solidFill>
            </a:endParaRPr>
          </a:p>
        </p:txBody>
      </p:sp>
      <p:sp>
        <p:nvSpPr>
          <p:cNvPr id="6" name="Rectangle 5"/>
          <p:cNvSpPr/>
          <p:nvPr/>
        </p:nvSpPr>
        <p:spPr>
          <a:xfrm>
            <a:off x="6019800" y="1371600"/>
            <a:ext cx="1905000" cy="3352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Main Memory</a:t>
            </a:r>
            <a:endParaRPr lang="en-IN" sz="2400" dirty="0">
              <a:solidFill>
                <a:schemeClr val="tx1"/>
              </a:solidFill>
            </a:endParaRPr>
          </a:p>
        </p:txBody>
      </p:sp>
      <p:sp>
        <p:nvSpPr>
          <p:cNvPr id="8" name="Left-Right Arrow 7"/>
          <p:cNvSpPr/>
          <p:nvPr/>
        </p:nvSpPr>
        <p:spPr>
          <a:xfrm>
            <a:off x="2971800" y="1371600"/>
            <a:ext cx="3048000" cy="9144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Data Bus</a:t>
            </a:r>
            <a:endParaRPr lang="en-IN" sz="2400" dirty="0">
              <a:solidFill>
                <a:schemeClr val="tx1"/>
              </a:solidFill>
            </a:endParaRPr>
          </a:p>
        </p:txBody>
      </p:sp>
      <p:sp>
        <p:nvSpPr>
          <p:cNvPr id="13" name="Left-Right Arrow 12"/>
          <p:cNvSpPr/>
          <p:nvPr/>
        </p:nvSpPr>
        <p:spPr>
          <a:xfrm>
            <a:off x="2971800" y="3733800"/>
            <a:ext cx="3048000" cy="9144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Control Bus</a:t>
            </a:r>
            <a:endParaRPr lang="en-IN" sz="2400" dirty="0">
              <a:solidFill>
                <a:schemeClr val="tx1"/>
              </a:solidFill>
            </a:endParaRPr>
          </a:p>
        </p:txBody>
      </p:sp>
      <p:sp>
        <p:nvSpPr>
          <p:cNvPr id="14" name="Right Arrow 13"/>
          <p:cNvSpPr/>
          <p:nvPr/>
        </p:nvSpPr>
        <p:spPr>
          <a:xfrm>
            <a:off x="2971800" y="2438400"/>
            <a:ext cx="3048000" cy="9906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cs typeface="Times New Roman" pitchFamily="18" charset="0"/>
              </a:rPr>
              <a:t>Address Bus</a:t>
            </a:r>
            <a:endParaRPr lang="en-IN" sz="2400" dirty="0">
              <a:solidFill>
                <a:schemeClr val="tx1"/>
              </a:solidFill>
              <a:latin typeface="+mj-lt"/>
              <a:cs typeface="Times New Roman" pitchFamily="18" charset="0"/>
            </a:endParaRPr>
          </a:p>
        </p:txBody>
      </p:sp>
      <p:sp>
        <p:nvSpPr>
          <p:cNvPr id="15" name="TextBox 14"/>
          <p:cNvSpPr txBox="1"/>
          <p:nvPr/>
        </p:nvSpPr>
        <p:spPr>
          <a:xfrm>
            <a:off x="2514600" y="5177135"/>
            <a:ext cx="4724400" cy="461665"/>
          </a:xfrm>
          <a:prstGeom prst="rect">
            <a:avLst/>
          </a:prstGeom>
          <a:noFill/>
        </p:spPr>
        <p:txBody>
          <a:bodyPr wrap="square" rtlCol="0">
            <a:spAutoFit/>
          </a:bodyPr>
          <a:lstStyle/>
          <a:p>
            <a:r>
              <a:rPr lang="en-US" sz="2400" dirty="0" smtClean="0"/>
              <a:t>Buses between CPU and Memory</a:t>
            </a:r>
            <a:endParaRPr lang="en-I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16"/>
          <p:cNvSpPr>
            <a:spLocks noChangeShapeType="1"/>
          </p:cNvSpPr>
          <p:nvPr/>
        </p:nvSpPr>
        <p:spPr bwMode="auto">
          <a:xfrm>
            <a:off x="7140575" y="-7938"/>
            <a:ext cx="0" cy="6499226"/>
          </a:xfrm>
          <a:prstGeom prst="line">
            <a:avLst/>
          </a:prstGeom>
          <a:noFill/>
          <a:ln w="57150">
            <a:solidFill>
              <a:schemeClr val="tx1"/>
            </a:solidFill>
            <a:round/>
            <a:headEnd type="triangle" w="med" len="med"/>
            <a:tailEnd type="triangle" w="med" len="med"/>
          </a:ln>
        </p:spPr>
        <p:txBody>
          <a:bodyPr/>
          <a:lstStyle/>
          <a:p>
            <a:endParaRPr lang="en-IN"/>
          </a:p>
        </p:txBody>
      </p:sp>
      <p:sp>
        <p:nvSpPr>
          <p:cNvPr id="3075" name="Text Box 17"/>
          <p:cNvSpPr txBox="1">
            <a:spLocks noChangeArrowheads="1"/>
          </p:cNvSpPr>
          <p:nvPr/>
        </p:nvSpPr>
        <p:spPr bwMode="auto">
          <a:xfrm>
            <a:off x="4016375" y="215900"/>
            <a:ext cx="2590800" cy="376238"/>
          </a:xfrm>
          <a:prstGeom prst="rect">
            <a:avLst/>
          </a:prstGeom>
          <a:noFill/>
          <a:ln w="9525">
            <a:solidFill>
              <a:schemeClr val="tx1"/>
            </a:solidFill>
            <a:miter lim="800000"/>
            <a:headEnd/>
            <a:tailEnd/>
          </a:ln>
        </p:spPr>
        <p:txBody>
          <a:bodyPr>
            <a:spAutoFit/>
          </a:bodyPr>
          <a:lstStyle/>
          <a:p>
            <a:pPr algn="ctr">
              <a:spcBef>
                <a:spcPct val="50000"/>
              </a:spcBef>
            </a:pPr>
            <a:r>
              <a:rPr lang="en-US"/>
              <a:t>Instruction Decoder</a:t>
            </a:r>
          </a:p>
        </p:txBody>
      </p:sp>
      <p:sp>
        <p:nvSpPr>
          <p:cNvPr id="3076" name="Text Box 18"/>
          <p:cNvSpPr txBox="1">
            <a:spLocks noChangeArrowheads="1"/>
          </p:cNvSpPr>
          <p:nvPr/>
        </p:nvSpPr>
        <p:spPr bwMode="auto">
          <a:xfrm>
            <a:off x="4016375" y="3797300"/>
            <a:ext cx="2590800" cy="376238"/>
          </a:xfrm>
          <a:prstGeom prst="rect">
            <a:avLst/>
          </a:prstGeom>
          <a:noFill/>
          <a:ln w="9525">
            <a:solidFill>
              <a:schemeClr val="tx1"/>
            </a:solidFill>
            <a:miter lim="800000"/>
            <a:headEnd/>
            <a:tailEnd/>
          </a:ln>
        </p:spPr>
        <p:txBody>
          <a:bodyPr>
            <a:spAutoFit/>
          </a:bodyPr>
          <a:lstStyle/>
          <a:p>
            <a:pPr algn="ctr">
              <a:spcBef>
                <a:spcPct val="50000"/>
              </a:spcBef>
            </a:pPr>
            <a:r>
              <a:rPr lang="en-US"/>
              <a:t>R(n-1)</a:t>
            </a:r>
          </a:p>
        </p:txBody>
      </p:sp>
      <p:sp>
        <p:nvSpPr>
          <p:cNvPr id="3077" name="Text Box 19"/>
          <p:cNvSpPr txBox="1">
            <a:spLocks noChangeArrowheads="1"/>
          </p:cNvSpPr>
          <p:nvPr/>
        </p:nvSpPr>
        <p:spPr bwMode="auto">
          <a:xfrm>
            <a:off x="4016375" y="2882900"/>
            <a:ext cx="2590800" cy="376238"/>
          </a:xfrm>
          <a:prstGeom prst="rect">
            <a:avLst/>
          </a:prstGeom>
          <a:noFill/>
          <a:ln w="9525">
            <a:solidFill>
              <a:schemeClr val="tx1"/>
            </a:solidFill>
            <a:miter lim="800000"/>
            <a:headEnd/>
            <a:tailEnd/>
          </a:ln>
        </p:spPr>
        <p:txBody>
          <a:bodyPr>
            <a:spAutoFit/>
          </a:bodyPr>
          <a:lstStyle/>
          <a:p>
            <a:pPr algn="ctr">
              <a:spcBef>
                <a:spcPct val="50000"/>
              </a:spcBef>
            </a:pPr>
            <a:r>
              <a:rPr lang="en-US" dirty="0" smtClean="0"/>
              <a:t>R0</a:t>
            </a:r>
            <a:endParaRPr lang="en-US" dirty="0"/>
          </a:p>
        </p:txBody>
      </p:sp>
      <p:sp>
        <p:nvSpPr>
          <p:cNvPr id="3078" name="Text Box 20"/>
          <p:cNvSpPr txBox="1">
            <a:spLocks noChangeArrowheads="1"/>
          </p:cNvSpPr>
          <p:nvPr/>
        </p:nvSpPr>
        <p:spPr bwMode="auto">
          <a:xfrm>
            <a:off x="4016375" y="5016500"/>
            <a:ext cx="2590800" cy="788988"/>
          </a:xfrm>
          <a:prstGeom prst="rect">
            <a:avLst/>
          </a:prstGeom>
          <a:noFill/>
          <a:ln w="9525">
            <a:solidFill>
              <a:schemeClr val="tx1"/>
            </a:solidFill>
            <a:miter lim="800000"/>
            <a:headEnd/>
            <a:tailEnd/>
          </a:ln>
        </p:spPr>
        <p:txBody>
          <a:bodyPr>
            <a:spAutoFit/>
          </a:bodyPr>
          <a:lstStyle/>
          <a:p>
            <a:pPr>
              <a:spcBef>
                <a:spcPct val="50000"/>
              </a:spcBef>
            </a:pPr>
            <a:r>
              <a:rPr lang="en-US"/>
              <a:t>      A                  B</a:t>
            </a:r>
          </a:p>
          <a:p>
            <a:pPr>
              <a:spcBef>
                <a:spcPct val="50000"/>
              </a:spcBef>
            </a:pPr>
            <a:r>
              <a:rPr lang="en-US"/>
              <a:t>              ALU</a:t>
            </a:r>
          </a:p>
        </p:txBody>
      </p:sp>
      <p:sp>
        <p:nvSpPr>
          <p:cNvPr id="3079" name="Text Box 21"/>
          <p:cNvSpPr txBox="1">
            <a:spLocks noChangeArrowheads="1"/>
          </p:cNvSpPr>
          <p:nvPr/>
        </p:nvSpPr>
        <p:spPr bwMode="auto">
          <a:xfrm>
            <a:off x="4016375" y="1816100"/>
            <a:ext cx="2590800" cy="376238"/>
          </a:xfrm>
          <a:prstGeom prst="rect">
            <a:avLst/>
          </a:prstGeom>
          <a:noFill/>
          <a:ln w="9525">
            <a:solidFill>
              <a:schemeClr val="tx1"/>
            </a:solidFill>
            <a:miter lim="800000"/>
            <a:headEnd/>
            <a:tailEnd/>
          </a:ln>
        </p:spPr>
        <p:txBody>
          <a:bodyPr>
            <a:spAutoFit/>
          </a:bodyPr>
          <a:lstStyle/>
          <a:p>
            <a:pPr algn="ctr">
              <a:spcBef>
                <a:spcPct val="50000"/>
              </a:spcBef>
            </a:pPr>
            <a:r>
              <a:rPr lang="en-US"/>
              <a:t>MAR</a:t>
            </a:r>
          </a:p>
        </p:txBody>
      </p:sp>
      <p:sp>
        <p:nvSpPr>
          <p:cNvPr id="3080" name="Text Box 22"/>
          <p:cNvSpPr txBox="1">
            <a:spLocks noChangeArrowheads="1"/>
          </p:cNvSpPr>
          <p:nvPr/>
        </p:nvSpPr>
        <p:spPr bwMode="auto">
          <a:xfrm>
            <a:off x="4016375" y="2349500"/>
            <a:ext cx="2590800" cy="376238"/>
          </a:xfrm>
          <a:prstGeom prst="rect">
            <a:avLst/>
          </a:prstGeom>
          <a:noFill/>
          <a:ln w="9525">
            <a:solidFill>
              <a:schemeClr val="tx1"/>
            </a:solidFill>
            <a:miter lim="800000"/>
            <a:headEnd/>
            <a:tailEnd/>
          </a:ln>
        </p:spPr>
        <p:txBody>
          <a:bodyPr>
            <a:spAutoFit/>
          </a:bodyPr>
          <a:lstStyle/>
          <a:p>
            <a:pPr algn="ctr">
              <a:spcBef>
                <a:spcPct val="50000"/>
              </a:spcBef>
            </a:pPr>
            <a:r>
              <a:rPr lang="en-US"/>
              <a:t>MDR</a:t>
            </a:r>
          </a:p>
        </p:txBody>
      </p:sp>
      <p:sp>
        <p:nvSpPr>
          <p:cNvPr id="3081" name="Text Box 23"/>
          <p:cNvSpPr txBox="1">
            <a:spLocks noChangeArrowheads="1"/>
          </p:cNvSpPr>
          <p:nvPr/>
        </p:nvSpPr>
        <p:spPr bwMode="auto">
          <a:xfrm>
            <a:off x="4016375" y="1282700"/>
            <a:ext cx="2590800" cy="376238"/>
          </a:xfrm>
          <a:prstGeom prst="rect">
            <a:avLst/>
          </a:prstGeom>
          <a:noFill/>
          <a:ln w="9525">
            <a:solidFill>
              <a:schemeClr val="tx1"/>
            </a:solidFill>
            <a:miter lim="800000"/>
            <a:headEnd/>
            <a:tailEnd/>
          </a:ln>
        </p:spPr>
        <p:txBody>
          <a:bodyPr>
            <a:spAutoFit/>
          </a:bodyPr>
          <a:lstStyle/>
          <a:p>
            <a:pPr algn="ctr">
              <a:spcBef>
                <a:spcPct val="50000"/>
              </a:spcBef>
            </a:pPr>
            <a:r>
              <a:rPr lang="en-US"/>
              <a:t>PC</a:t>
            </a:r>
          </a:p>
        </p:txBody>
      </p:sp>
      <p:sp>
        <p:nvSpPr>
          <p:cNvPr id="3082" name="Text Box 24"/>
          <p:cNvSpPr txBox="1">
            <a:spLocks noChangeArrowheads="1"/>
          </p:cNvSpPr>
          <p:nvPr/>
        </p:nvSpPr>
        <p:spPr bwMode="auto">
          <a:xfrm>
            <a:off x="4016375" y="749300"/>
            <a:ext cx="2590800" cy="376238"/>
          </a:xfrm>
          <a:prstGeom prst="rect">
            <a:avLst/>
          </a:prstGeom>
          <a:noFill/>
          <a:ln w="9525">
            <a:solidFill>
              <a:schemeClr val="tx1"/>
            </a:solidFill>
            <a:miter lim="800000"/>
            <a:headEnd/>
            <a:tailEnd/>
          </a:ln>
        </p:spPr>
        <p:txBody>
          <a:bodyPr>
            <a:spAutoFit/>
          </a:bodyPr>
          <a:lstStyle/>
          <a:p>
            <a:pPr algn="ctr">
              <a:spcBef>
                <a:spcPct val="50000"/>
              </a:spcBef>
            </a:pPr>
            <a:r>
              <a:rPr lang="en-US"/>
              <a:t>IR</a:t>
            </a:r>
          </a:p>
        </p:txBody>
      </p:sp>
      <p:sp>
        <p:nvSpPr>
          <p:cNvPr id="3083" name="Text Box 25"/>
          <p:cNvSpPr txBox="1">
            <a:spLocks noChangeArrowheads="1"/>
          </p:cNvSpPr>
          <p:nvPr/>
        </p:nvSpPr>
        <p:spPr bwMode="auto">
          <a:xfrm>
            <a:off x="4016375" y="4330700"/>
            <a:ext cx="2590800" cy="376238"/>
          </a:xfrm>
          <a:prstGeom prst="rect">
            <a:avLst/>
          </a:prstGeom>
          <a:noFill/>
          <a:ln w="9525">
            <a:solidFill>
              <a:schemeClr val="tx1"/>
            </a:solidFill>
            <a:miter lim="800000"/>
            <a:headEnd/>
            <a:tailEnd/>
          </a:ln>
        </p:spPr>
        <p:txBody>
          <a:bodyPr>
            <a:spAutoFit/>
          </a:bodyPr>
          <a:lstStyle/>
          <a:p>
            <a:pPr algn="ctr">
              <a:spcBef>
                <a:spcPct val="50000"/>
              </a:spcBef>
            </a:pPr>
            <a:r>
              <a:rPr lang="en-US"/>
              <a:t>Y</a:t>
            </a:r>
          </a:p>
        </p:txBody>
      </p:sp>
      <p:sp>
        <p:nvSpPr>
          <p:cNvPr id="3084" name="Line 30"/>
          <p:cNvSpPr>
            <a:spLocks noChangeShapeType="1"/>
          </p:cNvSpPr>
          <p:nvPr/>
        </p:nvSpPr>
        <p:spPr bwMode="auto">
          <a:xfrm>
            <a:off x="5235575" y="3340100"/>
            <a:ext cx="0" cy="381000"/>
          </a:xfrm>
          <a:prstGeom prst="line">
            <a:avLst/>
          </a:prstGeom>
          <a:noFill/>
          <a:ln w="57150">
            <a:solidFill>
              <a:schemeClr val="tx1"/>
            </a:solidFill>
            <a:prstDash val="sysDot"/>
            <a:round/>
            <a:headEnd/>
            <a:tailEnd/>
          </a:ln>
        </p:spPr>
        <p:txBody>
          <a:bodyPr/>
          <a:lstStyle/>
          <a:p>
            <a:endParaRPr lang="en-IN"/>
          </a:p>
        </p:txBody>
      </p:sp>
      <p:sp>
        <p:nvSpPr>
          <p:cNvPr id="3085" name="Text Box 31"/>
          <p:cNvSpPr txBox="1">
            <a:spLocks noChangeArrowheads="1"/>
          </p:cNvSpPr>
          <p:nvPr/>
        </p:nvSpPr>
        <p:spPr bwMode="auto">
          <a:xfrm>
            <a:off x="4016375" y="6040438"/>
            <a:ext cx="2590800" cy="376237"/>
          </a:xfrm>
          <a:prstGeom prst="rect">
            <a:avLst/>
          </a:prstGeom>
          <a:noFill/>
          <a:ln w="9525">
            <a:solidFill>
              <a:schemeClr val="tx1"/>
            </a:solidFill>
            <a:miter lim="800000"/>
            <a:headEnd/>
            <a:tailEnd/>
          </a:ln>
        </p:spPr>
        <p:txBody>
          <a:bodyPr>
            <a:spAutoFit/>
          </a:bodyPr>
          <a:lstStyle/>
          <a:p>
            <a:pPr algn="ctr">
              <a:spcBef>
                <a:spcPct val="50000"/>
              </a:spcBef>
            </a:pPr>
            <a:r>
              <a:rPr lang="en-US"/>
              <a:t>Z</a:t>
            </a:r>
          </a:p>
        </p:txBody>
      </p:sp>
      <p:sp>
        <p:nvSpPr>
          <p:cNvPr id="3086" name="Text Box 32"/>
          <p:cNvSpPr txBox="1">
            <a:spLocks noChangeArrowheads="1"/>
          </p:cNvSpPr>
          <p:nvPr/>
        </p:nvSpPr>
        <p:spPr bwMode="auto">
          <a:xfrm>
            <a:off x="2546350" y="4857750"/>
            <a:ext cx="838200" cy="615950"/>
          </a:xfrm>
          <a:prstGeom prst="rect">
            <a:avLst/>
          </a:prstGeom>
          <a:noFill/>
          <a:ln w="9525">
            <a:noFill/>
            <a:miter lim="800000"/>
            <a:headEnd/>
            <a:tailEnd/>
          </a:ln>
        </p:spPr>
        <p:txBody>
          <a:bodyPr tIns="0" bIns="0">
            <a:spAutoFit/>
          </a:bodyPr>
          <a:lstStyle/>
          <a:p>
            <a:pPr algn="r">
              <a:lnSpc>
                <a:spcPct val="60000"/>
              </a:lnSpc>
              <a:spcBef>
                <a:spcPct val="50000"/>
              </a:spcBef>
            </a:pPr>
            <a:endParaRPr lang="en-US" sz="100"/>
          </a:p>
          <a:p>
            <a:pPr algn="r">
              <a:lnSpc>
                <a:spcPct val="60000"/>
              </a:lnSpc>
              <a:spcBef>
                <a:spcPct val="50000"/>
              </a:spcBef>
            </a:pPr>
            <a:r>
              <a:rPr lang="en-US"/>
              <a:t>Add</a:t>
            </a:r>
          </a:p>
          <a:p>
            <a:pPr algn="r">
              <a:lnSpc>
                <a:spcPct val="60000"/>
              </a:lnSpc>
              <a:spcBef>
                <a:spcPct val="50000"/>
              </a:spcBef>
            </a:pPr>
            <a:r>
              <a:rPr lang="en-US"/>
              <a:t>Sub</a:t>
            </a:r>
          </a:p>
        </p:txBody>
      </p:sp>
      <p:sp>
        <p:nvSpPr>
          <p:cNvPr id="3087" name="Line 33"/>
          <p:cNvSpPr>
            <a:spLocks noChangeShapeType="1"/>
          </p:cNvSpPr>
          <p:nvPr/>
        </p:nvSpPr>
        <p:spPr bwMode="auto">
          <a:xfrm>
            <a:off x="3406775" y="5051425"/>
            <a:ext cx="609600" cy="0"/>
          </a:xfrm>
          <a:prstGeom prst="line">
            <a:avLst/>
          </a:prstGeom>
          <a:noFill/>
          <a:ln w="9525">
            <a:solidFill>
              <a:schemeClr val="tx1"/>
            </a:solidFill>
            <a:prstDash val="lgDash"/>
            <a:round/>
            <a:headEnd/>
            <a:tailEnd type="triangle" w="med" len="med"/>
          </a:ln>
        </p:spPr>
        <p:txBody>
          <a:bodyPr/>
          <a:lstStyle/>
          <a:p>
            <a:endParaRPr lang="en-IN"/>
          </a:p>
        </p:txBody>
      </p:sp>
      <p:sp>
        <p:nvSpPr>
          <p:cNvPr id="3088" name="Line 34"/>
          <p:cNvSpPr>
            <a:spLocks noChangeShapeType="1"/>
          </p:cNvSpPr>
          <p:nvPr/>
        </p:nvSpPr>
        <p:spPr bwMode="auto">
          <a:xfrm>
            <a:off x="3406775" y="5362575"/>
            <a:ext cx="609600" cy="0"/>
          </a:xfrm>
          <a:prstGeom prst="line">
            <a:avLst/>
          </a:prstGeom>
          <a:noFill/>
          <a:ln w="9525">
            <a:solidFill>
              <a:schemeClr val="tx1"/>
            </a:solidFill>
            <a:prstDash val="lgDash"/>
            <a:round/>
            <a:headEnd/>
            <a:tailEnd type="triangle" w="med" len="med"/>
          </a:ln>
        </p:spPr>
        <p:txBody>
          <a:bodyPr/>
          <a:lstStyle/>
          <a:p>
            <a:endParaRPr lang="en-IN"/>
          </a:p>
        </p:txBody>
      </p:sp>
      <p:sp>
        <p:nvSpPr>
          <p:cNvPr id="3089" name="Line 35"/>
          <p:cNvSpPr>
            <a:spLocks noChangeShapeType="1"/>
          </p:cNvSpPr>
          <p:nvPr/>
        </p:nvSpPr>
        <p:spPr bwMode="auto">
          <a:xfrm>
            <a:off x="3406775" y="5778500"/>
            <a:ext cx="609600" cy="0"/>
          </a:xfrm>
          <a:prstGeom prst="line">
            <a:avLst/>
          </a:prstGeom>
          <a:noFill/>
          <a:ln w="9525">
            <a:solidFill>
              <a:schemeClr val="tx1"/>
            </a:solidFill>
            <a:prstDash val="lgDash"/>
            <a:round/>
            <a:headEnd/>
            <a:tailEnd type="triangle" w="med" len="med"/>
          </a:ln>
        </p:spPr>
        <p:txBody>
          <a:bodyPr/>
          <a:lstStyle/>
          <a:p>
            <a:endParaRPr lang="en-IN"/>
          </a:p>
        </p:txBody>
      </p:sp>
      <p:sp>
        <p:nvSpPr>
          <p:cNvPr id="3090" name="Line 36"/>
          <p:cNvSpPr>
            <a:spLocks noChangeShapeType="1"/>
          </p:cNvSpPr>
          <p:nvPr/>
        </p:nvSpPr>
        <p:spPr bwMode="auto">
          <a:xfrm>
            <a:off x="3635375" y="5418138"/>
            <a:ext cx="0" cy="304800"/>
          </a:xfrm>
          <a:prstGeom prst="line">
            <a:avLst/>
          </a:prstGeom>
          <a:noFill/>
          <a:ln w="57150">
            <a:solidFill>
              <a:schemeClr val="tx1"/>
            </a:solidFill>
            <a:prstDash val="sysDot"/>
            <a:round/>
            <a:headEnd/>
            <a:tailEnd/>
          </a:ln>
        </p:spPr>
        <p:txBody>
          <a:bodyPr/>
          <a:lstStyle/>
          <a:p>
            <a:endParaRPr lang="en-IN"/>
          </a:p>
        </p:txBody>
      </p:sp>
      <p:sp>
        <p:nvSpPr>
          <p:cNvPr id="3091" name="AutoShape 37"/>
          <p:cNvSpPr>
            <a:spLocks/>
          </p:cNvSpPr>
          <p:nvPr/>
        </p:nvSpPr>
        <p:spPr bwMode="auto">
          <a:xfrm>
            <a:off x="2416175" y="4940300"/>
            <a:ext cx="76200" cy="1066800"/>
          </a:xfrm>
          <a:prstGeom prst="leftBracket">
            <a:avLst>
              <a:gd name="adj" fmla="val 116667"/>
            </a:avLst>
          </a:prstGeom>
          <a:noFill/>
          <a:ln w="9525">
            <a:solidFill>
              <a:schemeClr val="tx1"/>
            </a:solidFill>
            <a:round/>
            <a:headEnd/>
            <a:tailEnd/>
          </a:ln>
        </p:spPr>
        <p:txBody>
          <a:bodyPr wrap="none" anchor="ctr"/>
          <a:lstStyle/>
          <a:p>
            <a:endParaRPr lang="en-US"/>
          </a:p>
        </p:txBody>
      </p:sp>
      <p:sp>
        <p:nvSpPr>
          <p:cNvPr id="3092" name="Text Box 38"/>
          <p:cNvSpPr txBox="1">
            <a:spLocks noChangeArrowheads="1"/>
          </p:cNvSpPr>
          <p:nvPr/>
        </p:nvSpPr>
        <p:spPr bwMode="auto">
          <a:xfrm>
            <a:off x="892175" y="5092700"/>
            <a:ext cx="1219200" cy="915988"/>
          </a:xfrm>
          <a:prstGeom prst="rect">
            <a:avLst/>
          </a:prstGeom>
          <a:noFill/>
          <a:ln w="9525">
            <a:noFill/>
            <a:miter lim="800000"/>
            <a:headEnd/>
            <a:tailEnd/>
          </a:ln>
        </p:spPr>
        <p:txBody>
          <a:bodyPr>
            <a:spAutoFit/>
          </a:bodyPr>
          <a:lstStyle/>
          <a:p>
            <a:pPr>
              <a:spcBef>
                <a:spcPct val="50000"/>
              </a:spcBef>
            </a:pPr>
            <a:r>
              <a:rPr lang="en-US"/>
              <a:t>ALU Control Lines</a:t>
            </a:r>
          </a:p>
        </p:txBody>
      </p:sp>
      <p:sp>
        <p:nvSpPr>
          <p:cNvPr id="3093" name="Line 39"/>
          <p:cNvSpPr>
            <a:spLocks noChangeShapeType="1"/>
          </p:cNvSpPr>
          <p:nvPr/>
        </p:nvSpPr>
        <p:spPr bwMode="auto">
          <a:xfrm>
            <a:off x="6607175" y="368300"/>
            <a:ext cx="533400" cy="0"/>
          </a:xfrm>
          <a:prstGeom prst="line">
            <a:avLst/>
          </a:prstGeom>
          <a:noFill/>
          <a:ln w="9525">
            <a:solidFill>
              <a:schemeClr val="tx1"/>
            </a:solidFill>
            <a:round/>
            <a:headEnd/>
            <a:tailEnd type="triangle" w="med" len="med"/>
          </a:ln>
        </p:spPr>
        <p:txBody>
          <a:bodyPr/>
          <a:lstStyle/>
          <a:p>
            <a:endParaRPr lang="en-IN"/>
          </a:p>
        </p:txBody>
      </p:sp>
      <p:sp>
        <p:nvSpPr>
          <p:cNvPr id="3094" name="Line 40"/>
          <p:cNvSpPr>
            <a:spLocks noChangeShapeType="1"/>
          </p:cNvSpPr>
          <p:nvPr/>
        </p:nvSpPr>
        <p:spPr bwMode="auto">
          <a:xfrm>
            <a:off x="6607175" y="901700"/>
            <a:ext cx="533400" cy="0"/>
          </a:xfrm>
          <a:prstGeom prst="line">
            <a:avLst/>
          </a:prstGeom>
          <a:noFill/>
          <a:ln w="9525">
            <a:solidFill>
              <a:schemeClr val="tx1"/>
            </a:solidFill>
            <a:round/>
            <a:headEnd type="triangle" w="med" len="med"/>
            <a:tailEnd/>
          </a:ln>
        </p:spPr>
        <p:txBody>
          <a:bodyPr/>
          <a:lstStyle/>
          <a:p>
            <a:endParaRPr lang="en-IN"/>
          </a:p>
        </p:txBody>
      </p:sp>
      <p:sp>
        <p:nvSpPr>
          <p:cNvPr id="3095" name="Line 41"/>
          <p:cNvSpPr>
            <a:spLocks noChangeShapeType="1"/>
          </p:cNvSpPr>
          <p:nvPr/>
        </p:nvSpPr>
        <p:spPr bwMode="auto">
          <a:xfrm>
            <a:off x="6607175" y="1435100"/>
            <a:ext cx="533400" cy="0"/>
          </a:xfrm>
          <a:prstGeom prst="line">
            <a:avLst/>
          </a:prstGeom>
          <a:noFill/>
          <a:ln w="9525">
            <a:solidFill>
              <a:schemeClr val="tx1"/>
            </a:solidFill>
            <a:round/>
            <a:headEnd type="triangle" w="med" len="med"/>
            <a:tailEnd type="triangle" w="med" len="med"/>
          </a:ln>
        </p:spPr>
        <p:txBody>
          <a:bodyPr/>
          <a:lstStyle/>
          <a:p>
            <a:endParaRPr lang="en-IN"/>
          </a:p>
        </p:txBody>
      </p:sp>
      <p:sp>
        <p:nvSpPr>
          <p:cNvPr id="3096" name="Line 42"/>
          <p:cNvSpPr>
            <a:spLocks noChangeShapeType="1"/>
          </p:cNvSpPr>
          <p:nvPr/>
        </p:nvSpPr>
        <p:spPr bwMode="auto">
          <a:xfrm>
            <a:off x="6607175" y="1968500"/>
            <a:ext cx="533400" cy="0"/>
          </a:xfrm>
          <a:prstGeom prst="line">
            <a:avLst/>
          </a:prstGeom>
          <a:noFill/>
          <a:ln w="9525">
            <a:solidFill>
              <a:schemeClr val="tx1"/>
            </a:solidFill>
            <a:round/>
            <a:headEnd type="triangle" w="med" len="med"/>
            <a:tailEnd/>
          </a:ln>
        </p:spPr>
        <p:txBody>
          <a:bodyPr/>
          <a:lstStyle/>
          <a:p>
            <a:endParaRPr lang="en-IN"/>
          </a:p>
        </p:txBody>
      </p:sp>
      <p:sp>
        <p:nvSpPr>
          <p:cNvPr id="3097" name="Line 43"/>
          <p:cNvSpPr>
            <a:spLocks noChangeShapeType="1"/>
          </p:cNvSpPr>
          <p:nvPr/>
        </p:nvSpPr>
        <p:spPr bwMode="auto">
          <a:xfrm>
            <a:off x="6607175" y="2501900"/>
            <a:ext cx="533400" cy="0"/>
          </a:xfrm>
          <a:prstGeom prst="line">
            <a:avLst/>
          </a:prstGeom>
          <a:noFill/>
          <a:ln w="9525">
            <a:solidFill>
              <a:schemeClr val="tx1"/>
            </a:solidFill>
            <a:round/>
            <a:headEnd type="triangle" w="med" len="med"/>
            <a:tailEnd type="triangle" w="med" len="med"/>
          </a:ln>
        </p:spPr>
        <p:txBody>
          <a:bodyPr/>
          <a:lstStyle/>
          <a:p>
            <a:endParaRPr lang="en-IN"/>
          </a:p>
        </p:txBody>
      </p:sp>
      <p:sp>
        <p:nvSpPr>
          <p:cNvPr id="3098" name="Line 44"/>
          <p:cNvSpPr>
            <a:spLocks noChangeShapeType="1"/>
          </p:cNvSpPr>
          <p:nvPr/>
        </p:nvSpPr>
        <p:spPr bwMode="auto">
          <a:xfrm>
            <a:off x="6607175" y="3035300"/>
            <a:ext cx="533400" cy="0"/>
          </a:xfrm>
          <a:prstGeom prst="line">
            <a:avLst/>
          </a:prstGeom>
          <a:noFill/>
          <a:ln w="9525">
            <a:solidFill>
              <a:schemeClr val="tx1"/>
            </a:solidFill>
            <a:round/>
            <a:headEnd type="triangle" w="med" len="med"/>
            <a:tailEnd type="triangle" w="med" len="med"/>
          </a:ln>
        </p:spPr>
        <p:txBody>
          <a:bodyPr/>
          <a:lstStyle/>
          <a:p>
            <a:endParaRPr lang="en-IN"/>
          </a:p>
        </p:txBody>
      </p:sp>
      <p:sp>
        <p:nvSpPr>
          <p:cNvPr id="3099" name="Line 45"/>
          <p:cNvSpPr>
            <a:spLocks noChangeShapeType="1"/>
          </p:cNvSpPr>
          <p:nvPr/>
        </p:nvSpPr>
        <p:spPr bwMode="auto">
          <a:xfrm>
            <a:off x="6607175" y="3949700"/>
            <a:ext cx="533400" cy="0"/>
          </a:xfrm>
          <a:prstGeom prst="line">
            <a:avLst/>
          </a:prstGeom>
          <a:noFill/>
          <a:ln w="9525">
            <a:solidFill>
              <a:schemeClr val="tx1"/>
            </a:solidFill>
            <a:round/>
            <a:headEnd type="triangle" w="med" len="med"/>
            <a:tailEnd type="triangle" w="med" len="med"/>
          </a:ln>
        </p:spPr>
        <p:txBody>
          <a:bodyPr/>
          <a:lstStyle/>
          <a:p>
            <a:endParaRPr lang="en-IN"/>
          </a:p>
        </p:txBody>
      </p:sp>
      <p:sp>
        <p:nvSpPr>
          <p:cNvPr id="3100" name="Line 46"/>
          <p:cNvSpPr>
            <a:spLocks noChangeShapeType="1"/>
          </p:cNvSpPr>
          <p:nvPr/>
        </p:nvSpPr>
        <p:spPr bwMode="auto">
          <a:xfrm>
            <a:off x="6607175" y="4483100"/>
            <a:ext cx="533400" cy="0"/>
          </a:xfrm>
          <a:prstGeom prst="line">
            <a:avLst/>
          </a:prstGeom>
          <a:noFill/>
          <a:ln w="9525">
            <a:solidFill>
              <a:schemeClr val="tx1"/>
            </a:solidFill>
            <a:round/>
            <a:headEnd type="triangle" w="med" len="med"/>
            <a:tailEnd/>
          </a:ln>
        </p:spPr>
        <p:txBody>
          <a:bodyPr/>
          <a:lstStyle/>
          <a:p>
            <a:endParaRPr lang="en-IN"/>
          </a:p>
        </p:txBody>
      </p:sp>
      <p:sp>
        <p:nvSpPr>
          <p:cNvPr id="3101" name="Line 47"/>
          <p:cNvSpPr>
            <a:spLocks noChangeShapeType="1"/>
          </p:cNvSpPr>
          <p:nvPr/>
        </p:nvSpPr>
        <p:spPr bwMode="auto">
          <a:xfrm>
            <a:off x="6607175" y="6159500"/>
            <a:ext cx="533400" cy="0"/>
          </a:xfrm>
          <a:prstGeom prst="line">
            <a:avLst/>
          </a:prstGeom>
          <a:noFill/>
          <a:ln w="9525">
            <a:solidFill>
              <a:schemeClr val="tx1"/>
            </a:solidFill>
            <a:round/>
            <a:headEnd/>
            <a:tailEnd type="triangle" w="med" len="med"/>
          </a:ln>
        </p:spPr>
        <p:txBody>
          <a:bodyPr/>
          <a:lstStyle/>
          <a:p>
            <a:endParaRPr lang="en-IN"/>
          </a:p>
        </p:txBody>
      </p:sp>
      <p:sp>
        <p:nvSpPr>
          <p:cNvPr id="3102" name="Line 48"/>
          <p:cNvSpPr>
            <a:spLocks noChangeShapeType="1"/>
          </p:cNvSpPr>
          <p:nvPr/>
        </p:nvSpPr>
        <p:spPr bwMode="auto">
          <a:xfrm>
            <a:off x="5235575" y="5799138"/>
            <a:ext cx="0" cy="246062"/>
          </a:xfrm>
          <a:prstGeom prst="line">
            <a:avLst/>
          </a:prstGeom>
          <a:noFill/>
          <a:ln w="9525">
            <a:solidFill>
              <a:schemeClr val="tx1"/>
            </a:solidFill>
            <a:round/>
            <a:headEnd/>
            <a:tailEnd type="triangle" w="med" len="med"/>
          </a:ln>
        </p:spPr>
        <p:txBody>
          <a:bodyPr/>
          <a:lstStyle/>
          <a:p>
            <a:endParaRPr lang="en-IN"/>
          </a:p>
        </p:txBody>
      </p:sp>
      <p:sp>
        <p:nvSpPr>
          <p:cNvPr id="3103" name="Line 51"/>
          <p:cNvSpPr>
            <a:spLocks noChangeShapeType="1"/>
          </p:cNvSpPr>
          <p:nvPr/>
        </p:nvSpPr>
        <p:spPr bwMode="auto">
          <a:xfrm>
            <a:off x="5845175" y="4787900"/>
            <a:ext cx="0" cy="228600"/>
          </a:xfrm>
          <a:prstGeom prst="line">
            <a:avLst/>
          </a:prstGeom>
          <a:noFill/>
          <a:ln w="9525">
            <a:solidFill>
              <a:schemeClr val="tx1"/>
            </a:solidFill>
            <a:round/>
            <a:headEnd/>
            <a:tailEnd type="triangle" w="med" len="med"/>
          </a:ln>
        </p:spPr>
        <p:txBody>
          <a:bodyPr/>
          <a:lstStyle/>
          <a:p>
            <a:endParaRPr lang="en-IN"/>
          </a:p>
        </p:txBody>
      </p:sp>
      <p:sp>
        <p:nvSpPr>
          <p:cNvPr id="3104" name="Line 52"/>
          <p:cNvSpPr>
            <a:spLocks noChangeShapeType="1"/>
          </p:cNvSpPr>
          <p:nvPr/>
        </p:nvSpPr>
        <p:spPr bwMode="auto">
          <a:xfrm>
            <a:off x="4525963" y="4787900"/>
            <a:ext cx="785812" cy="0"/>
          </a:xfrm>
          <a:prstGeom prst="line">
            <a:avLst/>
          </a:prstGeom>
          <a:noFill/>
          <a:ln w="9525">
            <a:solidFill>
              <a:schemeClr val="tx1"/>
            </a:solidFill>
            <a:round/>
            <a:headEnd/>
            <a:tailEnd/>
          </a:ln>
        </p:spPr>
        <p:txBody>
          <a:bodyPr/>
          <a:lstStyle/>
          <a:p>
            <a:endParaRPr lang="en-IN"/>
          </a:p>
        </p:txBody>
      </p:sp>
      <p:sp>
        <p:nvSpPr>
          <p:cNvPr id="3105" name="Line 53"/>
          <p:cNvSpPr>
            <a:spLocks noChangeShapeType="1"/>
          </p:cNvSpPr>
          <p:nvPr/>
        </p:nvSpPr>
        <p:spPr bwMode="auto">
          <a:xfrm>
            <a:off x="4508500" y="4787900"/>
            <a:ext cx="0" cy="228600"/>
          </a:xfrm>
          <a:prstGeom prst="line">
            <a:avLst/>
          </a:prstGeom>
          <a:noFill/>
          <a:ln w="9525">
            <a:solidFill>
              <a:schemeClr val="tx1"/>
            </a:solidFill>
            <a:round/>
            <a:headEnd/>
            <a:tailEnd type="triangle" w="med" len="med"/>
          </a:ln>
        </p:spPr>
        <p:txBody>
          <a:bodyPr/>
          <a:lstStyle/>
          <a:p>
            <a:endParaRPr lang="en-IN"/>
          </a:p>
        </p:txBody>
      </p:sp>
      <p:sp>
        <p:nvSpPr>
          <p:cNvPr id="3106" name="Line 54"/>
          <p:cNvSpPr>
            <a:spLocks noChangeShapeType="1"/>
          </p:cNvSpPr>
          <p:nvPr/>
        </p:nvSpPr>
        <p:spPr bwMode="auto">
          <a:xfrm flipV="1">
            <a:off x="5311775" y="4711700"/>
            <a:ext cx="0" cy="76200"/>
          </a:xfrm>
          <a:prstGeom prst="line">
            <a:avLst/>
          </a:prstGeom>
          <a:noFill/>
          <a:ln w="9525">
            <a:solidFill>
              <a:schemeClr val="tx1"/>
            </a:solidFill>
            <a:round/>
            <a:headEnd/>
            <a:tailEnd/>
          </a:ln>
        </p:spPr>
        <p:txBody>
          <a:bodyPr/>
          <a:lstStyle/>
          <a:p>
            <a:endParaRPr lang="en-IN"/>
          </a:p>
        </p:txBody>
      </p:sp>
      <p:sp>
        <p:nvSpPr>
          <p:cNvPr id="3107" name="Line 55"/>
          <p:cNvSpPr>
            <a:spLocks noChangeShapeType="1"/>
          </p:cNvSpPr>
          <p:nvPr/>
        </p:nvSpPr>
        <p:spPr bwMode="auto">
          <a:xfrm>
            <a:off x="5845175" y="4787900"/>
            <a:ext cx="1295400" cy="0"/>
          </a:xfrm>
          <a:prstGeom prst="line">
            <a:avLst/>
          </a:prstGeom>
          <a:noFill/>
          <a:ln w="9525">
            <a:solidFill>
              <a:schemeClr val="tx1"/>
            </a:solidFill>
            <a:round/>
            <a:headEnd/>
            <a:tailEnd/>
          </a:ln>
        </p:spPr>
        <p:txBody>
          <a:bodyPr/>
          <a:lstStyle/>
          <a:p>
            <a:endParaRPr lang="en-IN"/>
          </a:p>
        </p:txBody>
      </p:sp>
      <p:sp>
        <p:nvSpPr>
          <p:cNvPr id="3108" name="Text Box 56"/>
          <p:cNvSpPr txBox="1">
            <a:spLocks noChangeArrowheads="1"/>
          </p:cNvSpPr>
          <p:nvPr/>
        </p:nvSpPr>
        <p:spPr bwMode="auto">
          <a:xfrm rot="-5400000">
            <a:off x="699294" y="1702594"/>
            <a:ext cx="1952625" cy="1014413"/>
          </a:xfrm>
          <a:prstGeom prst="rect">
            <a:avLst/>
          </a:prstGeom>
          <a:noFill/>
          <a:ln w="9525">
            <a:solidFill>
              <a:schemeClr val="tx1"/>
            </a:solidFill>
            <a:miter lim="800000"/>
            <a:headEnd/>
            <a:tailEnd/>
          </a:ln>
        </p:spPr>
        <p:txBody>
          <a:bodyPr>
            <a:spAutoFit/>
          </a:bodyPr>
          <a:lstStyle/>
          <a:p>
            <a:pPr>
              <a:spcBef>
                <a:spcPct val="50000"/>
              </a:spcBef>
            </a:pPr>
            <a:r>
              <a:rPr lang="en-US" sz="2400" b="1"/>
              <a:t>   MEMORY</a:t>
            </a:r>
          </a:p>
          <a:p>
            <a:pPr>
              <a:spcBef>
                <a:spcPct val="50000"/>
              </a:spcBef>
            </a:pPr>
            <a:endParaRPr lang="en-US" sz="2400" b="1"/>
          </a:p>
        </p:txBody>
      </p:sp>
      <p:sp>
        <p:nvSpPr>
          <p:cNvPr id="3109" name="Line 57"/>
          <p:cNvSpPr>
            <a:spLocks noChangeShapeType="1"/>
          </p:cNvSpPr>
          <p:nvPr/>
        </p:nvSpPr>
        <p:spPr bwMode="auto">
          <a:xfrm flipH="1">
            <a:off x="2187575" y="1906588"/>
            <a:ext cx="1828800" cy="0"/>
          </a:xfrm>
          <a:prstGeom prst="line">
            <a:avLst/>
          </a:prstGeom>
          <a:noFill/>
          <a:ln w="9525">
            <a:solidFill>
              <a:schemeClr val="tx1"/>
            </a:solidFill>
            <a:round/>
            <a:headEnd/>
            <a:tailEnd type="triangle" w="med" len="med"/>
          </a:ln>
        </p:spPr>
        <p:txBody>
          <a:bodyPr/>
          <a:lstStyle/>
          <a:p>
            <a:endParaRPr lang="en-IN"/>
          </a:p>
        </p:txBody>
      </p:sp>
      <p:sp>
        <p:nvSpPr>
          <p:cNvPr id="3110" name="Line 58"/>
          <p:cNvSpPr>
            <a:spLocks noChangeShapeType="1"/>
          </p:cNvSpPr>
          <p:nvPr/>
        </p:nvSpPr>
        <p:spPr bwMode="auto">
          <a:xfrm flipH="1">
            <a:off x="2187575" y="2646363"/>
            <a:ext cx="1828800" cy="0"/>
          </a:xfrm>
          <a:prstGeom prst="line">
            <a:avLst/>
          </a:prstGeom>
          <a:noFill/>
          <a:ln w="9525">
            <a:solidFill>
              <a:schemeClr val="tx1"/>
            </a:solidFill>
            <a:round/>
            <a:headEnd type="triangle" w="med" len="med"/>
            <a:tailEnd type="triangle" w="med" len="med"/>
          </a:ln>
        </p:spPr>
        <p:txBody>
          <a:bodyPr/>
          <a:lstStyle/>
          <a:p>
            <a:endParaRPr lang="en-IN"/>
          </a:p>
        </p:txBody>
      </p:sp>
      <p:sp>
        <p:nvSpPr>
          <p:cNvPr id="3111" name="Text Box 59"/>
          <p:cNvSpPr txBox="1">
            <a:spLocks noChangeArrowheads="1"/>
          </p:cNvSpPr>
          <p:nvPr/>
        </p:nvSpPr>
        <p:spPr bwMode="auto">
          <a:xfrm>
            <a:off x="2400300" y="1595438"/>
            <a:ext cx="1022350" cy="366712"/>
          </a:xfrm>
          <a:prstGeom prst="rect">
            <a:avLst/>
          </a:prstGeom>
          <a:noFill/>
          <a:ln w="9525">
            <a:noFill/>
            <a:miter lim="800000"/>
            <a:headEnd/>
            <a:tailEnd/>
          </a:ln>
        </p:spPr>
        <p:txBody>
          <a:bodyPr wrap="none">
            <a:spAutoFit/>
          </a:bodyPr>
          <a:lstStyle/>
          <a:p>
            <a:r>
              <a:rPr lang="en-US"/>
              <a:t>Address</a:t>
            </a:r>
          </a:p>
        </p:txBody>
      </p:sp>
      <p:sp>
        <p:nvSpPr>
          <p:cNvPr id="3112" name="Text Box 60"/>
          <p:cNvSpPr txBox="1">
            <a:spLocks noChangeArrowheads="1"/>
          </p:cNvSpPr>
          <p:nvPr/>
        </p:nvSpPr>
        <p:spPr bwMode="auto">
          <a:xfrm>
            <a:off x="2400300" y="1846263"/>
            <a:ext cx="730250" cy="366712"/>
          </a:xfrm>
          <a:prstGeom prst="rect">
            <a:avLst/>
          </a:prstGeom>
          <a:noFill/>
          <a:ln w="9525">
            <a:noFill/>
            <a:miter lim="800000"/>
            <a:headEnd/>
            <a:tailEnd/>
          </a:ln>
        </p:spPr>
        <p:txBody>
          <a:bodyPr wrap="none">
            <a:spAutoFit/>
          </a:bodyPr>
          <a:lstStyle/>
          <a:p>
            <a:r>
              <a:rPr lang="en-US"/>
              <a:t>Lines</a:t>
            </a:r>
          </a:p>
        </p:txBody>
      </p:sp>
      <p:sp>
        <p:nvSpPr>
          <p:cNvPr id="3113" name="Text Box 61"/>
          <p:cNvSpPr txBox="1">
            <a:spLocks noChangeArrowheads="1"/>
          </p:cNvSpPr>
          <p:nvPr/>
        </p:nvSpPr>
        <p:spPr bwMode="auto">
          <a:xfrm>
            <a:off x="2441575" y="2363788"/>
            <a:ext cx="666750" cy="366712"/>
          </a:xfrm>
          <a:prstGeom prst="rect">
            <a:avLst/>
          </a:prstGeom>
          <a:noFill/>
          <a:ln w="9525">
            <a:noFill/>
            <a:miter lim="800000"/>
            <a:headEnd/>
            <a:tailEnd/>
          </a:ln>
        </p:spPr>
        <p:txBody>
          <a:bodyPr wrap="none">
            <a:spAutoFit/>
          </a:bodyPr>
          <a:lstStyle/>
          <a:p>
            <a:r>
              <a:rPr lang="en-US"/>
              <a:t>Data</a:t>
            </a:r>
          </a:p>
        </p:txBody>
      </p:sp>
      <p:sp>
        <p:nvSpPr>
          <p:cNvPr id="3114" name="Text Box 62"/>
          <p:cNvSpPr txBox="1">
            <a:spLocks noChangeArrowheads="1"/>
          </p:cNvSpPr>
          <p:nvPr/>
        </p:nvSpPr>
        <p:spPr bwMode="auto">
          <a:xfrm>
            <a:off x="2436813" y="2578100"/>
            <a:ext cx="730250" cy="366713"/>
          </a:xfrm>
          <a:prstGeom prst="rect">
            <a:avLst/>
          </a:prstGeom>
          <a:noFill/>
          <a:ln w="9525">
            <a:noFill/>
            <a:miter lim="800000"/>
            <a:headEnd/>
            <a:tailEnd/>
          </a:ln>
        </p:spPr>
        <p:txBody>
          <a:bodyPr wrap="none">
            <a:spAutoFit/>
          </a:bodyPr>
          <a:lstStyle/>
          <a:p>
            <a:r>
              <a:rPr lang="en-US"/>
              <a:t>Lines</a:t>
            </a:r>
          </a:p>
        </p:txBody>
      </p:sp>
      <p:sp>
        <p:nvSpPr>
          <p:cNvPr id="3115" name="Text Box 63"/>
          <p:cNvSpPr txBox="1">
            <a:spLocks noChangeArrowheads="1"/>
          </p:cNvSpPr>
          <p:nvPr/>
        </p:nvSpPr>
        <p:spPr bwMode="auto">
          <a:xfrm>
            <a:off x="304800" y="6491288"/>
            <a:ext cx="7543800" cy="366712"/>
          </a:xfrm>
          <a:prstGeom prst="rect">
            <a:avLst/>
          </a:prstGeom>
          <a:noFill/>
          <a:ln w="9525">
            <a:noFill/>
            <a:miter lim="800000"/>
            <a:headEnd/>
            <a:tailEnd/>
          </a:ln>
        </p:spPr>
        <p:txBody>
          <a:bodyPr>
            <a:spAutoFit/>
          </a:bodyPr>
          <a:lstStyle/>
          <a:p>
            <a:pPr algn="ctr"/>
            <a:r>
              <a:rPr lang="en-US" b="1" u="sng"/>
              <a:t>Single-bus organization of the Data paths inside the CPU</a:t>
            </a:r>
          </a:p>
        </p:txBody>
      </p:sp>
      <p:sp>
        <p:nvSpPr>
          <p:cNvPr id="3116" name="Text Box 64"/>
          <p:cNvSpPr txBox="1">
            <a:spLocks noChangeArrowheads="1"/>
          </p:cNvSpPr>
          <p:nvPr/>
        </p:nvSpPr>
        <p:spPr bwMode="auto">
          <a:xfrm>
            <a:off x="7315200" y="762000"/>
            <a:ext cx="1403350" cy="366713"/>
          </a:xfrm>
          <a:prstGeom prst="rect">
            <a:avLst/>
          </a:prstGeom>
          <a:noFill/>
          <a:ln w="9525">
            <a:noFill/>
            <a:miter lim="800000"/>
            <a:headEnd/>
            <a:tailEnd/>
          </a:ln>
        </p:spPr>
        <p:txBody>
          <a:bodyPr wrap="none">
            <a:spAutoFit/>
          </a:bodyPr>
          <a:lstStyle/>
          <a:p>
            <a:r>
              <a:rPr lang="en-US"/>
              <a:t>Internal Bus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Components of CPU</a:t>
            </a:r>
            <a:endParaRPr lang="en-US" sz="3600" dirty="0"/>
          </a:p>
        </p:txBody>
      </p:sp>
      <p:sp>
        <p:nvSpPr>
          <p:cNvPr id="3" name="Content Placeholder 2"/>
          <p:cNvSpPr>
            <a:spLocks noGrp="1"/>
          </p:cNvSpPr>
          <p:nvPr>
            <p:ph idx="1"/>
          </p:nvPr>
        </p:nvSpPr>
        <p:spPr>
          <a:xfrm>
            <a:off x="457200" y="1143000"/>
            <a:ext cx="8305800" cy="5410200"/>
          </a:xfrm>
        </p:spPr>
        <p:txBody>
          <a:bodyPr>
            <a:normAutofit/>
          </a:bodyPr>
          <a:lstStyle/>
          <a:p>
            <a:pPr>
              <a:buNone/>
            </a:pPr>
            <a:r>
              <a:rPr lang="en-US" sz="3500" dirty="0" smtClean="0">
                <a:solidFill>
                  <a:srgbClr val="002060"/>
                </a:solidFill>
                <a:latin typeface="Times New Roman" pitchFamily="18" charset="0"/>
                <a:cs typeface="Times New Roman" pitchFamily="18" charset="0"/>
              </a:rPr>
              <a:t>Control Unit:</a:t>
            </a:r>
          </a:p>
          <a:p>
            <a:r>
              <a:rPr lang="en-US" sz="2600" dirty="0" smtClean="0">
                <a:cs typeface="Times New Roman" pitchFamily="18" charset="0"/>
              </a:rPr>
              <a:t>Manages and coordinates the operations of all components of the computer.</a:t>
            </a:r>
          </a:p>
          <a:p>
            <a:r>
              <a:rPr lang="en-US" sz="2600" dirty="0" smtClean="0">
                <a:cs typeface="Times New Roman" pitchFamily="18" charset="0"/>
              </a:rPr>
              <a:t>Reads instructions, interprets them and generates signals for appropriate actions.</a:t>
            </a:r>
          </a:p>
          <a:p>
            <a:pPr>
              <a:buNone/>
            </a:pPr>
            <a:endParaRPr lang="en-US" sz="2800" dirty="0" smtClean="0"/>
          </a:p>
          <a:p>
            <a:pPr>
              <a:buNone/>
            </a:pPr>
            <a:r>
              <a:rPr lang="en-US" sz="3500" dirty="0" smtClean="0">
                <a:solidFill>
                  <a:srgbClr val="002060"/>
                </a:solidFill>
                <a:latin typeface="Times New Roman" pitchFamily="18" charset="0"/>
                <a:cs typeface="Times New Roman" pitchFamily="18" charset="0"/>
              </a:rPr>
              <a:t>Arithmetic Logical Unit (ALU):</a:t>
            </a:r>
          </a:p>
          <a:p>
            <a:r>
              <a:rPr lang="en-US" sz="2600" dirty="0" smtClean="0"/>
              <a:t>All calculations and comparison operations are performed in ALU.</a:t>
            </a:r>
          </a:p>
          <a:p>
            <a:r>
              <a:rPr lang="en-US" sz="2600" dirty="0" smtClean="0"/>
              <a:t>Thus the actual processing of data takes place in ALU.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172200"/>
          </a:xfrm>
        </p:spPr>
        <p:txBody>
          <a:bodyPr>
            <a:normAutofit/>
          </a:bodyPr>
          <a:lstStyle/>
          <a:p>
            <a:r>
              <a:rPr lang="en-US" sz="2400" dirty="0" smtClean="0"/>
              <a:t>During the processing of a job, data may move back and forth several times between primary storage (for intermediate results and other data) and ALU before processing of the job is over.</a:t>
            </a:r>
          </a:p>
          <a:p>
            <a:r>
              <a:rPr lang="en-US" sz="2400" dirty="0" smtClean="0"/>
              <a:t>Almost all ALUs are designed to perform four basic arithmetic operations  (add, subtract, multiply, and divide) and logical operations such as less than, greater than and equal to.</a:t>
            </a:r>
          </a:p>
          <a:p>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458200" cy="6019800"/>
          </a:xfrm>
        </p:spPr>
        <p:txBody>
          <a:bodyPr>
            <a:normAutofit lnSpcReduction="10000"/>
          </a:bodyPr>
          <a:lstStyle/>
          <a:p>
            <a:pPr>
              <a:buNone/>
            </a:pPr>
            <a:endParaRPr lang="en-US" dirty="0" smtClean="0"/>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a:p>
          <a:p>
            <a:pPr>
              <a:buNone/>
            </a:pPr>
            <a:endParaRPr lang="en-US" sz="2000" dirty="0" smtClean="0"/>
          </a:p>
          <a:p>
            <a:pPr>
              <a:buNone/>
            </a:pPr>
            <a:r>
              <a:rPr lang="en-US" sz="2000" dirty="0"/>
              <a:t> </a:t>
            </a:r>
            <a:r>
              <a:rPr lang="en-US" sz="2000" dirty="0" smtClean="0"/>
              <a:t>                                            </a:t>
            </a:r>
          </a:p>
          <a:p>
            <a:pPr algn="ctr">
              <a:buNone/>
            </a:pPr>
            <a:endParaRPr lang="en-US" sz="2000" b="1" dirty="0" smtClean="0"/>
          </a:p>
          <a:p>
            <a:pPr algn="ctr">
              <a:buNone/>
            </a:pPr>
            <a:endParaRPr lang="en-US" sz="2000" b="1" dirty="0" smtClean="0"/>
          </a:p>
          <a:p>
            <a:pPr algn="ctr">
              <a:buNone/>
            </a:pPr>
            <a:r>
              <a:rPr lang="en-US" sz="2000" b="1" dirty="0" smtClean="0"/>
              <a:t>Basic functional units of a computer</a:t>
            </a:r>
          </a:p>
          <a:p>
            <a:pPr>
              <a:buNone/>
            </a:pPr>
            <a:endParaRPr lang="en-US" dirty="0"/>
          </a:p>
        </p:txBody>
      </p:sp>
      <p:sp>
        <p:nvSpPr>
          <p:cNvPr id="4" name="Rectangle 3"/>
          <p:cNvSpPr/>
          <p:nvPr/>
        </p:nvSpPr>
        <p:spPr>
          <a:xfrm>
            <a:off x="3429000" y="1295400"/>
            <a:ext cx="1524000" cy="1905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81400" y="1447800"/>
            <a:ext cx="12192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Primary Storage</a:t>
            </a:r>
            <a:endParaRPr lang="en-US" dirty="0">
              <a:solidFill>
                <a:schemeClr val="tx1"/>
              </a:solidFill>
            </a:endParaRPr>
          </a:p>
        </p:txBody>
      </p:sp>
      <p:sp>
        <p:nvSpPr>
          <p:cNvPr id="7" name="Rectangle 6"/>
          <p:cNvSpPr/>
          <p:nvPr/>
        </p:nvSpPr>
        <p:spPr>
          <a:xfrm>
            <a:off x="3581400" y="2362200"/>
            <a:ext cx="12192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Secondary Storage</a:t>
            </a:r>
          </a:p>
          <a:p>
            <a:pPr algn="ctr"/>
            <a:endParaRPr lang="en-US" dirty="0"/>
          </a:p>
        </p:txBody>
      </p:sp>
      <p:cxnSp>
        <p:nvCxnSpPr>
          <p:cNvPr id="11" name="Straight Arrow Connector 10"/>
          <p:cNvCxnSpPr/>
          <p:nvPr/>
        </p:nvCxnSpPr>
        <p:spPr>
          <a:xfrm rot="5400000">
            <a:off x="3581400" y="3505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Parallelogram 13"/>
          <p:cNvSpPr/>
          <p:nvPr/>
        </p:nvSpPr>
        <p:spPr>
          <a:xfrm>
            <a:off x="1524000" y="1676400"/>
            <a:ext cx="1295400" cy="914400"/>
          </a:xfrm>
          <a:prstGeom prst="parallelogram">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Data</a:t>
            </a:r>
            <a:endParaRPr lang="en-US" dirty="0">
              <a:solidFill>
                <a:schemeClr val="tx1"/>
              </a:solidFill>
            </a:endParaRPr>
          </a:p>
        </p:txBody>
      </p:sp>
      <p:sp>
        <p:nvSpPr>
          <p:cNvPr id="16" name="Parallelogram 15"/>
          <p:cNvSpPr/>
          <p:nvPr/>
        </p:nvSpPr>
        <p:spPr>
          <a:xfrm>
            <a:off x="5638800" y="1676400"/>
            <a:ext cx="1295400" cy="914400"/>
          </a:xfrm>
          <a:prstGeom prst="parallelogram">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Output Data</a:t>
            </a:r>
          </a:p>
          <a:p>
            <a:pPr algn="ctr"/>
            <a:endParaRPr lang="en-US" dirty="0"/>
          </a:p>
        </p:txBody>
      </p:sp>
      <p:cxnSp>
        <p:nvCxnSpPr>
          <p:cNvPr id="18" name="Straight Arrow Connector 17"/>
          <p:cNvCxnSpPr>
            <a:stCxn id="14" idx="2"/>
          </p:cNvCxnSpPr>
          <p:nvPr/>
        </p:nvCxnSpPr>
        <p:spPr>
          <a:xfrm>
            <a:off x="2705100" y="2133600"/>
            <a:ext cx="7239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6" idx="5"/>
          </p:cNvCxnSpPr>
          <p:nvPr/>
        </p:nvCxnSpPr>
        <p:spPr>
          <a:xfrm>
            <a:off x="4953000" y="2133600"/>
            <a:ext cx="800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p:cNvCxnSpPr>
          <p:nvPr/>
        </p:nvCxnSpPr>
        <p:spPr>
          <a:xfrm>
            <a:off x="6819900" y="2133600"/>
            <a:ext cx="6477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143000" y="2057400"/>
            <a:ext cx="533400" cy="1588"/>
          </a:xfrm>
          <a:prstGeom prst="straightConnector1">
            <a:avLst/>
          </a:prstGeom>
          <a:ln>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29000" y="3810000"/>
            <a:ext cx="1524000" cy="1828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581400" y="3962400"/>
            <a:ext cx="12192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Control Unit</a:t>
            </a:r>
            <a:endParaRPr lang="en-US" dirty="0">
              <a:solidFill>
                <a:schemeClr val="tx1"/>
              </a:solidFill>
            </a:endParaRPr>
          </a:p>
        </p:txBody>
      </p:sp>
      <p:sp>
        <p:nvSpPr>
          <p:cNvPr id="38" name="Rectangle 37"/>
          <p:cNvSpPr/>
          <p:nvPr/>
        </p:nvSpPr>
        <p:spPr>
          <a:xfrm>
            <a:off x="3581400" y="4800600"/>
            <a:ext cx="12192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ALU</a:t>
            </a:r>
            <a:endParaRPr lang="en-US" dirty="0">
              <a:solidFill>
                <a:schemeClr val="tx1"/>
              </a:solidFill>
            </a:endParaRPr>
          </a:p>
        </p:txBody>
      </p:sp>
      <p:sp>
        <p:nvSpPr>
          <p:cNvPr id="40" name="TextBox 39"/>
          <p:cNvSpPr txBox="1"/>
          <p:nvPr/>
        </p:nvSpPr>
        <p:spPr>
          <a:xfrm>
            <a:off x="152400" y="1676400"/>
            <a:ext cx="1006879" cy="646331"/>
          </a:xfrm>
          <a:prstGeom prst="rect">
            <a:avLst/>
          </a:prstGeom>
          <a:noFill/>
        </p:spPr>
        <p:txBody>
          <a:bodyPr wrap="none" rtlCol="0">
            <a:spAutoFit/>
          </a:bodyPr>
          <a:lstStyle/>
          <a:p>
            <a:r>
              <a:rPr lang="en-US" dirty="0" smtClean="0"/>
              <a:t>Program</a:t>
            </a:r>
          </a:p>
          <a:p>
            <a:r>
              <a:rPr lang="en-US" dirty="0"/>
              <a:t>a</a:t>
            </a:r>
            <a:r>
              <a:rPr lang="en-US" dirty="0" smtClean="0"/>
              <a:t>nd data</a:t>
            </a:r>
            <a:endParaRPr lang="en-US" dirty="0"/>
          </a:p>
        </p:txBody>
      </p:sp>
      <p:sp>
        <p:nvSpPr>
          <p:cNvPr id="41" name="TextBox 40"/>
          <p:cNvSpPr txBox="1"/>
          <p:nvPr/>
        </p:nvSpPr>
        <p:spPr>
          <a:xfrm>
            <a:off x="7467600" y="1905000"/>
            <a:ext cx="762516" cy="369332"/>
          </a:xfrm>
          <a:prstGeom prst="rect">
            <a:avLst/>
          </a:prstGeom>
          <a:noFill/>
        </p:spPr>
        <p:txBody>
          <a:bodyPr wrap="none" rtlCol="0">
            <a:spAutoFit/>
          </a:bodyPr>
          <a:lstStyle/>
          <a:p>
            <a:r>
              <a:rPr lang="en-US" dirty="0" smtClean="0"/>
              <a:t>Result</a:t>
            </a:r>
            <a:endParaRPr lang="en-US" dirty="0"/>
          </a:p>
        </p:txBody>
      </p:sp>
      <p:sp>
        <p:nvSpPr>
          <p:cNvPr id="43" name="TextBox 42"/>
          <p:cNvSpPr txBox="1"/>
          <p:nvPr/>
        </p:nvSpPr>
        <p:spPr>
          <a:xfrm>
            <a:off x="3505200" y="914400"/>
            <a:ext cx="1321900" cy="369332"/>
          </a:xfrm>
          <a:prstGeom prst="rect">
            <a:avLst/>
          </a:prstGeom>
          <a:noFill/>
        </p:spPr>
        <p:txBody>
          <a:bodyPr wrap="none" rtlCol="0">
            <a:spAutoFit/>
          </a:bodyPr>
          <a:lstStyle/>
          <a:p>
            <a:r>
              <a:rPr lang="en-US" dirty="0" smtClean="0"/>
              <a:t>Storage unit</a:t>
            </a:r>
            <a:endParaRPr lang="en-US" dirty="0"/>
          </a:p>
        </p:txBody>
      </p:sp>
      <p:cxnSp>
        <p:nvCxnSpPr>
          <p:cNvPr id="45" name="Straight Connector 44"/>
          <p:cNvCxnSpPr>
            <a:stCxn id="4" idx="2"/>
            <a:endCxn id="34" idx="0"/>
          </p:cNvCxnSpPr>
          <p:nvPr/>
        </p:nvCxnSpPr>
        <p:spPr>
          <a:xfrm rot="5400000">
            <a:off x="3886200" y="3505200"/>
            <a:ext cx="6096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4" idx="3"/>
          </p:cNvCxnSpPr>
          <p:nvPr/>
        </p:nvCxnSpPr>
        <p:spPr>
          <a:xfrm rot="5400000">
            <a:off x="952500" y="3695700"/>
            <a:ext cx="2209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057400" y="4800600"/>
            <a:ext cx="13716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6" idx="3"/>
          </p:cNvCxnSpPr>
          <p:nvPr/>
        </p:nvCxnSpPr>
        <p:spPr>
          <a:xfrm rot="5400000">
            <a:off x="5067300" y="3695700"/>
            <a:ext cx="2209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953000" y="4800600"/>
            <a:ext cx="12192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124200" y="5638800"/>
            <a:ext cx="2334935" cy="369332"/>
          </a:xfrm>
          <a:prstGeom prst="rect">
            <a:avLst/>
          </a:prstGeom>
          <a:noFill/>
        </p:spPr>
        <p:txBody>
          <a:bodyPr wrap="none" rtlCol="0">
            <a:spAutoFit/>
          </a:bodyPr>
          <a:lstStyle/>
          <a:p>
            <a:r>
              <a:rPr lang="en-US" dirty="0" smtClean="0"/>
              <a:t>Central processing unit</a:t>
            </a:r>
            <a:endParaRPr lang="en-US" dirty="0"/>
          </a:p>
        </p:txBody>
      </p:sp>
      <p:cxnSp>
        <p:nvCxnSpPr>
          <p:cNvPr id="27" name="Straight Arrow Connector 26"/>
          <p:cNvCxnSpPr/>
          <p:nvPr/>
        </p:nvCxnSpPr>
        <p:spPr>
          <a:xfrm rot="5400000" flipH="1" flipV="1">
            <a:off x="4153694" y="3543300"/>
            <a:ext cx="6850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934200" y="4191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934200" y="4572000"/>
            <a:ext cx="685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696200" y="3962400"/>
            <a:ext cx="1118191" cy="369332"/>
          </a:xfrm>
          <a:prstGeom prst="rect">
            <a:avLst/>
          </a:prstGeom>
          <a:noFill/>
        </p:spPr>
        <p:txBody>
          <a:bodyPr wrap="none" rtlCol="0">
            <a:spAutoFit/>
          </a:bodyPr>
          <a:lstStyle/>
          <a:p>
            <a:r>
              <a:rPr lang="en-US" dirty="0" smtClean="0"/>
              <a:t>Data Flow</a:t>
            </a:r>
            <a:endParaRPr lang="en-IN" dirty="0"/>
          </a:p>
        </p:txBody>
      </p:sp>
      <p:sp>
        <p:nvSpPr>
          <p:cNvPr id="39" name="TextBox 38"/>
          <p:cNvSpPr txBox="1"/>
          <p:nvPr/>
        </p:nvSpPr>
        <p:spPr>
          <a:xfrm>
            <a:off x="7620000" y="4419600"/>
            <a:ext cx="1320170" cy="369332"/>
          </a:xfrm>
          <a:prstGeom prst="rect">
            <a:avLst/>
          </a:prstGeom>
          <a:noFill/>
        </p:spPr>
        <p:txBody>
          <a:bodyPr wrap="none" rtlCol="0">
            <a:spAutoFit/>
          </a:bodyPr>
          <a:lstStyle/>
          <a:p>
            <a:r>
              <a:rPr lang="en-US" dirty="0" smtClean="0"/>
              <a:t>CPU Control</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dirty="0" smtClean="0"/>
              <a:t>CPU Registers</a:t>
            </a:r>
            <a:endParaRPr lang="en-US" sz="3600" dirty="0"/>
          </a:p>
        </p:txBody>
      </p:sp>
      <p:sp>
        <p:nvSpPr>
          <p:cNvPr id="3" name="Content Placeholder 2"/>
          <p:cNvSpPr>
            <a:spLocks noGrp="1"/>
          </p:cNvSpPr>
          <p:nvPr>
            <p:ph idx="1"/>
          </p:nvPr>
        </p:nvSpPr>
        <p:spPr>
          <a:xfrm>
            <a:off x="457200" y="838200"/>
            <a:ext cx="8305800" cy="5562600"/>
          </a:xfrm>
        </p:spPr>
        <p:txBody>
          <a:bodyPr>
            <a:normAutofit/>
          </a:bodyPr>
          <a:lstStyle/>
          <a:p>
            <a:endParaRPr lang="en-US" sz="2400" dirty="0" smtClean="0"/>
          </a:p>
          <a:p>
            <a:r>
              <a:rPr lang="en-US" sz="2400" dirty="0" smtClean="0"/>
              <a:t>As a CPU interprets and executes instructions, there is a movement of information between various units of the computer.</a:t>
            </a:r>
          </a:p>
          <a:p>
            <a:r>
              <a:rPr lang="en-US" sz="2400" dirty="0" smtClean="0"/>
              <a:t>To handle this process, and to speed up the information transfer rate, the CPU uses some special memory units, called </a:t>
            </a:r>
            <a:r>
              <a:rPr lang="en-US" sz="2400" dirty="0" smtClean="0">
                <a:solidFill>
                  <a:srgbClr val="FF0000"/>
                </a:solidFill>
              </a:rPr>
              <a:t>registers</a:t>
            </a:r>
            <a:r>
              <a:rPr lang="en-US" sz="2400" dirty="0" smtClean="0"/>
              <a:t>.</a:t>
            </a:r>
          </a:p>
          <a:p>
            <a:r>
              <a:rPr lang="en-US" sz="2400" dirty="0" smtClean="0"/>
              <a:t>Registers hold information on a temporary basis and are part of CPU (not the main memory).</a:t>
            </a:r>
          </a:p>
          <a:p>
            <a:r>
              <a:rPr lang="en-US" sz="2400" dirty="0" smtClean="0"/>
              <a:t>The </a:t>
            </a:r>
            <a:r>
              <a:rPr lang="en-US" sz="2400" dirty="0" smtClean="0">
                <a:solidFill>
                  <a:srgbClr val="FF0000"/>
                </a:solidFill>
              </a:rPr>
              <a:t>length</a:t>
            </a:r>
            <a:r>
              <a:rPr lang="en-US" sz="2400" dirty="0" smtClean="0">
                <a:solidFill>
                  <a:srgbClr val="0000FF"/>
                </a:solidFill>
              </a:rPr>
              <a:t> of a register is the number of bits it can store</a:t>
            </a:r>
            <a:r>
              <a:rPr lang="en-US" sz="2400" dirty="0" smtClean="0"/>
              <a:t>. Length of a register is sometimes also called its </a:t>
            </a:r>
            <a:r>
              <a:rPr lang="en-US" sz="2400" dirty="0" smtClean="0">
                <a:solidFill>
                  <a:srgbClr val="FF0000"/>
                </a:solidFill>
              </a:rPr>
              <a:t>word-size</a:t>
            </a:r>
            <a:r>
              <a:rPr lang="en-US" sz="2400" dirty="0" smtClean="0"/>
              <a:t>.</a:t>
            </a:r>
          </a:p>
          <a:p>
            <a:r>
              <a:rPr lang="en-US" sz="2400" dirty="0" smtClean="0"/>
              <a:t>Most CPUs these days have 32-bit or 64-bit registers.</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34400" cy="6248400"/>
          </a:xfrm>
        </p:spPr>
        <p:txBody>
          <a:bodyPr>
            <a:normAutofit/>
          </a:bodyPr>
          <a:lstStyle/>
          <a:p>
            <a:r>
              <a:rPr lang="en-US" sz="2400" dirty="0" smtClean="0"/>
              <a:t>The number of registers varies from computer to computer. However, there are some registers common to all computers. These are described below:</a:t>
            </a:r>
          </a:p>
          <a:p>
            <a:endParaRPr lang="en-US" sz="2400" dirty="0" smtClean="0"/>
          </a:p>
          <a:p>
            <a:pPr marL="514350" indent="-514350">
              <a:buFont typeface="+mj-lt"/>
              <a:buAutoNum type="arabicPeriod"/>
            </a:pPr>
            <a:r>
              <a:rPr lang="en-US" sz="2400" b="1" dirty="0" smtClean="0"/>
              <a:t>Memory Address Register (MAR)</a:t>
            </a:r>
          </a:p>
          <a:p>
            <a:pPr marL="914400" lvl="1" indent="-514350"/>
            <a:r>
              <a:rPr lang="en-US" sz="2400" dirty="0" smtClean="0"/>
              <a:t>It holds the address of the active memory location.</a:t>
            </a:r>
          </a:p>
          <a:p>
            <a:pPr marL="914400" lvl="1" indent="-514350"/>
            <a:r>
              <a:rPr lang="en-US" sz="2400" dirty="0" smtClean="0"/>
              <a:t>It is loaded from the program </a:t>
            </a:r>
            <a:r>
              <a:rPr lang="en-US" sz="2400" dirty="0" smtClean="0"/>
              <a:t>control/counter register </a:t>
            </a:r>
            <a:r>
              <a:rPr lang="en-US" sz="2400" dirty="0" smtClean="0"/>
              <a:t>when the system reads an instruction from the memory.</a:t>
            </a:r>
          </a:p>
          <a:p>
            <a:pPr marL="914400" lvl="1" indent="-514350">
              <a:buNone/>
            </a:pPr>
            <a:endParaRPr lang="en-US" sz="2400" dirty="0" smtClean="0"/>
          </a:p>
          <a:p>
            <a:pPr marL="514350" indent="-514350">
              <a:buFont typeface="+mj-lt"/>
              <a:buAutoNum type="arabicPeriod"/>
            </a:pPr>
            <a:r>
              <a:rPr lang="en-US" sz="2400" b="1" dirty="0" smtClean="0"/>
              <a:t>Memory Buffer/Data Register (MBR) (or MDR)</a:t>
            </a:r>
          </a:p>
          <a:p>
            <a:pPr marL="914400" lvl="1" indent="-514350"/>
            <a:r>
              <a:rPr lang="en-US" sz="2400" dirty="0" smtClean="0"/>
              <a:t>It holds the contents of the accessed memory word.</a:t>
            </a:r>
          </a:p>
          <a:p>
            <a:pPr marL="914400" lvl="1" indent="-514350"/>
            <a:r>
              <a:rPr lang="en-US" sz="2400" dirty="0" smtClean="0"/>
              <a:t>The system transfers an instruction word placed in this register to instruction register.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305800" cy="6400800"/>
          </a:xfrm>
        </p:spPr>
        <p:txBody>
          <a:bodyPr>
            <a:normAutofit/>
          </a:bodyPr>
          <a:lstStyle/>
          <a:p>
            <a:pPr lvl="1"/>
            <a:r>
              <a:rPr lang="en-US" sz="2400" dirty="0" smtClean="0"/>
              <a:t>A data word placed in this register is accessible for operation with accumulator register or for transfer to I/O register.</a:t>
            </a:r>
          </a:p>
          <a:p>
            <a:pPr lvl="1">
              <a:buNone/>
            </a:pPr>
            <a:endParaRPr lang="en-US" sz="2400" dirty="0" smtClean="0"/>
          </a:p>
          <a:p>
            <a:pPr marL="514350" indent="-514350">
              <a:buNone/>
            </a:pPr>
            <a:r>
              <a:rPr lang="en-US" sz="2400" b="1" dirty="0" smtClean="0"/>
              <a:t>3. Program Control/Counter Register (PCR)</a:t>
            </a:r>
            <a:endParaRPr lang="en-US" sz="2400" dirty="0" smtClean="0"/>
          </a:p>
          <a:p>
            <a:pPr marL="914400" lvl="1" indent="-514350"/>
            <a:r>
              <a:rPr lang="en-US" sz="2400" dirty="0" smtClean="0"/>
              <a:t>It holds the contents of the next instruction for execution.</a:t>
            </a:r>
          </a:p>
          <a:p>
            <a:pPr marL="914400" lvl="1" indent="-514350"/>
            <a:r>
              <a:rPr lang="en-US" sz="2400" dirty="0" smtClean="0"/>
              <a:t>Normally the instructions are executed in a sequential manner.</a:t>
            </a:r>
          </a:p>
          <a:p>
            <a:pPr marL="914400" lvl="1" indent="-514350">
              <a:buNone/>
            </a:pPr>
            <a:endParaRPr lang="en-US" sz="2400" dirty="0" smtClean="0"/>
          </a:p>
          <a:p>
            <a:pPr marL="514350" indent="-514350">
              <a:buNone/>
            </a:pPr>
            <a:r>
              <a:rPr lang="en-US" sz="2400" b="1" dirty="0" smtClean="0"/>
              <a:t>4. Accumulator Register (AC)</a:t>
            </a:r>
            <a:endParaRPr lang="en-US" sz="2400" dirty="0" smtClean="0"/>
          </a:p>
          <a:p>
            <a:pPr marL="914400" lvl="1" indent="-514350"/>
            <a:r>
              <a:rPr lang="en-US" sz="2400" dirty="0" smtClean="0"/>
              <a:t>It holds the data on which the system has to operate, intermediate results, and results of operations performed.</a:t>
            </a:r>
          </a:p>
          <a:p>
            <a:pPr marL="914400" lvl="1" indent="-514350"/>
            <a:r>
              <a:rPr lang="en-US" sz="2400" dirty="0" smtClean="0"/>
              <a:t>The system returns the result of an arithmetic operation to accumulator register for transfer to main memory through MBR.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a:bodyPr>
          <a:lstStyle/>
          <a:p>
            <a:pPr marL="514350" indent="-514350">
              <a:buNone/>
            </a:pPr>
            <a:r>
              <a:rPr lang="en-US" sz="2400" b="1" dirty="0" smtClean="0"/>
              <a:t>5. Instruction Register (IR)</a:t>
            </a:r>
            <a:endParaRPr lang="en-US" sz="2400" dirty="0" smtClean="0"/>
          </a:p>
          <a:p>
            <a:pPr marL="914400" lvl="1" indent="-514350"/>
            <a:r>
              <a:rPr lang="en-US" sz="2400" dirty="0" smtClean="0"/>
              <a:t>It holds the current instruction under execution.</a:t>
            </a:r>
          </a:p>
          <a:p>
            <a:pPr marL="914400" lvl="1" indent="-514350"/>
            <a:r>
              <a:rPr lang="en-US" sz="2400" dirty="0" smtClean="0"/>
              <a:t>As soon as the instruction is put in this register, its address and execution parts are separated.  The address part is sent to MAR and the instruction part is sent to the control unit for getting decoded.</a:t>
            </a:r>
          </a:p>
          <a:p>
            <a:pPr marL="914400" lvl="1" indent="-514350">
              <a:buNone/>
            </a:pPr>
            <a:endParaRPr lang="en-US" sz="2400" dirty="0" smtClean="0"/>
          </a:p>
          <a:p>
            <a:pPr marL="514350" indent="-514350">
              <a:buNone/>
            </a:pPr>
            <a:r>
              <a:rPr lang="en-US" sz="2400" b="1" dirty="0" smtClean="0"/>
              <a:t>6. </a:t>
            </a:r>
            <a:r>
              <a:rPr lang="en-US" sz="2400" b="1" dirty="0" err="1" smtClean="0"/>
              <a:t>Input/Output</a:t>
            </a:r>
            <a:r>
              <a:rPr lang="en-US" sz="2400" b="1" dirty="0" smtClean="0"/>
              <a:t> Register (I/O)</a:t>
            </a:r>
          </a:p>
          <a:p>
            <a:pPr marL="914400" lvl="1" indent="-514350"/>
            <a:r>
              <a:rPr lang="en-US" sz="2400" dirty="0" smtClean="0"/>
              <a:t>It is used to communicate with the input/output devices.</a:t>
            </a:r>
          </a:p>
          <a:p>
            <a:pPr marL="914400" lvl="1" indent="-514350"/>
            <a:r>
              <a:rPr lang="en-US" sz="2400" dirty="0" smtClean="0"/>
              <a:t>All input/output information is transferred through this register.</a:t>
            </a:r>
          </a:p>
          <a:p>
            <a:pPr marL="514350" indent="-514350">
              <a:buNone/>
            </a:pPr>
            <a:endParaRPr lang="en-US" sz="2400" dirty="0" smtClean="0"/>
          </a:p>
          <a:p>
            <a:pPr marL="514350" indent="-514350">
              <a:buNone/>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Memory </a:t>
            </a:r>
            <a:endParaRPr lang="en-US" sz="3200" dirty="0"/>
          </a:p>
        </p:txBody>
      </p:sp>
      <p:sp>
        <p:nvSpPr>
          <p:cNvPr id="3" name="Content Placeholder 2"/>
          <p:cNvSpPr>
            <a:spLocks noGrp="1"/>
          </p:cNvSpPr>
          <p:nvPr>
            <p:ph idx="1"/>
          </p:nvPr>
        </p:nvSpPr>
        <p:spPr>
          <a:xfrm>
            <a:off x="457200" y="914400"/>
            <a:ext cx="8229600" cy="5715000"/>
          </a:xfrm>
        </p:spPr>
        <p:txBody>
          <a:bodyPr>
            <a:normAutofit/>
          </a:bodyPr>
          <a:lstStyle/>
          <a:p>
            <a:r>
              <a:rPr lang="en-US" sz="2400" dirty="0" smtClean="0"/>
              <a:t>A computer’s CPU has necessary circuitry for data processing and controlling other components of the computer.</a:t>
            </a:r>
          </a:p>
          <a:p>
            <a:r>
              <a:rPr lang="en-US" sz="2400" dirty="0" smtClean="0"/>
              <a:t>But is does not have place to store programs and data needed during data processing.</a:t>
            </a:r>
          </a:p>
          <a:p>
            <a:r>
              <a:rPr lang="en-US" sz="2400" dirty="0" smtClean="0"/>
              <a:t>CPU has several registers for storing data and instructions, but they can store only a few bytes at a time, sufficient only to hold one or two instructions.</a:t>
            </a:r>
          </a:p>
          <a:p>
            <a:r>
              <a:rPr lang="en-US" sz="2400" dirty="0" smtClean="0"/>
              <a:t>If the data is stored in the secondary storage, CPU will be idle most of the time, as there is a great mismatch between the CPU speed and the rate of transfer of data from the disk to the computer.</a:t>
            </a:r>
          </a:p>
          <a:p>
            <a:r>
              <a:rPr lang="en-US" sz="2400" dirty="0" smtClean="0"/>
              <a:t>Therefore, every computer has a memory storage, called </a:t>
            </a:r>
            <a:r>
              <a:rPr lang="en-US" sz="2400" dirty="0" smtClean="0">
                <a:solidFill>
                  <a:srgbClr val="FF0000"/>
                </a:solidFill>
              </a:rPr>
              <a:t>primary storage </a:t>
            </a:r>
            <a:r>
              <a:rPr lang="en-US" sz="2400" dirty="0" smtClean="0"/>
              <a:t>or </a:t>
            </a:r>
            <a:r>
              <a:rPr lang="en-US" sz="2400" dirty="0" smtClean="0">
                <a:solidFill>
                  <a:srgbClr val="FF0000"/>
                </a:solidFill>
              </a:rPr>
              <a:t>main memory </a:t>
            </a:r>
            <a:r>
              <a:rPr lang="en-US" sz="2400" dirty="0" smtClean="0"/>
              <a:t>which reduces this mismatch significantly.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1130</Words>
  <Application>Microsoft Office PowerPoint</Application>
  <PresentationFormat>On-screen Show (4:3)</PresentationFormat>
  <Paragraphs>132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CPU organization / Main Memory</vt:lpstr>
      <vt:lpstr>Components of CPU</vt:lpstr>
      <vt:lpstr>Slide 3</vt:lpstr>
      <vt:lpstr>Slide 4</vt:lpstr>
      <vt:lpstr>CPU Registers</vt:lpstr>
      <vt:lpstr>Slide 6</vt:lpstr>
      <vt:lpstr>Slide 7</vt:lpstr>
      <vt:lpstr>Slide 8</vt:lpstr>
      <vt:lpstr>Memory </vt:lpstr>
      <vt:lpstr>Slide 10</vt:lpstr>
      <vt:lpstr>System Bus</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Organization</dc:title>
  <dc:creator>ADMIN</dc:creator>
  <cp:lastModifiedBy>Dr.Maheshanand</cp:lastModifiedBy>
  <cp:revision>108</cp:revision>
  <dcterms:created xsi:type="dcterms:W3CDTF">2010-12-21T04:53:50Z</dcterms:created>
  <dcterms:modified xsi:type="dcterms:W3CDTF">2011-01-17T09:03:36Z</dcterms:modified>
</cp:coreProperties>
</file>