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8A01-6028-463C-8272-59D7692197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9857-53AC-4593-A47E-BF56F11E5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computer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Input Devices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to send information to the computer from outside.</a:t>
            </a:r>
          </a:p>
          <a:p>
            <a:r>
              <a:rPr lang="en-US" sz="2400" dirty="0" smtClean="0"/>
              <a:t>An input device is an electromechanical device that accepts data from outside world and translate them into a form computer can interpret.</a:t>
            </a:r>
          </a:p>
          <a:p>
            <a:r>
              <a:rPr lang="en-US" sz="2400" dirty="0" smtClean="0"/>
              <a:t>There are various types of input devices:</a:t>
            </a:r>
          </a:p>
          <a:p>
            <a:pPr lvl="1"/>
            <a:r>
              <a:rPr lang="en-US" sz="2400" dirty="0" smtClean="0"/>
              <a:t>key board, mouse, microphone, scanner, digital camera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Output Devices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30763"/>
          </a:xfrm>
        </p:spPr>
        <p:txBody>
          <a:bodyPr/>
          <a:lstStyle/>
          <a:p>
            <a:r>
              <a:rPr lang="en-US" sz="2400" dirty="0" smtClean="0"/>
              <a:t>Used to send information from the computer to the outside world.</a:t>
            </a:r>
          </a:p>
          <a:p>
            <a:r>
              <a:rPr lang="en-US" sz="2400" dirty="0" smtClean="0"/>
              <a:t>An output device is an electromechanical device that accepts data from a computer and translates them into a form suitable for the user.</a:t>
            </a:r>
          </a:p>
          <a:p>
            <a:r>
              <a:rPr lang="en-US" sz="2400" dirty="0" smtClean="0"/>
              <a:t>There are various types of output devices:</a:t>
            </a:r>
          </a:p>
          <a:p>
            <a:pPr lvl="1"/>
            <a:r>
              <a:rPr lang="en-US" sz="2400" dirty="0" smtClean="0"/>
              <a:t>Monitor, printer, speakers, plotters, computer output microfilm, screen image projector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7037"/>
            <a:ext cx="84582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Computers</a:t>
            </a:r>
            <a:r>
              <a:rPr lang="en-US" sz="2800" dirty="0" smtClean="0"/>
              <a:t> : </a:t>
            </a:r>
          </a:p>
          <a:p>
            <a:r>
              <a:rPr lang="en-US" sz="2400" dirty="0" smtClean="0"/>
              <a:t>Original objective was to create a fast calculating device.</a:t>
            </a:r>
          </a:p>
          <a:p>
            <a:r>
              <a:rPr lang="en-US" sz="2400" dirty="0" smtClean="0"/>
              <a:t>Today we understand by a computer a data processing device, which is capable of performing computations and making logical decisions at a very high speed.</a:t>
            </a:r>
          </a:p>
          <a:p>
            <a:pPr lvl="1">
              <a:buFontTx/>
              <a:buChar char="-"/>
            </a:pPr>
            <a:r>
              <a:rPr lang="en-US" sz="2400" dirty="0" smtClean="0"/>
              <a:t>Data can be either numerical, non-numerical, or a mixture of both.</a:t>
            </a:r>
          </a:p>
          <a:p>
            <a:pPr lvl="1">
              <a:buFontTx/>
              <a:buChar char="-"/>
            </a:pPr>
            <a:r>
              <a:rPr lang="en-US" sz="2400" dirty="0" smtClean="0"/>
              <a:t>Therefore, a computer is often referred to as a data processor.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4419600"/>
            <a:ext cx="7620000" cy="990600"/>
            <a:chOff x="609600" y="838200"/>
            <a:chExt cx="7620000" cy="990600"/>
          </a:xfrm>
        </p:grpSpPr>
        <p:sp>
          <p:nvSpPr>
            <p:cNvPr id="5" name="Oval 4"/>
            <p:cNvSpPr/>
            <p:nvPr/>
          </p:nvSpPr>
          <p:spPr>
            <a:xfrm>
              <a:off x="609600" y="838200"/>
              <a:ext cx="1752600" cy="990600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(raw data)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5" idx="6"/>
              <a:endCxn id="7" idx="1"/>
            </p:cNvCxnSpPr>
            <p:nvPr/>
          </p:nvCxnSpPr>
          <p:spPr>
            <a:xfrm>
              <a:off x="2362200" y="1333500"/>
              <a:ext cx="10668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429000" y="914400"/>
              <a:ext cx="2057400" cy="838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Computer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(data processing)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  <a:endCxn id="9" idx="2"/>
            </p:cNvCxnSpPr>
            <p:nvPr/>
          </p:nvCxnSpPr>
          <p:spPr>
            <a:xfrm>
              <a:off x="5486400" y="1333500"/>
              <a:ext cx="8382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324600" y="838200"/>
              <a:ext cx="1905000" cy="990600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information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82000" cy="6096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There are broadly four functions that a computer performs:</a:t>
            </a:r>
          </a:p>
          <a:p>
            <a:pPr lvl="1"/>
            <a:r>
              <a:rPr lang="en-US" sz="2400" dirty="0" smtClean="0"/>
              <a:t>Processing data</a:t>
            </a:r>
          </a:p>
          <a:p>
            <a:pPr lvl="1"/>
            <a:r>
              <a:rPr lang="en-US" sz="2400" dirty="0" smtClean="0"/>
              <a:t>Storing data</a:t>
            </a:r>
          </a:p>
          <a:p>
            <a:pPr lvl="1"/>
            <a:r>
              <a:rPr lang="en-US" sz="2400" dirty="0" smtClean="0"/>
              <a:t>Moving data between the computer and the</a:t>
            </a:r>
          </a:p>
          <a:p>
            <a:pPr lvl="1">
              <a:buNone/>
            </a:pPr>
            <a:r>
              <a:rPr lang="en-US" sz="2400" dirty="0" smtClean="0"/>
              <a:t>    outside world</a:t>
            </a:r>
          </a:p>
          <a:p>
            <a:pPr lvl="1"/>
            <a:r>
              <a:rPr lang="en-US" sz="2400" dirty="0" smtClean="0"/>
              <a:t>Controlling the operation of the above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Data is processed by a computer under the control of a set of </a:t>
            </a:r>
            <a:r>
              <a:rPr lang="en-US" sz="2400" dirty="0" smtClean="0">
                <a:solidFill>
                  <a:srgbClr val="FF0000"/>
                </a:solidFill>
              </a:rPr>
              <a:t>instructions</a:t>
            </a:r>
            <a:r>
              <a:rPr lang="en-US" sz="2400" dirty="0" smtClean="0"/>
              <a:t>, called </a:t>
            </a:r>
            <a:r>
              <a:rPr lang="en-US" sz="2400" dirty="0" smtClean="0">
                <a:solidFill>
                  <a:srgbClr val="FF0000"/>
                </a:solidFill>
              </a:rPr>
              <a:t>computer programs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computer consists of a number of devices, such as the monitor, CPU, hard disk, key board, CDs etc., referred to as </a:t>
            </a:r>
            <a:r>
              <a:rPr lang="en-US" sz="2400" dirty="0" smtClean="0">
                <a:solidFill>
                  <a:srgbClr val="FF0000"/>
                </a:solidFill>
              </a:rPr>
              <a:t>hardware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programs that run on a computer are referred to as </a:t>
            </a:r>
            <a:r>
              <a:rPr lang="en-US" sz="2400" dirty="0" smtClean="0">
                <a:solidFill>
                  <a:srgbClr val="FF0000"/>
                </a:solidFill>
              </a:rPr>
              <a:t>software</a:t>
            </a:r>
            <a:r>
              <a:rPr lang="en-US" sz="2400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9400" y="5715000"/>
            <a:ext cx="310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 functional view of computer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29000" y="1218521"/>
            <a:ext cx="1676400" cy="91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movement apparatus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28800" y="4343246"/>
            <a:ext cx="1676400" cy="91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 facility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34000" y="4343246"/>
            <a:ext cx="1752600" cy="91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processing facility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847248" y="875564"/>
            <a:ext cx="685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075848" y="875564"/>
            <a:ext cx="685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52800" y="2818990"/>
            <a:ext cx="1828800" cy="91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mechanism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3772636" y="2476033"/>
            <a:ext cx="685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076642" y="2476033"/>
            <a:ext cx="685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2743130" y="3581176"/>
            <a:ext cx="838341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3047936" y="3733595"/>
            <a:ext cx="76212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" idx="1"/>
          </p:cNvCxnSpPr>
          <p:nvPr/>
        </p:nvCxnSpPr>
        <p:spPr>
          <a:xfrm rot="16200000" flipH="1">
            <a:off x="4785842" y="3672357"/>
            <a:ext cx="819579" cy="79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5029054" y="3505054"/>
            <a:ext cx="914694" cy="91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Main computer hardware components</a:t>
            </a:r>
            <a:endParaRPr lang="en-US" sz="3200" dirty="0"/>
          </a:p>
        </p:txBody>
      </p:sp>
      <p:grpSp>
        <p:nvGrpSpPr>
          <p:cNvPr id="4" name="Group 4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1056" y="1344"/>
            <a:chExt cx="3696" cy="230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056" y="1920"/>
              <a:ext cx="720" cy="576"/>
              <a:chOff x="1056" y="1920"/>
              <a:chExt cx="720" cy="576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1155" y="1991"/>
                <a:ext cx="5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baseline="0">
                    <a:solidFill>
                      <a:srgbClr val="3D8963"/>
                    </a:solidFill>
                    <a:latin typeface="Arial" charset="0"/>
                  </a:rPr>
                  <a:t>Input</a:t>
                </a:r>
              </a:p>
              <a:p>
                <a:pPr algn="ctr"/>
                <a:r>
                  <a:rPr lang="en-US" sz="1800" b="1" baseline="0">
                    <a:solidFill>
                      <a:srgbClr val="3D8963"/>
                    </a:solidFill>
                    <a:latin typeface="Arial" charset="0"/>
                  </a:rPr>
                  <a:t>Device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032" y="1920"/>
              <a:ext cx="720" cy="576"/>
              <a:chOff x="4032" y="1920"/>
              <a:chExt cx="720" cy="576"/>
            </a:xfrm>
          </p:grpSpPr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4089" y="1984"/>
                <a:ext cx="58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baseline="0">
                    <a:solidFill>
                      <a:srgbClr val="3D8963"/>
                    </a:solidFill>
                    <a:latin typeface="Arial" charset="0"/>
                  </a:rPr>
                  <a:t>Output</a:t>
                </a:r>
              </a:p>
              <a:p>
                <a:pPr algn="ctr"/>
                <a:r>
                  <a:rPr lang="en-US" sz="1800" b="1" baseline="0">
                    <a:solidFill>
                      <a:srgbClr val="3D8963"/>
                    </a:solidFill>
                    <a:latin typeface="Arial" charset="0"/>
                  </a:rPr>
                  <a:t>Device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182" y="3072"/>
              <a:ext cx="852" cy="576"/>
              <a:chOff x="3182" y="3072"/>
              <a:chExt cx="852" cy="576"/>
            </a:xfrm>
          </p:grpSpPr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81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3182" y="3086"/>
                <a:ext cx="852" cy="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800" b="1" baseline="0">
                    <a:solidFill>
                      <a:srgbClr val="3D8963"/>
                    </a:solidFill>
                    <a:latin typeface="Arial" charset="0"/>
                  </a:rPr>
                  <a:t>Secondary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800" b="1" baseline="0">
                    <a:solidFill>
                      <a:srgbClr val="3D8963"/>
                    </a:solidFill>
                    <a:latin typeface="Arial" charset="0"/>
                  </a:rPr>
                  <a:t>Storage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800" b="1" baseline="0">
                    <a:solidFill>
                      <a:srgbClr val="3D8963"/>
                    </a:solidFill>
                    <a:latin typeface="Arial" charset="0"/>
                  </a:rPr>
                  <a:t>Devices</a:t>
                </a:r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776" y="22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31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2304" y="1344"/>
              <a:ext cx="1008" cy="1536"/>
              <a:chOff x="2304" y="1344"/>
              <a:chExt cx="1008" cy="1536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008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360" y="1440"/>
                <a:ext cx="892" cy="576"/>
                <a:chOff x="2360" y="1440"/>
                <a:chExt cx="892" cy="576"/>
              </a:xfrm>
            </p:grpSpPr>
            <p:sp>
              <p:nvSpPr>
                <p:cNvPr id="19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816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360" y="1454"/>
                  <a:ext cx="892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800" b="1" baseline="0">
                      <a:solidFill>
                        <a:srgbClr val="3D8963"/>
                      </a:solidFill>
                      <a:latin typeface="Arial" charset="0"/>
                    </a:rPr>
                    <a:t>Central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1800" b="1" baseline="0">
                      <a:solidFill>
                        <a:srgbClr val="3D8963"/>
                      </a:solidFill>
                      <a:latin typeface="Arial" charset="0"/>
                    </a:rPr>
                    <a:t>Processing</a:t>
                  </a:r>
                  <a:br>
                    <a:rPr lang="en-US" sz="1800" b="1" baseline="0">
                      <a:solidFill>
                        <a:srgbClr val="3D8963"/>
                      </a:solidFill>
                      <a:latin typeface="Arial" charset="0"/>
                    </a:rPr>
                  </a:br>
                  <a:r>
                    <a:rPr lang="en-US" sz="1800" b="1" baseline="0">
                      <a:solidFill>
                        <a:srgbClr val="3D8963"/>
                      </a:solidFill>
                      <a:latin typeface="Arial" charset="0"/>
                    </a:rPr>
                    <a:t>Unit</a:t>
                  </a:r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2400" y="2256"/>
                <a:ext cx="816" cy="576"/>
                <a:chOff x="2400" y="2256"/>
                <a:chExt cx="816" cy="576"/>
              </a:xfrm>
            </p:grpSpPr>
            <p:sp>
              <p:nvSpPr>
                <p:cNvPr id="1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0" y="2256"/>
                  <a:ext cx="816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460" y="2353"/>
                  <a:ext cx="649" cy="3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b="1" baseline="0" dirty="0">
                      <a:solidFill>
                        <a:srgbClr val="3D8963"/>
                      </a:solidFill>
                      <a:latin typeface="Arial" charset="0"/>
                    </a:rPr>
                    <a:t>Main</a:t>
                  </a:r>
                </a:p>
                <a:p>
                  <a:pPr algn="ctr"/>
                  <a:r>
                    <a:rPr lang="en-US" sz="1800" b="1" baseline="0" dirty="0">
                      <a:solidFill>
                        <a:srgbClr val="3D8963"/>
                      </a:solidFill>
                      <a:latin typeface="Arial" charset="0"/>
                    </a:rPr>
                    <a:t>Memory</a:t>
                  </a:r>
                </a:p>
              </p:txBody>
            </p:sp>
          </p:grp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V="1">
              <a:off x="2784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2784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Line 25"/>
          <p:cNvSpPr>
            <a:spLocks noChangeShapeType="1"/>
          </p:cNvSpPr>
          <p:nvPr/>
        </p:nvSpPr>
        <p:spPr bwMode="auto">
          <a:xfrm flipV="1">
            <a:off x="4724400" y="2590800"/>
            <a:ext cx="0" cy="942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Central Processing Unit (CPU)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Referred to as the brain of the computer.</a:t>
            </a:r>
          </a:p>
          <a:p>
            <a:r>
              <a:rPr lang="en-US" sz="2400" dirty="0" smtClean="0"/>
              <a:t>It has two parts:</a:t>
            </a:r>
          </a:p>
          <a:p>
            <a:pPr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Control Unit:</a:t>
            </a:r>
          </a:p>
          <a:p>
            <a:pPr marL="914400" lvl="1" indent="-514350"/>
            <a:r>
              <a:rPr lang="en-US" sz="2400" dirty="0" smtClean="0"/>
              <a:t>Retrieves and decodes the program instructions.</a:t>
            </a:r>
          </a:p>
          <a:p>
            <a:pPr marL="914400" lvl="1" indent="-514350"/>
            <a:r>
              <a:rPr lang="en-US" sz="2400" dirty="0" smtClean="0"/>
              <a:t>Coordinates the operation of all other components.</a:t>
            </a:r>
          </a:p>
          <a:p>
            <a:pPr marL="914400" lvl="1" indent="-51435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Arithmetic Logical Unit (ALU):</a:t>
            </a:r>
          </a:p>
          <a:p>
            <a:pPr marL="914400" lvl="1" indent="-514350"/>
            <a:r>
              <a:rPr lang="en-US" sz="2400" dirty="0" smtClean="0"/>
              <a:t>Performs all calculations and comparison (decision-making) operations.</a:t>
            </a:r>
          </a:p>
          <a:p>
            <a:pPr marL="914400" lvl="1" indent="-514350">
              <a:buNone/>
            </a:pPr>
            <a:r>
              <a:rPr lang="en-US" sz="2400" dirty="0" smtClean="0"/>
              <a:t>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/>
          <a:lstStyle/>
          <a:p>
            <a:r>
              <a:rPr lang="en-US" sz="2400" dirty="0" smtClean="0"/>
              <a:t>The main role of CPU in running a program is to cycle through: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To get the next program instruction from the 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To interpret the instruction and generate a signal.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Send the signal to the appropriate component to perform an operation.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Main Memory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1355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Main memory stores both program instructions and data.</a:t>
            </a:r>
          </a:p>
          <a:p>
            <a:r>
              <a:rPr lang="en-US" sz="2400" dirty="0" smtClean="0"/>
              <a:t>It is rapid-access; has relatively low capacity.</a:t>
            </a:r>
          </a:p>
          <a:p>
            <a:r>
              <a:rPr lang="en-US" sz="2400" dirty="0" smtClean="0"/>
              <a:t>Retains information that has been entered through the input unit, so that it is immediately available when required for processing.</a:t>
            </a:r>
          </a:p>
          <a:p>
            <a:r>
              <a:rPr lang="en-US" sz="2400" dirty="0" smtClean="0"/>
              <a:t>It also stores the processed information until it is placed on the output device.</a:t>
            </a:r>
          </a:p>
          <a:p>
            <a:r>
              <a:rPr lang="en-US" sz="2400" dirty="0" smtClean="0"/>
              <a:t>Main memory is </a:t>
            </a:r>
            <a:r>
              <a:rPr lang="en-US" sz="2400" dirty="0" smtClean="0">
                <a:solidFill>
                  <a:srgbClr val="FF0000"/>
                </a:solidFill>
              </a:rPr>
              <a:t>volatile</a:t>
            </a:r>
            <a:r>
              <a:rPr lang="en-US" sz="2400" dirty="0" smtClean="0"/>
              <a:t> – it is erased when program terminates or computer is turned off.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Secondary Storage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2117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Secondary storage is </a:t>
            </a:r>
            <a:r>
              <a:rPr lang="en-US" sz="2400" dirty="0" smtClean="0">
                <a:solidFill>
                  <a:srgbClr val="FF0000"/>
                </a:solidFill>
              </a:rPr>
              <a:t>non-volatile </a:t>
            </a:r>
            <a:r>
              <a:rPr lang="en-US" sz="2400" dirty="0" smtClean="0"/>
              <a:t>- data is retained when program is not running or computer is turned off.</a:t>
            </a:r>
          </a:p>
          <a:p>
            <a:r>
              <a:rPr lang="en-US" sz="2400" dirty="0" smtClean="0"/>
              <a:t>Has relatively large capacity.</a:t>
            </a:r>
          </a:p>
          <a:p>
            <a:r>
              <a:rPr lang="en-US" sz="2400" dirty="0" smtClean="0"/>
              <a:t>Operates generally at speed far slower than that of primary storage (main memory).</a:t>
            </a:r>
          </a:p>
          <a:p>
            <a:r>
              <a:rPr lang="en-US" sz="2400" dirty="0" smtClean="0"/>
              <a:t>Comes in various forms:</a:t>
            </a:r>
          </a:p>
          <a:p>
            <a:pPr lvl="1"/>
            <a:r>
              <a:rPr lang="en-US" sz="2400" dirty="0" smtClean="0"/>
              <a:t>Magnetic: hard disk, floppy disk etc.</a:t>
            </a:r>
          </a:p>
          <a:p>
            <a:pPr lvl="1"/>
            <a:r>
              <a:rPr lang="en-US" sz="2400" dirty="0" smtClean="0"/>
              <a:t>Optical:  CD, DVD</a:t>
            </a:r>
          </a:p>
          <a:p>
            <a:pPr lvl="1"/>
            <a:r>
              <a:rPr lang="en-US" sz="2400" dirty="0" smtClean="0"/>
              <a:t>Flash: flash drive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558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computer system</vt:lpstr>
      <vt:lpstr>Slide 2</vt:lpstr>
      <vt:lpstr>Slide 3</vt:lpstr>
      <vt:lpstr>Slide 4</vt:lpstr>
      <vt:lpstr>Main computer hardware components</vt:lpstr>
      <vt:lpstr>Central Processing Unit (CPU)</vt:lpstr>
      <vt:lpstr>Slide 7</vt:lpstr>
      <vt:lpstr>Main Memory</vt:lpstr>
      <vt:lpstr>Secondary Storage</vt:lpstr>
      <vt:lpstr>Input Devices</vt:lpstr>
      <vt:lpstr>Output Devices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</dc:title>
  <dc:creator>ADMIN</dc:creator>
  <cp:lastModifiedBy>Dr.Maheshanand</cp:lastModifiedBy>
  <cp:revision>62</cp:revision>
  <dcterms:created xsi:type="dcterms:W3CDTF">2010-12-15T10:01:43Z</dcterms:created>
  <dcterms:modified xsi:type="dcterms:W3CDTF">2011-01-16T11:58:05Z</dcterms:modified>
</cp:coreProperties>
</file>