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7" r:id="rId5"/>
    <p:sldId id="268" r:id="rId6"/>
    <p:sldId id="271" r:id="rId7"/>
    <p:sldId id="269" r:id="rId8"/>
    <p:sldId id="261" r:id="rId9"/>
    <p:sldId id="263" r:id="rId10"/>
    <p:sldId id="270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E3FA-EA66-4D98-9BE6-4AC66EA67BC1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A338-5E2B-487D-A937-1CC54F6EE1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E3FA-EA66-4D98-9BE6-4AC66EA67BC1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A338-5E2B-487D-A937-1CC54F6EE1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E3FA-EA66-4D98-9BE6-4AC66EA67BC1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A338-5E2B-487D-A937-1CC54F6EE1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E3FA-EA66-4D98-9BE6-4AC66EA67BC1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A338-5E2B-487D-A937-1CC54F6EE1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E3FA-EA66-4D98-9BE6-4AC66EA67BC1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A338-5E2B-487D-A937-1CC54F6EE1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E3FA-EA66-4D98-9BE6-4AC66EA67BC1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A338-5E2B-487D-A937-1CC54F6EE1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E3FA-EA66-4D98-9BE6-4AC66EA67BC1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A338-5E2B-487D-A937-1CC54F6EE1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E3FA-EA66-4D98-9BE6-4AC66EA67BC1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A338-5E2B-487D-A937-1CC54F6EE1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E3FA-EA66-4D98-9BE6-4AC66EA67BC1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A338-5E2B-487D-A937-1CC54F6EE1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E3FA-EA66-4D98-9BE6-4AC66EA67BC1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A338-5E2B-487D-A937-1CC54F6EE1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E3FA-EA66-4D98-9BE6-4AC66EA67BC1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A338-5E2B-487D-A937-1CC54F6EE1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AE3FA-EA66-4D98-9BE6-4AC66EA67BC1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A338-5E2B-487D-A937-1CC54F6EE1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Programming Languages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82000" cy="6172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compiler translates only source programs written in the language which the compiler can translate. A separate compiler  is required for each high level language.</a:t>
            </a:r>
          </a:p>
          <a:p>
            <a:r>
              <a:rPr lang="en-US" sz="2400" dirty="0" smtClean="0"/>
              <a:t>Also, an object code for one computer may not be the same as the object code for another computer.</a:t>
            </a:r>
          </a:p>
          <a:p>
            <a:r>
              <a:rPr lang="en-US" sz="2400" dirty="0" smtClean="0"/>
              <a:t>Compilers  are large programs that are stored permanently on secondary storage.</a:t>
            </a:r>
          </a:p>
          <a:p>
            <a:r>
              <a:rPr lang="en-US" sz="2400" dirty="0" smtClean="0"/>
              <a:t>To translate a source program, a computer first loads the compiler and the source program from the secondary storage into the main memory. The computer then executes the compiler (which is itself a program) with source program as input data.</a:t>
            </a:r>
          </a:p>
          <a:p>
            <a:r>
              <a:rPr lang="en-US" sz="2400" dirty="0" smtClean="0"/>
              <a:t>Compiler then generates the object code as output, which is saved in a separate file.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610600" cy="58975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0" y="914400"/>
            <a:ext cx="18288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 for L on computer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3962400"/>
            <a:ext cx="18288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 for L on computer 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914400" y="1295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1"/>
          </p:cNvCxnSpPr>
          <p:nvPr/>
        </p:nvCxnSpPr>
        <p:spPr>
          <a:xfrm>
            <a:off x="914400" y="4343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19100" y="17907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" y="22860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 P</a:t>
            </a:r>
          </a:p>
          <a:p>
            <a:r>
              <a:rPr lang="en-US" dirty="0" smtClean="0"/>
              <a:t>In high level language L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342106" y="37719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</p:cNvCxnSpPr>
          <p:nvPr/>
        </p:nvCxnSpPr>
        <p:spPr>
          <a:xfrm>
            <a:off x="3352800" y="1295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38600" y="990600"/>
            <a:ext cx="19812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code for L that will run on A</a:t>
            </a:r>
          </a:p>
          <a:p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867400" y="1295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477000" y="914400"/>
            <a:ext cx="1219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Executed on 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7581900" y="1866106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38600" y="3962400"/>
            <a:ext cx="19812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code for L that will run on B</a:t>
            </a:r>
          </a:p>
          <a:p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943600" y="4267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553200" y="3886200"/>
            <a:ext cx="1219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Executed on 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352800" y="4341812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7696994" y="3733800"/>
            <a:ext cx="10660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43800" y="259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result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514600" y="5181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One-to-many translation by a compiler </a:t>
            </a:r>
            <a:endParaRPr lang="en-US" b="1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7696200" y="12938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772400" y="42672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Algorithms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638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An algorithm is a step-by-step method for solving a problem.</a:t>
            </a:r>
          </a:p>
          <a:p>
            <a:r>
              <a:rPr lang="en-US" sz="2400" dirty="0" smtClean="0"/>
              <a:t>An algorithm should have following characteristics:</a:t>
            </a:r>
          </a:p>
          <a:p>
            <a:pPr lvl="1"/>
            <a:r>
              <a:rPr lang="en-US" sz="2000" dirty="0" smtClean="0"/>
              <a:t>Each instruction should be precise and unambiguous.</a:t>
            </a:r>
          </a:p>
          <a:p>
            <a:pPr lvl="1"/>
            <a:r>
              <a:rPr lang="en-US" sz="2000" dirty="0" smtClean="0"/>
              <a:t>Each instruction should execute in finite time.</a:t>
            </a:r>
          </a:p>
          <a:p>
            <a:pPr lvl="1"/>
            <a:r>
              <a:rPr lang="en-US" sz="2000" dirty="0" smtClean="0"/>
              <a:t>After the termination of the algorithm, the desired result should be obtained.</a:t>
            </a:r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Example: Finding highest marks in a class.</a:t>
            </a:r>
          </a:p>
          <a:p>
            <a:pPr lvl="1"/>
            <a:r>
              <a:rPr lang="en-US" sz="2000" dirty="0" smtClean="0"/>
              <a:t>Input the number of students N.</a:t>
            </a:r>
          </a:p>
          <a:p>
            <a:pPr lvl="1"/>
            <a:r>
              <a:rPr lang="en-US" sz="2000" dirty="0" smtClean="0"/>
              <a:t>Initialize the number of </a:t>
            </a:r>
            <a:r>
              <a:rPr lang="en-US" sz="2000" dirty="0" smtClean="0"/>
              <a:t>mark </a:t>
            </a:r>
            <a:r>
              <a:rPr lang="en-US" sz="2000" dirty="0" smtClean="0"/>
              <a:t>sheets checked and highest marks to 0.</a:t>
            </a:r>
          </a:p>
          <a:p>
            <a:pPr lvl="1"/>
            <a:r>
              <a:rPr lang="en-US" sz="2000" dirty="0" smtClean="0"/>
              <a:t>Read the next </a:t>
            </a:r>
            <a:r>
              <a:rPr lang="en-US" sz="2000" dirty="0" smtClean="0"/>
              <a:t>mark </a:t>
            </a:r>
            <a:r>
              <a:rPr lang="en-US" sz="2000" dirty="0" smtClean="0"/>
              <a:t>sheet . If the marks of the student is greater than</a:t>
            </a:r>
          </a:p>
          <a:p>
            <a:pPr lvl="1">
              <a:buNone/>
            </a:pPr>
            <a:r>
              <a:rPr lang="en-US" sz="2000" dirty="0" smtClean="0"/>
              <a:t>     highest marks, highest marks = marks of the student just checked.</a:t>
            </a:r>
          </a:p>
          <a:p>
            <a:pPr lvl="1"/>
            <a:r>
              <a:rPr lang="en-US" sz="2000" dirty="0" smtClean="0"/>
              <a:t>Add 1 to the number of </a:t>
            </a:r>
            <a:r>
              <a:rPr lang="en-US" sz="2000" dirty="0" smtClean="0"/>
              <a:t>mark </a:t>
            </a:r>
            <a:r>
              <a:rPr lang="en-US" sz="2000" dirty="0" smtClean="0"/>
              <a:t>sheets checked.</a:t>
            </a:r>
          </a:p>
          <a:p>
            <a:pPr lvl="1"/>
            <a:r>
              <a:rPr lang="en-US" sz="2000" dirty="0" smtClean="0"/>
              <a:t>Repeat steps 3  and 4 till the no. of </a:t>
            </a:r>
            <a:r>
              <a:rPr lang="en-US" sz="2000" dirty="0" smtClean="0"/>
              <a:t>mark </a:t>
            </a:r>
            <a:r>
              <a:rPr lang="en-US" sz="2000" dirty="0" smtClean="0"/>
              <a:t>sheets checked is N.</a:t>
            </a:r>
          </a:p>
          <a:p>
            <a:pPr lvl="1"/>
            <a:r>
              <a:rPr lang="en-US" sz="2000" dirty="0" smtClean="0"/>
              <a:t>Print highest marks.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Programming Languages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programming language is a language of computer; a programmer uses a programming language to instruct the computer what is to be done.</a:t>
            </a:r>
          </a:p>
          <a:p>
            <a:r>
              <a:rPr lang="en-US" sz="2400" dirty="0" smtClean="0"/>
              <a:t>Like every language, there are a certain rules to produce valid sentences for a programming language, called </a:t>
            </a:r>
            <a:r>
              <a:rPr lang="en-US" sz="2400" dirty="0" smtClean="0">
                <a:solidFill>
                  <a:srgbClr val="FF0000"/>
                </a:solidFill>
              </a:rPr>
              <a:t>syntax rules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Programming languages can be classified broadly into three categories: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Machine languages,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Assembly languages,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High level languages.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6" name="Right Brace 5"/>
          <p:cNvSpPr/>
          <p:nvPr/>
        </p:nvSpPr>
        <p:spPr>
          <a:xfrm>
            <a:off x="3657600" y="4038600"/>
            <a:ext cx="762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41264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level languages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382000" cy="6324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Machine Language:</a:t>
            </a:r>
          </a:p>
          <a:p>
            <a:r>
              <a:rPr lang="en-US" sz="2400" dirty="0" smtClean="0"/>
              <a:t>Written as a string of 0s and 1s.</a:t>
            </a:r>
          </a:p>
          <a:p>
            <a:r>
              <a:rPr lang="en-US" sz="2400" dirty="0" smtClean="0"/>
              <a:t>The computer recognizes it immediately.</a:t>
            </a:r>
          </a:p>
          <a:p>
            <a:r>
              <a:rPr lang="en-US" sz="2400" dirty="0" smtClean="0"/>
              <a:t>It converts the corresponding instructions to electrical signals needed to execute them.</a:t>
            </a:r>
          </a:p>
          <a:p>
            <a:r>
              <a:rPr lang="en-US" sz="2400" dirty="0" smtClean="0"/>
              <a:t>A machine language is difficult to read and understand.</a:t>
            </a:r>
          </a:p>
          <a:p>
            <a:r>
              <a:rPr lang="en-US" sz="2400" dirty="0" smtClean="0"/>
              <a:t>It is machine dependent.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Assembly  Language:</a:t>
            </a:r>
          </a:p>
          <a:p>
            <a:r>
              <a:rPr lang="en-US" sz="2400" dirty="0" smtClean="0"/>
              <a:t>Uses alpha-numeric codes for the instructions, such as ADD, </a:t>
            </a:r>
            <a:r>
              <a:rPr lang="en-US" sz="2400" dirty="0" smtClean="0"/>
              <a:t>SUB, MUL </a:t>
            </a:r>
            <a:r>
              <a:rPr lang="en-US" sz="2400" dirty="0" smtClean="0"/>
              <a:t>etc. Memory locations may be referred as FRST, SCND etc.</a:t>
            </a:r>
          </a:p>
          <a:p>
            <a:r>
              <a:rPr lang="en-US" sz="2400" dirty="0" smtClean="0"/>
              <a:t>Additional instructions can be provided in the instruction set, like START PROGRAM AT 000, START DATA AT 1000, etc.</a:t>
            </a:r>
          </a:p>
          <a:p>
            <a:r>
              <a:rPr lang="en-US" sz="2400" dirty="0" smtClean="0"/>
              <a:t>An assembly language program is converted into machine language by a translator, called </a:t>
            </a:r>
            <a:r>
              <a:rPr lang="en-US" sz="2400" dirty="0" smtClean="0">
                <a:solidFill>
                  <a:srgbClr val="FF0000"/>
                </a:solidFill>
              </a:rPr>
              <a:t>assembler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Assembly language is easier to understand than machine language.</a:t>
            </a:r>
          </a:p>
          <a:p>
            <a:r>
              <a:rPr lang="en-US" sz="2400" dirty="0" smtClean="0"/>
              <a:t>Assembly language is machine dependent. The assembler translates instructions of the assembly language program into machine language instructions for a particular type of machine.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914400"/>
            <a:ext cx="2286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Assembler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47800" y="1219200"/>
            <a:ext cx="2514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248400" y="1219200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19200" y="762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Assembly lang. program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762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lang. program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1295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(source program)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77000" y="1295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(object program)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Given below are some simple instructions for an assembly language program:</a:t>
            </a:r>
          </a:p>
          <a:p>
            <a:pPr>
              <a:buNone/>
            </a:pPr>
            <a:r>
              <a:rPr lang="en-US" sz="2400" dirty="0" smtClean="0"/>
              <a:t>     </a:t>
            </a:r>
          </a:p>
          <a:p>
            <a:pPr>
              <a:buNone/>
            </a:pPr>
            <a:r>
              <a:rPr lang="en-US" sz="2400" dirty="0" smtClean="0"/>
              <a:t>      </a:t>
            </a:r>
          </a:p>
          <a:p>
            <a:pPr>
              <a:buNone/>
            </a:pPr>
            <a:r>
              <a:rPr lang="en-US" sz="2400" dirty="0" smtClean="0"/>
              <a:t>      </a:t>
            </a:r>
            <a:r>
              <a:rPr lang="en-US" sz="2400" dirty="0" smtClean="0">
                <a:solidFill>
                  <a:srgbClr val="0000FF"/>
                </a:solidFill>
              </a:rPr>
              <a:t>ADD    R1      R3    R5         1001  001  011  101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SUB     R2      R6     R1        1010  010  110  001</a:t>
            </a: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400" dirty="0" smtClean="0"/>
              <a:t>Meaning : </a:t>
            </a:r>
          </a:p>
          <a:p>
            <a:pPr>
              <a:buNone/>
            </a:pPr>
            <a:r>
              <a:rPr lang="en-US" sz="2400" dirty="0" smtClean="0"/>
              <a:t>                 1. Add R3 to R5 and put the result in R1.</a:t>
            </a:r>
          </a:p>
          <a:p>
            <a:pPr>
              <a:buNone/>
            </a:pPr>
            <a:r>
              <a:rPr lang="en-US" sz="2400" dirty="0" smtClean="0"/>
              <a:t>                 2. Subtract R1 from R6 and put the result in R2.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971801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Operation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2971801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Result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2983469"/>
            <a:ext cx="117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Operand 1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3417" y="2971801"/>
            <a:ext cx="117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Operand 2</a:t>
            </a:r>
            <a:endParaRPr lang="en-IN" dirty="0">
              <a:solidFill>
                <a:srgbClr val="0000FF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85800" y="2819401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V="1">
            <a:off x="1600329" y="2895471"/>
            <a:ext cx="304800" cy="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V="1">
            <a:off x="3124200" y="2743201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V="1">
            <a:off x="2438400" y="2819401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60589" y="1367135"/>
            <a:ext cx="1538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</a:t>
            </a:r>
            <a:endParaRPr lang="en-IN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86200" y="1367135"/>
            <a:ext cx="1947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Machine code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2544"/>
            <a:ext cx="8305800" cy="6390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5344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High Level  Languages:</a:t>
            </a:r>
          </a:p>
          <a:p>
            <a:pPr>
              <a:buNone/>
            </a:pPr>
            <a:endParaRPr lang="en-US" sz="2800" dirty="0" smtClean="0">
              <a:solidFill>
                <a:srgbClr val="0000FF"/>
              </a:solidFill>
            </a:endParaRPr>
          </a:p>
          <a:p>
            <a:r>
              <a:rPr lang="en-US" sz="2400" dirty="0" smtClean="0"/>
              <a:t>Both machine languages and assembly languages are machine dependent. It is difficult, time consuming and error prone to write programs in these languages. </a:t>
            </a:r>
          </a:p>
          <a:p>
            <a:r>
              <a:rPr lang="en-US" sz="2400" dirty="0" smtClean="0"/>
              <a:t>High level programming languages overcome these limitations.</a:t>
            </a:r>
          </a:p>
          <a:p>
            <a:r>
              <a:rPr lang="en-US" sz="2400" dirty="0" smtClean="0"/>
              <a:t>They have following properties:</a:t>
            </a:r>
          </a:p>
          <a:p>
            <a:pPr lvl="1"/>
            <a:r>
              <a:rPr lang="en-US" sz="2000" dirty="0" smtClean="0"/>
              <a:t>They are machine independent.</a:t>
            </a:r>
          </a:p>
          <a:p>
            <a:pPr lvl="1"/>
            <a:r>
              <a:rPr lang="en-US" sz="2000" dirty="0" smtClean="0"/>
              <a:t>Programmer is not required to know about the internal structure of the computer.</a:t>
            </a:r>
          </a:p>
          <a:p>
            <a:pPr lvl="1"/>
            <a:r>
              <a:rPr lang="en-US" sz="2000" dirty="0" smtClean="0"/>
              <a:t>They do not deal with the machine level coding. Instructions are written in English words and familiar mathematical symbols and expressions. </a:t>
            </a:r>
          </a:p>
          <a:p>
            <a:pPr lvl="1"/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3058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Compiler:</a:t>
            </a:r>
          </a:p>
          <a:p>
            <a:r>
              <a:rPr lang="en-US" sz="2400" dirty="0" smtClean="0"/>
              <a:t>A compiler is a translator program that translates a high level language program into its equivalent machine language program.</a:t>
            </a:r>
          </a:p>
          <a:p>
            <a:r>
              <a:rPr lang="en-US" sz="2400" dirty="0" smtClean="0"/>
              <a:t>It compiles a set of machine language instructions for every program instruction of a high level language.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A compiler does one-to-many translation; it produces different object codes of a high level language for different types of machines.</a:t>
            </a:r>
          </a:p>
          <a:p>
            <a:r>
              <a:rPr lang="en-US" sz="2400" dirty="0" smtClean="0"/>
              <a:t>A compiler only translates a high level language program into the equivalent object code, it does not execute the program.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3505200"/>
            <a:ext cx="2286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43000" y="3810000"/>
            <a:ext cx="2514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943600" y="3810000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4400" y="3352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level lang. program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3352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lang. program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3886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(source program)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3886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(object program)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809</Words>
  <Application>Microsoft Office PowerPoint</Application>
  <PresentationFormat>On-screen Show (4:3)</PresentationFormat>
  <Paragraphs>100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Programming Languages</vt:lpstr>
      <vt:lpstr>Algorithms</vt:lpstr>
      <vt:lpstr>Programming Languages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Organization</dc:title>
  <dc:creator>ADMIN</dc:creator>
  <cp:lastModifiedBy>Dr.Maheshanand</cp:lastModifiedBy>
  <cp:revision>128</cp:revision>
  <dcterms:created xsi:type="dcterms:W3CDTF">2010-12-21T04:53:50Z</dcterms:created>
  <dcterms:modified xsi:type="dcterms:W3CDTF">2011-01-18T09:17:27Z</dcterms:modified>
</cp:coreProperties>
</file>