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78" r:id="rId9"/>
    <p:sldId id="264" r:id="rId10"/>
    <p:sldId id="265" r:id="rId11"/>
    <p:sldId id="276" r:id="rId12"/>
    <p:sldId id="266" r:id="rId13"/>
    <p:sldId id="267" r:id="rId14"/>
    <p:sldId id="268" r:id="rId15"/>
    <p:sldId id="281" r:id="rId16"/>
    <p:sldId id="269" r:id="rId17"/>
    <p:sldId id="270" r:id="rId18"/>
    <p:sldId id="277" r:id="rId19"/>
    <p:sldId id="282" r:id="rId20"/>
    <p:sldId id="283" r:id="rId21"/>
    <p:sldId id="279" r:id="rId22"/>
    <p:sldId id="280" r:id="rId23"/>
    <p:sldId id="284" r:id="rId24"/>
    <p:sldId id="285" r:id="rId25"/>
    <p:sldId id="286" r:id="rId26"/>
    <p:sldId id="287" r:id="rId27"/>
    <p:sldId id="301" r:id="rId28"/>
    <p:sldId id="302" r:id="rId29"/>
    <p:sldId id="303" r:id="rId30"/>
    <p:sldId id="288" r:id="rId31"/>
    <p:sldId id="290" r:id="rId32"/>
    <p:sldId id="291" r:id="rId33"/>
    <p:sldId id="289" r:id="rId34"/>
    <p:sldId id="292" r:id="rId35"/>
    <p:sldId id="293" r:id="rId36"/>
    <p:sldId id="304" r:id="rId37"/>
    <p:sldId id="305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E6F7A-FEC8-484B-A214-D25D39E88878}" type="datetimeFigureOut">
              <a:rPr lang="en-US" smtClean="0"/>
              <a:pPr/>
              <a:t>3/25/2011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4B874-3561-4F73-B009-1E4CDC7FE8E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4B874-3561-4F73-B009-1E4CDC7FE8E7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D8D6-F9A1-407D-B36C-D8907B78DF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A153A-B15B-4028-9207-D4BCA89130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E74A7-E5C2-4AC1-9857-5F75931CF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A8268-F8F4-47E0-AF15-2FD7CEADFB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69B79-CE02-43DF-9E4C-BF10B2FAF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C6842-3C9C-46EB-84B6-42EDCC0798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2BD14-6629-4663-9B6E-4F4FE8A378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21111-DCB0-4EF3-AA04-CCBED2CE92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96ADE-F575-4163-92F4-FD407046BA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25151-CDEC-4FBC-B58D-AD7C9D74A1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8DD43-135D-4511-9CC1-45D55091EE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4186BF-08D5-446A-BF04-464AD3251A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85926"/>
            <a:ext cx="7748614" cy="1490674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Programming in C++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(Week 1)</a:t>
            </a:r>
            <a:r>
              <a:rPr lang="en-US" b="1" dirty="0">
                <a:solidFill>
                  <a:srgbClr val="0000FF"/>
                </a:solidFill>
              </a:rPr>
              <a:t/>
            </a:r>
            <a:br>
              <a:rPr lang="en-US" b="1" dirty="0">
                <a:solidFill>
                  <a:srgbClr val="0000FF"/>
                </a:solidFill>
              </a:rPr>
            </a:b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14290"/>
            <a:ext cx="7743852" cy="857256"/>
          </a:xfrm>
        </p:spPr>
        <p:txBody>
          <a:bodyPr/>
          <a:lstStyle/>
          <a:p>
            <a:r>
              <a:rPr lang="en-US" sz="3600" dirty="0" smtClean="0"/>
              <a:t>Tokens, Identifiers and Keywords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501122" cy="5572164"/>
          </a:xfrm>
        </p:spPr>
        <p:txBody>
          <a:bodyPr/>
          <a:lstStyle/>
          <a:p>
            <a:r>
              <a:rPr lang="en-US" sz="2800" dirty="0" smtClean="0"/>
              <a:t>A C++ program is a sequence of  elements called </a:t>
            </a:r>
            <a:r>
              <a:rPr lang="en-US" sz="2800" i="1" dirty="0" smtClean="0">
                <a:solidFill>
                  <a:srgbClr val="FF0000"/>
                </a:solidFill>
              </a:rPr>
              <a:t>tokens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 token is either an identifier, a punctuation symbol such as {, or an operator such as &lt;&lt;.</a:t>
            </a:r>
          </a:p>
          <a:p>
            <a:r>
              <a:rPr lang="en-US" sz="2800" dirty="0" smtClean="0"/>
              <a:t>An identifier is a name associated with a function or a data object and used to refer to that function or data object.</a:t>
            </a:r>
          </a:p>
          <a:p>
            <a:r>
              <a:rPr lang="en-US" sz="2800" u="sng" dirty="0" smtClean="0"/>
              <a:t>An identifier must begin with a letter or an underscore</a:t>
            </a:r>
            <a:r>
              <a:rPr lang="en-US" sz="2800" dirty="0" smtClean="0"/>
              <a:t>.</a:t>
            </a:r>
            <a:r>
              <a:rPr lang="en-IN" sz="2800" dirty="0" smtClean="0"/>
              <a:t> Normally it should not have length greater than 31.</a:t>
            </a:r>
          </a:p>
          <a:p>
            <a:r>
              <a:rPr lang="en-US" sz="2800" dirty="0" smtClean="0"/>
              <a:t>C++ is </a:t>
            </a:r>
            <a:r>
              <a:rPr lang="en-US" sz="2800" dirty="0" smtClean="0">
                <a:solidFill>
                  <a:srgbClr val="FF0000"/>
                </a:solidFill>
              </a:rPr>
              <a:t>case sensitive</a:t>
            </a:r>
            <a:r>
              <a:rPr lang="en-US" sz="2800" dirty="0" smtClean="0"/>
              <a:t> – uppercase and lowercase letters are different. So, a1 and A1 are different identifiers.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2"/>
            <a:ext cx="8358246" cy="5929354"/>
          </a:xfrm>
        </p:spPr>
        <p:txBody>
          <a:bodyPr/>
          <a:lstStyle/>
          <a:p>
            <a:r>
              <a:rPr lang="en-US" sz="2800" dirty="0" smtClean="0"/>
              <a:t>There are some identifiers which are reserved for specific uses in C++. Such identifiers are called  </a:t>
            </a:r>
            <a:r>
              <a:rPr lang="en-US" sz="2800" i="1" dirty="0" smtClean="0">
                <a:solidFill>
                  <a:srgbClr val="FF0000"/>
                </a:solidFill>
              </a:rPr>
              <a:t>keywords</a:t>
            </a:r>
            <a:r>
              <a:rPr lang="en-US" sz="2800" dirty="0" smtClean="0"/>
              <a:t>. For example 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, </a:t>
            </a:r>
            <a:r>
              <a:rPr lang="en-US" sz="2800" b="1" dirty="0" smtClean="0"/>
              <a:t>float</a:t>
            </a:r>
            <a:r>
              <a:rPr lang="en-US" sz="2800" dirty="0" smtClean="0"/>
              <a:t>, </a:t>
            </a:r>
            <a:r>
              <a:rPr lang="en-US" sz="2800" b="1" dirty="0" smtClean="0"/>
              <a:t>if</a:t>
            </a:r>
            <a:r>
              <a:rPr lang="en-US" sz="2800" dirty="0" smtClean="0"/>
              <a:t> are keywords.</a:t>
            </a:r>
          </a:p>
          <a:p>
            <a:r>
              <a:rPr lang="en-US" sz="2800" u="sng" dirty="0" smtClean="0"/>
              <a:t>A keyword cannot be used as a programmer defined identifier</a:t>
            </a:r>
            <a:r>
              <a:rPr lang="en-US" sz="2800" dirty="0" smtClean="0"/>
              <a:t>.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45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42852"/>
            <a:ext cx="7743852" cy="819136"/>
          </a:xfrm>
        </p:spPr>
        <p:txBody>
          <a:bodyPr/>
          <a:lstStyle/>
          <a:p>
            <a:r>
              <a:rPr lang="en-US" sz="3200" dirty="0" smtClean="0"/>
              <a:t>Valid and invalid identifiers</a:t>
            </a:r>
            <a:endParaRPr lang="en-IN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1071546"/>
          <a:ext cx="7815290" cy="5387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86497"/>
                <a:gridCol w="2056959"/>
                <a:gridCol w="3071834"/>
              </a:tblGrid>
              <a:tr h="36463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Identifier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Valid</a:t>
                      </a:r>
                      <a:r>
                        <a:rPr lang="en-US" sz="2400" b="1" baseline="0" dirty="0" smtClean="0"/>
                        <a:t> ?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Reason if invalid</a:t>
                      </a:r>
                      <a:endParaRPr lang="en-IN" sz="2400" b="1" dirty="0"/>
                    </a:p>
                  </a:txBody>
                  <a:tcPr/>
                </a:tc>
              </a:tr>
              <a:tr h="449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totalSales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449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total_Sales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809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total.Sales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Cannot contain period</a:t>
                      </a:r>
                    </a:p>
                  </a:txBody>
                  <a:tcPr horzOverflow="overflow"/>
                </a:tc>
              </a:tr>
              <a:tr h="809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4thQtrSales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Cannot begin with a digit</a:t>
                      </a:r>
                    </a:p>
                  </a:txBody>
                  <a:tcPr horzOverflow="overflow"/>
                </a:tc>
              </a:tr>
              <a:tr h="449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totalSale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Cannot contain ($)</a:t>
                      </a:r>
                    </a:p>
                  </a:txBody>
                  <a:tcPr horzOverflow="overflow"/>
                </a:tc>
              </a:tr>
              <a:tr h="364638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a’s</a:t>
                      </a:r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Cannot use (</a:t>
                      </a:r>
                      <a:r>
                        <a:rPr lang="en-US" sz="2400" dirty="0" smtClean="0">
                          <a:latin typeface="Courier New" pitchFamily="49" charset="0"/>
                          <a:cs typeface="Courier New" pitchFamily="49" charset="0"/>
                        </a:rPr>
                        <a:t>‘)</a:t>
                      </a:r>
                      <a:endParaRPr lang="en-IN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64638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Class-mark</a:t>
                      </a:r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No</a:t>
                      </a:r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Cannot use dash (-)</a:t>
                      </a:r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416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Student, num</a:t>
                      </a:r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No</a:t>
                      </a:r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Cannot use comma</a:t>
                      </a:r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4638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Student name</a:t>
                      </a:r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No</a:t>
                      </a:r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Cannot use space</a:t>
                      </a:r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14290"/>
            <a:ext cx="7600976" cy="819136"/>
          </a:xfrm>
        </p:spPr>
        <p:txBody>
          <a:bodyPr/>
          <a:lstStyle/>
          <a:p>
            <a:r>
              <a:rPr lang="en-US" sz="3600" dirty="0" smtClean="0"/>
              <a:t>Variables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1000108"/>
            <a:ext cx="8358246" cy="5429288"/>
          </a:xfrm>
        </p:spPr>
        <p:txBody>
          <a:bodyPr/>
          <a:lstStyle/>
          <a:p>
            <a:r>
              <a:rPr lang="en-US" sz="2800" u="sng" dirty="0" smtClean="0"/>
              <a:t>A  </a:t>
            </a:r>
            <a:r>
              <a:rPr lang="en-US" sz="2800" i="1" u="sng" dirty="0" smtClean="0">
                <a:solidFill>
                  <a:srgbClr val="FF0000"/>
                </a:solidFill>
              </a:rPr>
              <a:t>variable</a:t>
            </a:r>
            <a:r>
              <a:rPr lang="en-US" sz="2800" u="sng" dirty="0" smtClean="0"/>
              <a:t> is a symbol that represents a memory location in computers memory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Different values may be stored at different times at this location.</a:t>
            </a:r>
          </a:p>
          <a:p>
            <a:r>
              <a:rPr lang="en-US" sz="2800" dirty="0" smtClean="0"/>
              <a:t>The content of a variable (memory location) is called the </a:t>
            </a:r>
            <a:r>
              <a:rPr lang="en-US" sz="2800" i="1" dirty="0" smtClean="0">
                <a:solidFill>
                  <a:srgbClr val="FF0000"/>
                </a:solidFill>
              </a:rPr>
              <a:t>value</a:t>
            </a:r>
            <a:r>
              <a:rPr lang="en-US" sz="2800" dirty="0" smtClean="0"/>
              <a:t> of the variable.</a:t>
            </a:r>
          </a:p>
          <a:p>
            <a:r>
              <a:rPr lang="en-US" sz="2800" dirty="0" smtClean="0"/>
              <a:t>Declaring a variable means specifying a variable and its data type. A variable declaration has the following form: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357290" y="5357826"/>
            <a:ext cx="1500198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type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3306" y="5357826"/>
            <a:ext cx="2071702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3082" y="535782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;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572264" y="5357826"/>
            <a:ext cx="1500198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initializer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04488" y="4929198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(optional)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868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95300" indent="-495300" algn="just">
              <a:spcBef>
                <a:spcPct val="50000"/>
              </a:spcBef>
            </a:pPr>
            <a:r>
              <a:rPr lang="en-US" sz="2800" dirty="0" smtClean="0"/>
              <a:t>      For example: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sum = 100;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495300" indent="-495300" algn="just">
              <a:spcBef>
                <a:spcPct val="50000"/>
              </a:spcBef>
            </a:pPr>
            <a:r>
              <a:rPr lang="en-US" sz="2800" dirty="0" smtClean="0"/>
              <a:t>                            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marL="495300" indent="-495300" algn="just">
              <a:spcBef>
                <a:spcPct val="50000"/>
              </a:spcBef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mychar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95300" indent="-495300" algn="just">
              <a:spcBef>
                <a:spcPct val="50000"/>
              </a:spcBef>
            </a:pPr>
            <a:r>
              <a:rPr lang="en-US" sz="2800" dirty="0" smtClean="0">
                <a:solidFill>
                  <a:srgbClr val="002060"/>
                </a:solidFill>
              </a:rPr>
              <a:t>                     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average;</a:t>
            </a:r>
          </a:p>
          <a:p>
            <a:pPr marL="495300" indent="-495300" algn="just">
              <a:spcBef>
                <a:spcPct val="50000"/>
              </a:spcBef>
            </a:pPr>
            <a:r>
              <a:rPr lang="en-US" sz="2800" dirty="0" smtClean="0"/>
              <a:t>     More than one variables of same type can be declared in the same line as follows:</a:t>
            </a:r>
          </a:p>
          <a:p>
            <a:pPr marL="495300" indent="-495300" algn="just">
              <a:spcBef>
                <a:spcPct val="50000"/>
              </a:spcBef>
            </a:pPr>
            <a:r>
              <a:rPr lang="en-US" sz="2800" b="1" dirty="0" smtClean="0">
                <a:solidFill>
                  <a:srgbClr val="002060"/>
                </a:solidFill>
              </a:rPr>
              <a:t> 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count,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firstnumber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secondnumber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95300" indent="-495300" algn="just">
              <a:spcBef>
                <a:spcPct val="50000"/>
              </a:spcBef>
            </a:pPr>
            <a:r>
              <a:rPr lang="en-US" sz="2800" b="1" dirty="0" smtClean="0">
                <a:solidFill>
                  <a:srgbClr val="002060"/>
                </a:solidFill>
              </a:rPr>
              <a:t>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mychar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char1, char2, initial;</a:t>
            </a:r>
          </a:p>
          <a:p>
            <a:pPr marL="495300" indent="-495300" algn="just">
              <a:spcBef>
                <a:spcPct val="5000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float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height, weight, average; </a:t>
            </a:r>
          </a:p>
          <a:p>
            <a:pPr marL="495300" indent="-4953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u="sng" dirty="0" smtClean="0"/>
              <a:t>A variable can be declared anywhere in the program but it must appear before it is used.</a:t>
            </a:r>
            <a:endParaRPr lang="en-US" sz="2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500042"/>
            <a:ext cx="8643998" cy="5929354"/>
          </a:xfrm>
        </p:spPr>
        <p:txBody>
          <a:bodyPr/>
          <a:lstStyle/>
          <a:p>
            <a:r>
              <a:rPr lang="en-US" sz="2800" dirty="0" smtClean="0"/>
              <a:t>Since variables correspond to memory locations, therefore when an input command such as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number 1; </a:t>
            </a:r>
          </a:p>
          <a:p>
            <a:pPr>
              <a:buNone/>
            </a:pPr>
            <a:r>
              <a:rPr lang="en-US" sz="2800" dirty="0" smtClean="0"/>
              <a:t>     is executed, the characters typed by the user are converted into the data type of number1 that is placed into memory location assigned to number1.</a:t>
            </a:r>
          </a:p>
          <a:p>
            <a:r>
              <a:rPr lang="en-US" sz="2800" dirty="0" smtClean="0"/>
              <a:t>When a new value is assigned to number1, it overwrites the previous value stored at that place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14290"/>
            <a:ext cx="7743852" cy="676260"/>
          </a:xfrm>
        </p:spPr>
        <p:txBody>
          <a:bodyPr/>
          <a:lstStyle/>
          <a:p>
            <a:r>
              <a:rPr lang="en-US" sz="3600" dirty="0" smtClean="0"/>
              <a:t>Constants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7158" y="1071546"/>
            <a:ext cx="8429684" cy="5429288"/>
          </a:xfrm>
        </p:spPr>
        <p:txBody>
          <a:bodyPr/>
          <a:lstStyle/>
          <a:p>
            <a:r>
              <a:rPr lang="en-US" sz="2800" dirty="0" smtClean="0"/>
              <a:t>A constant  is a location in the memory, referenced by an identifier, that cannot be changed . </a:t>
            </a:r>
          </a:p>
          <a:p>
            <a:pPr>
              <a:buNone/>
            </a:pPr>
            <a:r>
              <a:rPr lang="en-US" sz="2800" dirty="0" smtClean="0"/>
              <a:t>Examples: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const float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 = 3.14159; 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        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 = 100;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        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const char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BEEP = ‘\b’;</a:t>
            </a:r>
          </a:p>
          <a:p>
            <a:r>
              <a:rPr lang="en-US" sz="2800" u="sng" dirty="0" smtClean="0"/>
              <a:t>A constant must be initialized when it is declared.</a:t>
            </a:r>
            <a:r>
              <a:rPr lang="en-US" sz="2800" u="sng" dirty="0" smtClean="0">
                <a:solidFill>
                  <a:srgbClr val="002060"/>
                </a:solidFill>
              </a:rPr>
              <a:t> 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-24"/>
            <a:ext cx="7600976" cy="857256"/>
          </a:xfrm>
        </p:spPr>
        <p:txBody>
          <a:bodyPr/>
          <a:lstStyle/>
          <a:p>
            <a:r>
              <a:rPr lang="en-US" sz="3600" dirty="0" err="1" smtClean="0"/>
              <a:t>Input/Output</a:t>
            </a:r>
            <a:r>
              <a:rPr lang="en-US" sz="3600" dirty="0" smtClean="0"/>
              <a:t> Streams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5720" y="857232"/>
            <a:ext cx="8643998" cy="5715040"/>
          </a:xfrm>
        </p:spPr>
        <p:txBody>
          <a:bodyPr/>
          <a:lstStyle/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Output Stream object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/>
              <a:t>:</a:t>
            </a:r>
          </a:p>
          <a:p>
            <a:pPr>
              <a:buNone/>
            </a:pPr>
            <a:endParaRPr lang="en-US" sz="2800" b="1" dirty="0" smtClean="0"/>
          </a:p>
          <a:p>
            <a:r>
              <a:rPr lang="en-US" sz="2800" dirty="0" smtClean="0"/>
              <a:t>In C++, the output on the standard stream is performed using the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output stream </a:t>
            </a:r>
            <a:r>
              <a:rPr lang="en-US" sz="2800" dirty="0" smtClean="0"/>
              <a:t>object.</a:t>
            </a:r>
          </a:p>
          <a:p>
            <a:r>
              <a:rPr lang="en-US" sz="2800" dirty="0" smtClean="0"/>
              <a:t>Requires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file for performing output.</a:t>
            </a:r>
          </a:p>
          <a:p>
            <a:r>
              <a:rPr lang="en-US" sz="2800" dirty="0" smtClean="0"/>
              <a:t>The information is sent to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/>
              <a:t> object using the </a:t>
            </a:r>
            <a:r>
              <a:rPr lang="en-US" sz="2800" i="1" dirty="0" smtClean="0">
                <a:solidFill>
                  <a:srgbClr val="FF0000"/>
                </a:solidFill>
              </a:rPr>
              <a:t>output operator</a:t>
            </a:r>
            <a:r>
              <a:rPr lang="en-US" sz="2800" dirty="0" smtClean="0"/>
              <a:t>  </a:t>
            </a:r>
            <a:r>
              <a:rPr lang="en-US" sz="2800" b="1" dirty="0" smtClean="0">
                <a:solidFill>
                  <a:srgbClr val="002060"/>
                </a:solidFill>
              </a:rPr>
              <a:t>&lt;&lt;</a:t>
            </a:r>
            <a:r>
              <a:rPr lang="en-US" sz="2800" dirty="0" smtClean="0"/>
              <a:t>  (also known as </a:t>
            </a:r>
            <a:r>
              <a:rPr lang="en-US" sz="2800" i="1" dirty="0" smtClean="0">
                <a:solidFill>
                  <a:srgbClr val="FF0000"/>
                </a:solidFill>
              </a:rPr>
              <a:t>put operator  </a:t>
            </a:r>
            <a:r>
              <a:rPr lang="en-US" sz="2800" dirty="0" smtClean="0"/>
              <a:t>or </a:t>
            </a:r>
            <a:r>
              <a:rPr lang="en-US" sz="2800" i="1" dirty="0" smtClean="0">
                <a:solidFill>
                  <a:srgbClr val="FF0000"/>
                </a:solidFill>
              </a:rPr>
              <a:t>stream insertion operator</a:t>
            </a:r>
            <a:r>
              <a:rPr lang="en-US" sz="2800" dirty="0" smtClean="0"/>
              <a:t>).  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 &lt;&lt;</a:t>
            </a:r>
            <a:r>
              <a:rPr lang="en-US" sz="2800" dirty="0" smtClean="0"/>
              <a:t> inserts the value of the variable on its right into the output stream that is named on its left. For example: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area;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290"/>
            <a:ext cx="8572560" cy="642942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More than one item can be displayed using a single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/>
              <a:t> object. Such outputs are called </a:t>
            </a:r>
            <a:r>
              <a:rPr lang="en-US" sz="2800" i="1" dirty="0" smtClean="0">
                <a:solidFill>
                  <a:srgbClr val="FF0000"/>
                </a:solidFill>
              </a:rPr>
              <a:t>cascaded output operations</a:t>
            </a:r>
            <a:r>
              <a:rPr lang="en-US" sz="2800" dirty="0" smtClean="0"/>
              <a:t>. For example: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“Number = ” &lt;&lt; number  &lt;&lt;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The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/>
              <a:t> object displays all the items from left to right, hence the name </a:t>
            </a:r>
            <a:r>
              <a:rPr lang="en-US" sz="2800" i="1" dirty="0" smtClean="0"/>
              <a:t>stream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57166"/>
            <a:ext cx="8358246" cy="6215106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Input Stream object </a:t>
            </a:r>
            <a:r>
              <a:rPr lang="en-US" sz="2800" b="1" dirty="0" err="1" smtClean="0">
                <a:solidFill>
                  <a:srgbClr val="002060"/>
                </a:solidFill>
              </a:rPr>
              <a:t>cin</a:t>
            </a:r>
            <a:r>
              <a:rPr lang="en-US" sz="2800" b="1" dirty="0" smtClean="0"/>
              <a:t>:</a:t>
            </a:r>
          </a:p>
          <a:p>
            <a:pPr>
              <a:buNone/>
            </a:pPr>
            <a:endParaRPr lang="en-US" sz="2800" b="1" dirty="0" smtClean="0"/>
          </a:p>
          <a:p>
            <a:r>
              <a:rPr lang="en-US" sz="2800" dirty="0" smtClean="0"/>
              <a:t>Standard input object. </a:t>
            </a:r>
          </a:p>
          <a:p>
            <a:r>
              <a:rPr lang="en-US" sz="2800" dirty="0" smtClean="0"/>
              <a:t>Like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/>
              <a:t>, requires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file.</a:t>
            </a:r>
          </a:p>
          <a:p>
            <a:r>
              <a:rPr lang="en-US" sz="2800" dirty="0" smtClean="0"/>
              <a:t>The input information is sent to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using the </a:t>
            </a:r>
            <a:r>
              <a:rPr lang="en-US" sz="2800" i="1" dirty="0" smtClean="0">
                <a:solidFill>
                  <a:srgbClr val="FF0000"/>
                </a:solidFill>
              </a:rPr>
              <a:t>input operator  </a:t>
            </a:r>
            <a:r>
              <a:rPr lang="en-US" sz="2800" b="1" dirty="0" smtClean="0">
                <a:solidFill>
                  <a:srgbClr val="002060"/>
                </a:solidFill>
              </a:rPr>
              <a:t>&gt;&gt;</a:t>
            </a:r>
            <a:r>
              <a:rPr lang="en-US" sz="2800" dirty="0" smtClean="0"/>
              <a:t>  (also known as </a:t>
            </a:r>
            <a:r>
              <a:rPr lang="en-US" sz="2800" i="1" dirty="0" smtClean="0">
                <a:solidFill>
                  <a:srgbClr val="FF0000"/>
                </a:solidFill>
              </a:rPr>
              <a:t>get operator </a:t>
            </a:r>
            <a:r>
              <a:rPr lang="en-US" sz="2800" dirty="0" smtClean="0"/>
              <a:t>or </a:t>
            </a:r>
            <a:r>
              <a:rPr lang="en-US" sz="2800" i="1" dirty="0" smtClean="0">
                <a:solidFill>
                  <a:srgbClr val="FF0000"/>
                </a:solidFill>
              </a:rPr>
              <a:t>extraction operator</a:t>
            </a:r>
            <a:r>
              <a:rPr lang="en-US" sz="2800" dirty="0" smtClean="0"/>
              <a:t>).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&gt;&gt;</a:t>
            </a:r>
            <a:r>
              <a:rPr lang="en-US" sz="2800" dirty="0" smtClean="0"/>
              <a:t>  takes the value from the object named on its left and places it in the variable on its right.</a:t>
            </a:r>
          </a:p>
          <a:p>
            <a:r>
              <a:rPr lang="en-US" sz="2800" dirty="0" smtClean="0"/>
              <a:t>More than one item can be displayed using a single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dirty="0" smtClean="0"/>
              <a:t> object. For example: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 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 number1  &gt;&gt; number 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357166"/>
            <a:ext cx="7743852" cy="533384"/>
          </a:xfrm>
        </p:spPr>
        <p:txBody>
          <a:bodyPr/>
          <a:lstStyle/>
          <a:p>
            <a:r>
              <a:rPr lang="en-US" sz="3600" dirty="0" smtClean="0"/>
              <a:t>Origin of C++</a:t>
            </a:r>
            <a:endParaRPr lang="en-IN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596" y="1285860"/>
            <a:ext cx="8358246" cy="5000660"/>
          </a:xfrm>
        </p:spPr>
        <p:txBody>
          <a:bodyPr/>
          <a:lstStyle/>
          <a:p>
            <a:pPr marL="514350" indent="-51435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/>
              <a:t>Developed by </a:t>
            </a:r>
            <a:r>
              <a:rPr lang="en-US" sz="2800" dirty="0" err="1" smtClean="0">
                <a:solidFill>
                  <a:srgbClr val="0000FF"/>
                </a:solidFill>
              </a:rPr>
              <a:t>Bjarne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Stroustrup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at Bell Labs in 1980s, as an extension of  the C programming  language by adding features from the language </a:t>
            </a:r>
            <a:r>
              <a:rPr lang="en-US" sz="2800" dirty="0" err="1" smtClean="0"/>
              <a:t>Simula</a:t>
            </a:r>
            <a:r>
              <a:rPr lang="en-US" sz="2800" dirty="0" smtClean="0"/>
              <a:t> 67.</a:t>
            </a:r>
          </a:p>
          <a:p>
            <a:pPr marL="514350" indent="-51435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/>
              <a:t> Initially called “C with Classes”.</a:t>
            </a:r>
          </a:p>
          <a:p>
            <a:pPr marL="514350" indent="-51435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/>
              <a:t> The name C++ was coined from the C increment operator “++”. </a:t>
            </a:r>
          </a:p>
          <a:p>
            <a:pPr marL="514350" indent="-51435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/>
              <a:t>The major reason behind the success of C++ is that it uses </a:t>
            </a:r>
            <a:r>
              <a:rPr lang="en-US" sz="2800" i="1" dirty="0" smtClean="0">
                <a:solidFill>
                  <a:srgbClr val="0000FF"/>
                </a:solidFill>
              </a:rPr>
              <a:t>object oriented technology</a:t>
            </a:r>
            <a:r>
              <a:rPr lang="en-US" sz="2800" dirty="0" smtClean="0"/>
              <a:t>.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501122" cy="6072230"/>
          </a:xfrm>
        </p:spPr>
        <p:txBody>
          <a:bodyPr/>
          <a:lstStyle/>
          <a:p>
            <a:r>
              <a:rPr lang="en-US" sz="2800" dirty="0" smtClean="0"/>
              <a:t>Multiple values from keyboard must be separated by spaces or [Enter].</a:t>
            </a:r>
          </a:p>
          <a:p>
            <a:r>
              <a:rPr lang="en-US" sz="2800" dirty="0" smtClean="0"/>
              <a:t>Multiples values may have different data types.</a:t>
            </a:r>
          </a:p>
          <a:p>
            <a:r>
              <a:rPr lang="en-US" sz="2800" dirty="0" smtClean="0"/>
              <a:t>User input goes from keyboard to the input buffer, where it is stored as characters.</a:t>
            </a:r>
          </a:p>
          <a:p>
            <a:r>
              <a:rPr lang="en-US" sz="2800" dirty="0" smtClean="0"/>
              <a:t>The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</a:rPr>
              <a:t>cin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800" dirty="0" smtClean="0">
                <a:latin typeface="+mj-lt"/>
              </a:rPr>
              <a:t>object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converts the data to the type that matches the variable 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</a:rPr>
              <a:t> number;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</a:rPr>
              <a:t> &lt;&lt; “The number is ";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</a:rPr>
              <a:t>cin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</a:rPr>
              <a:t>  &gt;&gt; number;</a:t>
            </a:r>
          </a:p>
          <a:p>
            <a:endParaRPr lang="en-IN" sz="2800" dirty="0" smtClean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414"/>
            <a:ext cx="7743852" cy="747698"/>
          </a:xfrm>
        </p:spPr>
        <p:txBody>
          <a:bodyPr/>
          <a:lstStyle/>
          <a:p>
            <a:r>
              <a:rPr lang="en-US" sz="3200" dirty="0" smtClean="0"/>
              <a:t>Spacing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215370" cy="5429288"/>
          </a:xfrm>
        </p:spPr>
        <p:txBody>
          <a:bodyPr/>
          <a:lstStyle/>
          <a:p>
            <a:r>
              <a:rPr lang="en-US" sz="2800" dirty="0" smtClean="0"/>
              <a:t>Blank spaces are ignored by the compiler except where needed to separate the identifiers, as in 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</a:t>
            </a:r>
          </a:p>
          <a:p>
            <a:r>
              <a:rPr lang="en-US" sz="2800" dirty="0" smtClean="0"/>
              <a:t>However, a blank space is given output if it is part of some string . For example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“First number  “;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IN" sz="28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28"/>
            <a:ext cx="7672414" cy="819136"/>
          </a:xfrm>
        </p:spPr>
        <p:txBody>
          <a:bodyPr/>
          <a:lstStyle/>
          <a:p>
            <a:r>
              <a:rPr lang="en-US" sz="3600" b="1" dirty="0" smtClean="0"/>
              <a:t>Data Types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643998" cy="5500726"/>
          </a:xfrm>
        </p:spPr>
        <p:txBody>
          <a:bodyPr/>
          <a:lstStyle/>
          <a:p>
            <a:r>
              <a:rPr lang="en-US" sz="2800" dirty="0" smtClean="0"/>
              <a:t>In C++, each piece of data must be of a specific data type.</a:t>
            </a:r>
          </a:p>
          <a:p>
            <a:r>
              <a:rPr lang="en-US" sz="2800" dirty="0" smtClean="0"/>
              <a:t>The data type determines how the data is represented in the computer and the kind of processing the computer can perform on it.</a:t>
            </a:r>
          </a:p>
          <a:p>
            <a:r>
              <a:rPr lang="en-US" sz="2800" dirty="0" smtClean="0"/>
              <a:t>C++ supports following classes of data types:</a:t>
            </a:r>
          </a:p>
          <a:p>
            <a:pPr lvl="1"/>
            <a:r>
              <a:rPr lang="en-US" sz="2400" dirty="0" smtClean="0"/>
              <a:t>Primary (fundamental) data types,</a:t>
            </a:r>
          </a:p>
          <a:p>
            <a:pPr lvl="1"/>
            <a:r>
              <a:rPr lang="en-US" sz="2400" dirty="0" smtClean="0"/>
              <a:t>Derived data types,</a:t>
            </a:r>
          </a:p>
          <a:p>
            <a:pPr lvl="1"/>
            <a:r>
              <a:rPr lang="en-US" sz="2400" dirty="0" smtClean="0"/>
              <a:t>User defined data types.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2"/>
            <a:ext cx="8572560" cy="5857916"/>
          </a:xfrm>
        </p:spPr>
        <p:txBody>
          <a:bodyPr/>
          <a:lstStyle/>
          <a:p>
            <a:r>
              <a:rPr lang="en-US" sz="2800" dirty="0" smtClean="0"/>
              <a:t>C++ has following primary data types: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char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– a single  character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–    an integer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– a single precision floating point number.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 – a double precision floating point number.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28"/>
            <a:ext cx="8429684" cy="6215106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+mj-lt"/>
                <a:cs typeface="Courier New" pitchFamily="49" charset="0"/>
              </a:rPr>
              <a:t>Character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/>
              <a:t>Data Type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b="1" dirty="0" smtClean="0"/>
              <a:t>:</a:t>
            </a:r>
          </a:p>
          <a:p>
            <a:r>
              <a:rPr lang="en-US" sz="2800" dirty="0" smtClean="0"/>
              <a:t>Describes data consisting of one alpha -numeric character – a letter, a digit, or a special symbol: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‘A’, ‘a’, ‘5’, ‘+’, ‘$’, ‘*’,  ‘ ‘</a:t>
            </a:r>
          </a:p>
          <a:p>
            <a:r>
              <a:rPr lang="en-US" sz="2800" dirty="0" smtClean="0">
                <a:latin typeface="+mj-lt"/>
                <a:cs typeface="Courier New" pitchFamily="49" charset="0"/>
              </a:rPr>
              <a:t>A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+mj-lt"/>
                <a:cs typeface="Courier New" pitchFamily="49" charset="0"/>
              </a:rPr>
              <a:t>type is actually an integral type whose variables represent characters.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+mj-lt"/>
                <a:cs typeface="Courier New" pitchFamily="49" charset="0"/>
              </a:rPr>
              <a:t> 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 c = ‘A’;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“c = “ &lt;&lt; c &lt;&lt;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   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(c) = “ &lt;&lt;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(c);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       Output: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 pitchFamily="49" charset="0"/>
              </a:rPr>
              <a:t>             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 = A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(c) = 65 </a:t>
            </a:r>
            <a:endParaRPr lang="en-IN" sz="28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85728"/>
            <a:ext cx="8358246" cy="6286544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Integral Data Types:</a:t>
            </a:r>
          </a:p>
          <a:p>
            <a:r>
              <a:rPr lang="en-US" sz="2800" dirty="0" smtClean="0"/>
              <a:t>Represents an integer value – a whole number without fractional part.</a:t>
            </a:r>
          </a:p>
          <a:p>
            <a:r>
              <a:rPr lang="en-US" sz="2800" dirty="0" smtClean="0"/>
              <a:t>C++ has following integral data types: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char, short,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long,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en-US" sz="28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+mj-lt"/>
                <a:cs typeface="Courier New" pitchFamily="49" charset="0"/>
              </a:rPr>
              <a:t>By default an integral data type is a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signed integer</a:t>
            </a:r>
            <a:r>
              <a:rPr lang="en-US" sz="2800" i="1" dirty="0" smtClean="0">
                <a:latin typeface="+mj-lt"/>
                <a:cs typeface="Courier New" pitchFamily="49" charset="0"/>
              </a:rPr>
              <a:t>, </a:t>
            </a:r>
            <a:r>
              <a:rPr lang="en-US" sz="2800" dirty="0" smtClean="0">
                <a:latin typeface="+mj-lt"/>
                <a:cs typeface="Courier New" pitchFamily="49" charset="0"/>
              </a:rPr>
              <a:t>unless it is explicitly declared as unsigned</a:t>
            </a:r>
            <a:r>
              <a:rPr lang="en-US" sz="2800" i="1" dirty="0" smtClean="0">
                <a:latin typeface="+mj-lt"/>
                <a:cs typeface="Courier New" pitchFamily="49" charset="0"/>
              </a:rPr>
              <a:t>, </a:t>
            </a:r>
            <a:r>
              <a:rPr lang="en-US" sz="2800" dirty="0" smtClean="0">
                <a:latin typeface="+mj-lt"/>
                <a:cs typeface="Courier New" pitchFamily="49" charset="0"/>
              </a:rPr>
              <a:t>such as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sz="2800" dirty="0" smtClean="0">
                <a:latin typeface="+mj-lt"/>
                <a:cs typeface="Courier New" pitchFamily="49" charset="0"/>
              </a:rPr>
              <a:t>A unsigned integer value is non-negative.</a:t>
            </a:r>
          </a:p>
          <a:p>
            <a:r>
              <a:rPr lang="en-US" sz="2800" dirty="0" smtClean="0">
                <a:latin typeface="+mj-lt"/>
                <a:cs typeface="Courier New" pitchFamily="49" charset="0"/>
              </a:rPr>
              <a:t>All integral data types can be declared as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800" dirty="0" smtClean="0">
                <a:latin typeface="+mj-lt"/>
                <a:cs typeface="Courier New" pitchFamily="49" charset="0"/>
              </a:rPr>
              <a:t>, except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2800" dirty="0" smtClean="0">
                <a:latin typeface="+mj-lt"/>
                <a:cs typeface="Courier New" pitchFamily="49" charset="0"/>
              </a:rPr>
              <a:t>The data types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b="1" dirty="0" smtClean="0">
                <a:latin typeface="+mj-lt"/>
                <a:cs typeface="Courier New" pitchFamily="49" charset="0"/>
              </a:rPr>
              <a:t>,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2800" b="1" dirty="0" smtClean="0">
                <a:latin typeface="+mj-lt"/>
                <a:cs typeface="Courier New" pitchFamily="49" charset="0"/>
              </a:rPr>
              <a:t>,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+mj-lt"/>
                <a:cs typeface="Courier New" pitchFamily="49" charset="0"/>
              </a:rPr>
              <a:t>,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+mj-lt"/>
                <a:cs typeface="Courier New" pitchFamily="49" charset="0"/>
              </a:rPr>
              <a:t>and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800" b="1" dirty="0" smtClean="0">
                <a:latin typeface="+mj-lt"/>
                <a:cs typeface="Courier New" pitchFamily="49" charset="0"/>
              </a:rPr>
              <a:t> </a:t>
            </a:r>
            <a:r>
              <a:rPr lang="en-US" sz="2800" dirty="0" smtClean="0">
                <a:latin typeface="+mj-lt"/>
                <a:cs typeface="Courier New" pitchFamily="49" charset="0"/>
              </a:rPr>
              <a:t>are designed to represent different sizes of integers.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501122" cy="6215106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    </a:t>
            </a:r>
            <a:r>
              <a:rPr lang="en-US" sz="2400" dirty="0" smtClean="0"/>
              <a:t>The following table shows memory sizes and the ranges of different integral data types. </a:t>
            </a:r>
            <a:r>
              <a:rPr lang="en-US" sz="2400" u="sng" dirty="0" smtClean="0"/>
              <a:t>These values may be different for different machines.</a:t>
            </a:r>
          </a:p>
          <a:p>
            <a:pPr>
              <a:buNone/>
            </a:pPr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2182198"/>
          <a:ext cx="7858179" cy="417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4188"/>
                <a:gridCol w="1463779"/>
                <a:gridCol w="2003065"/>
                <a:gridCol w="21571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 in Bytes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Minimum Value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Maximum Value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-128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127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unsigned char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255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-32,768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32,768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unsigned short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65, 535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</a:t>
                      </a:r>
                      <a:r>
                        <a:rPr lang="en-US" sz="2000" b="1" baseline="0" dirty="0" smtClean="0"/>
                        <a:t> 2</a:t>
                      </a:r>
                      <a:r>
                        <a:rPr lang="en-US" sz="2000" b="1" baseline="30000" dirty="0" smtClean="0"/>
                        <a:t>31 </a:t>
                      </a:r>
                      <a:endParaRPr lang="en-IN" sz="20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baseline="0" dirty="0" smtClean="0"/>
                        <a:t>2</a:t>
                      </a:r>
                      <a:r>
                        <a:rPr lang="en-US" sz="2000" b="1" baseline="30000" dirty="0" smtClean="0"/>
                        <a:t>31</a:t>
                      </a:r>
                      <a:r>
                        <a:rPr lang="en-US" sz="2000" b="1" baseline="0" dirty="0" smtClean="0"/>
                        <a:t>- 1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unsigned </a:t>
                      </a:r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baseline="0" dirty="0" smtClean="0"/>
                        <a:t>0</a:t>
                      </a:r>
                      <a:endParaRPr lang="en-IN" sz="20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baseline="0" dirty="0" smtClean="0"/>
                        <a:t>2</a:t>
                      </a:r>
                      <a:r>
                        <a:rPr lang="en-US" sz="2000" b="1" baseline="30000" dirty="0" smtClean="0"/>
                        <a:t>32</a:t>
                      </a:r>
                      <a:r>
                        <a:rPr lang="en-US" sz="2000" b="1" baseline="0" dirty="0" smtClean="0"/>
                        <a:t>- 1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</a:t>
                      </a:r>
                      <a:r>
                        <a:rPr lang="en-US" sz="2000" b="1" baseline="0" dirty="0" smtClean="0"/>
                        <a:t> 2</a:t>
                      </a:r>
                      <a:r>
                        <a:rPr lang="en-US" sz="2000" b="1" baseline="30000" dirty="0" smtClean="0"/>
                        <a:t>63 </a:t>
                      </a:r>
                      <a:endParaRPr lang="en-IN" sz="20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baseline="0" dirty="0" smtClean="0"/>
                        <a:t>2</a:t>
                      </a:r>
                      <a:r>
                        <a:rPr lang="en-US" sz="2000" b="1" baseline="30000" dirty="0" smtClean="0"/>
                        <a:t>63</a:t>
                      </a:r>
                      <a:r>
                        <a:rPr lang="en-US" sz="2000" b="1" baseline="0" dirty="0" smtClean="0"/>
                        <a:t>- 1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unsigned</a:t>
                      </a:r>
                      <a:r>
                        <a:rPr lang="en-US" sz="2000" b="1" baseline="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long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baseline="0" dirty="0" smtClean="0"/>
                        <a:t>0</a:t>
                      </a:r>
                      <a:endParaRPr lang="en-IN" sz="20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baseline="0" dirty="0" smtClean="0"/>
                        <a:t>2</a:t>
                      </a:r>
                      <a:r>
                        <a:rPr lang="en-US" sz="2000" b="1" baseline="30000" dirty="0" smtClean="0"/>
                        <a:t>64</a:t>
                      </a:r>
                      <a:r>
                        <a:rPr lang="en-US" sz="2000" b="1" baseline="0" dirty="0" smtClean="0"/>
                        <a:t>- 1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286544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Boolean Type:</a:t>
            </a:r>
          </a:p>
          <a:p>
            <a:r>
              <a:rPr lang="en-US" sz="2800" dirty="0" smtClean="0"/>
              <a:t>A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data type is an integral type consisting of just two values, the constants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800" dirty="0" smtClean="0"/>
              <a:t>. These values are stored as 0 and 1 respectively.</a:t>
            </a:r>
          </a:p>
          <a:p>
            <a:pPr>
              <a:buNone/>
            </a:pPr>
            <a:r>
              <a:rPr lang="en-US" sz="2800" dirty="0" smtClean="0"/>
              <a:t>    Example:</a:t>
            </a:r>
          </a:p>
          <a:p>
            <a:pPr>
              <a:buNone/>
            </a:pPr>
            <a:r>
              <a:rPr lang="en-US" sz="2800" b="1" dirty="0" smtClean="0"/>
              <a:t>  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flag =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“flag = “ &lt;&lt; flag &lt;&lt; 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flag =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“flag = “ &lt;&lt; flag &lt;&lt; 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800" dirty="0" smtClean="0"/>
              <a:t>Output:</a:t>
            </a:r>
            <a:r>
              <a:rPr lang="en-US" sz="2400" dirty="0" smtClean="0"/>
              <a:t>   </a:t>
            </a:r>
          </a:p>
          <a:p>
            <a:pPr>
              <a:buNone/>
            </a:pPr>
            <a:r>
              <a:rPr lang="en-US" sz="2400" dirty="0" smtClean="0"/>
              <a:t>                     flag = 0</a:t>
            </a:r>
          </a:p>
          <a:p>
            <a:pPr>
              <a:buNone/>
            </a:pPr>
            <a:r>
              <a:rPr lang="en-US" sz="2400" dirty="0" smtClean="0"/>
              <a:t>                     flag = 1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572560" cy="642942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Enumeration Data Type:</a:t>
            </a:r>
            <a:endParaRPr lang="en-US" sz="2800" dirty="0" smtClean="0"/>
          </a:p>
          <a:p>
            <a:r>
              <a:rPr lang="en-US" sz="2800" dirty="0" smtClean="0"/>
              <a:t>An enumeration data type is a user defined data type. It is an integral type that has the syntax</a:t>
            </a:r>
            <a:endParaRPr lang="en-IN" sz="2800" dirty="0" smtClean="0"/>
          </a:p>
          <a:p>
            <a:pPr>
              <a:buNone/>
            </a:pPr>
            <a:r>
              <a:rPr lang="en-US" sz="2800" dirty="0" smtClean="0"/>
              <a:t>       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{enumeration-list};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smtClean="0">
                <a:latin typeface="+mj-lt"/>
                <a:cs typeface="Courier New" pitchFamily="49" charset="0"/>
              </a:rPr>
              <a:t>where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800" dirty="0" smtClean="0"/>
              <a:t> is a keyword,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800" dirty="0" smtClean="0"/>
              <a:t> is the identifier, and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enumeration-list</a:t>
            </a:r>
            <a:r>
              <a:rPr lang="en-US" sz="2800" dirty="0" smtClean="0"/>
              <a:t> stands for a list of names for integer constants.</a:t>
            </a:r>
          </a:p>
          <a:p>
            <a:pPr>
              <a:buNone/>
            </a:pPr>
            <a:r>
              <a:rPr lang="en-US" sz="2800" dirty="0" smtClean="0"/>
              <a:t>For example : </a:t>
            </a:r>
          </a:p>
          <a:p>
            <a:pPr>
              <a:buNone/>
            </a:pPr>
            <a:r>
              <a:rPr lang="en-US" sz="2800" dirty="0" smtClean="0"/>
              <a:t>      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color{red, blue, green};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We can then declare variables of this type: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           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color = c1, c2;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and we can use them as simple data types: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(c1==c2)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&lt;&lt; “same colors”&lt;&lt;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286544"/>
          </a:xfrm>
        </p:spPr>
        <p:txBody>
          <a:bodyPr/>
          <a:lstStyle/>
          <a:p>
            <a:r>
              <a:rPr lang="en-US" sz="2800" dirty="0" smtClean="0"/>
              <a:t>C++ compiler treats enumeration types as consecutive integers. In the above example, the identifiers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2800" dirty="0" smtClean="0"/>
              <a:t>, and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green</a:t>
            </a:r>
            <a:r>
              <a:rPr lang="en-US" sz="2800" dirty="0" smtClean="0"/>
              <a:t> are treated as 0, 1, and 2, respectively. For example, the statements will produce output c = 1.</a:t>
            </a:r>
          </a:p>
          <a:p>
            <a:pPr>
              <a:buNone/>
            </a:pPr>
            <a:r>
              <a:rPr lang="en-US" sz="2800" dirty="0" smtClean="0"/>
              <a:t>        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color c = blue;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“c = “ &lt;&lt;c;</a:t>
            </a:r>
          </a:p>
          <a:p>
            <a:r>
              <a:rPr lang="en-US" sz="2800" dirty="0" smtClean="0">
                <a:latin typeface="+mj-lt"/>
                <a:cs typeface="Courier New" pitchFamily="49" charset="0"/>
              </a:rPr>
              <a:t>Constants values can explicitly be specified for the identifiers, such as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      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color{red=10, blue, green=20};</a:t>
            </a: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     The enumerator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2800" dirty="0" smtClean="0">
                <a:latin typeface="+mj-lt"/>
                <a:cs typeface="Courier New" pitchFamily="49" charset="0"/>
              </a:rPr>
              <a:t> will be assigned value 11.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87011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14290"/>
            <a:ext cx="7600976" cy="857256"/>
          </a:xfrm>
        </p:spPr>
        <p:txBody>
          <a:bodyPr/>
          <a:lstStyle/>
          <a:p>
            <a:r>
              <a:rPr lang="en-US" sz="3600" dirty="0" smtClean="0"/>
              <a:t>Basic Elements of C++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2844" y="1142984"/>
            <a:ext cx="8643998" cy="5429288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First Program:</a:t>
            </a:r>
          </a:p>
          <a:p>
            <a:pPr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1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</a:rPr>
              <a:t>// </a:t>
            </a:r>
            <a:r>
              <a:rPr lang="en-US" sz="2800" b="1" i="1" dirty="0" smtClean="0">
                <a:solidFill>
                  <a:srgbClr val="002060"/>
                </a:solidFill>
                <a:latin typeface="Courier New" pitchFamily="49" charset="0"/>
              </a:rPr>
              <a:t>first C++ program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 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2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</a:rPr>
              <a:t>#include &lt;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</a:rPr>
              <a:t>iostream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</a:rPr>
              <a:t>&gt;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3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4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</a:rPr>
              <a:t> main()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5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</a:rPr>
              <a:t>{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6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</a:rPr>
              <a:t> &lt;&lt; “Welcome to C++!\n";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</a:rPr>
              <a:t>return 0;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7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</a:rPr>
              <a:t>} </a:t>
            </a:r>
          </a:p>
          <a:p>
            <a:pPr>
              <a:buNone/>
            </a:pP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715008" y="2355842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29388" y="211007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857752" y="2927345"/>
            <a:ext cx="92869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9322" y="2671700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preprocessor directive</a:t>
            </a:r>
            <a:endParaRPr lang="en-IN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5000628" y="3429000"/>
            <a:ext cx="135732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9388" y="3071810"/>
            <a:ext cx="2438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namespace </a:t>
            </a:r>
          </a:p>
          <a:p>
            <a:r>
              <a:rPr lang="en-US" dirty="0" smtClean="0"/>
              <a:t>to use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214678" y="3998915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4810" y="3714752"/>
            <a:ext cx="399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beginning of the function </a:t>
            </a:r>
            <a:r>
              <a:rPr lang="en-US" i="1" dirty="0" smtClean="0">
                <a:solidFill>
                  <a:srgbClr val="002060"/>
                </a:solidFill>
              </a:rPr>
              <a:t>main</a:t>
            </a:r>
            <a:endParaRPr lang="en-IN" i="1" dirty="0">
              <a:solidFill>
                <a:srgbClr val="00206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1643042" y="4286256"/>
            <a:ext cx="257176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14810" y="4000504"/>
            <a:ext cx="39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beginning of the body of </a:t>
            </a:r>
            <a:r>
              <a:rPr lang="en-US" i="1" dirty="0" smtClean="0">
                <a:solidFill>
                  <a:srgbClr val="002060"/>
                </a:solidFill>
              </a:rPr>
              <a:t>main</a:t>
            </a:r>
            <a:endParaRPr lang="en-IN" i="1" dirty="0">
              <a:solidFill>
                <a:srgbClr val="00206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4822827" y="5036355"/>
            <a:ext cx="21352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29190" y="5143512"/>
            <a:ext cx="142876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20280" y="4857760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(output)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429124" y="5214950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0 to operating system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2358216" y="535782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00298" y="5500702"/>
            <a:ext cx="185738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715142" y="592853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57224" y="6070618"/>
            <a:ext cx="35004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29124" y="5824855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of the body of </a:t>
            </a:r>
            <a:r>
              <a:rPr lang="en-US" i="1" dirty="0" smtClean="0">
                <a:solidFill>
                  <a:srgbClr val="002060"/>
                </a:solidFill>
              </a:rPr>
              <a:t>main</a:t>
            </a:r>
            <a:endParaRPr lang="en-IN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643998" cy="6286544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Floating Point Data Types:</a:t>
            </a:r>
            <a:endParaRPr lang="en-US" sz="2800" dirty="0" smtClean="0"/>
          </a:p>
          <a:p>
            <a:r>
              <a:rPr lang="en-US" sz="2800" dirty="0" smtClean="0"/>
              <a:t>Used to represent floating point numbers . </a:t>
            </a:r>
          </a:p>
          <a:p>
            <a:r>
              <a:rPr lang="en-US" sz="2800" dirty="0" smtClean="0"/>
              <a:t>In C++, there are three types of floating point data types:</a:t>
            </a:r>
          </a:p>
          <a:p>
            <a:pPr>
              <a:buNone/>
            </a:pPr>
            <a:r>
              <a:rPr lang="en-US" sz="2800" b="1" dirty="0" smtClean="0"/>
              <a:t>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800" b="1" dirty="0" smtClean="0"/>
              <a:t>,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800" dirty="0" smtClean="0">
                <a:latin typeface="+mj-lt"/>
                <a:cs typeface="Courier New" pitchFamily="49" charset="0"/>
              </a:rPr>
              <a:t>(double precision)</a:t>
            </a:r>
            <a:r>
              <a:rPr lang="en-US" sz="2800" dirty="0" smtClean="0"/>
              <a:t>,  and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long double </a:t>
            </a:r>
            <a:r>
              <a:rPr lang="en-US" sz="2800" dirty="0" smtClean="0">
                <a:latin typeface="+mj-lt"/>
                <a:cs typeface="Courier New" pitchFamily="49" charset="0"/>
              </a:rPr>
              <a:t>(extended double precision).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 Memory sizes and ranges of floating point data types:</a:t>
            </a:r>
          </a:p>
          <a:p>
            <a:pPr>
              <a:buNone/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en-IN" sz="2800" dirty="0">
              <a:latin typeface="+mj-lt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0" y="4071942"/>
          <a:ext cx="7429556" cy="2251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7389"/>
                <a:gridCol w="1857389"/>
                <a:gridCol w="1857389"/>
                <a:gridCol w="1857389"/>
              </a:tblGrid>
              <a:tr h="728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 in Bytes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Minimum Positive value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Maximum Positive Values</a:t>
                      </a:r>
                      <a:endParaRPr lang="en-IN" sz="2000" b="1" dirty="0"/>
                    </a:p>
                  </a:txBody>
                  <a:tcPr/>
                </a:tc>
              </a:tr>
              <a:tr h="42608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3.4 E - 38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3.4 E +38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1.7 E -308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1.7 +308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 double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3.4 E</a:t>
                      </a:r>
                      <a:r>
                        <a:rPr lang="en-US" sz="2000" b="1" baseline="0" dirty="0" smtClean="0"/>
                        <a:t> - 4932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1.1 E +4932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529538" cy="676260"/>
          </a:xfrm>
        </p:spPr>
        <p:txBody>
          <a:bodyPr/>
          <a:lstStyle/>
          <a:p>
            <a:r>
              <a:rPr lang="en-US" sz="3600" dirty="0" smtClean="0"/>
              <a:t>Strings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501122" cy="5429288"/>
          </a:xfrm>
        </p:spPr>
        <p:txBody>
          <a:bodyPr/>
          <a:lstStyle/>
          <a:p>
            <a:r>
              <a:rPr lang="en-US" sz="2800" dirty="0" smtClean="0"/>
              <a:t>A string in C++ is just a sequence of consecutive characters in memory, the last one being the null character.</a:t>
            </a:r>
          </a:p>
          <a:p>
            <a:r>
              <a:rPr lang="en-US" sz="2800" dirty="0" smtClean="0"/>
              <a:t>The null character has ASCII code 0 and is called the </a:t>
            </a:r>
            <a:r>
              <a:rPr lang="en-US" sz="2800" i="1" dirty="0" smtClean="0">
                <a:solidFill>
                  <a:srgbClr val="FF0000"/>
                </a:solidFill>
              </a:rPr>
              <a:t>end of string marker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example, the statement 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“Hello dear”;</a:t>
            </a:r>
            <a:endParaRPr lang="en-US" sz="2800" b="1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+mj-lt"/>
                <a:cs typeface="Courier New" pitchFamily="49" charset="0"/>
              </a:rPr>
              <a:t>    </a:t>
            </a:r>
            <a:r>
              <a:rPr lang="en-US" sz="2800" dirty="0" smtClean="0">
                <a:latin typeface="+mj-lt"/>
                <a:cs typeface="Courier New" pitchFamily="49" charset="0"/>
              </a:rPr>
              <a:t>will be stored in the computer memory as given below:</a:t>
            </a:r>
          </a:p>
          <a:p>
            <a:pPr>
              <a:buNone/>
            </a:pPr>
            <a:endParaRPr lang="en-IN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5918" y="5072074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214546" y="5072074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n-IN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43174" y="5072074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IN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71802" y="5072074"/>
            <a:ext cx="50006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IN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1868" y="5072074"/>
            <a:ext cx="50006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IN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71934" y="5072074"/>
            <a:ext cx="50006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</a:t>
            </a:r>
            <a:endParaRPr lang="en-IN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5072074"/>
            <a:ext cx="50006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2066" y="5072074"/>
            <a:ext cx="50006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IN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72132" y="5072074"/>
            <a:ext cx="50006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IN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72198" y="5072074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IN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00826" y="5072074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</a:t>
            </a:r>
            <a:endParaRPr lang="en-IN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29454" y="5072074"/>
            <a:ext cx="571504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IN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00958" y="5072074"/>
            <a:ext cx="357190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8148" y="5072074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9" idx="2"/>
          </p:cNvCxnSpPr>
          <p:nvPr/>
        </p:nvCxnSpPr>
        <p:spPr>
          <a:xfrm rot="5400000" flipH="1" flipV="1">
            <a:off x="2250265" y="5679297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7073124" y="5714222"/>
            <a:ext cx="427834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00166" y="5824855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of the string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6215074" y="5905817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of the string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501122" cy="6286544"/>
          </a:xfrm>
        </p:spPr>
        <p:txBody>
          <a:bodyPr/>
          <a:lstStyle/>
          <a:p>
            <a:r>
              <a:rPr lang="en-US" sz="2800" dirty="0" smtClean="0"/>
              <a:t>A string must be typed entirely on one line. Splitting a string in more that one line is a syntax error. For example, the string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“C++ is an object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oriented language”</a:t>
            </a:r>
          </a:p>
          <a:p>
            <a:pPr>
              <a:buNone/>
            </a:pPr>
            <a:r>
              <a:rPr lang="en-US" sz="2800" dirty="0" smtClean="0"/>
              <a:t>      is not valid because it is split across two lines.</a:t>
            </a:r>
          </a:p>
          <a:p>
            <a:r>
              <a:rPr lang="en-US" sz="2800" dirty="0" smtClean="0"/>
              <a:t>The quotes are not parts of a string, they only indicate that the content between them is a string.</a:t>
            </a:r>
          </a:p>
          <a:p>
            <a:r>
              <a:rPr lang="en-US" sz="2800" dirty="0" smtClean="0"/>
              <a:t>A string containing no characters is called a </a:t>
            </a:r>
            <a:r>
              <a:rPr lang="en-US" sz="2800" i="1" dirty="0" smtClean="0">
                <a:solidFill>
                  <a:srgbClr val="FF0000"/>
                </a:solidFill>
              </a:rPr>
              <a:t>null string </a:t>
            </a:r>
            <a:r>
              <a:rPr lang="en-US" sz="2800" dirty="0" smtClean="0"/>
              <a:t>or an </a:t>
            </a:r>
            <a:r>
              <a:rPr lang="en-US" sz="2800" i="1" dirty="0" smtClean="0">
                <a:solidFill>
                  <a:srgbClr val="FF0000"/>
                </a:solidFill>
              </a:rPr>
              <a:t>empty string</a:t>
            </a:r>
            <a:r>
              <a:rPr lang="en-US" sz="2800" dirty="0" smtClean="0"/>
              <a:t>. It is written as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“ ”</a:t>
            </a:r>
            <a:r>
              <a:rPr lang="en-US" sz="2800" dirty="0" smtClean="0">
                <a:latin typeface="+mj-lt"/>
                <a:cs typeface="Courier New" pitchFamily="49" charset="0"/>
              </a:rPr>
              <a:t>.</a:t>
            </a:r>
          </a:p>
          <a:p>
            <a:r>
              <a:rPr lang="en-US" sz="2800" dirty="0" smtClean="0"/>
              <a:t>To work with strings,  there is also a data type in C++ named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800" dirty="0" smtClean="0"/>
              <a:t> .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800" dirty="0" smtClean="0"/>
              <a:t> is not a standard C++ data type but supplied by C++ </a:t>
            </a:r>
            <a:r>
              <a:rPr lang="en-US" sz="2800" i="1" dirty="0" smtClean="0">
                <a:solidFill>
                  <a:srgbClr val="FF0000"/>
                </a:solidFill>
              </a:rPr>
              <a:t>standard library</a:t>
            </a:r>
            <a:r>
              <a:rPr lang="en-US" sz="2800" dirty="0" smtClean="0"/>
              <a:t>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28"/>
            <a:ext cx="7672414" cy="676260"/>
          </a:xfrm>
        </p:spPr>
        <p:txBody>
          <a:bodyPr/>
          <a:lstStyle/>
          <a:p>
            <a:r>
              <a:rPr lang="en-US" sz="3600" dirty="0" smtClean="0"/>
              <a:t>Arithmetic Operators and Expressions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500726"/>
          </a:xfrm>
        </p:spPr>
        <p:txBody>
          <a:bodyPr/>
          <a:lstStyle/>
          <a:p>
            <a:r>
              <a:rPr lang="en-US" sz="2800" dirty="0" smtClean="0"/>
              <a:t>Expressions are made up of constants, variables, and operators.</a:t>
            </a:r>
          </a:p>
          <a:p>
            <a:r>
              <a:rPr lang="en-US" sz="2800" dirty="0" smtClean="0"/>
              <a:t>C++ has following arithmetic operators: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Unary plus </a:t>
            </a:r>
            <a:r>
              <a:rPr lang="en-US" sz="2800" b="1" dirty="0" smtClean="0">
                <a:solidFill>
                  <a:srgbClr val="002060"/>
                </a:solidFill>
              </a:rPr>
              <a:t>+</a:t>
            </a:r>
            <a:r>
              <a:rPr lang="en-US" sz="2800" dirty="0" smtClean="0"/>
              <a:t>, such as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+x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Unary minus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800" dirty="0" smtClean="0"/>
              <a:t>, such as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–x;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Addition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+</a:t>
            </a:r>
            <a:r>
              <a:rPr lang="en-US" sz="2800" dirty="0" smtClean="0"/>
              <a:t>, such as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 + y;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Subtraction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800" dirty="0" smtClean="0"/>
              <a:t>, such as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 – y;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Multiplication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 smtClean="0"/>
              <a:t>, such as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x*y;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Division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800" dirty="0" smtClean="0"/>
              <a:t>, such as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x/y;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+mj-lt"/>
                <a:cs typeface="Courier New" pitchFamily="49" charset="0"/>
              </a:rPr>
              <a:t>(floating point division,  integer division)</a:t>
            </a:r>
            <a:r>
              <a:rPr lang="en-US" sz="2800" dirty="0" smtClean="0">
                <a:latin typeface="+mj-lt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Modulus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smtClean="0">
                <a:latin typeface="+mj-lt"/>
              </a:rPr>
              <a:t> (remainder from integer division).</a:t>
            </a:r>
          </a:p>
          <a:p>
            <a:pPr>
              <a:buNone/>
            </a:pPr>
            <a:r>
              <a:rPr lang="en-US" sz="2800" dirty="0" smtClean="0"/>
              <a:t>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572560" cy="6215106"/>
          </a:xfrm>
        </p:spPr>
        <p:txBody>
          <a:bodyPr/>
          <a:lstStyle/>
          <a:p>
            <a:r>
              <a:rPr lang="en-US" sz="2800" dirty="0" smtClean="0"/>
              <a:t>The first two operators are unary. The remaining operators are all binary operators.</a:t>
            </a:r>
          </a:p>
          <a:p>
            <a:r>
              <a:rPr lang="en-US" sz="2800" dirty="0" smtClean="0"/>
              <a:t>Division,  such as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5/0</a:t>
            </a:r>
            <a:r>
              <a:rPr lang="en-US" sz="2800" dirty="0" smtClean="0"/>
              <a:t>, and modulus, such as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5%0</a:t>
            </a:r>
            <a:r>
              <a:rPr lang="en-US" sz="2800" dirty="0" smtClean="0"/>
              <a:t>, both produce errors.</a:t>
            </a:r>
          </a:p>
          <a:p>
            <a:r>
              <a:rPr lang="en-US" sz="2800" dirty="0" smtClean="0"/>
              <a:t>In floating point division, an expression such as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5.0/0.0</a:t>
            </a:r>
            <a:r>
              <a:rPr lang="en-US" sz="2800" b="1" dirty="0" smtClean="0"/>
              <a:t> </a:t>
            </a:r>
            <a:r>
              <a:rPr lang="en-US" sz="2800" dirty="0" smtClean="0"/>
              <a:t>produces a special infinity value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The modulus operation can be performed only with the integers. </a:t>
            </a:r>
            <a:r>
              <a:rPr lang="en-US" sz="2800" u="sng" dirty="0" smtClean="0"/>
              <a:t>Modulus operation on non integer operands  is a compilation error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Arithmetic expressions in C++ must be entered into the computer in a </a:t>
            </a:r>
            <a:r>
              <a:rPr lang="en-US" sz="2800" dirty="0" smtClean="0">
                <a:solidFill>
                  <a:srgbClr val="FF0000"/>
                </a:solidFill>
              </a:rPr>
              <a:t>straight line form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Parentheses in C++ expressions are used in the same manner as in algebraic expressions, e. g.,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a*(b + c)</a:t>
            </a:r>
            <a:r>
              <a:rPr lang="en-US" sz="2800" b="1" dirty="0" smtClean="0">
                <a:latin typeface="+mj-lt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501122" cy="6357982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Rules of Operator Precedence:</a:t>
            </a:r>
          </a:p>
          <a:p>
            <a:r>
              <a:rPr lang="en-US" sz="2800" dirty="0" smtClean="0"/>
              <a:t>Expressions within parentheses are evaluated first. In case of nested parentheses, the innermost pair of parentheses is applied first.</a:t>
            </a:r>
          </a:p>
          <a:p>
            <a:r>
              <a:rPr lang="en-US" sz="2800" dirty="0" smtClean="0"/>
              <a:t>Multiplication, division, and modulus operations are applied next. In case of several such operations, operators are applied from left to right.</a:t>
            </a:r>
          </a:p>
          <a:p>
            <a:r>
              <a:rPr lang="en-US" sz="2800" dirty="0" smtClean="0"/>
              <a:t>Additions and subtractions are applied last. In case </a:t>
            </a:r>
            <a:r>
              <a:rPr lang="en-US" sz="2800" smtClean="0"/>
              <a:t>of several </a:t>
            </a:r>
            <a:r>
              <a:rPr lang="en-US" sz="2800" dirty="0" smtClean="0"/>
              <a:t>additions or subtractions, operators are applied from left to right.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772400" cy="747698"/>
          </a:xfrm>
        </p:spPr>
        <p:txBody>
          <a:bodyPr/>
          <a:lstStyle/>
          <a:p>
            <a:r>
              <a:rPr lang="en-US" sz="3200" dirty="0" smtClean="0"/>
              <a:t>Type Coercion /Conversion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572164"/>
          </a:xfrm>
        </p:spPr>
        <p:txBody>
          <a:bodyPr/>
          <a:lstStyle/>
          <a:p>
            <a:r>
              <a:rPr lang="en-US" sz="2800" dirty="0" smtClean="0"/>
              <a:t>Integer values and floating point values are stored differently in computer’s memory- only the corresponding type of data can be stored for a defined variable.</a:t>
            </a:r>
          </a:p>
          <a:p>
            <a:r>
              <a:rPr lang="en-US" sz="2800" dirty="0" smtClean="0"/>
              <a:t>If an integer value is assigned to a variable declared as a float variable the computer implicitly converts the integer value into value into a floating point number, or vice-versa.  This is known as </a:t>
            </a:r>
            <a:r>
              <a:rPr lang="en-US" sz="2800" i="1" dirty="0" smtClean="0">
                <a:solidFill>
                  <a:srgbClr val="FF0000"/>
                </a:solidFill>
              </a:rPr>
              <a:t>type coercion</a:t>
            </a:r>
            <a:r>
              <a:rPr lang="en-US" sz="2800" dirty="0" smtClean="0"/>
              <a:t>. For example:</a:t>
            </a:r>
          </a:p>
          <a:p>
            <a:pPr>
              <a:buNone/>
            </a:pPr>
            <a:r>
              <a:rPr lang="en-US" sz="2800" dirty="0" smtClean="0"/>
              <a:t>      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number = 4.5; 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number; </a:t>
            </a:r>
          </a:p>
          <a:p>
            <a:pPr>
              <a:buNone/>
            </a:pPr>
            <a:r>
              <a:rPr lang="en-US" sz="2800" dirty="0" smtClean="0"/>
              <a:t>      will produce the output 4.</a:t>
            </a:r>
            <a:endParaRPr lang="en-IN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14290"/>
            <a:ext cx="8786874" cy="6429420"/>
          </a:xfrm>
        </p:spPr>
        <p:txBody>
          <a:bodyPr/>
          <a:lstStyle/>
          <a:p>
            <a:r>
              <a:rPr lang="en-US" sz="2800" dirty="0" smtClean="0">
                <a:latin typeface="+mj-lt"/>
                <a:cs typeface="Courier New" pitchFamily="49" charset="0"/>
              </a:rPr>
              <a:t>Generally, mathematical expressions, consisting of mixed data types lead to type coercion: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number1, number2;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average;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average = (number1+number2)/2.0;</a:t>
            </a:r>
          </a:p>
          <a:p>
            <a:r>
              <a:rPr lang="en-US" sz="2800" u="sng" dirty="0" smtClean="0"/>
              <a:t>To make a program clear and error-free, we can use </a:t>
            </a:r>
            <a:r>
              <a:rPr lang="en-US" sz="2800" i="1" u="sng" dirty="0" smtClean="0">
                <a:solidFill>
                  <a:srgbClr val="FF0000"/>
                </a:solidFill>
              </a:rPr>
              <a:t>explicit type casting </a:t>
            </a:r>
            <a:r>
              <a:rPr lang="en-US" sz="2800" u="sng" dirty="0" smtClean="0"/>
              <a:t>(or </a:t>
            </a:r>
            <a:r>
              <a:rPr lang="en-US" sz="2800" i="1" u="sng" dirty="0" smtClean="0">
                <a:solidFill>
                  <a:srgbClr val="FF0000"/>
                </a:solidFill>
              </a:rPr>
              <a:t>type conversion</a:t>
            </a:r>
            <a:r>
              <a:rPr lang="en-US" sz="2800" u="sng" dirty="0" smtClean="0"/>
              <a:t>). A C++ cast operation consists of a data type and then, within parentheses </a:t>
            </a:r>
            <a:r>
              <a:rPr lang="en-US" sz="2800" dirty="0" smtClean="0"/>
              <a:t>the expression to be converted: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average =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(number1 + number2)/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num1 =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(average);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</a:t>
            </a:r>
            <a:endParaRPr lang="en-IN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28"/>
            <a:ext cx="7672414" cy="461946"/>
          </a:xfrm>
        </p:spPr>
        <p:txBody>
          <a:bodyPr/>
          <a:lstStyle/>
          <a:p>
            <a:r>
              <a:rPr lang="en-US" sz="3600" dirty="0" smtClean="0"/>
              <a:t>Relational Operators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643998" cy="5786478"/>
          </a:xfrm>
        </p:spPr>
        <p:txBody>
          <a:bodyPr/>
          <a:lstStyle/>
          <a:p>
            <a:r>
              <a:rPr lang="en-US" sz="2800" dirty="0" smtClean="0"/>
              <a:t>A relational operator is used to make comparison between two expressions. These operations are binary.</a:t>
            </a:r>
          </a:p>
          <a:p>
            <a:r>
              <a:rPr lang="en-US" sz="2800" dirty="0" smtClean="0"/>
              <a:t>In C++, we have following relational operators:</a:t>
            </a:r>
          </a:p>
          <a:p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357430"/>
          <a:ext cx="6096000" cy="426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34902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conditions</a:t>
                      </a:r>
                      <a:endParaRPr lang="en-IN" dirty="0"/>
                    </a:p>
                  </a:txBody>
                  <a:tcPr/>
                </a:tc>
              </a:tr>
              <a:tr h="37811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 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Less than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 &lt;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y</a:t>
                      </a:r>
                      <a:endParaRPr lang="en-IN" sz="20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59532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Greater than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 &gt;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y</a:t>
                      </a:r>
                      <a:endParaRPr lang="en-IN" sz="2000" dirty="0" smtClean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0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66896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Less than or equal to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 &lt;=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y</a:t>
                      </a:r>
                      <a:endParaRPr lang="en-IN" sz="2000" dirty="0" smtClean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0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66896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&gt;= 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Greater</a:t>
                      </a:r>
                      <a:r>
                        <a:rPr lang="en-US" sz="2000" baseline="0" dirty="0" smtClean="0"/>
                        <a:t> than or equal to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 &gt;=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y</a:t>
                      </a:r>
                      <a:endParaRPr lang="en-IN" sz="2000" dirty="0" smtClean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0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63534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 ==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y</a:t>
                      </a:r>
                      <a:endParaRPr lang="en-IN" sz="2000" dirty="0" smtClean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0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66896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equal to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 !=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y</a:t>
                      </a:r>
                      <a:endParaRPr lang="en-IN" sz="2000" dirty="0" smtClean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0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643998" cy="6357982"/>
          </a:xfrm>
        </p:spPr>
        <p:txBody>
          <a:bodyPr/>
          <a:lstStyle/>
          <a:p>
            <a:r>
              <a:rPr lang="en-US" sz="2800" dirty="0" smtClean="0"/>
              <a:t>Reversing the pair of symbols in a relational operator  is normally a syntax error.</a:t>
            </a:r>
          </a:p>
          <a:p>
            <a:r>
              <a:rPr lang="en-US" sz="2800" dirty="0" smtClean="0"/>
              <a:t>Confusing the equal to operator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800" dirty="0" smtClean="0">
                <a:latin typeface="+mj-lt"/>
                <a:cs typeface="Courier New" pitchFamily="49" charset="0"/>
              </a:rPr>
              <a:t>with the assignment operator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latin typeface="+mj-lt"/>
                <a:cs typeface="Courier New" pitchFamily="49" charset="0"/>
              </a:rPr>
              <a:t>results in a logical error.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     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    Sample C++ statements: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 (number1 &lt; number 2)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number1 &lt;&lt; “ &lt; “ &lt;&lt; number2;</a:t>
            </a:r>
          </a:p>
          <a:p>
            <a:pPr>
              <a:buNone/>
            </a:pPr>
            <a:endParaRPr lang="en-US" sz="28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if (number1 == number 2)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number1 &lt;&lt; “ == “ &lt;&lt; number2;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smtClean="0">
                <a:latin typeface="+mj-lt"/>
                <a:cs typeface="Courier New" pitchFamily="49" charset="0"/>
              </a:rPr>
              <a:t>(etc.)</a:t>
            </a:r>
            <a:endParaRPr lang="en-IN" sz="28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20" y="357166"/>
            <a:ext cx="8501122" cy="6215106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Line 1 is a </a:t>
            </a:r>
            <a:r>
              <a:rPr lang="en-US" sz="2800" i="1" dirty="0" smtClean="0">
                <a:latin typeface="+mj-lt"/>
              </a:rPr>
              <a:t>comment</a:t>
            </a:r>
            <a:r>
              <a:rPr lang="en-US" sz="2800" dirty="0" smtClean="0">
                <a:latin typeface="+mj-lt"/>
              </a:rPr>
              <a:t>. A comment begins with a double slash // (single line comment).</a:t>
            </a:r>
          </a:p>
          <a:p>
            <a:r>
              <a:rPr lang="en-US" sz="2800" dirty="0" smtClean="0">
                <a:latin typeface="+mj-lt"/>
              </a:rPr>
              <a:t>Comments are ignored by the compiler, but they immensely help in understanding the program.</a:t>
            </a:r>
          </a:p>
          <a:p>
            <a:r>
              <a:rPr lang="en-US" sz="2800" dirty="0" smtClean="0">
                <a:latin typeface="+mj-lt"/>
              </a:rPr>
              <a:t>Line 2,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  <a:cs typeface="Courier New" pitchFamily="49" charset="0"/>
              </a:rPr>
              <a:t>#include &lt;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  <a:cs typeface="Courier New" pitchFamily="49" charset="0"/>
              </a:rPr>
              <a:t>iostream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&gt;</a:t>
            </a:r>
            <a:r>
              <a:rPr lang="en-US" sz="2800" dirty="0" smtClean="0">
                <a:latin typeface="+mj-lt"/>
              </a:rPr>
              <a:t>, is a preprocessor directive which instructs the C++ system to include into the program the contents of the file name 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  <a:cs typeface="Courier New" pitchFamily="49" charset="0"/>
              </a:rPr>
              <a:t>iostream</a:t>
            </a:r>
            <a:r>
              <a:rPr lang="en-US" sz="2800" dirty="0" smtClean="0">
                <a:latin typeface="+mj-lt"/>
              </a:rPr>
              <a:t>.</a:t>
            </a:r>
          </a:p>
          <a:p>
            <a:r>
              <a:rPr lang="en-US" sz="2800" dirty="0" smtClean="0">
                <a:latin typeface="+mj-lt"/>
              </a:rPr>
              <a:t>A line beginning with a pound sign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#</a:t>
            </a:r>
            <a:r>
              <a:rPr lang="en-US" sz="2800" dirty="0" smtClean="0">
                <a:latin typeface="+mj-lt"/>
              </a:rPr>
              <a:t>) is a preprocessor directive. It is not considered to be a C++ statement and hence </a:t>
            </a:r>
            <a:r>
              <a:rPr lang="en-US" sz="2800" u="sng" dirty="0" smtClean="0">
                <a:latin typeface="+mj-lt"/>
              </a:rPr>
              <a:t>not terminated by a semicolon</a:t>
            </a:r>
            <a:r>
              <a:rPr lang="en-US" sz="2800" dirty="0" smtClean="0"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772400" cy="676260"/>
          </a:xfrm>
        </p:spPr>
        <p:txBody>
          <a:bodyPr/>
          <a:lstStyle/>
          <a:p>
            <a:r>
              <a:rPr lang="en-US" sz="3600" dirty="0" smtClean="0"/>
              <a:t>Assignment Operators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715040"/>
          </a:xfrm>
        </p:spPr>
        <p:txBody>
          <a:bodyPr/>
          <a:lstStyle/>
          <a:p>
            <a:r>
              <a:rPr lang="en-US" sz="2800" dirty="0" smtClean="0"/>
              <a:t>The assignment operator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smtClean="0"/>
              <a:t> evaluates the expression on the right and assigns the resulting value to the variable on its left.</a:t>
            </a:r>
          </a:p>
          <a:p>
            <a:r>
              <a:rPr lang="en-US" sz="2800" dirty="0" smtClean="0"/>
              <a:t>Other than the assignment operator </a:t>
            </a:r>
            <a:r>
              <a:rPr lang="en-US" sz="2800" b="1" dirty="0" smtClean="0"/>
              <a:t>=</a:t>
            </a:r>
            <a:r>
              <a:rPr lang="en-US" sz="2800" dirty="0" smtClean="0"/>
              <a:t> , C++ provides several compound assignment operators for abbreviating assignment operations.</a:t>
            </a:r>
          </a:p>
          <a:p>
            <a:r>
              <a:rPr lang="en-US" sz="2800" dirty="0" smtClean="0"/>
              <a:t>For example, the statement  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 = c+3;</a:t>
            </a:r>
          </a:p>
          <a:p>
            <a:pPr>
              <a:buNone/>
            </a:pPr>
            <a:r>
              <a:rPr lang="en-US" sz="2800" dirty="0" smtClean="0"/>
              <a:t>    can be abbreviated with the </a:t>
            </a:r>
            <a:r>
              <a:rPr lang="en-US" sz="2800" i="1" dirty="0" smtClean="0">
                <a:solidFill>
                  <a:srgbClr val="FF0000"/>
                </a:solidFill>
              </a:rPr>
              <a:t>addition assignment operator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800" dirty="0" smtClean="0"/>
              <a:t> as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 += 3;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715436" cy="6357982"/>
          </a:xfrm>
        </p:spPr>
        <p:txBody>
          <a:bodyPr/>
          <a:lstStyle/>
          <a:p>
            <a:r>
              <a:rPr lang="en-US" sz="2800" dirty="0" smtClean="0"/>
              <a:t>In general,</a:t>
            </a:r>
            <a:r>
              <a:rPr lang="en-IN" sz="2800" dirty="0" smtClean="0"/>
              <a:t> any statement of the form</a:t>
            </a:r>
          </a:p>
          <a:p>
            <a:pPr>
              <a:buNone/>
            </a:pPr>
            <a:r>
              <a:rPr lang="en-US" sz="2800" b="1" dirty="0" smtClean="0"/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variable = variable operator expression;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    in which the </a:t>
            </a:r>
            <a:r>
              <a:rPr lang="en-US" sz="2800" u="sng" dirty="0" smtClean="0">
                <a:latin typeface="+mj-lt"/>
                <a:cs typeface="Courier New" pitchFamily="49" charset="0"/>
              </a:rPr>
              <a:t>same variable appears on both sides of the assignment operator</a:t>
            </a:r>
            <a:r>
              <a:rPr lang="en-US" sz="2800" dirty="0" smtClean="0">
                <a:latin typeface="+mj-lt"/>
                <a:cs typeface="Courier New" pitchFamily="49" charset="0"/>
              </a:rPr>
              <a:t> and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800" dirty="0" smtClean="0">
                <a:latin typeface="+mj-lt"/>
                <a:cs typeface="Courier New" pitchFamily="49" charset="0"/>
              </a:rPr>
              <a:t> is one of the binary operator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800" dirty="0" smtClean="0">
                <a:latin typeface="+mj-lt"/>
                <a:cs typeface="Courier New" pitchFamily="49" charset="0"/>
              </a:rPr>
              <a:t>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800" dirty="0" smtClean="0">
                <a:latin typeface="+mj-lt"/>
                <a:cs typeface="Courier New" pitchFamily="49" charset="0"/>
              </a:rPr>
              <a:t>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 smtClean="0">
                <a:latin typeface="+mj-lt"/>
                <a:cs typeface="Courier New" pitchFamily="49" charset="0"/>
              </a:rPr>
              <a:t>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800" dirty="0" smtClean="0">
                <a:latin typeface="+mj-lt"/>
                <a:cs typeface="Courier New" pitchFamily="49" charset="0"/>
              </a:rPr>
              <a:t>, or,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smtClean="0">
                <a:latin typeface="+mj-lt"/>
                <a:cs typeface="Courier New" pitchFamily="49" charset="0"/>
              </a:rPr>
              <a:t>, can be written in the form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variable operator= expression;</a:t>
            </a:r>
          </a:p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     Examples: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 += 5; </a:t>
            </a:r>
            <a:r>
              <a:rPr lang="en-US" sz="2800" dirty="0" smtClean="0">
                <a:latin typeface="+mj-lt"/>
                <a:cs typeface="Courier New" pitchFamily="49" charset="0"/>
              </a:rPr>
              <a:t>for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 = c + 5;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 -= 4; </a:t>
            </a:r>
            <a:r>
              <a:rPr lang="en-US" sz="2800" dirty="0" smtClean="0">
                <a:cs typeface="Courier New" pitchFamily="49" charset="0"/>
              </a:rPr>
              <a:t>for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 = d -4;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 *= 3; </a:t>
            </a:r>
            <a:r>
              <a:rPr lang="en-US" sz="2800" dirty="0" smtClean="0">
                <a:cs typeface="Courier New" pitchFamily="49" charset="0"/>
              </a:rPr>
              <a:t>for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 = e * 3;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 /= 4; </a:t>
            </a:r>
            <a:r>
              <a:rPr lang="en-US" sz="2800" dirty="0" smtClean="0">
                <a:cs typeface="Courier New" pitchFamily="49" charset="0"/>
              </a:rPr>
              <a:t>for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 = f / 4;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 %= 7; </a:t>
            </a:r>
            <a:r>
              <a:rPr lang="en-US" sz="2800" dirty="0" smtClean="0">
                <a:cs typeface="Courier New" pitchFamily="49" charset="0"/>
              </a:rPr>
              <a:t>for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 = g % 7;</a:t>
            </a:r>
          </a:p>
          <a:p>
            <a:pPr>
              <a:buNone/>
            </a:pPr>
            <a:endParaRPr lang="en-US" sz="28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772400" cy="747698"/>
          </a:xfrm>
        </p:spPr>
        <p:txBody>
          <a:bodyPr/>
          <a:lstStyle/>
          <a:p>
            <a:r>
              <a:rPr lang="en-US" sz="3600" dirty="0" smtClean="0"/>
              <a:t>Increment and Decrement Operators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429684" cy="5643602"/>
          </a:xfrm>
        </p:spPr>
        <p:txBody>
          <a:bodyPr/>
          <a:lstStyle/>
          <a:p>
            <a:r>
              <a:rPr lang="en-US" sz="2800" dirty="0" smtClean="0"/>
              <a:t>C++ also provide two unary operations for adding 1 or subtracting 1 from the value of a numeric variable. These are the </a:t>
            </a:r>
            <a:r>
              <a:rPr lang="en-US" sz="2800" i="1" dirty="0" smtClean="0">
                <a:solidFill>
                  <a:srgbClr val="FF0000"/>
                </a:solidFill>
              </a:rPr>
              <a:t>unary increment operator </a:t>
            </a:r>
            <a:r>
              <a:rPr lang="en-US" sz="2800" i="1" dirty="0" smtClean="0"/>
              <a:t>,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dirty="0" smtClean="0"/>
              <a:t>,  and the </a:t>
            </a:r>
            <a:r>
              <a:rPr lang="en-US" sz="2800" i="1" dirty="0" smtClean="0">
                <a:solidFill>
                  <a:srgbClr val="FF0000"/>
                </a:solidFill>
              </a:rPr>
              <a:t>unary decrement operator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Each of these two operators can be used as prefix or postfix, and their meaning changes accordingly.</a:t>
            </a:r>
          </a:p>
          <a:p>
            <a:r>
              <a:rPr lang="en-US" sz="2800" dirty="0" smtClean="0"/>
              <a:t>When used as a prefix, the value of the variable  is incremented/decremented before being used in the expression in which it resides.</a:t>
            </a:r>
          </a:p>
          <a:p>
            <a:r>
              <a:rPr lang="en-US" sz="2800" dirty="0" smtClean="0"/>
              <a:t>But when used as postfix, its value is first used in the expression and then the value is incremented/ decremented.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7" y="1257320"/>
          <a:ext cx="8429683" cy="502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5672"/>
                <a:gridCol w="1472105"/>
                <a:gridCol w="1269874"/>
                <a:gridCol w="4572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Operator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Called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Sample Expression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Explanation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Preincrement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++a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Increment a by 1, then use the new value of a in the expression in which a resides.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Post increment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a++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Use current value of a</a:t>
                      </a:r>
                      <a:r>
                        <a:rPr lang="en-US" sz="2000" b="1" baseline="0" dirty="0" smtClean="0"/>
                        <a:t> in the expression in which a resides, then increment a by 1.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--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Predecrement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--a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Decrement a by 1, then use the new value of a in the expression in which a resides.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--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Postdecrement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a--</a:t>
                      </a:r>
                      <a:endParaRPr lang="en-IN" sz="2000" b="1" dirty="0" smtClean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Use current value of a</a:t>
                      </a:r>
                      <a:r>
                        <a:rPr lang="en-US" sz="2000" b="1" baseline="0" dirty="0" smtClean="0"/>
                        <a:t> in the expression in which a resides, then decrement a by 1.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42860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These operators are summarized below: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715436" cy="6357982"/>
          </a:xfrm>
        </p:spPr>
        <p:txBody>
          <a:bodyPr/>
          <a:lstStyle/>
          <a:p>
            <a:r>
              <a:rPr lang="en-US" sz="2800" dirty="0" smtClean="0"/>
              <a:t>When a variable is incremented or decremented in a statement by itself, then the </a:t>
            </a:r>
            <a:r>
              <a:rPr lang="en-US" sz="2800" dirty="0" err="1" smtClean="0"/>
              <a:t>preincrement</a:t>
            </a:r>
            <a:r>
              <a:rPr lang="en-US" sz="2800" dirty="0" smtClean="0"/>
              <a:t> (</a:t>
            </a:r>
            <a:r>
              <a:rPr lang="en-US" sz="2800" dirty="0" err="1" smtClean="0"/>
              <a:t>predcrement</a:t>
            </a:r>
            <a:r>
              <a:rPr lang="en-US" sz="2800" dirty="0" smtClean="0"/>
              <a:t>) and </a:t>
            </a:r>
            <a:r>
              <a:rPr lang="en-US" sz="2800" dirty="0" err="1" smtClean="0"/>
              <a:t>postincrement</a:t>
            </a:r>
            <a:r>
              <a:rPr lang="en-US" sz="2800" dirty="0" smtClean="0"/>
              <a:t> (</a:t>
            </a:r>
            <a:r>
              <a:rPr lang="en-US" sz="2800" dirty="0" err="1" smtClean="0"/>
              <a:t>postdecrement</a:t>
            </a:r>
            <a:r>
              <a:rPr lang="en-US" sz="2800" dirty="0" smtClean="0"/>
              <a:t>) have the same effect. For example </a:t>
            </a:r>
          </a:p>
          <a:p>
            <a:pPr>
              <a:buNone/>
            </a:pPr>
            <a:r>
              <a:rPr lang="en-US" sz="2800" dirty="0" smtClean="0"/>
              <a:t> 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++m;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m++; </a:t>
            </a:r>
            <a:r>
              <a:rPr lang="en-US" sz="2800" dirty="0" smtClean="0"/>
              <a:t>will produce the same result.</a:t>
            </a:r>
          </a:p>
          <a:p>
            <a:r>
              <a:rPr lang="en-US" sz="2800" dirty="0" smtClean="0"/>
              <a:t>However, the statements </a:t>
            </a:r>
          </a:p>
          <a:p>
            <a:pPr>
              <a:buNone/>
            </a:pPr>
            <a:r>
              <a:rPr lang="en-US" sz="2800" b="1" dirty="0" smtClean="0"/>
              <a:t>   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 = ++b;  </a:t>
            </a:r>
            <a:r>
              <a:rPr lang="en-US" sz="2800" dirty="0" smtClean="0"/>
              <a:t>and</a:t>
            </a:r>
          </a:p>
          <a:p>
            <a:pPr>
              <a:buNone/>
            </a:pPr>
            <a:r>
              <a:rPr lang="en-US" sz="2800" dirty="0" smtClean="0"/>
              <a:t>   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 = b++; </a:t>
            </a:r>
          </a:p>
          <a:p>
            <a:pPr>
              <a:buNone/>
            </a:pPr>
            <a:r>
              <a:rPr lang="en-US" sz="2800" dirty="0" smtClean="0"/>
              <a:t>    will produce different results. In the first case,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dirty="0" smtClean="0"/>
              <a:t> is incremented first and then its new value is assigned to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 smtClean="0"/>
              <a:t>. In the second case, the current value of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dirty="0" smtClean="0"/>
              <a:t> is assigned to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and then the value of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dirty="0" smtClean="0"/>
              <a:t> is incremented.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28596" y="571480"/>
            <a:ext cx="8286808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/>
              <a:t> A file whose name appears in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#include</a:t>
            </a:r>
            <a:r>
              <a:rPr lang="en-US" sz="2800" dirty="0" smtClean="0">
                <a:latin typeface="Courier New" pitchFamily="49" charset="0"/>
                <a:ea typeface="Segoe UI" pitchFamily="34" charset="0"/>
                <a:cs typeface="Courier New" pitchFamily="49" charset="0"/>
              </a:rPr>
              <a:t> </a:t>
            </a:r>
            <a:r>
              <a:rPr lang="en-US" sz="2800" dirty="0" smtClean="0"/>
              <a:t>directive is called a </a:t>
            </a:r>
            <a:r>
              <a:rPr lang="en-US" sz="2800" i="1" dirty="0" smtClean="0">
                <a:solidFill>
                  <a:srgbClr val="FF0000"/>
                </a:solidFill>
              </a:rPr>
              <a:t>header file</a:t>
            </a:r>
            <a:r>
              <a:rPr lang="en-US" sz="2800" dirty="0" smtClean="0"/>
              <a:t>.</a:t>
            </a:r>
          </a:p>
          <a:p>
            <a:pPr marL="514350" indent="-51435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/>
              <a:t> Header files contain certain constants, variables, data types, or function declarations needed by a program.</a:t>
            </a:r>
          </a:p>
          <a:p>
            <a:pPr marL="514350" indent="-51435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i="1" dirty="0" smtClean="0">
                <a:solidFill>
                  <a:srgbClr val="FF0000"/>
                </a:solidFill>
              </a:rPr>
              <a:t>input /output stream header file</a:t>
            </a:r>
            <a:r>
              <a:rPr lang="en-US" sz="2800" i="1" dirty="0" smtClean="0"/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b="1" dirty="0" smtClean="0">
                <a:solidFill>
                  <a:srgbClr val="002060"/>
                </a:solidFill>
              </a:rPr>
              <a:t>&gt;</a:t>
            </a:r>
            <a:r>
              <a:rPr lang="en-US" sz="2800" dirty="0" smtClean="0"/>
              <a:t>  contains declarations of input/output functions.</a:t>
            </a:r>
          </a:p>
          <a:p>
            <a:pPr marL="514350" indent="-514350">
              <a:spcBef>
                <a:spcPct val="50000"/>
              </a:spcBef>
            </a:pPr>
            <a:r>
              <a:rPr lang="en-US" sz="2800" dirty="0" smtClean="0"/>
              <a:t>      (Similarly, we can have preprocessor directive like:</a:t>
            </a:r>
          </a:p>
          <a:p>
            <a:pPr marL="514350" indent="-514350">
              <a:spcBef>
                <a:spcPct val="50000"/>
              </a:spcBef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#include &lt;string&gt;</a:t>
            </a:r>
          </a:p>
          <a:p>
            <a:pPr marL="514350" indent="-514350">
              <a:spcBef>
                <a:spcPct val="50000"/>
              </a:spcBef>
            </a:pP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     The file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contains declarations for the string           data type.)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28596" y="571480"/>
            <a:ext cx="8001056" cy="571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8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/>
              <a:t> Line 3,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using namespace std</a:t>
            </a:r>
            <a:r>
              <a:rPr lang="en-US" sz="2800" b="1" dirty="0" smtClean="0">
                <a:solidFill>
                  <a:srgbClr val="002060"/>
                </a:solidFill>
              </a:rPr>
              <a:t>;</a:t>
            </a:r>
            <a:r>
              <a:rPr lang="en-US" sz="2800" dirty="0" smtClean="0"/>
              <a:t> , is to make the identifier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/>
              <a:t>  accessible to our program.</a:t>
            </a:r>
          </a:p>
          <a:p>
            <a:pPr marL="514350" indent="-514350">
              <a:lnSpc>
                <a:spcPct val="8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/>
              <a:t> The header file </a:t>
            </a:r>
            <a:r>
              <a:rPr lang="en-US" sz="2800" b="1" dirty="0" smtClean="0">
                <a:solidFill>
                  <a:srgbClr val="002060"/>
                </a:solidFill>
              </a:rPr>
              <a:t>&lt;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b="1" dirty="0" smtClean="0">
                <a:solidFill>
                  <a:srgbClr val="002060"/>
                </a:solidFill>
              </a:rPr>
              <a:t>&gt;</a:t>
            </a:r>
            <a:r>
              <a:rPr lang="en-US" sz="2800" dirty="0" smtClean="0"/>
              <a:t>  ( and in fact all standard header files) declares all of its identifiers  to be in a </a:t>
            </a:r>
            <a:r>
              <a:rPr lang="en-US" sz="2800" i="1" dirty="0" smtClean="0">
                <a:solidFill>
                  <a:srgbClr val="FF0000"/>
                </a:solidFill>
              </a:rPr>
              <a:t>namespace</a:t>
            </a:r>
            <a:r>
              <a:rPr lang="en-US" sz="2800" dirty="0" smtClean="0"/>
              <a:t> block called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800" dirty="0" smtClean="0"/>
              <a:t>. </a:t>
            </a:r>
          </a:p>
          <a:p>
            <a:pPr marL="514350" indent="-514350">
              <a:lnSpc>
                <a:spcPct val="8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/>
              <a:t> Line 4,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  <a:r>
              <a:rPr lang="en-US" sz="2800" dirty="0" smtClean="0"/>
              <a:t>, is a part of every C++ program. The parentheses after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dirty="0" smtClean="0"/>
              <a:t> indicate that it is a </a:t>
            </a:r>
            <a:r>
              <a:rPr lang="en-US" sz="2800" i="1" dirty="0" smtClean="0">
                <a:solidFill>
                  <a:srgbClr val="FF0000"/>
                </a:solidFill>
              </a:rPr>
              <a:t>function</a:t>
            </a:r>
            <a:r>
              <a:rPr lang="en-US" sz="2800" dirty="0" smtClean="0"/>
              <a:t>. </a:t>
            </a:r>
            <a:r>
              <a:rPr lang="en-US" sz="2800" u="sng" dirty="0" smtClean="0"/>
              <a:t>Exactly one function in a C++ program must be </a:t>
            </a:r>
            <a:r>
              <a:rPr lang="en-US" sz="2800" b="1" u="sng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8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/>
              <a:t> In any C++ program, </a:t>
            </a:r>
            <a:r>
              <a:rPr lang="en-US" sz="2800" u="sng" dirty="0" smtClean="0"/>
              <a:t>the program execution starts at </a:t>
            </a:r>
            <a:r>
              <a:rPr lang="en-US" sz="2800" b="1" u="sng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dirty="0" smtClean="0"/>
              <a:t>. The function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is, in a sense,  the master function of any program.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860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71472" y="642918"/>
            <a:ext cx="8215370" cy="5857916"/>
          </a:xfrm>
        </p:spPr>
        <p:txBody>
          <a:bodyPr/>
          <a:lstStyle/>
          <a:p>
            <a:r>
              <a:rPr lang="en-US" sz="2800" dirty="0" smtClean="0"/>
              <a:t>The word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/>
              <a:t> in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dirty="0" smtClean="0"/>
              <a:t> indicates that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dirty="0" smtClean="0"/>
              <a:t> is a value returning function that should return an integer value. In this program it returns 0.</a:t>
            </a:r>
          </a:p>
          <a:p>
            <a:r>
              <a:rPr lang="en-US" sz="2800" dirty="0" smtClean="0"/>
              <a:t>Line 5,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dirty="0" smtClean="0"/>
              <a:t>, indicates the start of the body of the function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dirty="0" smtClean="0"/>
              <a:t>. Every function body must start with the left brace,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Line 6,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“Welcome to C++!\n”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instructs the computer to perform an action – in this case, output the string contained between the double quotation marks.</a:t>
            </a:r>
          </a:p>
          <a:p>
            <a:r>
              <a:rPr lang="en-US" sz="2800" dirty="0" smtClean="0"/>
              <a:t>The characters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800" dirty="0" smtClean="0"/>
              <a:t> in line 6 is an </a:t>
            </a:r>
            <a:r>
              <a:rPr lang="en-US" sz="2800" i="1" dirty="0" smtClean="0">
                <a:solidFill>
                  <a:srgbClr val="FF0000"/>
                </a:solidFill>
              </a:rPr>
              <a:t>escape sequence</a:t>
            </a:r>
            <a:r>
              <a:rPr lang="en-US" sz="2800" dirty="0" smtClean="0"/>
              <a:t>, denoting here the </a:t>
            </a:r>
            <a:r>
              <a:rPr lang="en-US" sz="2800" b="1" i="1" dirty="0" smtClean="0"/>
              <a:t>newline</a:t>
            </a:r>
            <a:r>
              <a:rPr lang="en-US" sz="2800" dirty="0" smtClean="0"/>
              <a:t> command.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28604"/>
            <a:ext cx="7772400" cy="5667396"/>
          </a:xfrm>
        </p:spPr>
        <p:txBody>
          <a:bodyPr/>
          <a:lstStyle/>
          <a:p>
            <a:r>
              <a:rPr lang="en-US" sz="2800" dirty="0" smtClean="0"/>
              <a:t>The  backslash character  (</a:t>
            </a:r>
            <a:r>
              <a:rPr lang="en-US" sz="2800" b="1" dirty="0" smtClean="0"/>
              <a:t>\</a:t>
            </a:r>
            <a:r>
              <a:rPr lang="en-US" sz="2800" dirty="0" smtClean="0"/>
              <a:t>) is called an </a:t>
            </a:r>
            <a:r>
              <a:rPr lang="en-US" sz="2800" i="1" dirty="0" smtClean="0">
                <a:solidFill>
                  <a:srgbClr val="FF0000"/>
                </a:solidFill>
              </a:rPr>
              <a:t>escape character </a:t>
            </a:r>
            <a:r>
              <a:rPr lang="en-US" sz="2800" dirty="0" smtClean="0"/>
              <a:t>and it indicates that a special character is to be output.</a:t>
            </a:r>
          </a:p>
          <a:p>
            <a:r>
              <a:rPr lang="en-US" sz="2800" dirty="0" smtClean="0"/>
              <a:t>Line 7,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 0</a:t>
            </a:r>
            <a:r>
              <a:rPr lang="en-US" sz="2800" dirty="0" smtClean="0"/>
              <a:t>, indicates that the function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dirty="0" smtClean="0"/>
              <a:t> returns value 0 to the operating system.  It indicates here that the program has terminated successfully.</a:t>
            </a:r>
          </a:p>
          <a:p>
            <a:r>
              <a:rPr lang="en-US" sz="2800" dirty="0" smtClean="0"/>
              <a:t>Line 8,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800" dirty="0" smtClean="0"/>
              <a:t>, indicates the end of the body of the function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dirty="0" smtClean="0"/>
              <a:t>. Every function body must end with a right brace,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7224" y="142852"/>
            <a:ext cx="7743852" cy="819136"/>
          </a:xfrm>
        </p:spPr>
        <p:txBody>
          <a:bodyPr/>
          <a:lstStyle/>
          <a:p>
            <a:r>
              <a:rPr lang="en-US" sz="3600" dirty="0" smtClean="0"/>
              <a:t> Some Special Characters</a:t>
            </a:r>
            <a:endParaRPr lang="en-IN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7188" y="1285875"/>
          <a:ext cx="8429625" cy="4500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8796"/>
                <a:gridCol w="3143272"/>
                <a:gridCol w="3357557"/>
              </a:tblGrid>
              <a:tr h="483862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Name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b="1" dirty="0"/>
                    </a:p>
                  </a:txBody>
                  <a:tcPr/>
                </a:tc>
              </a:tr>
              <a:tr h="517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//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Double Slash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Begins a comment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517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#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Pound Sign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Begins preprocessor directive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914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&lt; &gt;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Open, Close Brackets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Encloses filename used in #include directive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517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 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Open, Close Parentheses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Used when naming function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517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{ }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Open, Close Braces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Encloses a group of statements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517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" "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Open, Close Quote Marks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Encloses string of characters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517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Semicolon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Ends a programming statement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3586</Words>
  <Application>Microsoft Office PowerPoint</Application>
  <PresentationFormat>On-screen Show (4:3)</PresentationFormat>
  <Paragraphs>440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 Design</vt:lpstr>
      <vt:lpstr> Programming in C++ (Week 1) </vt:lpstr>
      <vt:lpstr>Origin of C++</vt:lpstr>
      <vt:lpstr>Basic Elements of C++</vt:lpstr>
      <vt:lpstr>Slide 4</vt:lpstr>
      <vt:lpstr>Slide 5</vt:lpstr>
      <vt:lpstr>Slide 6</vt:lpstr>
      <vt:lpstr>Slide 7</vt:lpstr>
      <vt:lpstr>Slide 8</vt:lpstr>
      <vt:lpstr> Some Special Characters</vt:lpstr>
      <vt:lpstr>Tokens, Identifiers and Keywords</vt:lpstr>
      <vt:lpstr>Slide 11</vt:lpstr>
      <vt:lpstr>Valid and invalid identifiers</vt:lpstr>
      <vt:lpstr>Variables</vt:lpstr>
      <vt:lpstr>Slide 14</vt:lpstr>
      <vt:lpstr>Slide 15</vt:lpstr>
      <vt:lpstr>Constants</vt:lpstr>
      <vt:lpstr>Input/Output Streams</vt:lpstr>
      <vt:lpstr>Slide 18</vt:lpstr>
      <vt:lpstr>Slide 19</vt:lpstr>
      <vt:lpstr>Slide 20</vt:lpstr>
      <vt:lpstr>Spacing</vt:lpstr>
      <vt:lpstr>Data Types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Strings</vt:lpstr>
      <vt:lpstr>Slide 32</vt:lpstr>
      <vt:lpstr>Arithmetic Operators and Expressions</vt:lpstr>
      <vt:lpstr>Slide 34</vt:lpstr>
      <vt:lpstr>Slide 35</vt:lpstr>
      <vt:lpstr>Type Coercion /Conversion </vt:lpstr>
      <vt:lpstr>Slide 37</vt:lpstr>
      <vt:lpstr>Relational Operators</vt:lpstr>
      <vt:lpstr>Slide 39</vt:lpstr>
      <vt:lpstr>Assignment Operators</vt:lpstr>
      <vt:lpstr>Slide 41</vt:lpstr>
      <vt:lpstr>Increment and Decrement Operators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C-DAC</dc:creator>
  <cp:lastModifiedBy>ACER</cp:lastModifiedBy>
  <cp:revision>507</cp:revision>
  <dcterms:created xsi:type="dcterms:W3CDTF">2008-12-29T07:59:49Z</dcterms:created>
  <dcterms:modified xsi:type="dcterms:W3CDTF">2011-03-25T07:37:40Z</dcterms:modified>
</cp:coreProperties>
</file>