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9" r:id="rId4"/>
    <p:sldId id="258" r:id="rId5"/>
    <p:sldId id="260" r:id="rId6"/>
    <p:sldId id="261" r:id="rId7"/>
    <p:sldId id="265" r:id="rId8"/>
    <p:sldId id="266" r:id="rId9"/>
    <p:sldId id="280" r:id="rId10"/>
    <p:sldId id="281" r:id="rId11"/>
    <p:sldId id="267" r:id="rId12"/>
    <p:sldId id="268" r:id="rId13"/>
    <p:sldId id="269" r:id="rId14"/>
    <p:sldId id="263" r:id="rId15"/>
    <p:sldId id="264" r:id="rId16"/>
    <p:sldId id="262" r:id="rId17"/>
    <p:sldId id="270" r:id="rId18"/>
    <p:sldId id="273" r:id="rId19"/>
    <p:sldId id="274" r:id="rId20"/>
    <p:sldId id="271" r:id="rId21"/>
    <p:sldId id="272" r:id="rId22"/>
    <p:sldId id="275" r:id="rId23"/>
    <p:sldId id="277" r:id="rId24"/>
    <p:sldId id="283" r:id="rId25"/>
    <p:sldId id="276" r:id="rId26"/>
    <p:sldId id="278" r:id="rId27"/>
    <p:sldId id="279" r:id="rId28"/>
    <p:sldId id="282" r:id="rId29"/>
    <p:sldId id="284" r:id="rId30"/>
    <p:sldId id="286" r:id="rId31"/>
    <p:sldId id="285" r:id="rId32"/>
    <p:sldId id="291" r:id="rId33"/>
    <p:sldId id="292" r:id="rId34"/>
    <p:sldId id="287" r:id="rId35"/>
    <p:sldId id="288" r:id="rId36"/>
    <p:sldId id="289" r:id="rId37"/>
    <p:sldId id="290" r:id="rId38"/>
    <p:sldId id="293"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38"/>
    </p:cViewPr>
  </p:sorterViewPr>
  <p:notesViewPr>
    <p:cSldViewPr>
      <p:cViewPr varScale="1">
        <p:scale>
          <a:sx n="55" d="100"/>
          <a:sy n="55" d="100"/>
        </p:scale>
        <p:origin x="-285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8E2B19-6986-4429-8628-6575A31FEBC3}" type="datetimeFigureOut">
              <a:rPr lang="en-US" smtClean="0"/>
              <a:pPr/>
              <a:t>1/26/2011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2D8A5-8A83-41BC-974A-60711E7D05A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872D8A5-8A83-41BC-974A-60711E7D05A9}" type="slidenum">
              <a:rPr lang="en-IN" smtClean="0"/>
              <a:pPr/>
              <a:t>26</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872D8A5-8A83-41BC-974A-60711E7D05A9}" type="slidenum">
              <a:rPr lang="en-IN" smtClean="0"/>
              <a:pPr/>
              <a:t>27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872D8A5-8A83-41BC-974A-60711E7D05A9}" type="slidenum">
              <a:rPr lang="en-IN" smtClean="0"/>
              <a:pPr/>
              <a:t>28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872D8A5-8A83-41BC-974A-60711E7D05A9}" type="slidenum">
              <a:rPr lang="en-IN" smtClean="0"/>
              <a:pPr/>
              <a:t>29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6872D8A5-8A83-41BC-974A-60711E7D05A9}" type="slidenum">
              <a:rPr lang="en-IN" smtClean="0"/>
              <a:pPr/>
              <a:t>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23A706-AB07-4E2D-AAF1-5EEAA4818937}"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23A706-AB07-4E2D-AAF1-5EEAA4818937}" type="datetimeFigureOut">
              <a:rPr lang="en-US" smtClean="0"/>
              <a:pPr/>
              <a:t>1/26/2011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23A706-AB07-4E2D-AAF1-5EEAA4818937}"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23A706-AB07-4E2D-AAF1-5EEAA4818937}" type="datetimeFigureOut">
              <a:rPr lang="en-US" smtClean="0"/>
              <a:pPr/>
              <a:t>1/26/2011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23A706-AB07-4E2D-AAF1-5EEAA4818937}" type="datetimeFigureOut">
              <a:rPr lang="en-US" smtClean="0"/>
              <a:pPr/>
              <a:t>1/26/2011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23A706-AB07-4E2D-AAF1-5EEAA4818937}" type="datetimeFigureOut">
              <a:rPr lang="en-US" smtClean="0"/>
              <a:pPr/>
              <a:t>1/26/2011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23A706-AB07-4E2D-AAF1-5EEAA4818937}" type="datetimeFigureOut">
              <a:rPr lang="en-US" smtClean="0"/>
              <a:pPr/>
              <a:t>1/26/2011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3BFAD1-3039-4D91-9B43-FAE9A450702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3A706-AB07-4E2D-AAF1-5EEAA4818937}" type="datetimeFigureOut">
              <a:rPr lang="en-US" smtClean="0"/>
              <a:pPr/>
              <a:t>1/26/2011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BFAD1-3039-4D91-9B43-FAE9A450702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latin typeface="Times New Roman" pitchFamily="18" charset="0"/>
                <a:cs typeface="Times New Roman" pitchFamily="18" charset="0"/>
              </a:rPr>
              <a:t>Control Structures</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1511300" y="609600"/>
            <a:ext cx="5435600" cy="4306888"/>
            <a:chOff x="952" y="1056"/>
            <a:chExt cx="3424" cy="2713"/>
          </a:xfrm>
        </p:grpSpPr>
        <p:grpSp>
          <p:nvGrpSpPr>
            <p:cNvPr id="3" name="Group 4"/>
            <p:cNvGrpSpPr>
              <a:grpSpLocks/>
            </p:cNvGrpSpPr>
            <p:nvPr/>
          </p:nvGrpSpPr>
          <p:grpSpPr bwMode="auto">
            <a:xfrm>
              <a:off x="952" y="1488"/>
              <a:ext cx="3424" cy="2281"/>
              <a:chOff x="952" y="1488"/>
              <a:chExt cx="3424" cy="2281"/>
            </a:xfrm>
          </p:grpSpPr>
          <p:sp>
            <p:nvSpPr>
              <p:cNvPr id="14" name="AutoShape 5"/>
              <p:cNvSpPr>
                <a:spLocks noChangeArrowheads="1"/>
              </p:cNvSpPr>
              <p:nvPr/>
            </p:nvSpPr>
            <p:spPr bwMode="auto">
              <a:xfrm>
                <a:off x="2016" y="1488"/>
                <a:ext cx="1344" cy="864"/>
              </a:xfrm>
              <a:prstGeom prst="flowChartDecision">
                <a:avLst/>
              </a:prstGeom>
              <a:noFill/>
              <a:ln w="9525">
                <a:solidFill>
                  <a:schemeClr val="accent2"/>
                </a:solidFill>
                <a:miter lim="800000"/>
                <a:headEnd/>
                <a:tailEnd/>
              </a:ln>
              <a:effectLst/>
            </p:spPr>
            <p:txBody>
              <a:bodyPr wrap="none" anchor="ctr"/>
              <a:lstStyle/>
              <a:p>
                <a:endParaRPr lang="en-IN"/>
              </a:p>
            </p:txBody>
          </p:sp>
          <p:sp>
            <p:nvSpPr>
              <p:cNvPr id="15" name="AutoShape 6"/>
              <p:cNvSpPr>
                <a:spLocks noChangeArrowheads="1"/>
              </p:cNvSpPr>
              <p:nvPr/>
            </p:nvSpPr>
            <p:spPr bwMode="auto">
              <a:xfrm>
                <a:off x="975" y="2546"/>
                <a:ext cx="1021" cy="384"/>
              </a:xfrm>
              <a:prstGeom prst="flowChartProcess">
                <a:avLst/>
              </a:prstGeom>
              <a:noFill/>
              <a:ln w="9525">
                <a:solidFill>
                  <a:schemeClr val="accent2"/>
                </a:solidFill>
                <a:miter lim="800000"/>
                <a:headEnd/>
                <a:tailEnd/>
              </a:ln>
              <a:effectLst/>
            </p:spPr>
            <p:txBody>
              <a:bodyPr wrap="none" anchor="ctr"/>
              <a:lstStyle/>
              <a:p>
                <a:endParaRPr lang="en-IN"/>
              </a:p>
            </p:txBody>
          </p:sp>
          <p:sp>
            <p:nvSpPr>
              <p:cNvPr id="16" name="Text Box 7"/>
              <p:cNvSpPr txBox="1">
                <a:spLocks noChangeArrowheads="1"/>
              </p:cNvSpPr>
              <p:nvPr/>
            </p:nvSpPr>
            <p:spPr bwMode="auto">
              <a:xfrm>
                <a:off x="2160" y="1776"/>
                <a:ext cx="980" cy="250"/>
              </a:xfrm>
              <a:prstGeom prst="rect">
                <a:avLst/>
              </a:prstGeom>
              <a:noFill/>
              <a:ln w="9525">
                <a:noFill/>
                <a:miter lim="800000"/>
                <a:headEnd/>
                <a:tailEnd/>
              </a:ln>
              <a:effectLst/>
            </p:spPr>
            <p:txBody>
              <a:bodyPr wrap="none">
                <a:spAutoFit/>
              </a:bodyPr>
              <a:lstStyle/>
              <a:p>
                <a:r>
                  <a:rPr lang="en-US" sz="2000" b="1">
                    <a:solidFill>
                      <a:schemeClr val="accent2"/>
                    </a:solidFill>
                    <a:latin typeface="Courier New" pitchFamily="49" charset="0"/>
                  </a:rPr>
                  <a:t>condition</a:t>
                </a:r>
              </a:p>
            </p:txBody>
          </p:sp>
          <p:sp>
            <p:nvSpPr>
              <p:cNvPr id="17" name="Text Box 8"/>
              <p:cNvSpPr txBox="1">
                <a:spLocks noChangeArrowheads="1"/>
              </p:cNvSpPr>
              <p:nvPr/>
            </p:nvSpPr>
            <p:spPr bwMode="auto">
              <a:xfrm>
                <a:off x="952" y="2523"/>
                <a:ext cx="1021" cy="442"/>
              </a:xfrm>
              <a:prstGeom prst="rect">
                <a:avLst/>
              </a:prstGeom>
              <a:noFill/>
              <a:ln w="9525">
                <a:noFill/>
                <a:miter lim="800000"/>
                <a:headEnd/>
                <a:tailEnd/>
              </a:ln>
              <a:effectLst/>
            </p:spPr>
            <p:txBody>
              <a:bodyPr>
                <a:spAutoFit/>
              </a:bodyPr>
              <a:lstStyle/>
              <a:p>
                <a:pPr algn="ctr"/>
                <a:r>
                  <a:rPr lang="en-US" sz="2000" b="1">
                    <a:solidFill>
                      <a:schemeClr val="accent2"/>
                    </a:solidFill>
                    <a:latin typeface="Courier New" pitchFamily="49" charset="0"/>
                  </a:rPr>
                  <a:t>statement set 1</a:t>
                </a:r>
              </a:p>
            </p:txBody>
          </p:sp>
          <p:sp>
            <p:nvSpPr>
              <p:cNvPr id="18" name="Text Box 9"/>
              <p:cNvSpPr txBox="1">
                <a:spLocks noChangeArrowheads="1"/>
              </p:cNvSpPr>
              <p:nvPr/>
            </p:nvSpPr>
            <p:spPr bwMode="auto">
              <a:xfrm>
                <a:off x="1542" y="1706"/>
                <a:ext cx="500" cy="250"/>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Courier New" pitchFamily="49" charset="0"/>
                  </a:rPr>
                  <a:t>true</a:t>
                </a:r>
                <a:endParaRPr lang="en-US" sz="2000" b="1">
                  <a:solidFill>
                    <a:schemeClr val="accent2"/>
                  </a:solidFill>
                  <a:latin typeface="Arial" charset="0"/>
                </a:endParaRPr>
              </a:p>
            </p:txBody>
          </p:sp>
          <p:sp>
            <p:nvSpPr>
              <p:cNvPr id="19" name="Text Box 10"/>
              <p:cNvSpPr txBox="1">
                <a:spLocks noChangeArrowheads="1"/>
              </p:cNvSpPr>
              <p:nvPr/>
            </p:nvSpPr>
            <p:spPr bwMode="auto">
              <a:xfrm>
                <a:off x="3334" y="1661"/>
                <a:ext cx="596" cy="250"/>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Courier New" pitchFamily="49" charset="0"/>
                  </a:rPr>
                  <a:t>false</a:t>
                </a:r>
              </a:p>
            </p:txBody>
          </p:sp>
          <p:sp>
            <p:nvSpPr>
              <p:cNvPr id="20" name="Rectangle 11"/>
              <p:cNvSpPr>
                <a:spLocks noChangeArrowheads="1"/>
              </p:cNvSpPr>
              <p:nvPr/>
            </p:nvSpPr>
            <p:spPr bwMode="auto">
              <a:xfrm>
                <a:off x="2177" y="3475"/>
                <a:ext cx="975" cy="294"/>
              </a:xfrm>
              <a:prstGeom prst="rect">
                <a:avLst/>
              </a:prstGeom>
              <a:noFill/>
              <a:ln w="9525">
                <a:solidFill>
                  <a:schemeClr val="accent2"/>
                </a:solidFill>
                <a:miter lim="800000"/>
                <a:headEnd/>
                <a:tailEnd/>
              </a:ln>
              <a:effectLst/>
            </p:spPr>
            <p:txBody>
              <a:bodyPr wrap="none" anchor="ctr"/>
              <a:lstStyle/>
              <a:p>
                <a:endParaRPr lang="en-IN"/>
              </a:p>
            </p:txBody>
          </p:sp>
          <p:sp>
            <p:nvSpPr>
              <p:cNvPr id="21" name="Text Box 12"/>
              <p:cNvSpPr txBox="1">
                <a:spLocks noChangeArrowheads="1"/>
              </p:cNvSpPr>
              <p:nvPr/>
            </p:nvSpPr>
            <p:spPr bwMode="auto">
              <a:xfrm>
                <a:off x="3379" y="2546"/>
                <a:ext cx="997" cy="442"/>
              </a:xfrm>
              <a:prstGeom prst="rect">
                <a:avLst/>
              </a:prstGeom>
              <a:noFill/>
              <a:ln w="9525">
                <a:noFill/>
                <a:miter lim="800000"/>
                <a:headEnd/>
                <a:tailEnd/>
              </a:ln>
              <a:effectLst/>
            </p:spPr>
            <p:txBody>
              <a:bodyPr>
                <a:spAutoFit/>
              </a:bodyPr>
              <a:lstStyle/>
              <a:p>
                <a:r>
                  <a:rPr lang="en-US" sz="2000" b="1" dirty="0">
                    <a:solidFill>
                      <a:schemeClr val="accent2"/>
                    </a:solidFill>
                    <a:latin typeface="Courier New" pitchFamily="49" charset="0"/>
                  </a:rPr>
                  <a:t>statement</a:t>
                </a:r>
              </a:p>
              <a:p>
                <a:r>
                  <a:rPr lang="en-US" sz="2000" b="1" dirty="0">
                    <a:solidFill>
                      <a:schemeClr val="accent2"/>
                    </a:solidFill>
                    <a:latin typeface="Courier New" pitchFamily="49" charset="0"/>
                  </a:rPr>
                  <a:t>  set 2</a:t>
                </a:r>
              </a:p>
            </p:txBody>
          </p:sp>
          <p:sp>
            <p:nvSpPr>
              <p:cNvPr id="22" name="AutoShape 13"/>
              <p:cNvSpPr>
                <a:spLocks noChangeArrowheads="1"/>
              </p:cNvSpPr>
              <p:nvPr/>
            </p:nvSpPr>
            <p:spPr bwMode="auto">
              <a:xfrm>
                <a:off x="3334" y="2546"/>
                <a:ext cx="1021" cy="384"/>
              </a:xfrm>
              <a:prstGeom prst="flowChartProcess">
                <a:avLst/>
              </a:prstGeom>
              <a:noFill/>
              <a:ln w="9525">
                <a:solidFill>
                  <a:schemeClr val="accent2"/>
                </a:solidFill>
                <a:miter lim="800000"/>
                <a:headEnd/>
                <a:tailEnd/>
              </a:ln>
              <a:effectLst/>
            </p:spPr>
            <p:txBody>
              <a:bodyPr wrap="none" anchor="ctr"/>
              <a:lstStyle/>
              <a:p>
                <a:endParaRPr lang="en-IN"/>
              </a:p>
            </p:txBody>
          </p:sp>
        </p:grpSp>
        <p:grpSp>
          <p:nvGrpSpPr>
            <p:cNvPr id="4" name="Group 14"/>
            <p:cNvGrpSpPr>
              <a:grpSpLocks/>
            </p:cNvGrpSpPr>
            <p:nvPr/>
          </p:nvGrpSpPr>
          <p:grpSpPr bwMode="auto">
            <a:xfrm>
              <a:off x="1429" y="1056"/>
              <a:ext cx="2426" cy="2419"/>
              <a:chOff x="1429" y="1056"/>
              <a:chExt cx="2426" cy="2419"/>
            </a:xfrm>
          </p:grpSpPr>
          <p:sp>
            <p:nvSpPr>
              <p:cNvPr id="5" name="Line 15"/>
              <p:cNvSpPr>
                <a:spLocks noChangeShapeType="1"/>
              </p:cNvSpPr>
              <p:nvPr/>
            </p:nvSpPr>
            <p:spPr bwMode="auto">
              <a:xfrm>
                <a:off x="2688" y="1056"/>
                <a:ext cx="0" cy="432"/>
              </a:xfrm>
              <a:prstGeom prst="line">
                <a:avLst/>
              </a:prstGeom>
              <a:noFill/>
              <a:ln w="9525">
                <a:solidFill>
                  <a:schemeClr val="accent2"/>
                </a:solidFill>
                <a:round/>
                <a:headEnd/>
                <a:tailEnd type="triangle" w="med" len="med"/>
              </a:ln>
              <a:effectLst/>
            </p:spPr>
            <p:txBody>
              <a:bodyPr/>
              <a:lstStyle/>
              <a:p>
                <a:endParaRPr lang="en-IN"/>
              </a:p>
            </p:txBody>
          </p:sp>
          <p:sp>
            <p:nvSpPr>
              <p:cNvPr id="6" name="Line 16"/>
              <p:cNvSpPr>
                <a:spLocks noChangeShapeType="1"/>
              </p:cNvSpPr>
              <p:nvPr/>
            </p:nvSpPr>
            <p:spPr bwMode="auto">
              <a:xfrm>
                <a:off x="3360" y="1920"/>
                <a:ext cx="480" cy="0"/>
              </a:xfrm>
              <a:prstGeom prst="line">
                <a:avLst/>
              </a:prstGeom>
              <a:noFill/>
              <a:ln w="9525">
                <a:solidFill>
                  <a:schemeClr val="accent2"/>
                </a:solidFill>
                <a:round/>
                <a:headEnd/>
                <a:tailEnd/>
              </a:ln>
              <a:effectLst/>
            </p:spPr>
            <p:txBody>
              <a:bodyPr/>
              <a:lstStyle/>
              <a:p>
                <a:endParaRPr lang="en-IN"/>
              </a:p>
            </p:txBody>
          </p:sp>
          <p:sp>
            <p:nvSpPr>
              <p:cNvPr id="7" name="Line 17"/>
              <p:cNvSpPr>
                <a:spLocks noChangeShapeType="1"/>
              </p:cNvSpPr>
              <p:nvPr/>
            </p:nvSpPr>
            <p:spPr bwMode="auto">
              <a:xfrm flipH="1">
                <a:off x="1474" y="1933"/>
                <a:ext cx="521" cy="0"/>
              </a:xfrm>
              <a:prstGeom prst="line">
                <a:avLst/>
              </a:prstGeom>
              <a:noFill/>
              <a:ln w="9525">
                <a:solidFill>
                  <a:schemeClr val="accent2"/>
                </a:solidFill>
                <a:round/>
                <a:headEnd/>
                <a:tailEnd/>
              </a:ln>
              <a:effectLst/>
            </p:spPr>
            <p:txBody>
              <a:bodyPr/>
              <a:lstStyle/>
              <a:p>
                <a:endParaRPr lang="en-IN"/>
              </a:p>
            </p:txBody>
          </p:sp>
          <p:sp>
            <p:nvSpPr>
              <p:cNvPr id="8" name="Line 18"/>
              <p:cNvSpPr>
                <a:spLocks noChangeShapeType="1"/>
              </p:cNvSpPr>
              <p:nvPr/>
            </p:nvSpPr>
            <p:spPr bwMode="auto">
              <a:xfrm>
                <a:off x="1474" y="1933"/>
                <a:ext cx="0" cy="612"/>
              </a:xfrm>
              <a:prstGeom prst="line">
                <a:avLst/>
              </a:prstGeom>
              <a:noFill/>
              <a:ln w="9525">
                <a:solidFill>
                  <a:schemeClr val="accent2"/>
                </a:solidFill>
                <a:round/>
                <a:headEnd/>
                <a:tailEnd type="triangle" w="med" len="med"/>
              </a:ln>
              <a:effectLst/>
            </p:spPr>
            <p:txBody>
              <a:bodyPr/>
              <a:lstStyle/>
              <a:p>
                <a:endParaRPr lang="en-IN"/>
              </a:p>
            </p:txBody>
          </p:sp>
          <p:sp>
            <p:nvSpPr>
              <p:cNvPr id="9" name="Line 19"/>
              <p:cNvSpPr>
                <a:spLocks noChangeShapeType="1"/>
              </p:cNvSpPr>
              <p:nvPr/>
            </p:nvSpPr>
            <p:spPr bwMode="auto">
              <a:xfrm>
                <a:off x="2699" y="3271"/>
                <a:ext cx="0" cy="204"/>
              </a:xfrm>
              <a:prstGeom prst="line">
                <a:avLst/>
              </a:prstGeom>
              <a:noFill/>
              <a:ln w="9525">
                <a:solidFill>
                  <a:schemeClr val="accent2"/>
                </a:solidFill>
                <a:round/>
                <a:headEnd/>
                <a:tailEnd type="triangle" w="med" len="med"/>
              </a:ln>
              <a:effectLst/>
            </p:spPr>
            <p:txBody>
              <a:bodyPr/>
              <a:lstStyle/>
              <a:p>
                <a:endParaRPr lang="en-IN"/>
              </a:p>
            </p:txBody>
          </p:sp>
          <p:sp>
            <p:nvSpPr>
              <p:cNvPr id="10" name="Line 20"/>
              <p:cNvSpPr>
                <a:spLocks noChangeShapeType="1"/>
              </p:cNvSpPr>
              <p:nvPr/>
            </p:nvSpPr>
            <p:spPr bwMode="auto">
              <a:xfrm>
                <a:off x="1429" y="3249"/>
                <a:ext cx="2426" cy="0"/>
              </a:xfrm>
              <a:prstGeom prst="line">
                <a:avLst/>
              </a:prstGeom>
              <a:noFill/>
              <a:ln w="9525">
                <a:solidFill>
                  <a:schemeClr val="accent2"/>
                </a:solidFill>
                <a:round/>
                <a:headEnd/>
                <a:tailEnd/>
              </a:ln>
              <a:effectLst/>
            </p:spPr>
            <p:txBody>
              <a:bodyPr/>
              <a:lstStyle/>
              <a:p>
                <a:endParaRPr lang="en-IN"/>
              </a:p>
            </p:txBody>
          </p:sp>
          <p:sp>
            <p:nvSpPr>
              <p:cNvPr id="11" name="Line 21"/>
              <p:cNvSpPr>
                <a:spLocks noChangeShapeType="1"/>
              </p:cNvSpPr>
              <p:nvPr/>
            </p:nvSpPr>
            <p:spPr bwMode="auto">
              <a:xfrm>
                <a:off x="3855" y="1933"/>
                <a:ext cx="0" cy="612"/>
              </a:xfrm>
              <a:prstGeom prst="line">
                <a:avLst/>
              </a:prstGeom>
              <a:noFill/>
              <a:ln w="9525">
                <a:solidFill>
                  <a:schemeClr val="accent2"/>
                </a:solidFill>
                <a:round/>
                <a:headEnd/>
                <a:tailEnd type="triangle" w="med" len="med"/>
              </a:ln>
              <a:effectLst/>
            </p:spPr>
            <p:txBody>
              <a:bodyPr/>
              <a:lstStyle/>
              <a:p>
                <a:endParaRPr lang="en-IN"/>
              </a:p>
            </p:txBody>
          </p:sp>
          <p:sp>
            <p:nvSpPr>
              <p:cNvPr id="12" name="Line 22"/>
              <p:cNvSpPr>
                <a:spLocks noChangeShapeType="1"/>
              </p:cNvSpPr>
              <p:nvPr/>
            </p:nvSpPr>
            <p:spPr bwMode="auto">
              <a:xfrm>
                <a:off x="3855" y="2931"/>
                <a:ext cx="0" cy="318"/>
              </a:xfrm>
              <a:prstGeom prst="line">
                <a:avLst/>
              </a:prstGeom>
              <a:noFill/>
              <a:ln w="9525">
                <a:solidFill>
                  <a:schemeClr val="accent2"/>
                </a:solidFill>
                <a:round/>
                <a:headEnd/>
                <a:tailEnd/>
              </a:ln>
              <a:effectLst/>
            </p:spPr>
            <p:txBody>
              <a:bodyPr/>
              <a:lstStyle/>
              <a:p>
                <a:endParaRPr lang="en-IN"/>
              </a:p>
            </p:txBody>
          </p:sp>
          <p:sp>
            <p:nvSpPr>
              <p:cNvPr id="13" name="Line 23"/>
              <p:cNvSpPr>
                <a:spLocks noChangeShapeType="1"/>
              </p:cNvSpPr>
              <p:nvPr/>
            </p:nvSpPr>
            <p:spPr bwMode="auto">
              <a:xfrm>
                <a:off x="1429" y="2931"/>
                <a:ext cx="0" cy="318"/>
              </a:xfrm>
              <a:prstGeom prst="line">
                <a:avLst/>
              </a:prstGeom>
              <a:noFill/>
              <a:ln w="9525">
                <a:solidFill>
                  <a:schemeClr val="accent2"/>
                </a:solidFill>
                <a:round/>
                <a:headEnd/>
                <a:tailEnd/>
              </a:ln>
              <a:effectLst/>
            </p:spPr>
            <p:txBody>
              <a:bodyPr/>
              <a:lstStyle/>
              <a:p>
                <a:endParaRPr lang="en-IN"/>
              </a:p>
            </p:txBody>
          </p:sp>
        </p:grpSp>
      </p:grpSp>
      <p:sp>
        <p:nvSpPr>
          <p:cNvPr id="23" name="TextBox 22"/>
          <p:cNvSpPr txBox="1"/>
          <p:nvPr/>
        </p:nvSpPr>
        <p:spPr>
          <a:xfrm>
            <a:off x="990600" y="5486400"/>
            <a:ext cx="7772400" cy="523220"/>
          </a:xfrm>
          <a:prstGeom prst="rect">
            <a:avLst/>
          </a:prstGeom>
          <a:noFill/>
        </p:spPr>
        <p:txBody>
          <a:bodyPr wrap="square" rtlCol="0">
            <a:spAutoFit/>
          </a:bodyPr>
          <a:lstStyle/>
          <a:p>
            <a:r>
              <a:rPr lang="en-US" sz="2800" dirty="0" smtClean="0"/>
              <a:t>Flow of control in the </a:t>
            </a:r>
            <a:r>
              <a:rPr lang="en-US" sz="2800" b="1" dirty="0" smtClean="0">
                <a:solidFill>
                  <a:srgbClr val="002060"/>
                </a:solidFill>
                <a:latin typeface="Courier New" pitchFamily="49" charset="0"/>
                <a:cs typeface="Courier New" pitchFamily="49" charset="0"/>
              </a:rPr>
              <a:t>if..else</a:t>
            </a:r>
            <a:r>
              <a:rPr lang="en-US" sz="2800" dirty="0" smtClean="0"/>
              <a:t> statement</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noAutofit/>
          </a:bodyPr>
          <a:lstStyle/>
          <a:p>
            <a:r>
              <a:rPr lang="en-US" sz="3600" dirty="0" smtClean="0">
                <a:latin typeface="Times New Roman" pitchFamily="18" charset="0"/>
                <a:cs typeface="Times New Roman" pitchFamily="18" charset="0"/>
              </a:rPr>
              <a:t>Switch Statement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839200" cy="5943600"/>
          </a:xfrm>
        </p:spPr>
        <p:txBody>
          <a:bodyPr>
            <a:normAutofit fontScale="85000" lnSpcReduction="10000"/>
          </a:bodyPr>
          <a:lstStyle/>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switch</a:t>
            </a:r>
            <a:r>
              <a:rPr lang="en-US" sz="2800" dirty="0" smtClean="0">
                <a:latin typeface="Times New Roman" pitchFamily="18" charset="0"/>
                <a:cs typeface="Times New Roman" pitchFamily="18" charset="0"/>
              </a:rPr>
              <a:t> multiple-selection statement allows us to implement a sequence of parallel alternatives. It is similar to a nested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statement.</a:t>
            </a:r>
          </a:p>
          <a:p>
            <a:r>
              <a:rPr lang="en-US" sz="2800" dirty="0" smtClean="0">
                <a:latin typeface="Times New Roman" pitchFamily="18" charset="0"/>
                <a:cs typeface="Times New Roman" pitchFamily="18" charset="0"/>
              </a:rPr>
              <a:t>The syntax of a </a:t>
            </a:r>
            <a:r>
              <a:rPr lang="en-US" sz="2800" b="1" dirty="0" smtClean="0">
                <a:solidFill>
                  <a:srgbClr val="002060"/>
                </a:solidFill>
                <a:latin typeface="Courier New" pitchFamily="49" charset="0"/>
                <a:cs typeface="Courier New" pitchFamily="49" charset="0"/>
              </a:rPr>
              <a:t>sw</a:t>
            </a:r>
            <a:r>
              <a:rPr lang="en-US" sz="2400" b="1" dirty="0" smtClean="0">
                <a:solidFill>
                  <a:srgbClr val="002060"/>
                </a:solidFill>
                <a:latin typeface="Courier New" pitchFamily="49" charset="0"/>
                <a:cs typeface="Courier New" pitchFamily="49" charset="0"/>
              </a:rPr>
              <a:t>i</a:t>
            </a:r>
            <a:r>
              <a:rPr lang="en-US" sz="2800" b="1" dirty="0" smtClean="0">
                <a:solidFill>
                  <a:srgbClr val="002060"/>
                </a:solidFill>
                <a:latin typeface="Courier New" pitchFamily="49" charset="0"/>
                <a:cs typeface="Courier New" pitchFamily="49" charset="0"/>
              </a:rPr>
              <a:t>tch</a:t>
            </a:r>
            <a:r>
              <a:rPr lang="en-US" sz="2800" dirty="0" smtClean="0">
                <a:latin typeface="Times New Roman" pitchFamily="18" charset="0"/>
                <a:cs typeface="Times New Roman" pitchFamily="18" charset="0"/>
              </a:rPr>
              <a:t> statement is:</a:t>
            </a:r>
          </a:p>
          <a:p>
            <a:pPr>
              <a:buNone/>
            </a:pPr>
            <a:r>
              <a:rPr lang="en-US" sz="2800" b="1" dirty="0" smtClean="0">
                <a:solidFill>
                  <a:srgbClr val="002060"/>
                </a:solidFill>
                <a:latin typeface="Courier New" pitchFamily="49" charset="0"/>
                <a:cs typeface="Courier New" pitchFamily="49" charset="0"/>
              </a:rPr>
              <a:t> switch </a:t>
            </a:r>
            <a:r>
              <a:rPr lang="en-US" sz="2800" dirty="0" smtClean="0">
                <a:latin typeface="Times New Roman" pitchFamily="18" charset="0"/>
                <a:cs typeface="Times New Roman" pitchFamily="18" charset="0"/>
              </a:rPr>
              <a:t>(expression)</a:t>
            </a:r>
          </a:p>
          <a:p>
            <a:pPr>
              <a:buNone/>
            </a:pPr>
            <a:r>
              <a:rPr lang="en-US" sz="2800" dirty="0" smtClean="0">
                <a:latin typeface="Times New Roman" pitchFamily="18" charset="0"/>
                <a:cs typeface="Times New Roman" pitchFamily="18" charset="0"/>
              </a:rPr>
              <a:t>   { </a:t>
            </a:r>
            <a:r>
              <a:rPr lang="en-US" sz="2800" b="1" dirty="0" smtClean="0">
                <a:solidFill>
                  <a:srgbClr val="002060"/>
                </a:solidFill>
                <a:latin typeface="Courier New" pitchFamily="49" charset="0"/>
                <a:cs typeface="Courier New" pitchFamily="49" charset="0"/>
              </a:rPr>
              <a:t>case </a:t>
            </a:r>
            <a:r>
              <a:rPr lang="en-US" sz="2800" dirty="0" smtClean="0">
                <a:latin typeface="Times New Roman" pitchFamily="18" charset="0"/>
                <a:cs typeface="Times New Roman" pitchFamily="18" charset="0"/>
              </a:rPr>
              <a:t>constant1: statementlist1;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case</a:t>
            </a:r>
            <a:r>
              <a:rPr lang="en-US" sz="2800" dirty="0" smtClean="0">
                <a:latin typeface="Times New Roman" pitchFamily="18" charset="0"/>
                <a:cs typeface="Times New Roman" pitchFamily="18" charset="0"/>
              </a:rPr>
              <a:t>  constant2: statementlist2;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  -  -</a:t>
            </a:r>
          </a:p>
          <a:p>
            <a:pPr>
              <a:buNone/>
            </a:pP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case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constantN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statementlistN</a:t>
            </a: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a:t>
            </a:r>
          </a:p>
          <a:p>
            <a:pPr>
              <a:buNone/>
            </a:pP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default</a:t>
            </a:r>
            <a:r>
              <a:rPr lang="en-US" sz="2800" dirty="0" smtClean="0">
                <a:latin typeface="Times New Roman" pitchFamily="18" charset="0"/>
                <a:cs typeface="Times New Roman" pitchFamily="18" charset="0"/>
              </a:rPr>
              <a:t>:      statementlist1;</a:t>
            </a:r>
          </a:p>
          <a:p>
            <a:pPr>
              <a:buNone/>
            </a:pP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It evaluates the expression and then looks for its value among the case constants. If the value is found among the constants listed, then the statements in the corresponding statement list  are executed.</a:t>
            </a:r>
          </a:p>
          <a:p>
            <a:pPr>
              <a:buNone/>
            </a:pPr>
            <a:r>
              <a:rPr lang="en-US" sz="2800" dirty="0" smtClean="0">
                <a:latin typeface="Times New Roman" pitchFamily="18" charset="0"/>
                <a:cs typeface="Times New Roman" pitchFamily="18" charset="0"/>
              </a:rPr>
              <a:t>      </a:t>
            </a:r>
            <a:endParaRPr lang="en-IN" sz="28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normAutofit fontScale="85000" lnSpcReduction="10000"/>
          </a:bodyPr>
          <a:lstStyle/>
          <a:p>
            <a:pPr>
              <a:buNone/>
            </a:pPr>
            <a:r>
              <a:rPr lang="en-US" sz="2800" b="1" dirty="0" smtClean="0">
                <a:latin typeface="Times New Roman" pitchFamily="18" charset="0"/>
                <a:cs typeface="Times New Roman" pitchFamily="18" charset="0"/>
              </a:rPr>
              <a:t>Example:</a:t>
            </a:r>
          </a:p>
          <a:p>
            <a:pPr>
              <a:buNone/>
            </a:pPr>
            <a:endParaRPr lang="en-US" sz="2800" b="1" dirty="0" smtClean="0">
              <a:latin typeface="Times New Roman" pitchFamily="18" charset="0"/>
              <a:cs typeface="Times New Roman" pitchFamily="18" charset="0"/>
            </a:endParaRPr>
          </a:p>
          <a:p>
            <a:pPr>
              <a:buNone/>
            </a:pPr>
            <a:r>
              <a:rPr lang="en-US" sz="2800" b="1" dirty="0" smtClean="0">
                <a:solidFill>
                  <a:srgbClr val="002060"/>
                </a:solidFill>
                <a:latin typeface="Courier New" pitchFamily="49" charset="0"/>
                <a:cs typeface="Courier New" pitchFamily="49" charset="0"/>
              </a:rPr>
              <a:t>  </a:t>
            </a:r>
            <a:r>
              <a:rPr lang="en-US" sz="2800" b="1" dirty="0" err="1" smtClean="0">
                <a:solidFill>
                  <a:srgbClr val="002060"/>
                </a:solidFill>
                <a:latin typeface="Courier New" pitchFamily="49" charset="0"/>
                <a:cs typeface="Courier New" pitchFamily="49" charset="0"/>
              </a:rPr>
              <a:t>int</a:t>
            </a:r>
            <a:r>
              <a:rPr lang="en-US" sz="2800" dirty="0" smtClean="0">
                <a:solidFill>
                  <a:srgbClr val="002060"/>
                </a:solidFill>
                <a:latin typeface="Courier New" pitchFamily="49" charset="0"/>
                <a:cs typeface="Courier New" pitchFamily="49" charset="0"/>
              </a:rPr>
              <a:t> grades; </a:t>
            </a:r>
          </a:p>
          <a:p>
            <a:pPr>
              <a:buNone/>
            </a:pPr>
            <a:r>
              <a:rPr lang="en-US" sz="2800" dirty="0" smtClean="0">
                <a:solidFill>
                  <a:srgbClr val="002060"/>
                </a:solidFill>
                <a:latin typeface="Courier New" pitchFamily="49" charset="0"/>
                <a:cs typeface="Courier New" pitchFamily="49" charset="0"/>
              </a:rPr>
              <a:t>  </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“Enter your grades: “;</a:t>
            </a:r>
          </a:p>
          <a:p>
            <a:pPr>
              <a:buNone/>
            </a:pPr>
            <a:r>
              <a:rPr lang="en-US" sz="2800" dirty="0" smtClean="0">
                <a:solidFill>
                  <a:srgbClr val="002060"/>
                </a:solidFill>
                <a:latin typeface="Courier New" pitchFamily="49" charset="0"/>
                <a:cs typeface="Courier New" pitchFamily="49" charset="0"/>
              </a:rPr>
              <a:t>  </a:t>
            </a:r>
            <a:r>
              <a:rPr lang="en-US" sz="2800" dirty="0" err="1" smtClean="0">
                <a:solidFill>
                  <a:srgbClr val="002060"/>
                </a:solidFill>
                <a:latin typeface="Courier New" pitchFamily="49" charset="0"/>
                <a:cs typeface="Courier New" pitchFamily="49" charset="0"/>
              </a:rPr>
              <a:t>cin</a:t>
            </a:r>
            <a:r>
              <a:rPr lang="en-US" sz="2800" dirty="0" smtClean="0">
                <a:solidFill>
                  <a:srgbClr val="002060"/>
                </a:solidFill>
                <a:latin typeface="Courier New" pitchFamily="49" charset="0"/>
                <a:cs typeface="Courier New" pitchFamily="49" charset="0"/>
              </a:rPr>
              <a:t> &gt;&gt; grades;</a:t>
            </a:r>
          </a:p>
          <a:p>
            <a:pPr>
              <a:buNone/>
            </a:pPr>
            <a:endParaRPr lang="en-US" sz="2800" dirty="0" smtClean="0">
              <a:solidFill>
                <a:srgbClr val="002060"/>
              </a:solidFill>
              <a:latin typeface="Courier New" pitchFamily="49" charset="0"/>
              <a:cs typeface="Courier New" pitchFamily="49" charset="0"/>
            </a:endParaRPr>
          </a:p>
          <a:p>
            <a:pPr>
              <a:buNone/>
            </a:pPr>
            <a:r>
              <a:rPr lang="en-US" sz="2800" dirty="0" smtClean="0">
                <a:solidFill>
                  <a:srgbClr val="002060"/>
                </a:solidFill>
                <a:latin typeface="Courier New" pitchFamily="49" charset="0"/>
                <a:cs typeface="Courier New" pitchFamily="49" charset="0"/>
              </a:rPr>
              <a:t> </a:t>
            </a:r>
            <a:r>
              <a:rPr lang="en-US" sz="2800" b="1" dirty="0" smtClean="0">
                <a:solidFill>
                  <a:srgbClr val="002060"/>
                </a:solidFill>
                <a:latin typeface="Courier New" pitchFamily="49" charset="0"/>
                <a:cs typeface="Courier New" pitchFamily="49" charset="0"/>
              </a:rPr>
              <a:t>switch</a:t>
            </a:r>
            <a:r>
              <a:rPr lang="en-US" sz="2800" dirty="0" smtClean="0">
                <a:solidFill>
                  <a:srgbClr val="002060"/>
                </a:solidFill>
                <a:latin typeface="Courier New" pitchFamily="49" charset="0"/>
                <a:cs typeface="Courier New" pitchFamily="49" charset="0"/>
              </a:rPr>
              <a:t> (grades/10)</a:t>
            </a:r>
          </a:p>
          <a:p>
            <a:pPr>
              <a:buNone/>
            </a:pPr>
            <a:r>
              <a:rPr lang="en-US" sz="2800" dirty="0" smtClean="0">
                <a:solidFill>
                  <a:srgbClr val="002060"/>
                </a:solidFill>
                <a:latin typeface="Courier New" pitchFamily="49" charset="0"/>
                <a:cs typeface="Courier New" pitchFamily="49" charset="0"/>
              </a:rPr>
              <a:t> {</a:t>
            </a:r>
            <a:r>
              <a:rPr lang="en-US" sz="2800" b="1" dirty="0" smtClean="0">
                <a:solidFill>
                  <a:srgbClr val="002060"/>
                </a:solidFill>
                <a:latin typeface="Courier New" pitchFamily="49" charset="0"/>
                <a:cs typeface="Courier New" pitchFamily="49" charset="0"/>
              </a:rPr>
              <a:t>case</a:t>
            </a:r>
            <a:r>
              <a:rPr lang="en-US" sz="2800" dirty="0" smtClean="0">
                <a:solidFill>
                  <a:srgbClr val="002060"/>
                </a:solidFill>
                <a:latin typeface="Courier New" pitchFamily="49" charset="0"/>
                <a:cs typeface="Courier New" pitchFamily="49" charset="0"/>
              </a:rPr>
              <a:t> 10:</a:t>
            </a:r>
          </a:p>
          <a:p>
            <a:pPr>
              <a:buNone/>
            </a:pPr>
            <a:r>
              <a:rPr lang="en-US" sz="2800" b="1" dirty="0" smtClean="0">
                <a:solidFill>
                  <a:srgbClr val="002060"/>
                </a:solidFill>
                <a:latin typeface="Courier New" pitchFamily="49" charset="0"/>
                <a:cs typeface="Courier New" pitchFamily="49" charset="0"/>
              </a:rPr>
              <a:t>  case</a:t>
            </a:r>
            <a:r>
              <a:rPr lang="en-US" sz="2800" dirty="0" smtClean="0">
                <a:solidFill>
                  <a:srgbClr val="002060"/>
                </a:solidFill>
                <a:latin typeface="Courier New" pitchFamily="49" charset="0"/>
                <a:cs typeface="Courier New" pitchFamily="49" charset="0"/>
              </a:rPr>
              <a:t> 9: </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“Your grade is an A ”;</a:t>
            </a:r>
            <a:r>
              <a:rPr lang="en-US" sz="2800" b="1" dirty="0" smtClean="0">
                <a:solidFill>
                  <a:srgbClr val="002060"/>
                </a:solidFill>
                <a:latin typeface="Courier New" pitchFamily="49" charset="0"/>
                <a:cs typeface="Courier New" pitchFamily="49" charset="0"/>
              </a:rPr>
              <a:t>break</a:t>
            </a:r>
            <a:r>
              <a:rPr lang="en-US" sz="2800" dirty="0" smtClean="0">
                <a:solidFill>
                  <a:srgbClr val="002060"/>
                </a:solidFill>
                <a:latin typeface="Courier New" pitchFamily="49" charset="0"/>
                <a:cs typeface="Courier New" pitchFamily="49" charset="0"/>
              </a:rPr>
              <a:t>;</a:t>
            </a:r>
          </a:p>
          <a:p>
            <a:pPr>
              <a:buNone/>
            </a:pPr>
            <a:r>
              <a:rPr lang="en-US" sz="2800" dirty="0" smtClean="0">
                <a:solidFill>
                  <a:srgbClr val="002060"/>
                </a:solidFill>
                <a:latin typeface="Courier New" pitchFamily="49" charset="0"/>
                <a:cs typeface="Courier New" pitchFamily="49" charset="0"/>
              </a:rPr>
              <a:t>  </a:t>
            </a:r>
            <a:r>
              <a:rPr lang="en-US" sz="2800" b="1" dirty="0" smtClean="0">
                <a:solidFill>
                  <a:srgbClr val="002060"/>
                </a:solidFill>
                <a:latin typeface="Courier New" pitchFamily="49" charset="0"/>
                <a:cs typeface="Courier New" pitchFamily="49" charset="0"/>
              </a:rPr>
              <a:t>case</a:t>
            </a:r>
            <a:r>
              <a:rPr lang="en-US" sz="2800" dirty="0" smtClean="0">
                <a:solidFill>
                  <a:srgbClr val="002060"/>
                </a:solidFill>
                <a:latin typeface="Courier New" pitchFamily="49" charset="0"/>
                <a:cs typeface="Courier New" pitchFamily="49" charset="0"/>
              </a:rPr>
              <a:t> 8: </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“Your grade is a B ”;</a:t>
            </a:r>
            <a:r>
              <a:rPr lang="en-US" sz="2800" b="1" dirty="0" smtClean="0">
                <a:solidFill>
                  <a:srgbClr val="002060"/>
                </a:solidFill>
                <a:latin typeface="Courier New" pitchFamily="49" charset="0"/>
                <a:cs typeface="Courier New" pitchFamily="49" charset="0"/>
              </a:rPr>
              <a:t>break</a:t>
            </a:r>
            <a:r>
              <a:rPr lang="en-US" sz="2800" dirty="0" smtClean="0">
                <a:solidFill>
                  <a:srgbClr val="002060"/>
                </a:solidFill>
                <a:latin typeface="Courier New" pitchFamily="49" charset="0"/>
                <a:cs typeface="Courier New" pitchFamily="49" charset="0"/>
              </a:rPr>
              <a:t>;</a:t>
            </a:r>
          </a:p>
          <a:p>
            <a:pPr>
              <a:buNone/>
            </a:pPr>
            <a:r>
              <a:rPr lang="en-US" sz="2800" b="1" dirty="0" smtClean="0">
                <a:solidFill>
                  <a:srgbClr val="002060"/>
                </a:solidFill>
                <a:latin typeface="Courier New" pitchFamily="49" charset="0"/>
                <a:cs typeface="Courier New" pitchFamily="49" charset="0"/>
              </a:rPr>
              <a:t>  case</a:t>
            </a:r>
            <a:r>
              <a:rPr lang="en-US" sz="2800" dirty="0" smtClean="0">
                <a:solidFill>
                  <a:srgbClr val="002060"/>
                </a:solidFill>
                <a:latin typeface="Courier New" pitchFamily="49" charset="0"/>
                <a:cs typeface="Courier New" pitchFamily="49" charset="0"/>
              </a:rPr>
              <a:t> 7: </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“Your grade is a C ”;</a:t>
            </a:r>
            <a:r>
              <a:rPr lang="en-US" sz="2800" b="1" dirty="0" smtClean="0">
                <a:solidFill>
                  <a:srgbClr val="002060"/>
                </a:solidFill>
                <a:latin typeface="Courier New" pitchFamily="49" charset="0"/>
                <a:cs typeface="Courier New" pitchFamily="49" charset="0"/>
              </a:rPr>
              <a:t>break</a:t>
            </a:r>
            <a:r>
              <a:rPr lang="en-US" sz="2800" dirty="0" smtClean="0">
                <a:solidFill>
                  <a:srgbClr val="002060"/>
                </a:solidFill>
                <a:latin typeface="Courier New" pitchFamily="49" charset="0"/>
                <a:cs typeface="Courier New" pitchFamily="49" charset="0"/>
              </a:rPr>
              <a:t>;</a:t>
            </a:r>
          </a:p>
          <a:p>
            <a:pPr>
              <a:buNone/>
            </a:pPr>
            <a:r>
              <a:rPr lang="en-US" sz="2800" dirty="0" smtClean="0">
                <a:solidFill>
                  <a:srgbClr val="002060"/>
                </a:solidFill>
                <a:latin typeface="Courier New" pitchFamily="49" charset="0"/>
                <a:cs typeface="Courier New" pitchFamily="49" charset="0"/>
              </a:rPr>
              <a:t>  </a:t>
            </a:r>
            <a:r>
              <a:rPr lang="en-US" sz="2800" b="1" dirty="0" smtClean="0">
                <a:solidFill>
                  <a:srgbClr val="002060"/>
                </a:solidFill>
                <a:latin typeface="Courier New" pitchFamily="49" charset="0"/>
                <a:cs typeface="Courier New" pitchFamily="49" charset="0"/>
              </a:rPr>
              <a:t>case</a:t>
            </a:r>
            <a:r>
              <a:rPr lang="en-US" sz="2800" dirty="0" smtClean="0">
                <a:solidFill>
                  <a:srgbClr val="002060"/>
                </a:solidFill>
                <a:latin typeface="Courier New" pitchFamily="49" charset="0"/>
                <a:cs typeface="Courier New" pitchFamily="49" charset="0"/>
              </a:rPr>
              <a:t> 6: </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“Your grade is a D ”;</a:t>
            </a:r>
            <a:r>
              <a:rPr lang="en-US" sz="2800" b="1" dirty="0" smtClean="0">
                <a:solidFill>
                  <a:srgbClr val="002060"/>
                </a:solidFill>
                <a:latin typeface="Courier New" pitchFamily="49" charset="0"/>
                <a:cs typeface="Courier New" pitchFamily="49" charset="0"/>
              </a:rPr>
              <a:t>break</a:t>
            </a:r>
            <a:r>
              <a:rPr lang="en-US" sz="2800" dirty="0" smtClean="0">
                <a:solidFill>
                  <a:srgbClr val="002060"/>
                </a:solidFill>
                <a:latin typeface="Courier New" pitchFamily="49" charset="0"/>
                <a:cs typeface="Courier New" pitchFamily="49" charset="0"/>
              </a:rPr>
              <a:t>;</a:t>
            </a:r>
          </a:p>
          <a:p>
            <a:pPr>
              <a:buNone/>
            </a:pPr>
            <a:r>
              <a:rPr lang="en-US" sz="2800" dirty="0" smtClean="0">
                <a:solidFill>
                  <a:srgbClr val="002060"/>
                </a:solidFill>
                <a:latin typeface="Courier New" pitchFamily="49" charset="0"/>
                <a:cs typeface="Courier New" pitchFamily="49" charset="0"/>
              </a:rPr>
              <a:t>  </a:t>
            </a:r>
            <a:r>
              <a:rPr lang="en-US" sz="2800" b="1" dirty="0" err="1" smtClean="0">
                <a:solidFill>
                  <a:srgbClr val="002060"/>
                </a:solidFill>
                <a:latin typeface="Courier New" pitchFamily="49" charset="0"/>
                <a:cs typeface="Courier New" pitchFamily="49" charset="0"/>
              </a:rPr>
              <a:t>default</a:t>
            </a:r>
            <a:r>
              <a:rPr lang="en-US" sz="2800" dirty="0" err="1" smtClean="0">
                <a:solidFill>
                  <a:srgbClr val="002060"/>
                </a:solidFill>
                <a:latin typeface="Courier New" pitchFamily="49" charset="0"/>
                <a:cs typeface="Courier New" pitchFamily="49" charset="0"/>
              </a:rPr>
              <a:t>:cout</a:t>
            </a:r>
            <a:r>
              <a:rPr lang="en-US" sz="2800" dirty="0" smtClean="0">
                <a:solidFill>
                  <a:srgbClr val="002060"/>
                </a:solidFill>
                <a:latin typeface="Courier New" pitchFamily="49" charset="0"/>
                <a:cs typeface="Courier New" pitchFamily="49" charset="0"/>
              </a:rPr>
              <a:t> &lt;&lt; “Your grade is F \n”;    </a:t>
            </a:r>
          </a:p>
          <a:p>
            <a:pPr>
              <a:buNone/>
            </a:pPr>
            <a:r>
              <a:rPr lang="en-US" sz="2800" dirty="0" smtClean="0">
                <a:solidFill>
                  <a:srgbClr val="002060"/>
                </a:solidFill>
                <a:latin typeface="Courier New" pitchFamily="49" charset="0"/>
                <a:cs typeface="Courier New" pitchFamily="49" charset="0"/>
              </a:rPr>
              <a:t> }</a:t>
            </a: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a:bodyPr>
          <a:lstStyle/>
          <a:p>
            <a:r>
              <a:rPr lang="en-US" sz="2800" dirty="0" smtClean="0">
                <a:latin typeface="Times New Roman" pitchFamily="18" charset="0"/>
                <a:cs typeface="Times New Roman" pitchFamily="18" charset="0"/>
              </a:rPr>
              <a:t>A </a:t>
            </a:r>
            <a:r>
              <a:rPr lang="en-US" sz="2800" b="1" dirty="0" smtClean="0">
                <a:solidFill>
                  <a:srgbClr val="002060"/>
                </a:solidFill>
                <a:latin typeface="Courier New" pitchFamily="49" charset="0"/>
                <a:cs typeface="Courier New" pitchFamily="49" charset="0"/>
              </a:rPr>
              <a:t>case</a:t>
            </a:r>
            <a:r>
              <a:rPr lang="en-US" sz="2800" dirty="0" smtClean="0">
                <a:latin typeface="Times New Roman" pitchFamily="18" charset="0"/>
                <a:cs typeface="Times New Roman" pitchFamily="18" charset="0"/>
              </a:rPr>
              <a:t> statement should be followed by a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 otherwise, the program execution will not branch out of </a:t>
            </a:r>
            <a:r>
              <a:rPr lang="en-US" sz="2800" b="1" dirty="0" smtClean="0">
                <a:solidFill>
                  <a:srgbClr val="002060"/>
                </a:solidFill>
                <a:latin typeface="Courier New" pitchFamily="49" charset="0"/>
                <a:cs typeface="Courier New" pitchFamily="49" charset="0"/>
              </a:rPr>
              <a:t>switch</a:t>
            </a:r>
            <a:r>
              <a:rPr lang="en-US" sz="2800" dirty="0" smtClean="0">
                <a:latin typeface="Times New Roman" pitchFamily="18" charset="0"/>
                <a:cs typeface="Times New Roman" pitchFamily="18" charset="0"/>
              </a:rPr>
              <a:t> block after finishing its case and a logical error occurs.</a:t>
            </a:r>
          </a:p>
          <a:p>
            <a:pPr>
              <a:buNone/>
            </a:pPr>
            <a:r>
              <a:rPr lang="en-US" sz="2400" b="1" dirty="0" smtClean="0">
                <a:solidFill>
                  <a:srgbClr val="002060"/>
                </a:solidFill>
                <a:latin typeface="Courier New" pitchFamily="49" charset="0"/>
                <a:cs typeface="Courier New" pitchFamily="49" charset="0"/>
              </a:rPr>
              <a:t>   switch</a:t>
            </a:r>
            <a:r>
              <a:rPr lang="en-US" sz="2400" dirty="0" smtClean="0">
                <a:solidFill>
                  <a:srgbClr val="002060"/>
                </a:solidFill>
                <a:latin typeface="Courier New" pitchFamily="49" charset="0"/>
                <a:cs typeface="Courier New" pitchFamily="49" charset="0"/>
              </a:rPr>
              <a:t> (grades/10)</a:t>
            </a:r>
          </a:p>
          <a:p>
            <a:pPr>
              <a:buNone/>
            </a:pPr>
            <a:r>
              <a:rPr lang="en-US" sz="2400"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case</a:t>
            </a:r>
            <a:r>
              <a:rPr lang="en-US" sz="2400" dirty="0" smtClean="0">
                <a:solidFill>
                  <a:srgbClr val="002060"/>
                </a:solidFill>
                <a:latin typeface="Courier New" pitchFamily="49" charset="0"/>
                <a:cs typeface="Courier New" pitchFamily="49" charset="0"/>
              </a:rPr>
              <a:t> 9: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“Your grade is </a:t>
            </a:r>
            <a:r>
              <a:rPr lang="en-US" sz="2400" dirty="0" err="1" smtClean="0">
                <a:solidFill>
                  <a:srgbClr val="002060"/>
                </a:solidFill>
                <a:latin typeface="Courier New" pitchFamily="49" charset="0"/>
                <a:cs typeface="Courier New" pitchFamily="49" charset="0"/>
              </a:rPr>
              <a:t>an‘A</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case</a:t>
            </a:r>
            <a:r>
              <a:rPr lang="en-US" sz="2400" dirty="0" smtClean="0">
                <a:solidFill>
                  <a:srgbClr val="002060"/>
                </a:solidFill>
                <a:latin typeface="Courier New" pitchFamily="49" charset="0"/>
                <a:cs typeface="Courier New" pitchFamily="49" charset="0"/>
              </a:rPr>
              <a:t> 8: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“Your grade is </a:t>
            </a:r>
            <a:r>
              <a:rPr lang="en-US" sz="2400" dirty="0" err="1" smtClean="0">
                <a:solidFill>
                  <a:srgbClr val="002060"/>
                </a:solidFill>
                <a:latin typeface="Courier New" pitchFamily="49" charset="0"/>
                <a:cs typeface="Courier New" pitchFamily="49" charset="0"/>
              </a:rPr>
              <a:t>a‘B</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a:t>
            </a:r>
          </a:p>
          <a:p>
            <a:pPr>
              <a:buNone/>
            </a:pPr>
            <a:r>
              <a:rPr lang="en-US" sz="2400" dirty="0" smtClean="0">
                <a:latin typeface="Times New Roman" pitchFamily="18" charset="0"/>
                <a:cs typeface="Times New Roman" pitchFamily="18" charset="0"/>
              </a:rPr>
              <a:t>Enter grades : 92</a:t>
            </a:r>
          </a:p>
          <a:p>
            <a:pPr>
              <a:buNone/>
            </a:pPr>
            <a:r>
              <a:rPr lang="en-US" sz="2400" dirty="0" smtClean="0">
                <a:latin typeface="Times New Roman" pitchFamily="18" charset="0"/>
                <a:cs typeface="Times New Roman" pitchFamily="18" charset="0"/>
              </a:rPr>
              <a:t>Output:      Your grade is an A.</a:t>
            </a:r>
          </a:p>
          <a:p>
            <a:pPr>
              <a:buNone/>
            </a:pPr>
            <a:r>
              <a:rPr lang="en-US" sz="2400" dirty="0" smtClean="0">
                <a:latin typeface="Times New Roman" pitchFamily="18" charset="0"/>
                <a:cs typeface="Times New Roman" pitchFamily="18" charset="0"/>
              </a:rPr>
              <a:t>                  Your grade is a B.</a:t>
            </a:r>
          </a:p>
          <a:p>
            <a:pPr>
              <a:buNone/>
            </a:pPr>
            <a:endParaRPr lang="en-US" sz="2400" dirty="0" smtClean="0">
              <a:latin typeface="Times New Roman" pitchFamily="18" charset="0"/>
              <a:cs typeface="Times New Roman" pitchFamily="18" charset="0"/>
            </a:endParaRPr>
          </a:p>
          <a:p>
            <a:r>
              <a:rPr lang="en-US" sz="2400" u="sng" dirty="0" smtClean="0">
                <a:latin typeface="Times New Roman" pitchFamily="18" charset="0"/>
                <a:cs typeface="Times New Roman" pitchFamily="18" charset="0"/>
              </a:rPr>
              <a:t>The value of the switch expression cannot be a floating point or string expression – it can only be of integral type or </a:t>
            </a:r>
            <a:r>
              <a:rPr lang="en-US" sz="2400" u="sng" dirty="0" err="1" smtClean="0">
                <a:latin typeface="Times New Roman" pitchFamily="18" charset="0"/>
                <a:cs typeface="Times New Roman" pitchFamily="18" charset="0"/>
              </a:rPr>
              <a:t>enum</a:t>
            </a:r>
            <a:r>
              <a:rPr lang="en-US" sz="2400" u="sng" dirty="0" smtClean="0">
                <a:latin typeface="Times New Roman" pitchFamily="18" charset="0"/>
                <a:cs typeface="Times New Roman" pitchFamily="18" charset="0"/>
              </a:rPr>
              <a:t> type.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r>
              <a:rPr lang="en-US" sz="3600" dirty="0" smtClean="0">
                <a:latin typeface="Times New Roman" pitchFamily="18" charset="0"/>
                <a:cs typeface="Times New Roman" pitchFamily="18" charset="0"/>
              </a:rPr>
              <a:t>Logical Operators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610600" cy="5638800"/>
          </a:xfrm>
        </p:spPr>
        <p:txBody>
          <a:bodyPr>
            <a:normAutofit/>
          </a:bodyPr>
          <a:lstStyle/>
          <a:p>
            <a:r>
              <a:rPr lang="en-US" sz="2800" dirty="0" smtClean="0">
                <a:latin typeface="Times New Roman" pitchFamily="18" charset="0"/>
                <a:cs typeface="Times New Roman" pitchFamily="18" charset="0"/>
              </a:rPr>
              <a:t>Logical operators are used to express compound conditions. </a:t>
            </a:r>
          </a:p>
          <a:p>
            <a:r>
              <a:rPr lang="en-US" sz="2800" dirty="0" smtClean="0">
                <a:latin typeface="Times New Roman" pitchFamily="18" charset="0"/>
                <a:cs typeface="Times New Roman" pitchFamily="18" charset="0"/>
              </a:rPr>
              <a:t>C++ has three logical operators:</a:t>
            </a:r>
          </a:p>
          <a:p>
            <a:pPr lvl="1"/>
            <a:r>
              <a:rPr lang="en-US" sz="2400" dirty="0" smtClean="0">
                <a:latin typeface="Times New Roman" pitchFamily="18" charset="0"/>
                <a:cs typeface="Times New Roman" pitchFamily="18" charset="0"/>
              </a:rPr>
              <a:t>Logical </a:t>
            </a:r>
            <a:r>
              <a:rPr lang="en-US" sz="2400" b="1" dirty="0" smtClean="0">
                <a:latin typeface="Times New Roman" pitchFamily="18" charset="0"/>
                <a:cs typeface="Times New Roman" pitchFamily="18" charset="0"/>
              </a:rPr>
              <a:t>AND: </a:t>
            </a:r>
            <a:r>
              <a:rPr lang="en-US" sz="2400" b="1" dirty="0" smtClean="0">
                <a:solidFill>
                  <a:srgbClr val="FF0000"/>
                </a:solidFill>
                <a:latin typeface="Times New Roman" pitchFamily="18" charset="0"/>
                <a:cs typeface="Times New Roman" pitchFamily="18" charset="0"/>
              </a:rPr>
              <a:t>  &amp;&amp;</a:t>
            </a:r>
          </a:p>
          <a:p>
            <a:pPr lvl="1"/>
            <a:r>
              <a:rPr lang="en-US" sz="2400" dirty="0" smtClean="0">
                <a:latin typeface="Times New Roman" pitchFamily="18" charset="0"/>
                <a:cs typeface="Times New Roman" pitchFamily="18" charset="0"/>
              </a:rPr>
              <a:t>Logical  </a:t>
            </a:r>
            <a:r>
              <a:rPr lang="en-US" sz="2400" b="1" dirty="0" smtClean="0">
                <a:latin typeface="Times New Roman" pitchFamily="18" charset="0"/>
                <a:cs typeface="Times New Roman" pitchFamily="18" charset="0"/>
              </a:rPr>
              <a:t>OR:</a:t>
            </a:r>
            <a:r>
              <a:rPr lang="en-US" sz="2400" b="1" dirty="0" smtClean="0">
                <a:solidFill>
                  <a:srgbClr val="FF0000"/>
                </a:solidFill>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Logical  </a:t>
            </a:r>
            <a:r>
              <a:rPr lang="en-US" sz="2400" b="1" dirty="0" smtClean="0">
                <a:latin typeface="Times New Roman" pitchFamily="18" charset="0"/>
                <a:cs typeface="Times New Roman" pitchFamily="18" charset="0"/>
              </a:rPr>
              <a:t>NOT:</a:t>
            </a:r>
            <a:r>
              <a:rPr lang="en-US" sz="2400" b="1" dirty="0" smtClean="0">
                <a:solidFill>
                  <a:srgbClr val="FF0000"/>
                </a:solidFill>
                <a:latin typeface="Times New Roman" pitchFamily="18" charset="0"/>
                <a:cs typeface="Times New Roman" pitchFamily="18" charset="0"/>
              </a:rPr>
              <a:t>     !</a:t>
            </a:r>
            <a:endParaRPr lang="en-US" sz="2400" b="1"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The operators &amp;&amp; and || are binary,  and ! is a unary operator.</a:t>
            </a:r>
          </a:p>
          <a:p>
            <a:r>
              <a:rPr lang="en-US" sz="2800" dirty="0" smtClean="0">
                <a:latin typeface="Times New Roman" pitchFamily="18" charset="0"/>
                <a:cs typeface="Times New Roman" pitchFamily="18" charset="0"/>
              </a:rPr>
              <a:t>The statement p &amp;&amp; q evaluates to true if and only if both p and q are true.</a:t>
            </a:r>
          </a:p>
          <a:p>
            <a:r>
              <a:rPr lang="en-US" sz="2800" dirty="0" smtClean="0">
                <a:latin typeface="Times New Roman" pitchFamily="18" charset="0"/>
                <a:cs typeface="Times New Roman" pitchFamily="18" charset="0"/>
              </a:rPr>
              <a:t>The statement p || q evaluates to true if and only if at least one of p or q is true.</a:t>
            </a:r>
            <a:endParaRPr lang="en-IN"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lnSpcReduction="10000"/>
          </a:bodyPr>
          <a:lstStyle/>
          <a:p>
            <a:r>
              <a:rPr lang="en-US" sz="2800" dirty="0" smtClean="0">
                <a:latin typeface="Times New Roman" pitchFamily="18" charset="0"/>
                <a:cs typeface="Times New Roman" pitchFamily="18" charset="0"/>
              </a:rPr>
              <a:t>! p evaluates to true if and only if p is false.</a:t>
            </a:r>
          </a:p>
          <a:p>
            <a:pPr>
              <a:buNone/>
            </a:pPr>
            <a:r>
              <a:rPr lang="en-US" sz="2800" b="1" dirty="0" smtClean="0">
                <a:latin typeface="Times New Roman" pitchFamily="18" charset="0"/>
                <a:cs typeface="Times New Roman" pitchFamily="18" charset="0"/>
              </a:rPr>
              <a:t>Truth Tables:</a:t>
            </a: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(To find minimum of three numbers)</a:t>
            </a:r>
          </a:p>
          <a:p>
            <a:pPr>
              <a:buNone/>
            </a:pPr>
            <a:r>
              <a:rPr lang="en-US" sz="2200" dirty="0" smtClean="0">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“Enter the three numbers” &lt;&lt;</a:t>
            </a:r>
            <a:r>
              <a:rPr lang="en-US" sz="2200" dirty="0" err="1" smtClean="0">
                <a:solidFill>
                  <a:srgbClr val="002060"/>
                </a:solidFill>
                <a:latin typeface="Courier New" pitchFamily="49" charset="0"/>
                <a:cs typeface="Courier New" pitchFamily="49" charset="0"/>
              </a:rPr>
              <a:t>endl</a:t>
            </a:r>
            <a:r>
              <a:rPr lang="en-US" sz="2200" dirty="0" smtClean="0">
                <a:solidFill>
                  <a:srgbClr val="002060"/>
                </a:solidFill>
                <a:latin typeface="Courier New" pitchFamily="49" charset="0"/>
                <a:cs typeface="Courier New" pitchFamily="49" charset="0"/>
              </a:rPr>
              <a:t>;</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cin</a:t>
            </a:r>
            <a:r>
              <a:rPr lang="en-US" sz="2200" dirty="0" smtClean="0">
                <a:solidFill>
                  <a:srgbClr val="002060"/>
                </a:solidFill>
                <a:latin typeface="Courier New" pitchFamily="49" charset="0"/>
                <a:cs typeface="Courier New" pitchFamily="49" charset="0"/>
              </a:rPr>
              <a:t> &gt;&gt; n1 &gt;&gt; n2 &gt;&gt; n3;</a:t>
            </a:r>
          </a:p>
          <a:p>
            <a:pPr>
              <a:buNone/>
            </a:pPr>
            <a:r>
              <a:rPr lang="en-US" sz="2800" dirty="0" smtClean="0">
                <a:solidFill>
                  <a:srgbClr val="002060"/>
                </a:solidFill>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if </a:t>
            </a:r>
            <a:r>
              <a:rPr lang="en-US" sz="2200" dirty="0" smtClean="0">
                <a:solidFill>
                  <a:srgbClr val="002060"/>
                </a:solidFill>
                <a:latin typeface="Courier New" pitchFamily="49" charset="0"/>
                <a:cs typeface="Courier New" pitchFamily="49" charset="0"/>
              </a:rPr>
              <a:t>(n1&lt;=n2 &amp;&amp; n1&lt;=n3)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&lt;&lt;“The minimum is n3”;</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 </a:t>
            </a:r>
            <a:r>
              <a:rPr lang="en-US" sz="2200" dirty="0" smtClean="0">
                <a:solidFill>
                  <a:srgbClr val="002060"/>
                </a:solidFill>
                <a:latin typeface="Courier New" pitchFamily="49" charset="0"/>
                <a:cs typeface="Courier New" pitchFamily="49" charset="0"/>
              </a:rPr>
              <a:t>(n2&lt;=n1 &amp;&amp; n2&lt;=n3)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&lt;&lt;“The minimum is n2”;</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“The minimum is n3”;</a:t>
            </a:r>
            <a:endParaRPr lang="en-US" sz="2800" dirty="0" smtClean="0">
              <a:solidFill>
                <a:srgbClr val="002060"/>
              </a:solidFill>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762000" y="1447800"/>
          <a:ext cx="3886200" cy="2133600"/>
        </p:xfrm>
        <a:graphic>
          <a:graphicData uri="http://schemas.openxmlformats.org/drawingml/2006/table">
            <a:tbl>
              <a:tblPr firstRow="1" bandRow="1">
                <a:tableStyleId>{5C22544A-7EE6-4342-B048-85BDC9FD1C3A}</a:tableStyleId>
              </a:tblPr>
              <a:tblGrid>
                <a:gridCol w="971550"/>
                <a:gridCol w="971550"/>
                <a:gridCol w="971550"/>
                <a:gridCol w="971550"/>
              </a:tblGrid>
              <a:tr h="426720">
                <a:tc>
                  <a:txBody>
                    <a:bodyPr/>
                    <a:lstStyle/>
                    <a:p>
                      <a:r>
                        <a:rPr lang="en-US" sz="2000" b="1" dirty="0" smtClean="0"/>
                        <a:t>p</a:t>
                      </a:r>
                      <a:endParaRPr lang="en-IN" sz="2000" b="1" dirty="0"/>
                    </a:p>
                  </a:txBody>
                  <a:tcPr/>
                </a:tc>
                <a:tc>
                  <a:txBody>
                    <a:bodyPr/>
                    <a:lstStyle/>
                    <a:p>
                      <a:r>
                        <a:rPr lang="en-US" sz="2000" b="1" dirty="0" smtClean="0"/>
                        <a:t>q</a:t>
                      </a:r>
                      <a:endParaRPr lang="en-IN" sz="2000" b="1" dirty="0"/>
                    </a:p>
                  </a:txBody>
                  <a:tcPr/>
                </a:tc>
                <a:tc>
                  <a:txBody>
                    <a:bodyPr/>
                    <a:lstStyle/>
                    <a:p>
                      <a:r>
                        <a:rPr lang="en-US" sz="2000" b="1" dirty="0" smtClean="0"/>
                        <a:t>p</a:t>
                      </a:r>
                      <a:r>
                        <a:rPr lang="en-US" sz="2000" b="1" baseline="0" dirty="0" smtClean="0"/>
                        <a:t> </a:t>
                      </a:r>
                      <a:r>
                        <a:rPr lang="en-US" sz="2000" b="1" dirty="0" smtClean="0"/>
                        <a:t>&amp;&amp; q</a:t>
                      </a:r>
                      <a:endParaRPr lang="en-IN" sz="2000" b="1" dirty="0"/>
                    </a:p>
                  </a:txBody>
                  <a:tcPr/>
                </a:tc>
                <a:tc>
                  <a:txBody>
                    <a:bodyPr/>
                    <a:lstStyle/>
                    <a:p>
                      <a:r>
                        <a:rPr lang="en-US" sz="2000" b="1" dirty="0" smtClean="0"/>
                        <a:t>p|| q</a:t>
                      </a:r>
                      <a:endParaRPr lang="en-IN" sz="2000" b="1" dirty="0"/>
                    </a:p>
                  </a:txBody>
                  <a:tcPr/>
                </a:tc>
              </a:tr>
              <a:tr h="426720">
                <a:tc>
                  <a:txBody>
                    <a:bodyPr/>
                    <a:lstStyle/>
                    <a:p>
                      <a:r>
                        <a:rPr lang="en-US" sz="2000" b="1" dirty="0" smtClean="0"/>
                        <a:t>T</a:t>
                      </a:r>
                      <a:endParaRPr lang="en-IN" sz="2000" b="1" dirty="0"/>
                    </a:p>
                  </a:txBody>
                  <a:tcPr/>
                </a:tc>
                <a:tc>
                  <a:txBody>
                    <a:bodyPr/>
                    <a:lstStyle/>
                    <a:p>
                      <a:r>
                        <a:rPr lang="en-US" sz="2000" b="1" dirty="0" smtClean="0"/>
                        <a:t>T</a:t>
                      </a:r>
                      <a:endParaRPr lang="en-IN" sz="2000" b="1" dirty="0"/>
                    </a:p>
                  </a:txBody>
                  <a:tcPr/>
                </a:tc>
                <a:tc>
                  <a:txBody>
                    <a:bodyPr/>
                    <a:lstStyle/>
                    <a:p>
                      <a:r>
                        <a:rPr lang="en-US" sz="2000" b="1" dirty="0" smtClean="0"/>
                        <a:t>T</a:t>
                      </a:r>
                      <a:endParaRPr lang="en-IN" sz="2000" b="1" dirty="0"/>
                    </a:p>
                  </a:txBody>
                  <a:tcPr/>
                </a:tc>
                <a:tc>
                  <a:txBody>
                    <a:bodyPr/>
                    <a:lstStyle/>
                    <a:p>
                      <a:r>
                        <a:rPr lang="en-US" sz="2000" b="1" dirty="0" smtClean="0"/>
                        <a:t>T</a:t>
                      </a:r>
                      <a:endParaRPr lang="en-IN" sz="2000" b="1" dirty="0"/>
                    </a:p>
                  </a:txBody>
                  <a:tcPr/>
                </a:tc>
              </a:tr>
              <a:tr h="426720">
                <a:tc>
                  <a:txBody>
                    <a:bodyPr/>
                    <a:lstStyle/>
                    <a:p>
                      <a:r>
                        <a:rPr lang="en-US" sz="2000" b="1" dirty="0" smtClean="0"/>
                        <a:t>T</a:t>
                      </a:r>
                      <a:endParaRPr lang="en-IN" sz="2000" b="1" dirty="0"/>
                    </a:p>
                  </a:txBody>
                  <a:tcPr/>
                </a:tc>
                <a:tc>
                  <a:txBody>
                    <a:bodyPr/>
                    <a:lstStyle/>
                    <a:p>
                      <a:r>
                        <a:rPr lang="en-US" sz="2000" b="1" dirty="0" smtClean="0"/>
                        <a:t>F</a:t>
                      </a:r>
                      <a:endParaRPr lang="en-IN" sz="2000" b="1" dirty="0"/>
                    </a:p>
                  </a:txBody>
                  <a:tcPr/>
                </a:tc>
                <a:tc>
                  <a:txBody>
                    <a:bodyPr/>
                    <a:lstStyle/>
                    <a:p>
                      <a:r>
                        <a:rPr lang="en-US" sz="2000" b="1" dirty="0" smtClean="0"/>
                        <a:t>F</a:t>
                      </a:r>
                      <a:endParaRPr lang="en-IN" sz="2000" b="1" dirty="0"/>
                    </a:p>
                  </a:txBody>
                  <a:tcPr/>
                </a:tc>
                <a:tc>
                  <a:txBody>
                    <a:bodyPr/>
                    <a:lstStyle/>
                    <a:p>
                      <a:r>
                        <a:rPr lang="en-US" sz="2000" b="1" dirty="0" smtClean="0"/>
                        <a:t>T</a:t>
                      </a:r>
                      <a:endParaRPr lang="en-IN" sz="2000" b="1" dirty="0"/>
                    </a:p>
                  </a:txBody>
                  <a:tcPr/>
                </a:tc>
              </a:tr>
              <a:tr h="426720">
                <a:tc>
                  <a:txBody>
                    <a:bodyPr/>
                    <a:lstStyle/>
                    <a:p>
                      <a:r>
                        <a:rPr lang="en-US" sz="2000" b="1" dirty="0" smtClean="0"/>
                        <a:t>F</a:t>
                      </a:r>
                      <a:endParaRPr lang="en-IN" sz="2000" b="1" dirty="0"/>
                    </a:p>
                  </a:txBody>
                  <a:tcPr/>
                </a:tc>
                <a:tc>
                  <a:txBody>
                    <a:bodyPr/>
                    <a:lstStyle/>
                    <a:p>
                      <a:r>
                        <a:rPr lang="en-US" sz="2000" b="1" dirty="0" smtClean="0"/>
                        <a:t>T</a:t>
                      </a:r>
                      <a:endParaRPr lang="en-IN" sz="2000" b="1" dirty="0"/>
                    </a:p>
                  </a:txBody>
                  <a:tcPr/>
                </a:tc>
                <a:tc>
                  <a:txBody>
                    <a:bodyPr/>
                    <a:lstStyle/>
                    <a:p>
                      <a:r>
                        <a:rPr lang="en-US" sz="2000" b="1" dirty="0" smtClean="0"/>
                        <a:t>F</a:t>
                      </a:r>
                      <a:endParaRPr lang="en-IN" sz="2000" b="1" dirty="0"/>
                    </a:p>
                  </a:txBody>
                  <a:tcPr/>
                </a:tc>
                <a:tc>
                  <a:txBody>
                    <a:bodyPr/>
                    <a:lstStyle/>
                    <a:p>
                      <a:r>
                        <a:rPr lang="en-US" sz="2000" b="1" dirty="0" smtClean="0"/>
                        <a:t>T</a:t>
                      </a:r>
                      <a:endParaRPr lang="en-IN" sz="2000" b="1" dirty="0"/>
                    </a:p>
                  </a:txBody>
                  <a:tcPr/>
                </a:tc>
              </a:tr>
              <a:tr h="426720">
                <a:tc>
                  <a:txBody>
                    <a:bodyPr/>
                    <a:lstStyle/>
                    <a:p>
                      <a:r>
                        <a:rPr lang="en-US" sz="2000" b="1" dirty="0" smtClean="0"/>
                        <a:t>F</a:t>
                      </a:r>
                      <a:endParaRPr lang="en-IN" sz="2000" b="1" dirty="0"/>
                    </a:p>
                  </a:txBody>
                  <a:tcPr/>
                </a:tc>
                <a:tc>
                  <a:txBody>
                    <a:bodyPr/>
                    <a:lstStyle/>
                    <a:p>
                      <a:r>
                        <a:rPr lang="en-US" sz="2000" b="1" dirty="0" smtClean="0"/>
                        <a:t>F</a:t>
                      </a:r>
                      <a:endParaRPr lang="en-IN" sz="2000" b="1" dirty="0"/>
                    </a:p>
                  </a:txBody>
                  <a:tcPr/>
                </a:tc>
                <a:tc>
                  <a:txBody>
                    <a:bodyPr/>
                    <a:lstStyle/>
                    <a:p>
                      <a:r>
                        <a:rPr lang="en-US" sz="2000" b="1" dirty="0" smtClean="0"/>
                        <a:t>F</a:t>
                      </a:r>
                      <a:endParaRPr lang="en-IN" sz="2000" b="1" dirty="0"/>
                    </a:p>
                  </a:txBody>
                  <a:tcPr/>
                </a:tc>
                <a:tc>
                  <a:txBody>
                    <a:bodyPr/>
                    <a:lstStyle/>
                    <a:p>
                      <a:r>
                        <a:rPr lang="en-US" sz="2000" b="1" dirty="0" smtClean="0"/>
                        <a:t>F</a:t>
                      </a:r>
                      <a:endParaRPr lang="en-IN" sz="2000" b="1" dirty="0"/>
                    </a:p>
                  </a:txBody>
                  <a:tcPr/>
                </a:tc>
              </a:tr>
            </a:tbl>
          </a:graphicData>
        </a:graphic>
      </p:graphicFrame>
      <p:graphicFrame>
        <p:nvGraphicFramePr>
          <p:cNvPr id="5" name="Table 4"/>
          <p:cNvGraphicFramePr>
            <a:graphicFrameLocks noGrp="1"/>
          </p:cNvGraphicFramePr>
          <p:nvPr/>
        </p:nvGraphicFramePr>
        <p:xfrm>
          <a:off x="5562600" y="1524000"/>
          <a:ext cx="2209800" cy="1447800"/>
        </p:xfrm>
        <a:graphic>
          <a:graphicData uri="http://schemas.openxmlformats.org/drawingml/2006/table">
            <a:tbl>
              <a:tblPr firstRow="1" bandRow="1">
                <a:tableStyleId>{5C22544A-7EE6-4342-B048-85BDC9FD1C3A}</a:tableStyleId>
              </a:tblPr>
              <a:tblGrid>
                <a:gridCol w="1104900"/>
                <a:gridCol w="1104900"/>
              </a:tblGrid>
              <a:tr h="482600">
                <a:tc>
                  <a:txBody>
                    <a:bodyPr/>
                    <a:lstStyle/>
                    <a:p>
                      <a:r>
                        <a:rPr lang="en-US" sz="2000" b="1" dirty="0" smtClean="0"/>
                        <a:t>p</a:t>
                      </a:r>
                      <a:endParaRPr lang="en-IN" sz="2000" b="1" dirty="0"/>
                    </a:p>
                  </a:txBody>
                  <a:tcPr/>
                </a:tc>
                <a:tc>
                  <a:txBody>
                    <a:bodyPr/>
                    <a:lstStyle/>
                    <a:p>
                      <a:r>
                        <a:rPr lang="en-US" sz="2000" b="1" dirty="0" smtClean="0"/>
                        <a:t>! p</a:t>
                      </a:r>
                      <a:endParaRPr lang="en-IN" sz="2000" b="1" dirty="0"/>
                    </a:p>
                  </a:txBody>
                  <a:tcPr/>
                </a:tc>
              </a:tr>
              <a:tr h="482600">
                <a:tc>
                  <a:txBody>
                    <a:bodyPr/>
                    <a:lstStyle/>
                    <a:p>
                      <a:r>
                        <a:rPr lang="en-US" sz="2000" b="1" dirty="0" smtClean="0"/>
                        <a:t>T</a:t>
                      </a:r>
                      <a:endParaRPr lang="en-IN" sz="2000" b="1" dirty="0"/>
                    </a:p>
                  </a:txBody>
                  <a:tcPr/>
                </a:tc>
                <a:tc>
                  <a:txBody>
                    <a:bodyPr/>
                    <a:lstStyle/>
                    <a:p>
                      <a:r>
                        <a:rPr lang="en-US" sz="2000" b="1" dirty="0" smtClean="0"/>
                        <a:t>F</a:t>
                      </a:r>
                      <a:endParaRPr lang="en-IN" sz="2000" b="1" dirty="0"/>
                    </a:p>
                  </a:txBody>
                  <a:tcPr/>
                </a:tc>
              </a:tr>
              <a:tr h="482600">
                <a:tc>
                  <a:txBody>
                    <a:bodyPr/>
                    <a:lstStyle/>
                    <a:p>
                      <a:r>
                        <a:rPr lang="en-US" sz="2000" b="1" dirty="0" smtClean="0"/>
                        <a:t>F</a:t>
                      </a:r>
                      <a:endParaRPr lang="en-IN" sz="2000" b="1" dirty="0"/>
                    </a:p>
                  </a:txBody>
                  <a:tcPr/>
                </a:tc>
                <a:tc>
                  <a:txBody>
                    <a:bodyPr/>
                    <a:lstStyle/>
                    <a:p>
                      <a:r>
                        <a:rPr lang="en-US" sz="2000" b="1" dirty="0" smtClean="0"/>
                        <a:t>T</a:t>
                      </a:r>
                      <a:endParaRPr lang="en-IN" sz="2000" b="1"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248400"/>
          </a:xfrm>
        </p:spPr>
        <p:txBody>
          <a:bodyPr>
            <a:normAutofit/>
          </a:bodyPr>
          <a:lstStyle/>
          <a:p>
            <a:pPr>
              <a:buNone/>
            </a:pPr>
            <a:r>
              <a:rPr lang="en-US" sz="2800" b="1" dirty="0" smtClean="0">
                <a:latin typeface="Times New Roman" pitchFamily="18" charset="0"/>
                <a:cs typeface="Times New Roman" pitchFamily="18" charset="0"/>
              </a:rPr>
              <a:t>Short Circuiting:</a:t>
            </a:r>
            <a:r>
              <a:rPr lang="en-US" sz="2800" dirty="0" smtClean="0">
                <a:latin typeface="Times New Roman" pitchFamily="18" charset="0"/>
                <a:cs typeface="Times New Roman" pitchFamily="18" charset="0"/>
              </a:rPr>
              <a:t> </a:t>
            </a:r>
          </a:p>
          <a:p>
            <a:pPr>
              <a:buNone/>
            </a:pPr>
            <a:r>
              <a:rPr lang="en-US" sz="2800" dirty="0" smtClean="0">
                <a:latin typeface="Times New Roman" pitchFamily="18" charset="0"/>
                <a:cs typeface="Times New Roman" pitchFamily="18" charset="0"/>
              </a:rPr>
              <a:t>    The logical operators &amp;&amp; and || do not even evaluate the second operand of the condition unless necessary. This is called </a:t>
            </a:r>
            <a:r>
              <a:rPr lang="en-US" sz="2800" i="1" dirty="0" smtClean="0">
                <a:solidFill>
                  <a:srgbClr val="FF0000"/>
                </a:solidFill>
                <a:latin typeface="Times New Roman" pitchFamily="18" charset="0"/>
                <a:cs typeface="Times New Roman" pitchFamily="18" charset="0"/>
              </a:rPr>
              <a:t>short circuiting</a:t>
            </a:r>
            <a:r>
              <a:rPr lang="en-US" sz="2800" dirty="0" smtClean="0">
                <a:latin typeface="Times New Roman" pitchFamily="18" charset="0"/>
                <a:cs typeface="Times New Roman" pitchFamily="18" charset="0"/>
              </a:rPr>
              <a:t>.</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p &amp;&amp; q, if p is not true q will not be evaluated. Similarly, in p || q, if p is true q will not be evaluated.</a:t>
            </a:r>
          </a:p>
          <a:p>
            <a:pPr>
              <a:buNone/>
            </a:pPr>
            <a:r>
              <a:rPr lang="en-US" sz="2800"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(Divisibility test)</a:t>
            </a:r>
          </a:p>
          <a:p>
            <a:pPr>
              <a:buNone/>
            </a:pP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&lt;&lt;“Enter two integers” &lt;&lt;</a:t>
            </a:r>
            <a:r>
              <a:rPr lang="en-US" sz="2200" dirty="0" err="1" smtClean="0">
                <a:solidFill>
                  <a:srgbClr val="002060"/>
                </a:solidFill>
                <a:latin typeface="Courier New" pitchFamily="49" charset="0"/>
                <a:cs typeface="Courier New" pitchFamily="49" charset="0"/>
              </a:rPr>
              <a:t>endl</a:t>
            </a:r>
            <a:r>
              <a:rPr lang="en-US" sz="2200" dirty="0" smtClean="0">
                <a:solidFill>
                  <a:srgbClr val="002060"/>
                </a:solidFill>
                <a:latin typeface="Courier New" pitchFamily="49" charset="0"/>
                <a:cs typeface="Courier New" pitchFamily="49" charset="0"/>
              </a:rPr>
              <a:t>;</a:t>
            </a:r>
          </a:p>
          <a:p>
            <a:pPr>
              <a:buNone/>
            </a:pPr>
            <a:r>
              <a:rPr lang="en-US" sz="2200" dirty="0" err="1" smtClean="0">
                <a:solidFill>
                  <a:srgbClr val="002060"/>
                </a:solidFill>
                <a:latin typeface="Courier New" pitchFamily="49" charset="0"/>
                <a:cs typeface="Courier New" pitchFamily="49" charset="0"/>
              </a:rPr>
              <a:t>cin</a:t>
            </a:r>
            <a:r>
              <a:rPr lang="en-US" sz="2200" dirty="0" smtClean="0">
                <a:solidFill>
                  <a:srgbClr val="002060"/>
                </a:solidFill>
                <a:latin typeface="Courier New" pitchFamily="49" charset="0"/>
                <a:cs typeface="Courier New" pitchFamily="49" charset="0"/>
              </a:rPr>
              <a:t> &gt;&gt; d &gt;&gt; n;</a:t>
            </a:r>
          </a:p>
          <a:p>
            <a:pPr>
              <a:buNone/>
            </a:pP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(d !=0 &amp;&amp; </a:t>
            </a:r>
            <a:r>
              <a:rPr lang="en-US" sz="2200" dirty="0" err="1" smtClean="0">
                <a:solidFill>
                  <a:srgbClr val="002060"/>
                </a:solidFill>
                <a:latin typeface="Courier New" pitchFamily="49" charset="0"/>
                <a:cs typeface="Courier New" pitchFamily="49" charset="0"/>
              </a:rPr>
              <a:t>n%d</a:t>
            </a:r>
            <a:r>
              <a:rPr lang="en-US" sz="2200" dirty="0" smtClean="0">
                <a:solidFill>
                  <a:srgbClr val="002060"/>
                </a:solidFill>
                <a:latin typeface="Courier New" pitchFamily="49" charset="0"/>
                <a:cs typeface="Courier New" pitchFamily="49" charset="0"/>
              </a:rPr>
              <a:t> == 0)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&lt;&lt;d&lt;&lt;“ divides “ &lt;&lt; n;</a:t>
            </a:r>
          </a:p>
          <a:p>
            <a:pPr>
              <a:buNone/>
            </a:pP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&lt;&lt; d &lt;&lt; “ does not divide n”;</a:t>
            </a:r>
          </a:p>
          <a:p>
            <a:pPr>
              <a:buNone/>
            </a:pP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In</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this case, if d = 0, then d = !0 will be evaluated false and hence n % d will not even be evaluated, and thus we avoid dividing by zero.</a:t>
            </a:r>
            <a:endParaRPr lang="en-IN" sz="2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715962"/>
          </a:xfrm>
        </p:spPr>
        <p:txBody>
          <a:bodyPr>
            <a:normAutofit/>
          </a:bodyPr>
          <a:lstStyle/>
          <a:p>
            <a:r>
              <a:rPr lang="en-US" sz="3600" dirty="0" smtClean="0">
                <a:latin typeface="Times New Roman" pitchFamily="18" charset="0"/>
                <a:cs typeface="Times New Roman" pitchFamily="18" charset="0"/>
              </a:rPr>
              <a:t>Repetition Structures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686800" cy="5791200"/>
          </a:xfrm>
        </p:spPr>
        <p:txBody>
          <a:bodyPr>
            <a:normAutofit fontScale="92500" lnSpcReduction="10000"/>
          </a:bodyPr>
          <a:lstStyle/>
          <a:p>
            <a:r>
              <a:rPr lang="en-US" sz="2800" dirty="0" smtClean="0">
                <a:latin typeface="Times New Roman" pitchFamily="18" charset="0"/>
                <a:cs typeface="Times New Roman" pitchFamily="18" charset="0"/>
              </a:rPr>
              <a:t>C++ provides three types of </a:t>
            </a:r>
            <a:r>
              <a:rPr lang="en-US" sz="2800" i="1" dirty="0" smtClean="0">
                <a:solidFill>
                  <a:srgbClr val="FF0000"/>
                </a:solidFill>
                <a:latin typeface="Times New Roman" pitchFamily="18" charset="0"/>
                <a:cs typeface="Times New Roman" pitchFamily="18" charset="0"/>
              </a:rPr>
              <a:t>repetition structures </a:t>
            </a:r>
            <a:r>
              <a:rPr lang="en-US" sz="2800" dirty="0" smtClean="0">
                <a:latin typeface="Times New Roman" pitchFamily="18" charset="0"/>
                <a:cs typeface="Times New Roman" pitchFamily="18" charset="0"/>
              </a:rPr>
              <a:t>(also called </a:t>
            </a:r>
            <a:r>
              <a:rPr lang="en-US" sz="2800" i="1" dirty="0" smtClean="0">
                <a:solidFill>
                  <a:srgbClr val="FF0000"/>
                </a:solidFill>
                <a:latin typeface="Times New Roman" pitchFamily="18" charset="0"/>
                <a:cs typeface="Times New Roman" pitchFamily="18" charset="0"/>
              </a:rPr>
              <a:t>looping structures</a:t>
            </a:r>
            <a:r>
              <a:rPr lang="en-US" sz="2800" dirty="0" smtClean="0">
                <a:latin typeface="Times New Roman" pitchFamily="18" charset="0"/>
                <a:cs typeface="Times New Roman" pitchFamily="18" charset="0"/>
              </a:rPr>
              <a:t> or </a:t>
            </a:r>
            <a:r>
              <a:rPr lang="en-US" sz="2800" i="1" dirty="0" smtClean="0">
                <a:solidFill>
                  <a:srgbClr val="FF0000"/>
                </a:solidFill>
                <a:latin typeface="Times New Roman" pitchFamily="18" charset="0"/>
                <a:cs typeface="Times New Roman" pitchFamily="18" charset="0"/>
              </a:rPr>
              <a:t>loops</a:t>
            </a:r>
            <a:r>
              <a:rPr lang="en-US" sz="2800" dirty="0" smtClean="0">
                <a:latin typeface="Times New Roman" pitchFamily="18" charset="0"/>
                <a:cs typeface="Times New Roman" pitchFamily="18" charset="0"/>
              </a:rPr>
              <a:t>) for executing statements repeatedly while a condition (called the </a:t>
            </a:r>
            <a:r>
              <a:rPr lang="en-US" sz="2800" i="1" dirty="0" smtClean="0">
                <a:solidFill>
                  <a:srgbClr val="FF0000"/>
                </a:solidFill>
                <a:latin typeface="Times New Roman" pitchFamily="18" charset="0"/>
                <a:cs typeface="Times New Roman" pitchFamily="18" charset="0"/>
              </a:rPr>
              <a:t>loop-continuation condition</a:t>
            </a:r>
            <a:r>
              <a:rPr lang="en-US" sz="2800" dirty="0" smtClean="0">
                <a:latin typeface="Times New Roman" pitchFamily="18" charset="0"/>
                <a:cs typeface="Times New Roman" pitchFamily="18" charset="0"/>
              </a:rPr>
              <a:t>) remains true.</a:t>
            </a:r>
          </a:p>
          <a:p>
            <a:r>
              <a:rPr lang="en-US" sz="2800" dirty="0" smtClean="0">
                <a:latin typeface="Times New Roman" pitchFamily="18" charset="0"/>
                <a:cs typeface="Times New Roman" pitchFamily="18" charset="0"/>
              </a:rPr>
              <a:t>The statement to be executed each time through the loop is called the </a:t>
            </a:r>
            <a:r>
              <a:rPr lang="en-US" sz="2800" i="1" dirty="0" smtClean="0">
                <a:solidFill>
                  <a:srgbClr val="FF0000"/>
                </a:solidFill>
                <a:latin typeface="Times New Roman" pitchFamily="18" charset="0"/>
                <a:cs typeface="Times New Roman" pitchFamily="18" charset="0"/>
              </a:rPr>
              <a:t>body</a:t>
            </a:r>
            <a:r>
              <a:rPr lang="en-US" sz="2800" dirty="0" smtClean="0">
                <a:latin typeface="Times New Roman" pitchFamily="18" charset="0"/>
                <a:cs typeface="Times New Roman" pitchFamily="18" charset="0"/>
              </a:rPr>
              <a:t> of the loop.</a:t>
            </a:r>
          </a:p>
          <a:p>
            <a:r>
              <a:rPr lang="en-US" sz="2800" dirty="0" smtClean="0">
                <a:latin typeface="Times New Roman" pitchFamily="18" charset="0"/>
                <a:cs typeface="Times New Roman" pitchFamily="18" charset="0"/>
              </a:rPr>
              <a:t>These three looping structures are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and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statements.</a:t>
            </a:r>
          </a:p>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and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statements perform the action (or group of actions) in their bodies zero or more times. If the loop-continuation condition is initially false, the action will not execute. These are </a:t>
            </a:r>
            <a:r>
              <a:rPr lang="en-US" sz="2800" i="1" dirty="0" smtClean="0">
                <a:solidFill>
                  <a:srgbClr val="FF0000"/>
                </a:solidFill>
                <a:latin typeface="Times New Roman" pitchFamily="18" charset="0"/>
                <a:cs typeface="Times New Roman" pitchFamily="18" charset="0"/>
              </a:rPr>
              <a:t>pretest loops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statement performs the action at least once. It is a </a:t>
            </a:r>
            <a:r>
              <a:rPr lang="en-US" sz="2800" i="1" dirty="0" smtClean="0">
                <a:solidFill>
                  <a:srgbClr val="FF0000"/>
                </a:solidFill>
                <a:latin typeface="Times New Roman" pitchFamily="18" charset="0"/>
                <a:cs typeface="Times New Roman" pitchFamily="18" charset="0"/>
              </a:rPr>
              <a:t>post test</a:t>
            </a:r>
            <a:r>
              <a:rPr lang="en-US" sz="2800" dirty="0" smtClean="0">
                <a:latin typeface="Times New Roman" pitchFamily="18" charset="0"/>
                <a:cs typeface="Times New Roman" pitchFamily="18" charset="0"/>
              </a:rPr>
              <a:t> </a:t>
            </a:r>
            <a:r>
              <a:rPr lang="en-US" sz="2800" i="1" dirty="0" smtClean="0">
                <a:solidFill>
                  <a:srgbClr val="FF0000"/>
                </a:solidFill>
                <a:latin typeface="Times New Roman" pitchFamily="18" charset="0"/>
                <a:cs typeface="Times New Roman" pitchFamily="18" charset="0"/>
              </a:rPr>
              <a:t>loop</a:t>
            </a:r>
            <a:r>
              <a:rPr lang="en-US"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r>
              <a:rPr lang="en-US" sz="2800" dirty="0" smtClean="0">
                <a:latin typeface="Times New Roman" pitchFamily="18" charset="0"/>
                <a:cs typeface="Times New Roman" pitchFamily="18" charset="0"/>
              </a:rPr>
              <a:t>There are basically two major types of loops:</a:t>
            </a:r>
          </a:p>
          <a:p>
            <a:pPr lvl="1"/>
            <a:r>
              <a:rPr lang="en-US" sz="2400" i="1" dirty="0" smtClean="0">
                <a:solidFill>
                  <a:srgbClr val="FF0000"/>
                </a:solidFill>
                <a:latin typeface="Times New Roman" pitchFamily="18" charset="0"/>
                <a:cs typeface="Times New Roman" pitchFamily="18" charset="0"/>
              </a:rPr>
              <a:t>Counter-controlled loops</a:t>
            </a:r>
          </a:p>
          <a:p>
            <a:pPr lvl="1"/>
            <a:r>
              <a:rPr lang="en-US" sz="2400" i="1" dirty="0" smtClean="0">
                <a:solidFill>
                  <a:srgbClr val="FF0000"/>
                </a:solidFill>
                <a:latin typeface="Times New Roman" pitchFamily="18" charset="0"/>
                <a:cs typeface="Times New Roman" pitchFamily="18" charset="0"/>
              </a:rPr>
              <a:t>Event-controlled loops </a:t>
            </a:r>
            <a:r>
              <a:rPr lang="en-US" sz="2400" dirty="0" smtClean="0">
                <a:latin typeface="Times New Roman" pitchFamily="18" charset="0"/>
                <a:cs typeface="Times New Roman" pitchFamily="18" charset="0"/>
              </a:rPr>
              <a:t>(or </a:t>
            </a:r>
            <a:r>
              <a:rPr lang="en-US" sz="2400" i="1" dirty="0" smtClean="0">
                <a:solidFill>
                  <a:srgbClr val="FF0000"/>
                </a:solidFill>
                <a:latin typeface="Times New Roman" pitchFamily="18" charset="0"/>
                <a:cs typeface="Times New Roman" pitchFamily="18" charset="0"/>
              </a:rPr>
              <a:t> sentinel controlled loops</a:t>
            </a:r>
            <a:r>
              <a:rPr lang="en-US" sz="24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 counter controlled loop repeats for a specified number of times, whereas an event-controlled loop repeats until some condition is satisfied in the loop.</a:t>
            </a:r>
          </a:p>
          <a:p>
            <a:r>
              <a:rPr lang="en-US" sz="2800" dirty="0" smtClean="0">
                <a:latin typeface="Times New Roman" pitchFamily="18" charset="0"/>
                <a:cs typeface="Times New Roman" pitchFamily="18" charset="0"/>
              </a:rPr>
              <a:t>An event controlled loop is used when the number of repetitions is not known before the loop begins executing.</a:t>
            </a:r>
          </a:p>
          <a:p>
            <a:r>
              <a:rPr lang="en-US" sz="2800" dirty="0" smtClean="0">
                <a:latin typeface="Times New Roman" pitchFamily="18" charset="0"/>
                <a:cs typeface="Times New Roman" pitchFamily="18" charset="0"/>
              </a:rPr>
              <a:t>A counter controlled repetition is often called a </a:t>
            </a:r>
            <a:r>
              <a:rPr lang="en-US" sz="2800" i="1" dirty="0" smtClean="0">
                <a:solidFill>
                  <a:srgbClr val="FF0000"/>
                </a:solidFill>
                <a:latin typeface="Times New Roman" pitchFamily="18" charset="0"/>
                <a:cs typeface="Times New Roman" pitchFamily="18" charset="0"/>
              </a:rPr>
              <a:t>definite repetition</a:t>
            </a:r>
            <a:r>
              <a:rPr lang="en-US" sz="2800" dirty="0" smtClean="0">
                <a:latin typeface="Times New Roman" pitchFamily="18" charset="0"/>
                <a:cs typeface="Times New Roman" pitchFamily="18" charset="0"/>
              </a:rPr>
              <a:t>, and an event controlled repetition is often called an </a:t>
            </a:r>
            <a:r>
              <a:rPr lang="en-US" sz="2800" i="1" dirty="0" smtClean="0">
                <a:solidFill>
                  <a:srgbClr val="FF0000"/>
                </a:solidFill>
                <a:latin typeface="Times New Roman" pitchFamily="18" charset="0"/>
                <a:cs typeface="Times New Roman" pitchFamily="18" charset="0"/>
              </a:rPr>
              <a:t>indefinite repetition</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 special data value, called a </a:t>
            </a:r>
            <a:r>
              <a:rPr lang="en-US" sz="2800" i="1" dirty="0" smtClean="0">
                <a:solidFill>
                  <a:srgbClr val="FF0000"/>
                </a:solidFill>
                <a:latin typeface="Times New Roman" pitchFamily="18" charset="0"/>
                <a:cs typeface="Times New Roman" pitchFamily="18" charset="0"/>
              </a:rPr>
              <a:t>sentinel value</a:t>
            </a:r>
            <a:r>
              <a:rPr lang="en-US" sz="2800" dirty="0" smtClean="0">
                <a:latin typeface="Times New Roman" pitchFamily="18" charset="0"/>
                <a:cs typeface="Times New Roman" pitchFamily="18" charset="0"/>
              </a:rPr>
              <a:t> is often used to signal the end of data entry.</a:t>
            </a:r>
            <a:endParaRPr lang="en-IN"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553200"/>
          </a:xfrm>
        </p:spPr>
        <p:txBody>
          <a:bodyPr>
            <a:normAutofit/>
          </a:bodyPr>
          <a:lstStyle/>
          <a:p>
            <a:r>
              <a:rPr lang="en-US" sz="2800" dirty="0" smtClean="0">
                <a:latin typeface="Times New Roman" pitchFamily="18" charset="0"/>
                <a:cs typeface="Times New Roman" pitchFamily="18" charset="0"/>
              </a:rPr>
              <a:t>The sentinel value must be chosen so that it is not confused with an acceptable input value. Choosing a sentinel value that is also a legitimate data value is a logical error.</a:t>
            </a: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lnSpcReduction="10000"/>
          </a:bodyPr>
          <a:lstStyle/>
          <a:p>
            <a:r>
              <a:rPr lang="en-US" sz="2800" dirty="0" smtClean="0">
                <a:latin typeface="Times New Roman" pitchFamily="18" charset="0"/>
                <a:cs typeface="Times New Roman" pitchFamily="18" charset="0"/>
              </a:rPr>
              <a:t>The order in which the statements are executed in a program is called the </a:t>
            </a:r>
            <a:r>
              <a:rPr lang="en-US" sz="2800" i="1" dirty="0" smtClean="0">
                <a:solidFill>
                  <a:srgbClr val="FF0000"/>
                </a:solidFill>
                <a:latin typeface="Times New Roman" pitchFamily="18" charset="0"/>
                <a:cs typeface="Times New Roman" pitchFamily="18" charset="0"/>
              </a:rPr>
              <a:t>flow of control</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Flow of control is normally </a:t>
            </a:r>
            <a:r>
              <a:rPr lang="en-US" sz="2800" i="1" dirty="0" smtClean="0">
                <a:solidFill>
                  <a:srgbClr val="FF0000"/>
                </a:solidFill>
                <a:latin typeface="Times New Roman" pitchFamily="18" charset="0"/>
                <a:cs typeface="Times New Roman" pitchFamily="18" charset="0"/>
              </a:rPr>
              <a:t>sequential</a:t>
            </a:r>
            <a:r>
              <a:rPr lang="en-US" sz="2800" dirty="0" smtClean="0">
                <a:latin typeface="Times New Roman" pitchFamily="18" charset="0"/>
                <a:cs typeface="Times New Roman" pitchFamily="18" charset="0"/>
              </a:rPr>
              <a:t> – when a statement has been executed, control goes to the next statement. This is called the </a:t>
            </a:r>
            <a:r>
              <a:rPr lang="en-US" sz="2800" i="1" dirty="0" smtClean="0">
                <a:solidFill>
                  <a:srgbClr val="FF0000"/>
                </a:solidFill>
                <a:latin typeface="Times New Roman" pitchFamily="18" charset="0"/>
                <a:cs typeface="Times New Roman" pitchFamily="18" charset="0"/>
              </a:rPr>
              <a:t>sequential structure</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Very often, we require the flow of control to be non-sequential. In such situations, we use </a:t>
            </a:r>
            <a:r>
              <a:rPr lang="en-US" sz="2800" i="1" dirty="0" smtClean="0">
                <a:solidFill>
                  <a:srgbClr val="FF0000"/>
                </a:solidFill>
                <a:latin typeface="Times New Roman" pitchFamily="18" charset="0"/>
                <a:cs typeface="Times New Roman" pitchFamily="18" charset="0"/>
              </a:rPr>
              <a:t>control structures</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A control structure is a special statement which transfers control to a statement other than the one physically comes next.</a:t>
            </a:r>
          </a:p>
          <a:p>
            <a:r>
              <a:rPr lang="en-US" sz="2800" dirty="0" smtClean="0">
                <a:latin typeface="Times New Roman" pitchFamily="18" charset="0"/>
                <a:cs typeface="Times New Roman" pitchFamily="18" charset="0"/>
              </a:rPr>
              <a:t>There are basically two types of control structures (other than the sequential structures):</a:t>
            </a:r>
          </a:p>
          <a:p>
            <a:pPr lvl="1"/>
            <a:r>
              <a:rPr lang="en-US" sz="2400" dirty="0" smtClean="0">
                <a:latin typeface="Times New Roman" pitchFamily="18" charset="0"/>
                <a:cs typeface="Times New Roman" pitchFamily="18" charset="0"/>
              </a:rPr>
              <a:t>Selection structures</a:t>
            </a:r>
          </a:p>
          <a:p>
            <a:pPr lvl="1"/>
            <a:r>
              <a:rPr lang="en-US" sz="2400" dirty="0" smtClean="0">
                <a:latin typeface="Times New Roman" pitchFamily="18" charset="0"/>
                <a:cs typeface="Times New Roman" pitchFamily="18" charset="0"/>
              </a:rPr>
              <a:t>Repetition structures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153400" cy="715962"/>
          </a:xfrm>
        </p:spPr>
        <p:txBody>
          <a:bodyPr>
            <a:normAutofit/>
          </a:bodyPr>
          <a:lstStyle/>
          <a:p>
            <a:r>
              <a:rPr lang="en-US" sz="3600" b="1" dirty="0" smtClean="0">
                <a:solidFill>
                  <a:srgbClr val="002060"/>
                </a:solidFill>
                <a:latin typeface="Courier New" pitchFamily="49" charset="0"/>
                <a:cs typeface="Courier New" pitchFamily="49" charset="0"/>
              </a:rPr>
              <a:t>while</a:t>
            </a:r>
            <a:r>
              <a:rPr lang="en-US" sz="3600" dirty="0" smtClean="0">
                <a:latin typeface="Times New Roman" pitchFamily="18" charset="0"/>
                <a:cs typeface="Times New Roman" pitchFamily="18" charset="0"/>
              </a:rPr>
              <a:t> Statement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763000" cy="5867400"/>
          </a:xfrm>
        </p:spPr>
        <p:txBody>
          <a:bodyPr>
            <a:normAutofit/>
          </a:bodyPr>
          <a:lstStyle/>
          <a:p>
            <a:r>
              <a:rPr lang="en-US" sz="2800" dirty="0" smtClean="0">
                <a:latin typeface="Times New Roman" pitchFamily="18" charset="0"/>
                <a:cs typeface="Times New Roman" pitchFamily="18" charset="0"/>
              </a:rPr>
              <a:t>The syntax for the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statement is:</a:t>
            </a:r>
          </a:p>
          <a:p>
            <a:pPr>
              <a:buNone/>
            </a:pP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while</a:t>
            </a:r>
            <a:r>
              <a:rPr lang="en-US" sz="2800" dirty="0" smtClean="0">
                <a:solidFill>
                  <a:srgbClr val="002060"/>
                </a:solidFill>
                <a:latin typeface="Courier New" pitchFamily="49" charset="0"/>
                <a:cs typeface="Courier New" pitchFamily="49" charset="0"/>
              </a:rPr>
              <a:t>(expression) </a:t>
            </a:r>
          </a:p>
          <a:p>
            <a:pPr>
              <a:buNone/>
            </a:pPr>
            <a:r>
              <a:rPr lang="en-US" sz="2800" dirty="0" smtClean="0">
                <a:solidFill>
                  <a:srgbClr val="002060"/>
                </a:solidFill>
                <a:latin typeface="Courier New" pitchFamily="49" charset="0"/>
                <a:cs typeface="Courier New" pitchFamily="49" charset="0"/>
              </a:rPr>
              <a:t>           statement;</a:t>
            </a:r>
          </a:p>
          <a:p>
            <a:pPr>
              <a:buNone/>
            </a:pPr>
            <a:r>
              <a:rPr lang="en-US" sz="2800" dirty="0" smtClean="0">
                <a:latin typeface="Times New Roman" pitchFamily="18" charset="0"/>
                <a:cs typeface="Times New Roman" pitchFamily="18" charset="0"/>
              </a:rPr>
              <a:t>    where </a:t>
            </a:r>
            <a:r>
              <a:rPr lang="en-US" sz="2800" dirty="0" smtClean="0">
                <a:solidFill>
                  <a:srgbClr val="002060"/>
                </a:solidFill>
                <a:latin typeface="Courier New" pitchFamily="49" charset="0"/>
                <a:cs typeface="Courier New" pitchFamily="49" charset="0"/>
              </a:rPr>
              <a:t>expression</a:t>
            </a:r>
            <a:r>
              <a:rPr lang="en-US" sz="2800" dirty="0" smtClean="0">
                <a:latin typeface="Times New Roman" pitchFamily="18" charset="0"/>
                <a:cs typeface="Times New Roman" pitchFamily="18" charset="0"/>
              </a:rPr>
              <a:t> is an integral expression and </a:t>
            </a:r>
            <a:r>
              <a:rPr lang="en-US" sz="2800" dirty="0" smtClean="0">
                <a:solidFill>
                  <a:srgbClr val="002060"/>
                </a:solidFill>
                <a:latin typeface="Courier New" pitchFamily="49" charset="0"/>
                <a:cs typeface="Courier New" pitchFamily="49" charset="0"/>
              </a:rPr>
              <a:t>statement</a:t>
            </a:r>
            <a:r>
              <a:rPr lang="en-US" sz="2800" dirty="0" smtClean="0">
                <a:latin typeface="Times New Roman" pitchFamily="18" charset="0"/>
                <a:cs typeface="Times New Roman" pitchFamily="18" charset="0"/>
              </a:rPr>
              <a:t> is any executable statement.</a:t>
            </a:r>
          </a:p>
          <a:p>
            <a:r>
              <a:rPr lang="en-US" sz="2800" dirty="0" smtClean="0">
                <a:latin typeface="Times New Roman" pitchFamily="18" charset="0"/>
                <a:cs typeface="Times New Roman" pitchFamily="18" charset="0"/>
              </a:rPr>
              <a:t>If the value of the </a:t>
            </a:r>
            <a:r>
              <a:rPr lang="en-US" sz="2800" dirty="0" smtClean="0">
                <a:solidFill>
                  <a:srgbClr val="002060"/>
                </a:solidFill>
                <a:latin typeface="Courier New" pitchFamily="49" charset="0"/>
                <a:cs typeface="Courier New" pitchFamily="49" charset="0"/>
              </a:rPr>
              <a:t>expression</a:t>
            </a:r>
            <a:r>
              <a:rPr lang="en-US" sz="2800" dirty="0" smtClean="0">
                <a:latin typeface="Times New Roman" pitchFamily="18" charset="0"/>
                <a:cs typeface="Times New Roman" pitchFamily="18" charset="0"/>
              </a:rPr>
              <a:t> is zero (false), the statement is ignored and the program execution jumps to the statement following the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statement.</a:t>
            </a:r>
          </a:p>
          <a:p>
            <a:r>
              <a:rPr lang="en-US" sz="2800" dirty="0" smtClean="0">
                <a:latin typeface="Times New Roman" pitchFamily="18" charset="0"/>
                <a:cs typeface="Times New Roman" pitchFamily="18" charset="0"/>
              </a:rPr>
              <a:t>If the value of the </a:t>
            </a:r>
            <a:r>
              <a:rPr lang="en-US" sz="2800" dirty="0" smtClean="0">
                <a:solidFill>
                  <a:srgbClr val="002060"/>
                </a:solidFill>
                <a:latin typeface="Courier New" pitchFamily="49" charset="0"/>
                <a:cs typeface="Courier New" pitchFamily="49" charset="0"/>
              </a:rPr>
              <a:t>expression</a:t>
            </a:r>
            <a:r>
              <a:rPr lang="en-US" sz="2800" dirty="0" smtClean="0">
                <a:latin typeface="Times New Roman" pitchFamily="18" charset="0"/>
                <a:cs typeface="Times New Roman" pitchFamily="18" charset="0"/>
              </a:rPr>
              <a:t> is non-zero (true), the statement is executed repeatedly until </a:t>
            </a:r>
            <a:r>
              <a:rPr lang="en-US" sz="2800" dirty="0" smtClean="0">
                <a:solidFill>
                  <a:srgbClr val="002060"/>
                </a:solidFill>
                <a:latin typeface="Courier New" pitchFamily="49" charset="0"/>
                <a:cs typeface="Courier New" pitchFamily="49" charset="0"/>
              </a:rPr>
              <a:t>expression </a:t>
            </a:r>
            <a:r>
              <a:rPr lang="en-US" sz="2800" dirty="0" smtClean="0">
                <a:latin typeface="Times New Roman" pitchFamily="18" charset="0"/>
                <a:cs typeface="Times New Roman" pitchFamily="18" charset="0"/>
              </a:rPr>
              <a:t>evaluates to zero.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buNone/>
            </a:pPr>
            <a:r>
              <a:rPr lang="en-US" sz="2800" dirty="0" smtClean="0">
                <a:latin typeface="Times New Roman" pitchFamily="18" charset="0"/>
                <a:cs typeface="Times New Roman" pitchFamily="18" charset="0"/>
              </a:rPr>
              <a:t>Example: while loop (counter controlled)</a:t>
            </a:r>
          </a:p>
          <a:p>
            <a:pPr>
              <a:buNone/>
            </a:pPr>
            <a:r>
              <a:rPr lang="en-US" sz="2800" dirty="0" smtClean="0">
                <a:solidFill>
                  <a:srgbClr val="002060"/>
                </a:solidFill>
                <a:latin typeface="Times New Roman" pitchFamily="18" charset="0"/>
                <a:cs typeface="Times New Roman" pitchFamily="18" charset="0"/>
              </a:rPr>
              <a:t>             </a:t>
            </a:r>
            <a:r>
              <a:rPr lang="en-US" sz="2800"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count = 1;</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while</a:t>
            </a:r>
            <a:r>
              <a:rPr lang="en-US" sz="2200" dirty="0" smtClean="0">
                <a:solidFill>
                  <a:srgbClr val="002060"/>
                </a:solidFill>
                <a:latin typeface="Courier New" pitchFamily="49" charset="0"/>
                <a:cs typeface="Courier New" pitchFamily="49" charset="0"/>
              </a:rPr>
              <a:t>(count &lt;=10)</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“Hello!” &lt;&lt; </a:t>
            </a:r>
            <a:r>
              <a:rPr lang="en-US" sz="2200" dirty="0" err="1" smtClean="0">
                <a:solidFill>
                  <a:srgbClr val="002060"/>
                </a:solidFill>
                <a:latin typeface="Courier New" pitchFamily="49" charset="0"/>
                <a:cs typeface="Courier New" pitchFamily="49" charset="0"/>
              </a:rPr>
              <a:t>endl</a:t>
            </a:r>
            <a:r>
              <a:rPr lang="en-US" sz="2200" dirty="0" smtClean="0">
                <a:solidFill>
                  <a:srgbClr val="002060"/>
                </a:solidFill>
                <a:latin typeface="Courier New" pitchFamily="49" charset="0"/>
                <a:cs typeface="Courier New" pitchFamily="49" charset="0"/>
              </a:rPr>
              <a:t>;</a:t>
            </a:r>
          </a:p>
          <a:p>
            <a:pPr>
              <a:buNone/>
            </a:pPr>
            <a:r>
              <a:rPr lang="en-US" sz="2200" dirty="0" smtClean="0">
                <a:solidFill>
                  <a:srgbClr val="002060"/>
                </a:solidFill>
                <a:latin typeface="Courier New" pitchFamily="49" charset="0"/>
                <a:cs typeface="Courier New" pitchFamily="49" charset="0"/>
              </a:rPr>
              <a:t>                count = count + 1;</a:t>
            </a:r>
          </a:p>
          <a:p>
            <a:pPr>
              <a:buNone/>
            </a:pPr>
            <a:r>
              <a:rPr lang="en-US" sz="2200" dirty="0" smtClean="0">
                <a:solidFill>
                  <a:srgbClr val="002060"/>
                </a:solidFill>
                <a:latin typeface="Courier New" pitchFamily="49" charset="0"/>
                <a:cs typeface="Courier New" pitchFamily="49" charset="0"/>
              </a:rPr>
              <a:t>               }</a:t>
            </a:r>
          </a:p>
          <a:p>
            <a:r>
              <a:rPr lang="en-US" sz="2800" dirty="0" smtClean="0">
                <a:latin typeface="Times New Roman" pitchFamily="18" charset="0"/>
                <a:cs typeface="Times New Roman" pitchFamily="18" charset="0"/>
              </a:rPr>
              <a:t>A variable such as </a:t>
            </a:r>
            <a:r>
              <a:rPr lang="en-US" sz="2800" dirty="0" smtClean="0">
                <a:solidFill>
                  <a:srgbClr val="002060"/>
                </a:solidFill>
                <a:latin typeface="Courier New" pitchFamily="49" charset="0"/>
                <a:cs typeface="Courier New" pitchFamily="49" charset="0"/>
              </a:rPr>
              <a:t>count</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is called a </a:t>
            </a:r>
            <a:r>
              <a:rPr lang="en-US" sz="2800" i="1" dirty="0" smtClean="0">
                <a:solidFill>
                  <a:srgbClr val="FF0000"/>
                </a:solidFill>
                <a:latin typeface="Times New Roman" pitchFamily="18" charset="0"/>
                <a:cs typeface="Times New Roman" pitchFamily="18" charset="0"/>
              </a:rPr>
              <a:t>counter </a:t>
            </a:r>
            <a:r>
              <a:rPr lang="en-US" sz="2800" dirty="0" smtClean="0">
                <a:latin typeface="Times New Roman" pitchFamily="18" charset="0"/>
                <a:cs typeface="Times New Roman" pitchFamily="18" charset="0"/>
              </a:rPr>
              <a:t>or </a:t>
            </a:r>
            <a:r>
              <a:rPr lang="en-US" sz="2800" i="1" dirty="0" smtClean="0">
                <a:solidFill>
                  <a:srgbClr val="FF0000"/>
                </a:solidFill>
                <a:latin typeface="Times New Roman" pitchFamily="18" charset="0"/>
                <a:cs typeface="Times New Roman" pitchFamily="18" charset="0"/>
              </a:rPr>
              <a:t>loop counter</a:t>
            </a:r>
            <a:r>
              <a:rPr lang="en-US" sz="2800" dirty="0" smtClean="0">
                <a:latin typeface="Times New Roman" pitchFamily="18" charset="0"/>
                <a:cs typeface="Times New Roman" pitchFamily="18" charset="0"/>
              </a:rPr>
              <a:t> or a </a:t>
            </a:r>
            <a:r>
              <a:rPr lang="en-US" sz="2800" i="1" dirty="0" smtClean="0">
                <a:solidFill>
                  <a:srgbClr val="FF0000"/>
                </a:solidFill>
                <a:latin typeface="Times New Roman" pitchFamily="18" charset="0"/>
                <a:cs typeface="Times New Roman" pitchFamily="18" charset="0"/>
              </a:rPr>
              <a:t>counter-control variable</a:t>
            </a:r>
            <a:r>
              <a:rPr lang="en-US" sz="2800" dirty="0" smtClean="0">
                <a:latin typeface="Times New Roman" pitchFamily="18" charset="0"/>
                <a:cs typeface="Times New Roman" pitchFamily="18" charset="0"/>
              </a:rPr>
              <a:t>.</a:t>
            </a:r>
          </a:p>
          <a:p>
            <a:r>
              <a:rPr lang="en-US" sz="2800" u="sng" dirty="0" smtClean="0">
                <a:latin typeface="Times New Roman" pitchFamily="18" charset="0"/>
                <a:cs typeface="Times New Roman" pitchFamily="18" charset="0"/>
              </a:rPr>
              <a:t>The variable </a:t>
            </a:r>
            <a:r>
              <a:rPr lang="en-US" sz="2800" u="sng" dirty="0" smtClean="0">
                <a:solidFill>
                  <a:srgbClr val="002060"/>
                </a:solidFill>
                <a:latin typeface="Courier New" pitchFamily="49" charset="0"/>
                <a:cs typeface="Courier New" pitchFamily="49" charset="0"/>
              </a:rPr>
              <a:t>count</a:t>
            </a:r>
            <a:r>
              <a:rPr lang="en-US" sz="2800" u="sng" dirty="0" smtClean="0">
                <a:latin typeface="Times New Roman" pitchFamily="18" charset="0"/>
                <a:cs typeface="Times New Roman" pitchFamily="18" charset="0"/>
              </a:rPr>
              <a:t> must be initialized. Also, </a:t>
            </a:r>
            <a:r>
              <a:rPr lang="en-US" sz="2800" u="sng" dirty="0" smtClean="0">
                <a:solidFill>
                  <a:srgbClr val="002060"/>
                </a:solidFill>
                <a:latin typeface="Courier New" pitchFamily="49" charset="0"/>
                <a:cs typeface="Courier New" pitchFamily="49" charset="0"/>
              </a:rPr>
              <a:t>count</a:t>
            </a:r>
            <a:r>
              <a:rPr lang="en-US" sz="2800" u="sng" dirty="0" smtClean="0">
                <a:latin typeface="Times New Roman" pitchFamily="18" charset="0"/>
                <a:cs typeface="Times New Roman" pitchFamily="18" charset="0"/>
              </a:rPr>
              <a:t> must be incremented, otherwise the loop will become an </a:t>
            </a:r>
            <a:r>
              <a:rPr lang="en-US" sz="2800" i="1" u="sng" dirty="0" smtClean="0">
                <a:solidFill>
                  <a:srgbClr val="FF0000"/>
                </a:solidFill>
                <a:latin typeface="Times New Roman" pitchFamily="18" charset="0"/>
                <a:cs typeface="Times New Roman" pitchFamily="18" charset="0"/>
              </a:rPr>
              <a:t>infinite loop </a:t>
            </a:r>
            <a:r>
              <a:rPr lang="en-US" sz="2800" u="sng" dirty="0" smtClean="0">
                <a:latin typeface="Times New Roman" pitchFamily="18" charset="0"/>
                <a:cs typeface="Times New Roman" pitchFamily="18" charset="0"/>
              </a:rPr>
              <a:t>(a loop that never exits)</a:t>
            </a:r>
            <a:r>
              <a:rPr lang="en-US" sz="2800" dirty="0" smtClean="0">
                <a:latin typeface="Times New Roman" pitchFamily="18" charset="0"/>
                <a:cs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5897563"/>
          </a:xfrm>
        </p:spPr>
        <p:txBody>
          <a:bodyPr>
            <a:normAutofit/>
          </a:bodyPr>
          <a:lstStyle/>
          <a:p>
            <a:pPr>
              <a:buNone/>
            </a:pPr>
            <a:r>
              <a:rPr lang="en-US" sz="2800" dirty="0" smtClean="0">
                <a:latin typeface="Times New Roman" pitchFamily="18" charset="0"/>
                <a:cs typeface="Times New Roman" pitchFamily="18" charset="0"/>
              </a:rPr>
              <a:t>Example: while loop (sentinel controlled)</a:t>
            </a:r>
          </a:p>
          <a:p>
            <a:pPr>
              <a:buNone/>
            </a:pPr>
            <a:r>
              <a:rPr lang="en-US" sz="3600" dirty="0" smtClean="0">
                <a:solidFill>
                  <a:srgbClr val="002060"/>
                </a:solidFill>
                <a:latin typeface="Times New Roman" pitchFamily="18" charset="0"/>
                <a:cs typeface="Times New Roman" pitchFamily="18" charset="0"/>
              </a:rPr>
              <a:t>               // </a:t>
            </a:r>
            <a:r>
              <a:rPr lang="en-US" sz="2200" i="1" dirty="0" smtClean="0">
                <a:solidFill>
                  <a:srgbClr val="002060"/>
                </a:solidFill>
                <a:latin typeface="Courier New" pitchFamily="49" charset="0"/>
                <a:cs typeface="Courier New" pitchFamily="49" charset="0"/>
              </a:rPr>
              <a:t>Finds the sum of marks </a:t>
            </a:r>
          </a:p>
          <a:p>
            <a:pPr>
              <a:buNone/>
            </a:pPr>
            <a:r>
              <a:rPr lang="en-US" sz="3600" b="1" dirty="0" smtClean="0">
                <a:solidFill>
                  <a:srgbClr val="002060"/>
                </a:solidFill>
                <a:latin typeface="Times New Roman" pitchFamily="18" charset="0"/>
                <a:cs typeface="Times New Roman" pitchFamily="18" charset="0"/>
              </a:rPr>
              <a:t>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marks = 0;</a:t>
            </a:r>
          </a:p>
          <a:p>
            <a:pPr>
              <a:buNone/>
            </a:pPr>
            <a:r>
              <a:rPr lang="en-US" sz="2200"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total = 0;</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“Enter marks “ &lt;&lt; </a:t>
            </a:r>
            <a:r>
              <a:rPr lang="en-US" sz="2200" dirty="0" err="1" smtClean="0">
                <a:solidFill>
                  <a:srgbClr val="002060"/>
                </a:solidFill>
                <a:latin typeface="Courier New" pitchFamily="49" charset="0"/>
                <a:cs typeface="Courier New" pitchFamily="49" charset="0"/>
              </a:rPr>
              <a:t>endl</a:t>
            </a:r>
            <a:r>
              <a:rPr lang="en-US" sz="2200" dirty="0" smtClean="0">
                <a:solidFill>
                  <a:srgbClr val="002060"/>
                </a:solidFill>
                <a:latin typeface="Courier New" pitchFamily="49" charset="0"/>
                <a:cs typeface="Courier New" pitchFamily="49" charset="0"/>
              </a:rPr>
              <a:t>;</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while</a:t>
            </a:r>
            <a:r>
              <a:rPr lang="en-US" sz="2200" dirty="0" smtClean="0">
                <a:solidFill>
                  <a:srgbClr val="002060"/>
                </a:solidFill>
                <a:latin typeface="Courier New" pitchFamily="49" charset="0"/>
                <a:cs typeface="Courier New" pitchFamily="49" charset="0"/>
              </a:rPr>
              <a:t> (marks !=(-1))</a:t>
            </a:r>
          </a:p>
          <a:p>
            <a:pPr>
              <a:buNone/>
            </a:pPr>
            <a:r>
              <a:rPr lang="en-US" sz="2200" dirty="0" smtClean="0">
                <a:solidFill>
                  <a:srgbClr val="002060"/>
                </a:solidFill>
                <a:latin typeface="Courier New" pitchFamily="49" charset="0"/>
                <a:cs typeface="Courier New" pitchFamily="49" charset="0"/>
              </a:rPr>
              <a:t>               {total = total + marks; </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cin</a:t>
            </a:r>
            <a:r>
              <a:rPr lang="en-US" sz="2200" dirty="0" smtClean="0">
                <a:solidFill>
                  <a:srgbClr val="002060"/>
                </a:solidFill>
                <a:latin typeface="Courier New" pitchFamily="49" charset="0"/>
                <a:cs typeface="Courier New" pitchFamily="49" charset="0"/>
              </a:rPr>
              <a:t> &gt;&gt; marks; </a:t>
            </a:r>
          </a:p>
          <a:p>
            <a:pPr>
              <a:buNone/>
            </a:pPr>
            <a:r>
              <a:rPr lang="en-US" sz="2200" dirty="0" smtClean="0">
                <a:solidFill>
                  <a:srgbClr val="002060"/>
                </a:solidFill>
                <a:latin typeface="Courier New" pitchFamily="49" charset="0"/>
                <a:cs typeface="Courier New" pitchFamily="49" charset="0"/>
              </a:rPr>
              <a:t>                }</a:t>
            </a:r>
            <a:endParaRPr lang="en-IN" sz="2200" dirty="0" smtClean="0">
              <a:solidFill>
                <a:srgbClr val="002060"/>
              </a:solidFill>
              <a:latin typeface="Courier New" pitchFamily="49" charset="0"/>
              <a:cs typeface="Courier New" pitchFamily="49" charset="0"/>
            </a:endParaRP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“Total marks = “ &lt;&lt; total;</a:t>
            </a:r>
            <a:endParaRPr lang="en-IN"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324600"/>
          </a:xfrm>
        </p:spPr>
        <p:txBody>
          <a:bodyPr>
            <a:normAutofit/>
          </a:bodyPr>
          <a:lstStyle/>
          <a:p>
            <a:r>
              <a:rPr lang="en-US" sz="2800" dirty="0" smtClean="0">
                <a:latin typeface="Times New Roman" pitchFamily="18" charset="0"/>
                <a:cs typeface="Times New Roman" pitchFamily="18" charset="0"/>
              </a:rPr>
              <a:t>A counter-controlled loop requires:</a:t>
            </a:r>
          </a:p>
          <a:p>
            <a:pPr lvl="1"/>
            <a:r>
              <a:rPr lang="en-US" sz="2400" dirty="0" smtClean="0">
                <a:latin typeface="Times New Roman" pitchFamily="18" charset="0"/>
                <a:cs typeface="Times New Roman" pitchFamily="18" charset="0"/>
              </a:rPr>
              <a:t>The name of the control variable (or </a:t>
            </a:r>
            <a:r>
              <a:rPr lang="en-US" sz="2400" i="1" dirty="0" smtClean="0">
                <a:solidFill>
                  <a:srgbClr val="FF0000"/>
                </a:solidFill>
                <a:latin typeface="Times New Roman" pitchFamily="18" charset="0"/>
                <a:cs typeface="Times New Roman" pitchFamily="18" charset="0"/>
              </a:rPr>
              <a:t>loop counter</a:t>
            </a:r>
            <a:r>
              <a:rPr lang="en-US" sz="2400" dirty="0" smtClean="0">
                <a:latin typeface="Times New Roman" pitchFamily="18" charset="0"/>
                <a:cs typeface="Times New Roman" pitchFamily="18" charset="0"/>
              </a:rPr>
              <a:t>)</a:t>
            </a:r>
          </a:p>
          <a:p>
            <a:pPr lvl="1"/>
            <a:r>
              <a:rPr lang="en-US" sz="2400" dirty="0" smtClean="0">
                <a:latin typeface="Times New Roman" pitchFamily="18" charset="0"/>
                <a:cs typeface="Times New Roman" pitchFamily="18" charset="0"/>
              </a:rPr>
              <a:t>The initial value of the counter.</a:t>
            </a:r>
          </a:p>
          <a:p>
            <a:pPr lvl="1"/>
            <a:r>
              <a:rPr lang="en-US" sz="2400" dirty="0" smtClean="0">
                <a:latin typeface="Times New Roman" pitchFamily="18" charset="0"/>
                <a:cs typeface="Times New Roman" pitchFamily="18" charset="0"/>
              </a:rPr>
              <a:t>The loop continuation condition.</a:t>
            </a:r>
          </a:p>
          <a:p>
            <a:pPr lvl="1"/>
            <a:r>
              <a:rPr lang="en-US" sz="2400" dirty="0" smtClean="0">
                <a:latin typeface="Times New Roman" pitchFamily="18" charset="0"/>
                <a:cs typeface="Times New Roman" pitchFamily="18" charset="0"/>
              </a:rPr>
              <a:t>The increment or decrement condition.</a:t>
            </a:r>
            <a:endParaRPr lang="en-IN"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spect="1" noChangeArrowheads="1"/>
          </p:cNvSpPr>
          <p:nvPr/>
        </p:nvSpPr>
        <p:spPr bwMode="auto">
          <a:xfrm>
            <a:off x="2209800" y="609600"/>
            <a:ext cx="4800600" cy="4710113"/>
          </a:xfrm>
          <a:prstGeom prst="rect">
            <a:avLst/>
          </a:prstGeom>
          <a:noFill/>
          <a:ln w="9525">
            <a:noFill/>
            <a:miter lim="800000"/>
            <a:headEnd/>
            <a:tailEnd/>
          </a:ln>
        </p:spPr>
        <p:txBody>
          <a:bodyPr/>
          <a:lstStyle/>
          <a:p>
            <a:endParaRPr lang="en-IN"/>
          </a:p>
        </p:txBody>
      </p:sp>
      <p:grpSp>
        <p:nvGrpSpPr>
          <p:cNvPr id="6" name="Group 8"/>
          <p:cNvGrpSpPr>
            <a:grpSpLocks/>
          </p:cNvGrpSpPr>
          <p:nvPr/>
        </p:nvGrpSpPr>
        <p:grpSpPr bwMode="auto">
          <a:xfrm>
            <a:off x="3968750" y="2479675"/>
            <a:ext cx="1230313" cy="979488"/>
            <a:chOff x="5370" y="4761"/>
            <a:chExt cx="1500" cy="1368"/>
          </a:xfrm>
        </p:grpSpPr>
        <p:sp>
          <p:nvSpPr>
            <p:cNvPr id="7" name="Text Box 9"/>
            <p:cNvSpPr txBox="1">
              <a:spLocks noChangeArrowheads="1"/>
            </p:cNvSpPr>
            <p:nvPr/>
          </p:nvSpPr>
          <p:spPr bwMode="auto">
            <a:xfrm>
              <a:off x="5820" y="4761"/>
              <a:ext cx="1000" cy="535"/>
            </a:xfrm>
            <a:prstGeom prst="rect">
              <a:avLst/>
            </a:prstGeom>
            <a:noFill/>
            <a:ln w="9525">
              <a:noFill/>
              <a:miter lim="800000"/>
              <a:headEnd/>
              <a:tailEnd/>
            </a:ln>
            <a:effectLst/>
          </p:spPr>
          <p:txBody>
            <a:bodyPr/>
            <a:lstStyle/>
            <a:p>
              <a:pPr algn="ctr"/>
              <a:r>
                <a:rPr lang="en-US" sz="1400" b="1" baseline="0">
                  <a:solidFill>
                    <a:srgbClr val="3333CC"/>
                  </a:solidFill>
                </a:rPr>
                <a:t>  </a:t>
              </a:r>
              <a:r>
                <a:rPr lang="en-US" sz="1400" b="1" baseline="0">
                  <a:solidFill>
                    <a:srgbClr val="0000FF"/>
                  </a:solidFill>
                </a:rPr>
                <a:t>true</a:t>
              </a:r>
              <a:endParaRPr lang="en-US" sz="2400" b="1" baseline="0"/>
            </a:p>
          </p:txBody>
        </p:sp>
        <p:grpSp>
          <p:nvGrpSpPr>
            <p:cNvPr id="8" name="Group 10"/>
            <p:cNvGrpSpPr>
              <a:grpSpLocks/>
            </p:cNvGrpSpPr>
            <p:nvPr/>
          </p:nvGrpSpPr>
          <p:grpSpPr bwMode="auto">
            <a:xfrm>
              <a:off x="5370" y="5378"/>
              <a:ext cx="1500" cy="751"/>
              <a:chOff x="5370" y="5378"/>
              <a:chExt cx="1500" cy="751"/>
            </a:xfrm>
          </p:grpSpPr>
          <p:sp>
            <p:nvSpPr>
              <p:cNvPr id="9" name="Text Box 11"/>
              <p:cNvSpPr txBox="1">
                <a:spLocks noChangeArrowheads="1"/>
              </p:cNvSpPr>
              <p:nvPr/>
            </p:nvSpPr>
            <p:spPr bwMode="auto">
              <a:xfrm>
                <a:off x="5370" y="5378"/>
                <a:ext cx="1467" cy="751"/>
              </a:xfrm>
              <a:prstGeom prst="rect">
                <a:avLst/>
              </a:prstGeom>
              <a:noFill/>
              <a:ln w="9525">
                <a:solidFill>
                  <a:srgbClr val="0000FF"/>
                </a:solidFill>
                <a:miter lim="800000"/>
                <a:headEnd/>
                <a:tailEnd/>
              </a:ln>
              <a:effectLst/>
            </p:spPr>
            <p:txBody>
              <a:bodyPr/>
              <a:lstStyle/>
              <a:p>
                <a:pPr algn="ctr"/>
                <a:r>
                  <a:rPr lang="en-US" sz="1200" b="1" baseline="0">
                    <a:solidFill>
                      <a:srgbClr val="3333CC"/>
                    </a:solidFill>
                  </a:rPr>
                  <a:t> </a:t>
                </a:r>
              </a:p>
              <a:p>
                <a:endParaRPr lang="en-US" sz="2400" b="1" baseline="0"/>
              </a:p>
            </p:txBody>
          </p:sp>
          <p:sp>
            <p:nvSpPr>
              <p:cNvPr id="10" name="Text Box 12"/>
              <p:cNvSpPr txBox="1">
                <a:spLocks noChangeArrowheads="1"/>
              </p:cNvSpPr>
              <p:nvPr/>
            </p:nvSpPr>
            <p:spPr bwMode="auto">
              <a:xfrm>
                <a:off x="5370" y="5533"/>
                <a:ext cx="1500" cy="463"/>
              </a:xfrm>
              <a:prstGeom prst="rect">
                <a:avLst/>
              </a:prstGeom>
              <a:noFill/>
              <a:ln w="9525">
                <a:noFill/>
                <a:miter lim="800000"/>
                <a:headEnd/>
                <a:tailEnd/>
              </a:ln>
              <a:effectLst/>
            </p:spPr>
            <p:txBody>
              <a:bodyPr/>
              <a:lstStyle/>
              <a:p>
                <a:pPr algn="ctr"/>
                <a:r>
                  <a:rPr lang="en-US" sz="1400" b="1" baseline="0">
                    <a:solidFill>
                      <a:srgbClr val="0000FF"/>
                    </a:solidFill>
                  </a:rPr>
                  <a:t>statement(s)</a:t>
                </a:r>
                <a:endParaRPr lang="en-US" sz="2400" b="1" baseline="0"/>
              </a:p>
            </p:txBody>
          </p:sp>
        </p:grpSp>
      </p:grpSp>
      <p:grpSp>
        <p:nvGrpSpPr>
          <p:cNvPr id="11" name="Group 13"/>
          <p:cNvGrpSpPr>
            <a:grpSpLocks/>
          </p:cNvGrpSpPr>
          <p:nvPr/>
        </p:nvGrpSpPr>
        <p:grpSpPr bwMode="auto">
          <a:xfrm>
            <a:off x="3352800" y="931863"/>
            <a:ext cx="2667000" cy="3868737"/>
            <a:chOff x="4620" y="2602"/>
            <a:chExt cx="3251" cy="5399"/>
          </a:xfrm>
        </p:grpSpPr>
        <p:sp>
          <p:nvSpPr>
            <p:cNvPr id="12" name="Text Box 14"/>
            <p:cNvSpPr txBox="1">
              <a:spLocks noChangeArrowheads="1"/>
            </p:cNvSpPr>
            <p:nvPr/>
          </p:nvSpPr>
          <p:spPr bwMode="auto">
            <a:xfrm>
              <a:off x="6870" y="3528"/>
              <a:ext cx="1001" cy="534"/>
            </a:xfrm>
            <a:prstGeom prst="rect">
              <a:avLst/>
            </a:prstGeom>
            <a:noFill/>
            <a:ln w="9525">
              <a:noFill/>
              <a:miter lim="800000"/>
              <a:headEnd/>
              <a:tailEnd/>
            </a:ln>
            <a:effectLst/>
          </p:spPr>
          <p:txBody>
            <a:bodyPr/>
            <a:lstStyle/>
            <a:p>
              <a:pPr algn="ctr"/>
              <a:r>
                <a:rPr lang="en-US" sz="1400" b="1" baseline="0">
                  <a:solidFill>
                    <a:srgbClr val="0000FF"/>
                  </a:solidFill>
                </a:rPr>
                <a:t>false</a:t>
              </a:r>
              <a:endParaRPr lang="en-US" sz="2400" b="1" baseline="0"/>
            </a:p>
          </p:txBody>
        </p:sp>
        <p:grpSp>
          <p:nvGrpSpPr>
            <p:cNvPr id="13" name="Group 15"/>
            <p:cNvGrpSpPr>
              <a:grpSpLocks/>
            </p:cNvGrpSpPr>
            <p:nvPr/>
          </p:nvGrpSpPr>
          <p:grpSpPr bwMode="auto">
            <a:xfrm>
              <a:off x="4620" y="2602"/>
              <a:ext cx="3151" cy="5399"/>
              <a:chOff x="4620" y="2602"/>
              <a:chExt cx="3151" cy="5399"/>
            </a:xfrm>
          </p:grpSpPr>
          <p:sp>
            <p:nvSpPr>
              <p:cNvPr id="14" name="Line 16"/>
              <p:cNvSpPr>
                <a:spLocks noChangeShapeType="1"/>
              </p:cNvSpPr>
              <p:nvPr/>
            </p:nvSpPr>
            <p:spPr bwMode="auto">
              <a:xfrm>
                <a:off x="6120" y="4761"/>
                <a:ext cx="1" cy="617"/>
              </a:xfrm>
              <a:prstGeom prst="line">
                <a:avLst/>
              </a:prstGeom>
              <a:noFill/>
              <a:ln w="9525">
                <a:solidFill>
                  <a:srgbClr val="0000FF"/>
                </a:solidFill>
                <a:round/>
                <a:headEnd/>
                <a:tailEnd type="triangle" w="med" len="med"/>
              </a:ln>
              <a:effectLst/>
            </p:spPr>
            <p:txBody>
              <a:bodyPr anchor="ctr"/>
              <a:lstStyle/>
              <a:p>
                <a:endParaRPr lang="en-IN"/>
              </a:p>
            </p:txBody>
          </p:sp>
          <p:grpSp>
            <p:nvGrpSpPr>
              <p:cNvPr id="15" name="Group 17"/>
              <p:cNvGrpSpPr>
                <a:grpSpLocks/>
              </p:cNvGrpSpPr>
              <p:nvPr/>
            </p:nvGrpSpPr>
            <p:grpSpPr bwMode="auto">
              <a:xfrm>
                <a:off x="4620" y="2602"/>
                <a:ext cx="3151" cy="5399"/>
                <a:chOff x="4620" y="2602"/>
                <a:chExt cx="3151" cy="5399"/>
              </a:xfrm>
            </p:grpSpPr>
            <p:sp>
              <p:nvSpPr>
                <p:cNvPr id="16" name="Line 18"/>
                <p:cNvSpPr>
                  <a:spLocks noChangeShapeType="1"/>
                </p:cNvSpPr>
                <p:nvPr/>
              </p:nvSpPr>
              <p:spPr bwMode="auto">
                <a:xfrm>
                  <a:off x="6120" y="2602"/>
                  <a:ext cx="1" cy="617"/>
                </a:xfrm>
                <a:prstGeom prst="line">
                  <a:avLst/>
                </a:prstGeom>
                <a:noFill/>
                <a:ln w="9525">
                  <a:solidFill>
                    <a:srgbClr val="0000FF"/>
                  </a:solidFill>
                  <a:round/>
                  <a:headEnd/>
                  <a:tailEnd type="triangle" w="med" len="med"/>
                </a:ln>
                <a:effectLst/>
              </p:spPr>
              <p:txBody>
                <a:bodyPr anchor="ctr"/>
                <a:lstStyle/>
                <a:p>
                  <a:endParaRPr lang="en-IN"/>
                </a:p>
              </p:txBody>
            </p:sp>
            <p:grpSp>
              <p:nvGrpSpPr>
                <p:cNvPr id="17" name="Group 19"/>
                <p:cNvGrpSpPr>
                  <a:grpSpLocks/>
                </p:cNvGrpSpPr>
                <p:nvPr/>
              </p:nvGrpSpPr>
              <p:grpSpPr bwMode="auto">
                <a:xfrm>
                  <a:off x="5220" y="3219"/>
                  <a:ext cx="1810" cy="1535"/>
                  <a:chOff x="5220" y="3219"/>
                  <a:chExt cx="1810" cy="1535"/>
                </a:xfrm>
              </p:grpSpPr>
              <p:sp>
                <p:nvSpPr>
                  <p:cNvPr id="27" name="AutoShape 20"/>
                  <p:cNvSpPr>
                    <a:spLocks noChangeArrowheads="1"/>
                  </p:cNvSpPr>
                  <p:nvPr/>
                </p:nvSpPr>
                <p:spPr bwMode="auto">
                  <a:xfrm>
                    <a:off x="5220" y="3219"/>
                    <a:ext cx="1810" cy="1535"/>
                  </a:xfrm>
                  <a:prstGeom prst="flowChartDecision">
                    <a:avLst/>
                  </a:prstGeom>
                  <a:noFill/>
                  <a:ln w="9525">
                    <a:solidFill>
                      <a:srgbClr val="0000FF"/>
                    </a:solidFill>
                    <a:miter lim="800000"/>
                    <a:headEnd/>
                    <a:tailEnd/>
                  </a:ln>
                  <a:effectLst/>
                </p:spPr>
                <p:txBody>
                  <a:bodyPr anchor="ctr"/>
                  <a:lstStyle/>
                  <a:p>
                    <a:endParaRPr lang="en-IN"/>
                  </a:p>
                </p:txBody>
              </p:sp>
              <p:sp>
                <p:nvSpPr>
                  <p:cNvPr id="28" name="Text Box 21"/>
                  <p:cNvSpPr txBox="1">
                    <a:spLocks noChangeArrowheads="1"/>
                  </p:cNvSpPr>
                  <p:nvPr/>
                </p:nvSpPr>
                <p:spPr bwMode="auto">
                  <a:xfrm>
                    <a:off x="5520" y="3836"/>
                    <a:ext cx="1132" cy="532"/>
                  </a:xfrm>
                  <a:prstGeom prst="rect">
                    <a:avLst/>
                  </a:prstGeom>
                  <a:noFill/>
                  <a:ln w="9525">
                    <a:noFill/>
                    <a:miter lim="800000"/>
                    <a:headEnd/>
                    <a:tailEnd/>
                  </a:ln>
                  <a:effectLst/>
                </p:spPr>
                <p:txBody>
                  <a:bodyPr/>
                  <a:lstStyle/>
                  <a:p>
                    <a:r>
                      <a:rPr lang="en-US" sz="1400" b="1" baseline="0">
                        <a:solidFill>
                          <a:srgbClr val="0000FF"/>
                        </a:solidFill>
                      </a:rPr>
                      <a:t>condition</a:t>
                    </a:r>
                    <a:endParaRPr lang="en-US" sz="2400" b="1" baseline="0"/>
                  </a:p>
                </p:txBody>
              </p:sp>
            </p:grpSp>
            <p:grpSp>
              <p:nvGrpSpPr>
                <p:cNvPr id="18" name="Group 22"/>
                <p:cNvGrpSpPr>
                  <a:grpSpLocks/>
                </p:cNvGrpSpPr>
                <p:nvPr/>
              </p:nvGrpSpPr>
              <p:grpSpPr bwMode="auto">
                <a:xfrm>
                  <a:off x="4620" y="2910"/>
                  <a:ext cx="1501" cy="3857"/>
                  <a:chOff x="4620" y="2910"/>
                  <a:chExt cx="1501" cy="3857"/>
                </a:xfrm>
              </p:grpSpPr>
              <p:sp>
                <p:nvSpPr>
                  <p:cNvPr id="23" name="Line 23"/>
                  <p:cNvSpPr>
                    <a:spLocks noChangeShapeType="1"/>
                  </p:cNvSpPr>
                  <p:nvPr/>
                </p:nvSpPr>
                <p:spPr bwMode="auto">
                  <a:xfrm>
                    <a:off x="6120" y="6150"/>
                    <a:ext cx="1" cy="617"/>
                  </a:xfrm>
                  <a:prstGeom prst="line">
                    <a:avLst/>
                  </a:prstGeom>
                  <a:noFill/>
                  <a:ln w="9525">
                    <a:solidFill>
                      <a:srgbClr val="0000FF"/>
                    </a:solidFill>
                    <a:round/>
                    <a:headEnd/>
                    <a:tailEnd type="triangle" w="med" len="med"/>
                  </a:ln>
                  <a:effectLst/>
                </p:spPr>
                <p:txBody>
                  <a:bodyPr anchor="ctr"/>
                  <a:lstStyle/>
                  <a:p>
                    <a:endParaRPr lang="en-IN"/>
                  </a:p>
                </p:txBody>
              </p:sp>
              <p:sp>
                <p:nvSpPr>
                  <p:cNvPr id="24" name="Line 24"/>
                  <p:cNvSpPr>
                    <a:spLocks noChangeShapeType="1"/>
                  </p:cNvSpPr>
                  <p:nvPr/>
                </p:nvSpPr>
                <p:spPr bwMode="auto">
                  <a:xfrm flipH="1">
                    <a:off x="4620" y="6767"/>
                    <a:ext cx="1500" cy="0"/>
                  </a:xfrm>
                  <a:prstGeom prst="line">
                    <a:avLst/>
                  </a:prstGeom>
                  <a:noFill/>
                  <a:ln w="9525">
                    <a:solidFill>
                      <a:srgbClr val="0000FF"/>
                    </a:solidFill>
                    <a:round/>
                    <a:headEnd/>
                    <a:tailEnd type="triangle" w="med" len="med"/>
                  </a:ln>
                </p:spPr>
                <p:txBody>
                  <a:bodyPr/>
                  <a:lstStyle/>
                  <a:p>
                    <a:endParaRPr lang="en-IN"/>
                  </a:p>
                </p:txBody>
              </p:sp>
              <p:sp>
                <p:nvSpPr>
                  <p:cNvPr id="25" name="Line 25"/>
                  <p:cNvSpPr>
                    <a:spLocks noChangeShapeType="1"/>
                  </p:cNvSpPr>
                  <p:nvPr/>
                </p:nvSpPr>
                <p:spPr bwMode="auto">
                  <a:xfrm flipV="1">
                    <a:off x="4620" y="2910"/>
                    <a:ext cx="0" cy="3857"/>
                  </a:xfrm>
                  <a:prstGeom prst="line">
                    <a:avLst/>
                  </a:prstGeom>
                  <a:noFill/>
                  <a:ln w="9525">
                    <a:solidFill>
                      <a:srgbClr val="0000FF"/>
                    </a:solidFill>
                    <a:round/>
                    <a:headEnd/>
                    <a:tailEnd/>
                  </a:ln>
                </p:spPr>
                <p:txBody>
                  <a:bodyPr/>
                  <a:lstStyle/>
                  <a:p>
                    <a:endParaRPr lang="en-IN"/>
                  </a:p>
                </p:txBody>
              </p:sp>
              <p:sp>
                <p:nvSpPr>
                  <p:cNvPr id="26" name="Line 26"/>
                  <p:cNvSpPr>
                    <a:spLocks noChangeShapeType="1"/>
                  </p:cNvSpPr>
                  <p:nvPr/>
                </p:nvSpPr>
                <p:spPr bwMode="auto">
                  <a:xfrm>
                    <a:off x="4620" y="2910"/>
                    <a:ext cx="1500" cy="0"/>
                  </a:xfrm>
                  <a:prstGeom prst="line">
                    <a:avLst/>
                  </a:prstGeom>
                  <a:noFill/>
                  <a:ln w="9525">
                    <a:solidFill>
                      <a:srgbClr val="0000FF"/>
                    </a:solidFill>
                    <a:round/>
                    <a:headEnd/>
                    <a:tailEnd type="triangle" w="med" len="med"/>
                  </a:ln>
                </p:spPr>
                <p:txBody>
                  <a:bodyPr/>
                  <a:lstStyle/>
                  <a:p>
                    <a:endParaRPr lang="en-IN"/>
                  </a:p>
                </p:txBody>
              </p:sp>
            </p:grpSp>
            <p:grpSp>
              <p:nvGrpSpPr>
                <p:cNvPr id="19" name="Group 27"/>
                <p:cNvGrpSpPr>
                  <a:grpSpLocks/>
                </p:cNvGrpSpPr>
                <p:nvPr/>
              </p:nvGrpSpPr>
              <p:grpSpPr bwMode="auto">
                <a:xfrm>
                  <a:off x="6120" y="3990"/>
                  <a:ext cx="1651" cy="4011"/>
                  <a:chOff x="6120" y="3990"/>
                  <a:chExt cx="1651" cy="4011"/>
                </a:xfrm>
              </p:grpSpPr>
              <p:sp>
                <p:nvSpPr>
                  <p:cNvPr id="20" name="Line 28"/>
                  <p:cNvSpPr>
                    <a:spLocks noChangeShapeType="1"/>
                  </p:cNvSpPr>
                  <p:nvPr/>
                </p:nvSpPr>
                <p:spPr bwMode="auto">
                  <a:xfrm>
                    <a:off x="7020" y="3990"/>
                    <a:ext cx="750" cy="0"/>
                  </a:xfrm>
                  <a:prstGeom prst="line">
                    <a:avLst/>
                  </a:prstGeom>
                  <a:noFill/>
                  <a:ln w="9525">
                    <a:solidFill>
                      <a:srgbClr val="0000FF"/>
                    </a:solidFill>
                    <a:round/>
                    <a:headEnd/>
                    <a:tailEnd type="triangle" w="med" len="med"/>
                  </a:ln>
                </p:spPr>
                <p:txBody>
                  <a:bodyPr/>
                  <a:lstStyle/>
                  <a:p>
                    <a:endParaRPr lang="en-IN"/>
                  </a:p>
                </p:txBody>
              </p:sp>
              <p:sp>
                <p:nvSpPr>
                  <p:cNvPr id="21" name="Line 29"/>
                  <p:cNvSpPr>
                    <a:spLocks noChangeShapeType="1"/>
                  </p:cNvSpPr>
                  <p:nvPr/>
                </p:nvSpPr>
                <p:spPr bwMode="auto">
                  <a:xfrm>
                    <a:off x="7770" y="3990"/>
                    <a:ext cx="1" cy="3085"/>
                  </a:xfrm>
                  <a:prstGeom prst="line">
                    <a:avLst/>
                  </a:prstGeom>
                  <a:noFill/>
                  <a:ln w="9525">
                    <a:solidFill>
                      <a:srgbClr val="0000FF"/>
                    </a:solidFill>
                    <a:round/>
                    <a:headEnd/>
                    <a:tailEnd/>
                  </a:ln>
                </p:spPr>
                <p:txBody>
                  <a:bodyPr/>
                  <a:lstStyle/>
                  <a:p>
                    <a:endParaRPr lang="en-IN"/>
                  </a:p>
                </p:txBody>
              </p:sp>
              <p:sp>
                <p:nvSpPr>
                  <p:cNvPr id="22" name="Line 30"/>
                  <p:cNvSpPr>
                    <a:spLocks noChangeShapeType="1"/>
                  </p:cNvSpPr>
                  <p:nvPr/>
                </p:nvSpPr>
                <p:spPr bwMode="auto">
                  <a:xfrm>
                    <a:off x="6120" y="7075"/>
                    <a:ext cx="0" cy="926"/>
                  </a:xfrm>
                  <a:prstGeom prst="line">
                    <a:avLst/>
                  </a:prstGeom>
                  <a:noFill/>
                  <a:ln w="9525">
                    <a:solidFill>
                      <a:srgbClr val="0000FF"/>
                    </a:solidFill>
                    <a:round/>
                    <a:headEnd/>
                    <a:tailEnd type="triangle" w="med" len="med"/>
                  </a:ln>
                </p:spPr>
                <p:txBody>
                  <a:bodyPr/>
                  <a:lstStyle/>
                  <a:p>
                    <a:endParaRPr lang="en-IN"/>
                  </a:p>
                </p:txBody>
              </p:sp>
            </p:grpSp>
          </p:grpSp>
        </p:grpSp>
      </p:grpSp>
      <p:sp>
        <p:nvSpPr>
          <p:cNvPr id="29" name="Line 31"/>
          <p:cNvSpPr>
            <a:spLocks noChangeShapeType="1"/>
          </p:cNvSpPr>
          <p:nvPr/>
        </p:nvSpPr>
        <p:spPr bwMode="auto">
          <a:xfrm flipH="1">
            <a:off x="4572000" y="4114800"/>
            <a:ext cx="1371600" cy="0"/>
          </a:xfrm>
          <a:prstGeom prst="line">
            <a:avLst/>
          </a:prstGeom>
          <a:noFill/>
          <a:ln w="9525">
            <a:solidFill>
              <a:srgbClr val="0000FF"/>
            </a:solidFill>
            <a:round/>
            <a:headEnd/>
            <a:tailEnd/>
          </a:ln>
        </p:spPr>
        <p:txBody>
          <a:bodyPr/>
          <a:lstStyle/>
          <a:p>
            <a:endParaRPr lang="en-IN"/>
          </a:p>
        </p:txBody>
      </p:sp>
      <p:sp>
        <p:nvSpPr>
          <p:cNvPr id="30" name="TextBox 29"/>
          <p:cNvSpPr txBox="1"/>
          <p:nvPr/>
        </p:nvSpPr>
        <p:spPr>
          <a:xfrm>
            <a:off x="2438400" y="5334000"/>
            <a:ext cx="5181600" cy="523220"/>
          </a:xfrm>
          <a:prstGeom prst="rect">
            <a:avLst/>
          </a:prstGeom>
          <a:noFill/>
        </p:spPr>
        <p:txBody>
          <a:bodyPr wrap="square" rtlCol="0">
            <a:spAutoFit/>
          </a:bodyPr>
          <a:lstStyle/>
          <a:p>
            <a:r>
              <a:rPr lang="en-US" sz="2800" dirty="0" smtClean="0"/>
              <a:t>Control of flow in a </a:t>
            </a:r>
            <a:r>
              <a:rPr lang="en-US" sz="2800" b="1" dirty="0" smtClean="0">
                <a:solidFill>
                  <a:srgbClr val="002060"/>
                </a:solidFill>
                <a:latin typeface="Courier New" pitchFamily="49" charset="0"/>
                <a:cs typeface="Courier New" pitchFamily="49" charset="0"/>
              </a:rPr>
              <a:t>while</a:t>
            </a:r>
            <a:r>
              <a:rPr lang="en-US" sz="2800" dirty="0" smtClean="0"/>
              <a:t> loop</a:t>
            </a:r>
            <a:endParaRPr 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a:bodyPr>
          <a:lstStyle/>
          <a:p>
            <a:r>
              <a:rPr lang="en-US" sz="3600" b="1" dirty="0" smtClean="0">
                <a:solidFill>
                  <a:srgbClr val="002060"/>
                </a:solidFill>
                <a:latin typeface="Courier New" pitchFamily="49" charset="0"/>
                <a:cs typeface="Courier New" pitchFamily="49" charset="0"/>
              </a:rPr>
              <a:t>for</a:t>
            </a:r>
            <a:r>
              <a:rPr lang="en-US" sz="3600" dirty="0" smtClean="0">
                <a:latin typeface="Times New Roman" pitchFamily="18" charset="0"/>
                <a:cs typeface="Times New Roman" pitchFamily="18" charset="0"/>
              </a:rPr>
              <a:t> Loop</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762000"/>
            <a:ext cx="8763000" cy="5867400"/>
          </a:xfrm>
        </p:spPr>
        <p:txBody>
          <a:bodyPr>
            <a:normAutofit fontScale="92500" lnSpcReduction="10000"/>
          </a:bodyPr>
          <a:lstStyle/>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 is designed to simplify a counter-controlled repetition. The syntax for 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 is:</a:t>
            </a:r>
          </a:p>
          <a:p>
            <a:pPr>
              <a:buNone/>
            </a:pPr>
            <a:r>
              <a:rPr lang="en-US" sz="2800" dirty="0" smtClean="0">
                <a:latin typeface="Times New Roman" pitchFamily="18" charset="0"/>
                <a:cs typeface="Times New Roman" pitchFamily="18" charset="0"/>
              </a:rPr>
              <a:t>             </a:t>
            </a:r>
            <a:r>
              <a:rPr lang="en-US" sz="2400" b="1" dirty="0" smtClean="0">
                <a:solidFill>
                  <a:srgbClr val="002060"/>
                </a:solidFill>
                <a:latin typeface="Courier New" pitchFamily="49" charset="0"/>
                <a:cs typeface="Courier New" pitchFamily="49" charset="0"/>
              </a:rPr>
              <a:t>for</a:t>
            </a:r>
            <a:r>
              <a:rPr lang="en-US" sz="2400" dirty="0" smtClean="0">
                <a:solidFill>
                  <a:srgbClr val="002060"/>
                </a:solidFill>
                <a:latin typeface="Courier New" pitchFamily="49" charset="0"/>
                <a:cs typeface="Courier New" pitchFamily="49" charset="0"/>
              </a:rPr>
              <a:t>(initialization; condition; update)</a:t>
            </a:r>
          </a:p>
          <a:p>
            <a:pPr>
              <a:buNone/>
            </a:pPr>
            <a:r>
              <a:rPr lang="en-US" sz="2400" dirty="0" smtClean="0">
                <a:solidFill>
                  <a:srgbClr val="002060"/>
                </a:solidFill>
                <a:latin typeface="Courier New" pitchFamily="49" charset="0"/>
                <a:cs typeface="Courier New" pitchFamily="49" charset="0"/>
              </a:rPr>
              <a:t>       statement;</a:t>
            </a:r>
          </a:p>
          <a:p>
            <a:pPr>
              <a:buNone/>
            </a:pPr>
            <a:r>
              <a:rPr lang="en-US" sz="2400"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where the </a:t>
            </a:r>
            <a:r>
              <a:rPr lang="en-US" sz="2800" dirty="0" smtClean="0">
                <a:solidFill>
                  <a:srgbClr val="002060"/>
                </a:solidFill>
                <a:latin typeface="Courier New" pitchFamily="49" charset="0"/>
                <a:cs typeface="Courier New" pitchFamily="49" charset="0"/>
              </a:rPr>
              <a:t>initialization</a:t>
            </a:r>
            <a:r>
              <a:rPr lang="en-US" sz="2800" dirty="0" smtClean="0">
                <a:latin typeface="Times New Roman" pitchFamily="18" charset="0"/>
                <a:cs typeface="Times New Roman" pitchFamily="18" charset="0"/>
              </a:rPr>
              <a:t> expression initializes the loop’s control variable, </a:t>
            </a:r>
            <a:r>
              <a:rPr lang="en-US" sz="2800" dirty="0" smtClean="0">
                <a:solidFill>
                  <a:srgbClr val="002060"/>
                </a:solidFill>
                <a:latin typeface="Courier New" pitchFamily="49" charset="0"/>
                <a:cs typeface="Courier New" pitchFamily="49" charset="0"/>
              </a:rPr>
              <a:t>condition</a:t>
            </a:r>
            <a:r>
              <a:rPr lang="en-US" sz="2800" dirty="0" smtClean="0">
                <a:latin typeface="Times New Roman" pitchFamily="18" charset="0"/>
                <a:cs typeface="Times New Roman" pitchFamily="18" charset="0"/>
              </a:rPr>
              <a:t> determines whether loop should continue executing, and </a:t>
            </a:r>
            <a:r>
              <a:rPr lang="en-US" sz="2800" dirty="0" smtClean="0">
                <a:solidFill>
                  <a:srgbClr val="002060"/>
                </a:solidFill>
                <a:latin typeface="Courier New" pitchFamily="49" charset="0"/>
                <a:cs typeface="Courier New" pitchFamily="49" charset="0"/>
              </a:rPr>
              <a:t>update</a:t>
            </a:r>
            <a:r>
              <a:rPr lang="en-US" sz="2800" dirty="0" smtClean="0">
                <a:latin typeface="Times New Roman" pitchFamily="18" charset="0"/>
                <a:cs typeface="Times New Roman" pitchFamily="18" charset="0"/>
              </a:rPr>
              <a:t> increments or decrements the counter variable.</a:t>
            </a:r>
          </a:p>
          <a:p>
            <a:r>
              <a:rPr lang="en-US" sz="2800" dirty="0" smtClean="0">
                <a:latin typeface="Times New Roman" pitchFamily="18" charset="0"/>
                <a:cs typeface="Times New Roman" pitchFamily="18" charset="0"/>
              </a:rPr>
              <a:t>In most cases, the </a:t>
            </a:r>
            <a:r>
              <a:rPr lang="en-US" sz="2800" b="1" dirty="0" smtClean="0">
                <a:solidFill>
                  <a:srgbClr val="002060"/>
                </a:solidFill>
                <a:latin typeface="Courier New" pitchFamily="49" charset="0"/>
                <a:cs typeface="Courier New" pitchFamily="49" charset="0"/>
              </a:rPr>
              <a:t>for </a:t>
            </a:r>
            <a:r>
              <a:rPr lang="en-US" sz="2800" dirty="0" smtClean="0">
                <a:latin typeface="Times New Roman" pitchFamily="18" charset="0"/>
                <a:cs typeface="Times New Roman" pitchFamily="18" charset="0"/>
              </a:rPr>
              <a:t>statement can be represented by an equivalent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statement:</a:t>
            </a:r>
          </a:p>
          <a:p>
            <a:pPr>
              <a:buNone/>
            </a:pPr>
            <a:r>
              <a:rPr lang="en-US" sz="2800" dirty="0" smtClean="0">
                <a:latin typeface="Times New Roman" pitchFamily="18" charset="0"/>
                <a:cs typeface="Times New Roman" pitchFamily="18" charset="0"/>
              </a:rPr>
              <a:t>                  </a:t>
            </a:r>
            <a:r>
              <a:rPr lang="en-US" sz="2400" dirty="0" smtClean="0">
                <a:solidFill>
                  <a:srgbClr val="002060"/>
                </a:solidFill>
                <a:latin typeface="Courier New" pitchFamily="49" charset="0"/>
                <a:cs typeface="Courier New" pitchFamily="49" charset="0"/>
              </a:rPr>
              <a:t>initialization;  </a:t>
            </a:r>
          </a:p>
          <a:p>
            <a:pPr>
              <a:buNone/>
            </a:pPr>
            <a:r>
              <a:rPr lang="en-US" sz="2400" dirty="0" smtClean="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while</a:t>
            </a:r>
            <a:r>
              <a:rPr lang="en-US" sz="2400" dirty="0" smtClean="0">
                <a:solidFill>
                  <a:srgbClr val="002060"/>
                </a:solidFill>
                <a:latin typeface="Courier New" pitchFamily="49" charset="0"/>
                <a:cs typeface="Courier New" pitchFamily="49" charset="0"/>
              </a:rPr>
              <a:t>(condition) </a:t>
            </a:r>
          </a:p>
          <a:p>
            <a:pPr>
              <a:buNone/>
            </a:pPr>
            <a:r>
              <a:rPr lang="en-US" sz="2400" dirty="0" smtClean="0">
                <a:solidFill>
                  <a:srgbClr val="002060"/>
                </a:solidFill>
                <a:latin typeface="Courier New" pitchFamily="49" charset="0"/>
                <a:cs typeface="Courier New" pitchFamily="49" charset="0"/>
              </a:rPr>
              <a:t>            {statement;  </a:t>
            </a:r>
          </a:p>
          <a:p>
            <a:pPr>
              <a:buNone/>
            </a:pPr>
            <a:r>
              <a:rPr lang="en-US" sz="2400" dirty="0" smtClean="0">
                <a:solidFill>
                  <a:srgbClr val="002060"/>
                </a:solidFill>
                <a:latin typeface="Courier New" pitchFamily="49" charset="0"/>
                <a:cs typeface="Courier New" pitchFamily="49" charset="0"/>
              </a:rPr>
              <a:t>              update;</a:t>
            </a:r>
          </a:p>
          <a:p>
            <a:pPr>
              <a:buNone/>
            </a:pPr>
            <a:r>
              <a:rPr lang="en-US" sz="2400" dirty="0" smtClean="0">
                <a:solidFill>
                  <a:srgbClr val="002060"/>
                </a:solidFill>
                <a:latin typeface="Courier New" pitchFamily="49" charset="0"/>
                <a:cs typeface="Courier New" pitchFamily="49" charset="0"/>
              </a:rPr>
              <a:t>             }</a:t>
            </a:r>
            <a:endParaRPr lang="en-IN" sz="2400" dirty="0">
              <a:solidFill>
                <a:srgbClr val="002060"/>
              </a:solidFill>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buNone/>
            </a:pPr>
            <a:r>
              <a:rPr lang="en-US" sz="2800" dirty="0" smtClean="0">
                <a:latin typeface="Times New Roman" pitchFamily="18" charset="0"/>
                <a:cs typeface="Times New Roman" pitchFamily="18" charset="0"/>
              </a:rPr>
              <a:t>Example:   </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number, sum = 0;</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&lt;&lt;“Enter numbers “;</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for</a:t>
            </a:r>
            <a:r>
              <a:rPr lang="en-US" sz="2200"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=1;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&lt;=10;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cin</a:t>
            </a:r>
            <a:r>
              <a:rPr lang="en-US" sz="2200" dirty="0" smtClean="0">
                <a:solidFill>
                  <a:srgbClr val="002060"/>
                </a:solidFill>
                <a:latin typeface="Courier New" pitchFamily="49" charset="0"/>
                <a:cs typeface="Courier New" pitchFamily="49" charset="0"/>
              </a:rPr>
              <a:t> &gt;&gt; number;</a:t>
            </a:r>
          </a:p>
          <a:p>
            <a:pPr>
              <a:buNone/>
            </a:pPr>
            <a:r>
              <a:rPr lang="en-US" sz="2200" dirty="0" smtClean="0">
                <a:solidFill>
                  <a:srgbClr val="002060"/>
                </a:solidFill>
                <a:latin typeface="Courier New" pitchFamily="49" charset="0"/>
                <a:cs typeface="Courier New" pitchFamily="49" charset="0"/>
              </a:rPr>
              <a:t>           sum = sum + number;</a:t>
            </a:r>
          </a:p>
          <a:p>
            <a:pPr>
              <a:buNone/>
            </a:pP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“Sum of the numbers is “ &lt;&lt; sum;</a:t>
            </a:r>
          </a:p>
          <a:p>
            <a:r>
              <a:rPr lang="en-US" sz="2800" dirty="0" smtClean="0">
                <a:latin typeface="Times New Roman" pitchFamily="18" charset="0"/>
                <a:cs typeface="Times New Roman" pitchFamily="18" charset="0"/>
              </a:rPr>
              <a:t>If the control variable is declared in 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loop itself, then the control variable can be used only in the body of 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loop, </a:t>
            </a:r>
            <a:r>
              <a:rPr lang="en-US" sz="2800" u="sng" dirty="0" smtClean="0">
                <a:latin typeface="Times New Roman" pitchFamily="18" charset="0"/>
                <a:cs typeface="Times New Roman" pitchFamily="18" charset="0"/>
              </a:rPr>
              <a:t>it is unknown outside the body of the loop</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There may be several control variables in a single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 Such control variables are initialized and incremented by using comma operator – that is, expressions are separated by commas.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lnSpcReduction="10000"/>
          </a:bodyPr>
          <a:lstStyle/>
          <a:p>
            <a:pPr>
              <a:buNone/>
            </a:pPr>
            <a:r>
              <a:rPr lang="en-US" sz="2800" dirty="0" smtClean="0">
                <a:latin typeface="Times New Roman" pitchFamily="18" charset="0"/>
                <a:cs typeface="Times New Roman" pitchFamily="18" charset="0"/>
              </a:rPr>
              <a:t>Example:    </a:t>
            </a:r>
            <a:r>
              <a:rPr lang="en-US" sz="2200" b="1" dirty="0" smtClean="0">
                <a:solidFill>
                  <a:srgbClr val="002060"/>
                </a:solidFill>
                <a:latin typeface="Courier New" pitchFamily="49" charset="0"/>
                <a:cs typeface="Courier New" pitchFamily="49" charset="0"/>
              </a:rPr>
              <a:t>for</a:t>
            </a:r>
            <a:r>
              <a:rPr lang="en-US" sz="2200"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=1, j=20;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&lt;=10,j&gt;=1;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 j-=2)</a:t>
            </a:r>
          </a:p>
          <a:p>
            <a:pPr>
              <a:buNone/>
            </a:pPr>
            <a:r>
              <a:rPr lang="en-US" sz="2200" dirty="0" smtClean="0">
                <a:solidFill>
                  <a:srgbClr val="002060"/>
                </a:solidFill>
                <a:latin typeface="Courier New" pitchFamily="49" charset="0"/>
                <a:cs typeface="Courier New" pitchFamily="49" charset="0"/>
              </a:rPr>
              <a:t>         {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 &lt;&lt; “\t” &lt;&lt; j;</a:t>
            </a:r>
          </a:p>
          <a:p>
            <a:pPr>
              <a:buNone/>
            </a:pPr>
            <a:r>
              <a:rPr lang="en-US" sz="2200" dirty="0" smtClean="0">
                <a:solidFill>
                  <a:srgbClr val="002060"/>
                </a:solidFill>
                <a:latin typeface="Courier New" pitchFamily="49" charset="0"/>
                <a:cs typeface="Courier New" pitchFamily="49" charset="0"/>
              </a:rPr>
              <a:t>          }</a:t>
            </a:r>
          </a:p>
          <a:p>
            <a:r>
              <a:rPr lang="en-US" sz="2800" dirty="0" smtClean="0">
                <a:latin typeface="Times New Roman" pitchFamily="18" charset="0"/>
                <a:cs typeface="Times New Roman" pitchFamily="18" charset="0"/>
              </a:rPr>
              <a:t>The initialization, the loop continuation condition, and the increment expression of a for loop can contain arithmetic expressions:</a:t>
            </a:r>
          </a:p>
          <a:p>
            <a:pPr>
              <a:buNone/>
            </a:pPr>
            <a:r>
              <a:rPr lang="en-US" sz="2200" b="1" dirty="0" smtClean="0">
                <a:solidFill>
                  <a:srgbClr val="002060"/>
                </a:solidFill>
                <a:latin typeface="Courier New" pitchFamily="49" charset="0"/>
                <a:cs typeface="Courier New" pitchFamily="49" charset="0"/>
              </a:rPr>
              <a:t>    </a:t>
            </a:r>
            <a:r>
              <a:rPr lang="en-US" sz="2200" b="1" dirty="0" err="1" smtClean="0">
                <a:solidFill>
                  <a:srgbClr val="002060"/>
                </a:solidFill>
                <a:latin typeface="Courier New" pitchFamily="49" charset="0"/>
                <a:cs typeface="Courier New" pitchFamily="49" charset="0"/>
              </a:rPr>
              <a:t>int</a:t>
            </a:r>
            <a:r>
              <a:rPr lang="en-US" sz="2200" b="1" dirty="0" smtClean="0">
                <a:solidFill>
                  <a:srgbClr val="002060"/>
                </a:solidFill>
                <a:latin typeface="Courier New" pitchFamily="49" charset="0"/>
                <a:cs typeface="Courier New" pitchFamily="49" charset="0"/>
              </a:rPr>
              <a:t> </a:t>
            </a:r>
            <a:r>
              <a:rPr lang="en-US" sz="2200" dirty="0" smtClean="0">
                <a:solidFill>
                  <a:srgbClr val="002060"/>
                </a:solidFill>
                <a:latin typeface="Courier New" pitchFamily="49" charset="0"/>
                <a:cs typeface="Courier New" pitchFamily="49" charset="0"/>
              </a:rPr>
              <a:t>x = 2, y = 10;</a:t>
            </a:r>
          </a:p>
          <a:p>
            <a:pPr>
              <a:buNone/>
            </a:pPr>
            <a:r>
              <a:rPr lang="en-US" sz="2200" b="1" dirty="0" smtClean="0">
                <a:solidFill>
                  <a:srgbClr val="002060"/>
                </a:solidFill>
                <a:latin typeface="Courier New" pitchFamily="49" charset="0"/>
                <a:cs typeface="Courier New" pitchFamily="49" charset="0"/>
              </a:rPr>
              <a:t>    for</a:t>
            </a:r>
            <a:r>
              <a:rPr lang="en-US" sz="2200" dirty="0" smtClean="0">
                <a:solidFill>
                  <a:srgbClr val="002060"/>
                </a:solidFill>
                <a:latin typeface="Courier New" pitchFamily="49" charset="0"/>
                <a:cs typeface="Courier New" pitchFamily="49" charset="0"/>
              </a:rPr>
              <a:t>(</a:t>
            </a:r>
            <a:r>
              <a:rPr lang="en-US" sz="2200" b="1" dirty="0" err="1" smtClean="0">
                <a:solidFill>
                  <a:srgbClr val="002060"/>
                </a:solidFill>
                <a:latin typeface="Courier New" pitchFamily="49" charset="0"/>
                <a:cs typeface="Courier New" pitchFamily="49" charset="0"/>
              </a:rPr>
              <a:t>int</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 = x;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 &lt;= 4*x*x; </a:t>
            </a:r>
            <a:r>
              <a:rPr lang="en-US" sz="2200" dirty="0" err="1" smtClean="0">
                <a:solidFill>
                  <a:srgbClr val="002060"/>
                </a:solidFill>
                <a:latin typeface="Courier New" pitchFamily="49" charset="0"/>
                <a:cs typeface="Courier New" pitchFamily="49" charset="0"/>
              </a:rPr>
              <a:t>i</a:t>
            </a:r>
            <a:r>
              <a:rPr lang="en-US" sz="2200" dirty="0" smtClean="0">
                <a:solidFill>
                  <a:srgbClr val="002060"/>
                </a:solidFill>
                <a:latin typeface="Courier New" pitchFamily="49" charset="0"/>
                <a:cs typeface="Courier New" pitchFamily="49" charset="0"/>
              </a:rPr>
              <a:t> += y/x)</a:t>
            </a:r>
            <a:endParaRPr lang="en-US" sz="2200" dirty="0" smtClean="0">
              <a:solidFill>
                <a:srgbClr val="002060"/>
              </a:solidFill>
              <a:latin typeface="Times New Roman" pitchFamily="18" charset="0"/>
              <a:cs typeface="Times New Roman" pitchFamily="18" charset="0"/>
            </a:endParaRPr>
          </a:p>
          <a:p>
            <a:r>
              <a:rPr lang="en-US" sz="2800" dirty="0" smtClean="0">
                <a:latin typeface="Times New Roman" pitchFamily="18" charset="0"/>
                <a:cs typeface="Times New Roman" pitchFamily="18" charset="0"/>
              </a:rPr>
              <a:t>Placing a semicolon after the right parenthesis of a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header makes the body of that for statement an empty statement. It is usually a logical error.</a:t>
            </a:r>
          </a:p>
          <a:p>
            <a:r>
              <a:rPr lang="en-US" sz="2800" dirty="0" smtClean="0">
                <a:latin typeface="Times New Roman" pitchFamily="18" charset="0"/>
                <a:cs typeface="Times New Roman" pitchFamily="18" charset="0"/>
              </a:rPr>
              <a:t>Any of the initialization, condition and increment (decrement) fields of a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loop may be empty, but the corresponding semicolons are required.</a:t>
            </a:r>
          </a:p>
          <a:p>
            <a:pPr>
              <a:buNone/>
            </a:pPr>
            <a:r>
              <a:rPr lang="en-US" sz="2200" dirty="0" smtClean="0">
                <a:solidFill>
                  <a:srgbClr val="002060"/>
                </a:solidFill>
                <a:latin typeface="Courier New" pitchFamily="49" charset="0"/>
                <a:cs typeface="Courier New" pitchFamily="49" charset="0"/>
              </a:rPr>
              <a:t>         </a:t>
            </a:r>
            <a:endParaRPr lang="en-IN" sz="2200"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
          <p:cNvSpPr txBox="1">
            <a:spLocks noChangeArrowheads="1"/>
          </p:cNvSpPr>
          <p:nvPr/>
        </p:nvSpPr>
        <p:spPr bwMode="auto">
          <a:xfrm>
            <a:off x="4510088" y="2895600"/>
            <a:ext cx="736600" cy="352425"/>
          </a:xfrm>
          <a:prstGeom prst="rect">
            <a:avLst/>
          </a:prstGeom>
          <a:noFill/>
          <a:ln w="9525">
            <a:noFill/>
            <a:miter lim="800000"/>
            <a:headEnd/>
            <a:tailEnd/>
          </a:ln>
          <a:effectLst/>
        </p:spPr>
        <p:txBody>
          <a:bodyPr/>
          <a:lstStyle/>
          <a:p>
            <a:pPr algn="ctr"/>
            <a:r>
              <a:rPr lang="en-US" sz="1400" baseline="0">
                <a:solidFill>
                  <a:srgbClr val="3333CC"/>
                </a:solidFill>
              </a:rPr>
              <a:t>  </a:t>
            </a:r>
            <a:r>
              <a:rPr lang="en-US" sz="1400" baseline="0">
                <a:solidFill>
                  <a:srgbClr val="0000FF"/>
                </a:solidFill>
              </a:rPr>
              <a:t>true</a:t>
            </a:r>
            <a:endParaRPr lang="en-US" sz="2400" baseline="0"/>
          </a:p>
        </p:txBody>
      </p:sp>
      <p:sp>
        <p:nvSpPr>
          <p:cNvPr id="39" name="Text Box 4"/>
          <p:cNvSpPr txBox="1">
            <a:spLocks noChangeArrowheads="1"/>
          </p:cNvSpPr>
          <p:nvPr/>
        </p:nvSpPr>
        <p:spPr bwMode="auto">
          <a:xfrm>
            <a:off x="4178300" y="3403600"/>
            <a:ext cx="1104900" cy="306388"/>
          </a:xfrm>
          <a:prstGeom prst="rect">
            <a:avLst/>
          </a:prstGeom>
          <a:noFill/>
          <a:ln w="9525">
            <a:noFill/>
            <a:miter lim="800000"/>
            <a:headEnd/>
            <a:tailEnd/>
          </a:ln>
          <a:effectLst/>
        </p:spPr>
        <p:txBody>
          <a:bodyPr/>
          <a:lstStyle/>
          <a:p>
            <a:pPr algn="ctr"/>
            <a:r>
              <a:rPr lang="en-US" sz="1400" baseline="0">
                <a:solidFill>
                  <a:srgbClr val="0000FF"/>
                </a:solidFill>
              </a:rPr>
              <a:t>statement(s)</a:t>
            </a:r>
            <a:endParaRPr lang="en-US" sz="2400" baseline="0"/>
          </a:p>
        </p:txBody>
      </p:sp>
      <p:sp>
        <p:nvSpPr>
          <p:cNvPr id="40" name="Text Box 5"/>
          <p:cNvSpPr txBox="1">
            <a:spLocks noChangeArrowheads="1"/>
          </p:cNvSpPr>
          <p:nvPr/>
        </p:nvSpPr>
        <p:spPr bwMode="auto">
          <a:xfrm>
            <a:off x="5283200" y="2082800"/>
            <a:ext cx="736600" cy="352425"/>
          </a:xfrm>
          <a:prstGeom prst="rect">
            <a:avLst/>
          </a:prstGeom>
          <a:noFill/>
          <a:ln w="9525">
            <a:noFill/>
            <a:miter lim="800000"/>
            <a:headEnd/>
            <a:tailEnd/>
          </a:ln>
          <a:effectLst/>
        </p:spPr>
        <p:txBody>
          <a:bodyPr/>
          <a:lstStyle/>
          <a:p>
            <a:pPr algn="ctr"/>
            <a:r>
              <a:rPr lang="en-US" sz="1400" baseline="0">
                <a:solidFill>
                  <a:srgbClr val="0000FF"/>
                </a:solidFill>
              </a:rPr>
              <a:t>false</a:t>
            </a:r>
            <a:endParaRPr lang="en-US" sz="2400" baseline="0"/>
          </a:p>
        </p:txBody>
      </p:sp>
      <p:sp>
        <p:nvSpPr>
          <p:cNvPr id="41" name="Line 6"/>
          <p:cNvSpPr>
            <a:spLocks noChangeShapeType="1"/>
          </p:cNvSpPr>
          <p:nvPr/>
        </p:nvSpPr>
        <p:spPr bwMode="auto">
          <a:xfrm>
            <a:off x="4730750" y="2895600"/>
            <a:ext cx="0" cy="406400"/>
          </a:xfrm>
          <a:prstGeom prst="line">
            <a:avLst/>
          </a:prstGeom>
          <a:noFill/>
          <a:ln w="9525">
            <a:solidFill>
              <a:srgbClr val="0000FF"/>
            </a:solidFill>
            <a:round/>
            <a:headEnd/>
            <a:tailEnd type="triangle" w="med" len="med"/>
          </a:ln>
          <a:effectLst/>
        </p:spPr>
        <p:txBody>
          <a:bodyPr anchor="ctr"/>
          <a:lstStyle/>
          <a:p>
            <a:endParaRPr lang="en-IN"/>
          </a:p>
        </p:txBody>
      </p:sp>
      <p:sp>
        <p:nvSpPr>
          <p:cNvPr id="42" name="Text Box 7"/>
          <p:cNvSpPr txBox="1">
            <a:spLocks noChangeArrowheads="1"/>
          </p:cNvSpPr>
          <p:nvPr/>
        </p:nvSpPr>
        <p:spPr bwMode="auto">
          <a:xfrm>
            <a:off x="4289425" y="2286000"/>
            <a:ext cx="833438" cy="350838"/>
          </a:xfrm>
          <a:prstGeom prst="rect">
            <a:avLst/>
          </a:prstGeom>
          <a:noFill/>
          <a:ln w="9525">
            <a:noFill/>
            <a:miter lim="800000"/>
            <a:headEnd/>
            <a:tailEnd/>
          </a:ln>
          <a:effectLst/>
        </p:spPr>
        <p:txBody>
          <a:bodyPr/>
          <a:lstStyle/>
          <a:p>
            <a:pPr algn="ctr"/>
            <a:r>
              <a:rPr lang="en-US" sz="1400" baseline="0">
                <a:solidFill>
                  <a:srgbClr val="0000FF"/>
                </a:solidFill>
              </a:rPr>
              <a:t>test</a:t>
            </a:r>
            <a:endParaRPr lang="en-US" sz="2400" baseline="0"/>
          </a:p>
        </p:txBody>
      </p:sp>
      <p:sp>
        <p:nvSpPr>
          <p:cNvPr id="43" name="Line 8"/>
          <p:cNvSpPr>
            <a:spLocks noChangeShapeType="1"/>
          </p:cNvSpPr>
          <p:nvPr/>
        </p:nvSpPr>
        <p:spPr bwMode="auto">
          <a:xfrm>
            <a:off x="4730750" y="3810000"/>
            <a:ext cx="0" cy="304800"/>
          </a:xfrm>
          <a:prstGeom prst="line">
            <a:avLst/>
          </a:prstGeom>
          <a:noFill/>
          <a:ln w="9525">
            <a:solidFill>
              <a:srgbClr val="0000FF"/>
            </a:solidFill>
            <a:round/>
            <a:headEnd/>
            <a:tailEnd type="triangle" w="med" len="med"/>
          </a:ln>
          <a:effectLst/>
        </p:spPr>
        <p:txBody>
          <a:bodyPr anchor="ctr"/>
          <a:lstStyle/>
          <a:p>
            <a:endParaRPr lang="en-IN"/>
          </a:p>
        </p:txBody>
      </p:sp>
      <p:sp>
        <p:nvSpPr>
          <p:cNvPr id="44" name="Line 9"/>
          <p:cNvSpPr>
            <a:spLocks noChangeShapeType="1"/>
          </p:cNvSpPr>
          <p:nvPr/>
        </p:nvSpPr>
        <p:spPr bwMode="auto">
          <a:xfrm rot="5400000" flipH="1" flipV="1">
            <a:off x="2440782" y="3148806"/>
            <a:ext cx="1930400" cy="1587"/>
          </a:xfrm>
          <a:prstGeom prst="line">
            <a:avLst/>
          </a:prstGeom>
          <a:noFill/>
          <a:ln w="9525">
            <a:solidFill>
              <a:srgbClr val="0000FF"/>
            </a:solidFill>
            <a:round/>
            <a:headEnd/>
            <a:tailEnd type="triangle" w="med" len="med"/>
          </a:ln>
        </p:spPr>
        <p:txBody>
          <a:bodyPr/>
          <a:lstStyle/>
          <a:p>
            <a:endParaRPr lang="en-IN"/>
          </a:p>
        </p:txBody>
      </p:sp>
      <p:sp>
        <p:nvSpPr>
          <p:cNvPr id="45" name="Line 10"/>
          <p:cNvSpPr>
            <a:spLocks noChangeShapeType="1"/>
          </p:cNvSpPr>
          <p:nvPr/>
        </p:nvSpPr>
        <p:spPr bwMode="auto">
          <a:xfrm>
            <a:off x="4730750" y="4419600"/>
            <a:ext cx="0" cy="609600"/>
          </a:xfrm>
          <a:prstGeom prst="line">
            <a:avLst/>
          </a:prstGeom>
          <a:noFill/>
          <a:ln w="9525">
            <a:solidFill>
              <a:srgbClr val="0000FF"/>
            </a:solidFill>
            <a:round/>
            <a:headEnd/>
            <a:tailEnd type="triangle" w="med" len="med"/>
          </a:ln>
        </p:spPr>
        <p:txBody>
          <a:bodyPr/>
          <a:lstStyle/>
          <a:p>
            <a:endParaRPr lang="en-IN"/>
          </a:p>
        </p:txBody>
      </p:sp>
      <p:sp>
        <p:nvSpPr>
          <p:cNvPr id="46" name="Text Box 11"/>
          <p:cNvSpPr txBox="1">
            <a:spLocks noChangeArrowheads="1"/>
          </p:cNvSpPr>
          <p:nvPr/>
        </p:nvSpPr>
        <p:spPr bwMode="auto">
          <a:xfrm>
            <a:off x="4178300" y="906463"/>
            <a:ext cx="1104900" cy="428625"/>
          </a:xfrm>
          <a:prstGeom prst="rect">
            <a:avLst/>
          </a:prstGeom>
          <a:noFill/>
          <a:ln w="9525">
            <a:noFill/>
            <a:miter lim="800000"/>
            <a:headEnd/>
            <a:tailEnd/>
          </a:ln>
          <a:effectLst/>
        </p:spPr>
        <p:txBody>
          <a:bodyPr/>
          <a:lstStyle/>
          <a:p>
            <a:pPr algn="ctr"/>
            <a:r>
              <a:rPr lang="en-US" sz="1400" baseline="0">
                <a:solidFill>
                  <a:srgbClr val="0000FF"/>
                </a:solidFill>
              </a:rPr>
              <a:t>initialization code</a:t>
            </a:r>
            <a:endParaRPr lang="en-US" sz="2400" baseline="0"/>
          </a:p>
        </p:txBody>
      </p:sp>
      <p:sp>
        <p:nvSpPr>
          <p:cNvPr id="47" name="Text Box 12"/>
          <p:cNvSpPr txBox="1">
            <a:spLocks noChangeArrowheads="1"/>
          </p:cNvSpPr>
          <p:nvPr/>
        </p:nvSpPr>
        <p:spPr bwMode="auto">
          <a:xfrm>
            <a:off x="2854325" y="1619250"/>
            <a:ext cx="1103313" cy="439738"/>
          </a:xfrm>
          <a:prstGeom prst="rect">
            <a:avLst/>
          </a:prstGeom>
          <a:noFill/>
          <a:ln w="9525">
            <a:noFill/>
            <a:miter lim="800000"/>
            <a:headEnd/>
            <a:tailEnd/>
          </a:ln>
          <a:effectLst/>
        </p:spPr>
        <p:txBody>
          <a:bodyPr/>
          <a:lstStyle/>
          <a:p>
            <a:pPr algn="ctr"/>
            <a:r>
              <a:rPr lang="en-US" sz="1400" baseline="0">
                <a:solidFill>
                  <a:srgbClr val="0000FF"/>
                </a:solidFill>
              </a:rPr>
              <a:t>update</a:t>
            </a:r>
          </a:p>
          <a:p>
            <a:pPr algn="ctr"/>
            <a:r>
              <a:rPr lang="en-US" sz="1400" baseline="0">
                <a:solidFill>
                  <a:srgbClr val="0000FF"/>
                </a:solidFill>
              </a:rPr>
              <a:t>code</a:t>
            </a:r>
            <a:endParaRPr lang="en-US" sz="2400" baseline="0"/>
          </a:p>
        </p:txBody>
      </p:sp>
      <p:grpSp>
        <p:nvGrpSpPr>
          <p:cNvPr id="48" name="Group 13"/>
          <p:cNvGrpSpPr>
            <a:grpSpLocks/>
          </p:cNvGrpSpPr>
          <p:nvPr/>
        </p:nvGrpSpPr>
        <p:grpSpPr bwMode="auto">
          <a:xfrm>
            <a:off x="2743200" y="762000"/>
            <a:ext cx="3276600" cy="4572000"/>
            <a:chOff x="1728" y="1248"/>
            <a:chExt cx="2064" cy="2880"/>
          </a:xfrm>
        </p:grpSpPr>
        <p:sp>
          <p:nvSpPr>
            <p:cNvPr id="49" name="AutoShape 14"/>
            <p:cNvSpPr>
              <a:spLocks noChangeAspect="1" noChangeArrowheads="1"/>
            </p:cNvSpPr>
            <p:nvPr/>
          </p:nvSpPr>
          <p:spPr bwMode="auto">
            <a:xfrm>
              <a:off x="1728" y="1248"/>
              <a:ext cx="2064" cy="2880"/>
            </a:xfrm>
            <a:prstGeom prst="rect">
              <a:avLst/>
            </a:prstGeom>
            <a:noFill/>
            <a:ln w="9525">
              <a:noFill/>
              <a:miter lim="800000"/>
              <a:headEnd/>
              <a:tailEnd/>
            </a:ln>
          </p:spPr>
          <p:txBody>
            <a:bodyPr/>
            <a:lstStyle/>
            <a:p>
              <a:endParaRPr lang="en-IN"/>
            </a:p>
          </p:txBody>
        </p:sp>
        <p:sp>
          <p:nvSpPr>
            <p:cNvPr id="50" name="Text Box 15"/>
            <p:cNvSpPr txBox="1">
              <a:spLocks noChangeArrowheads="1"/>
            </p:cNvSpPr>
            <p:nvPr/>
          </p:nvSpPr>
          <p:spPr bwMode="auto">
            <a:xfrm>
              <a:off x="2632" y="2848"/>
              <a:ext cx="681" cy="312"/>
            </a:xfrm>
            <a:prstGeom prst="rect">
              <a:avLst/>
            </a:prstGeom>
            <a:noFill/>
            <a:ln w="9525">
              <a:solidFill>
                <a:srgbClr val="0000FF"/>
              </a:solidFill>
              <a:miter lim="800000"/>
              <a:headEnd/>
              <a:tailEnd/>
            </a:ln>
            <a:effectLst/>
          </p:spPr>
          <p:txBody>
            <a:bodyPr/>
            <a:lstStyle/>
            <a:p>
              <a:pPr algn="ctr"/>
              <a:r>
                <a:rPr lang="en-US" sz="1200" b="1" baseline="0">
                  <a:solidFill>
                    <a:srgbClr val="3333CC"/>
                  </a:solidFill>
                </a:rPr>
                <a:t> </a:t>
              </a:r>
            </a:p>
            <a:p>
              <a:endParaRPr lang="en-US" sz="2400" b="1" baseline="0"/>
            </a:p>
          </p:txBody>
        </p:sp>
        <p:sp>
          <p:nvSpPr>
            <p:cNvPr id="51" name="Line 16"/>
            <p:cNvSpPr>
              <a:spLocks noChangeShapeType="1"/>
            </p:cNvSpPr>
            <p:nvPr/>
          </p:nvSpPr>
          <p:spPr bwMode="auto">
            <a:xfrm>
              <a:off x="2980" y="1696"/>
              <a:ext cx="0" cy="256"/>
            </a:xfrm>
            <a:prstGeom prst="line">
              <a:avLst/>
            </a:prstGeom>
            <a:noFill/>
            <a:ln w="9525">
              <a:solidFill>
                <a:srgbClr val="0000FF"/>
              </a:solidFill>
              <a:round/>
              <a:headEnd/>
              <a:tailEnd type="triangle" w="med" len="med"/>
            </a:ln>
            <a:effectLst/>
          </p:spPr>
          <p:txBody>
            <a:bodyPr anchor="ctr"/>
            <a:lstStyle/>
            <a:p>
              <a:endParaRPr lang="en-IN"/>
            </a:p>
          </p:txBody>
        </p:sp>
        <p:sp>
          <p:nvSpPr>
            <p:cNvPr id="52" name="AutoShape 17"/>
            <p:cNvSpPr>
              <a:spLocks noChangeArrowheads="1"/>
            </p:cNvSpPr>
            <p:nvPr/>
          </p:nvSpPr>
          <p:spPr bwMode="auto">
            <a:xfrm>
              <a:off x="2563" y="1952"/>
              <a:ext cx="839" cy="637"/>
            </a:xfrm>
            <a:prstGeom prst="flowChartDecision">
              <a:avLst/>
            </a:prstGeom>
            <a:noFill/>
            <a:ln w="9525">
              <a:solidFill>
                <a:srgbClr val="0000FF"/>
              </a:solidFill>
              <a:miter lim="800000"/>
              <a:headEnd/>
              <a:tailEnd/>
            </a:ln>
            <a:effectLst/>
          </p:spPr>
          <p:txBody>
            <a:bodyPr anchor="ctr"/>
            <a:lstStyle/>
            <a:p>
              <a:pPr algn="ctr"/>
              <a:endParaRPr lang="en-US" sz="2400" b="1" baseline="0"/>
            </a:p>
          </p:txBody>
        </p:sp>
        <p:sp>
          <p:nvSpPr>
            <p:cNvPr id="53" name="Line 18"/>
            <p:cNvSpPr>
              <a:spLocks noChangeShapeType="1"/>
            </p:cNvSpPr>
            <p:nvPr/>
          </p:nvSpPr>
          <p:spPr bwMode="auto">
            <a:xfrm flipV="1">
              <a:off x="2493" y="1824"/>
              <a:ext cx="487" cy="0"/>
            </a:xfrm>
            <a:prstGeom prst="line">
              <a:avLst/>
            </a:prstGeom>
            <a:noFill/>
            <a:ln w="9525">
              <a:solidFill>
                <a:srgbClr val="0000FF"/>
              </a:solidFill>
              <a:round/>
              <a:headEnd/>
              <a:tailEnd type="triangle" w="med" len="med"/>
            </a:ln>
          </p:spPr>
          <p:txBody>
            <a:bodyPr/>
            <a:lstStyle/>
            <a:p>
              <a:endParaRPr lang="en-IN"/>
            </a:p>
          </p:txBody>
        </p:sp>
        <p:sp>
          <p:nvSpPr>
            <p:cNvPr id="54" name="Line 19"/>
            <p:cNvSpPr>
              <a:spLocks noChangeShapeType="1"/>
            </p:cNvSpPr>
            <p:nvPr/>
          </p:nvSpPr>
          <p:spPr bwMode="auto">
            <a:xfrm>
              <a:off x="3397" y="2272"/>
              <a:ext cx="348" cy="0"/>
            </a:xfrm>
            <a:prstGeom prst="line">
              <a:avLst/>
            </a:prstGeom>
            <a:noFill/>
            <a:ln w="9525">
              <a:solidFill>
                <a:srgbClr val="0000FF"/>
              </a:solidFill>
              <a:round/>
              <a:headEnd/>
              <a:tailEnd type="triangle" w="med" len="med"/>
            </a:ln>
          </p:spPr>
          <p:txBody>
            <a:bodyPr/>
            <a:lstStyle/>
            <a:p>
              <a:endParaRPr lang="en-IN"/>
            </a:p>
          </p:txBody>
        </p:sp>
        <p:sp>
          <p:nvSpPr>
            <p:cNvPr id="55" name="Line 20"/>
            <p:cNvSpPr>
              <a:spLocks noChangeShapeType="1"/>
            </p:cNvSpPr>
            <p:nvPr/>
          </p:nvSpPr>
          <p:spPr bwMode="auto">
            <a:xfrm>
              <a:off x="3745" y="2272"/>
              <a:ext cx="1" cy="1280"/>
            </a:xfrm>
            <a:prstGeom prst="line">
              <a:avLst/>
            </a:prstGeom>
            <a:noFill/>
            <a:ln w="9525">
              <a:solidFill>
                <a:srgbClr val="0000FF"/>
              </a:solidFill>
              <a:round/>
              <a:headEnd/>
              <a:tailEnd/>
            </a:ln>
          </p:spPr>
          <p:txBody>
            <a:bodyPr/>
            <a:lstStyle/>
            <a:p>
              <a:endParaRPr lang="en-IN"/>
            </a:p>
          </p:txBody>
        </p:sp>
        <p:sp>
          <p:nvSpPr>
            <p:cNvPr id="56" name="Line 21"/>
            <p:cNvSpPr>
              <a:spLocks noChangeShapeType="1"/>
            </p:cNvSpPr>
            <p:nvPr/>
          </p:nvSpPr>
          <p:spPr bwMode="auto">
            <a:xfrm flipH="1">
              <a:off x="2980" y="3552"/>
              <a:ext cx="765" cy="0"/>
            </a:xfrm>
            <a:prstGeom prst="line">
              <a:avLst/>
            </a:prstGeom>
            <a:noFill/>
            <a:ln w="9525">
              <a:solidFill>
                <a:srgbClr val="0000FF"/>
              </a:solidFill>
              <a:round/>
              <a:headEnd/>
              <a:tailEnd/>
            </a:ln>
          </p:spPr>
          <p:txBody>
            <a:bodyPr/>
            <a:lstStyle/>
            <a:p>
              <a:endParaRPr lang="en-IN"/>
            </a:p>
          </p:txBody>
        </p:sp>
        <p:sp>
          <p:nvSpPr>
            <p:cNvPr id="57" name="Text Box 22"/>
            <p:cNvSpPr txBox="1">
              <a:spLocks noChangeArrowheads="1"/>
            </p:cNvSpPr>
            <p:nvPr/>
          </p:nvSpPr>
          <p:spPr bwMode="auto">
            <a:xfrm>
              <a:off x="2632" y="1248"/>
              <a:ext cx="681" cy="439"/>
            </a:xfrm>
            <a:prstGeom prst="rect">
              <a:avLst/>
            </a:prstGeom>
            <a:noFill/>
            <a:ln w="9525">
              <a:solidFill>
                <a:srgbClr val="0000FF"/>
              </a:solidFill>
              <a:miter lim="800000"/>
              <a:headEnd/>
              <a:tailEnd/>
            </a:ln>
            <a:effectLst/>
          </p:spPr>
          <p:txBody>
            <a:bodyPr/>
            <a:lstStyle/>
            <a:p>
              <a:pPr algn="ctr"/>
              <a:r>
                <a:rPr lang="en-US" sz="1200" b="1" baseline="0">
                  <a:solidFill>
                    <a:srgbClr val="3333CC"/>
                  </a:solidFill>
                </a:rPr>
                <a:t> </a:t>
              </a:r>
            </a:p>
            <a:p>
              <a:endParaRPr lang="en-US" sz="2400" b="1" baseline="0"/>
            </a:p>
          </p:txBody>
        </p:sp>
        <p:sp>
          <p:nvSpPr>
            <p:cNvPr id="58" name="Text Box 23"/>
            <p:cNvSpPr txBox="1">
              <a:spLocks noChangeArrowheads="1"/>
            </p:cNvSpPr>
            <p:nvPr/>
          </p:nvSpPr>
          <p:spPr bwMode="auto">
            <a:xfrm>
              <a:off x="1798" y="1696"/>
              <a:ext cx="680" cy="448"/>
            </a:xfrm>
            <a:prstGeom prst="rect">
              <a:avLst/>
            </a:prstGeom>
            <a:noFill/>
            <a:ln w="9525">
              <a:solidFill>
                <a:srgbClr val="0000FF"/>
              </a:solidFill>
              <a:miter lim="800000"/>
              <a:headEnd/>
              <a:tailEnd/>
            </a:ln>
            <a:effectLst/>
          </p:spPr>
          <p:txBody>
            <a:bodyPr/>
            <a:lstStyle/>
            <a:p>
              <a:pPr algn="ctr"/>
              <a:r>
                <a:rPr lang="en-US" sz="1200" b="1" baseline="0">
                  <a:solidFill>
                    <a:srgbClr val="3333CC"/>
                  </a:solidFill>
                </a:rPr>
                <a:t> </a:t>
              </a:r>
            </a:p>
            <a:p>
              <a:endParaRPr lang="en-US" sz="2400" b="1" baseline="0"/>
            </a:p>
          </p:txBody>
        </p:sp>
        <p:sp>
          <p:nvSpPr>
            <p:cNvPr id="59" name="Line 24"/>
            <p:cNvSpPr>
              <a:spLocks noChangeShapeType="1"/>
            </p:cNvSpPr>
            <p:nvPr/>
          </p:nvSpPr>
          <p:spPr bwMode="auto">
            <a:xfrm flipH="1">
              <a:off x="2145" y="3360"/>
              <a:ext cx="835" cy="0"/>
            </a:xfrm>
            <a:prstGeom prst="line">
              <a:avLst/>
            </a:prstGeom>
            <a:noFill/>
            <a:ln w="9525">
              <a:solidFill>
                <a:srgbClr val="0000FF"/>
              </a:solidFill>
              <a:round/>
              <a:headEnd/>
              <a:tailEnd/>
            </a:ln>
          </p:spPr>
          <p:txBody>
            <a:bodyPr/>
            <a:lstStyle/>
            <a:p>
              <a:endParaRPr lang="en-IN"/>
            </a:p>
          </p:txBody>
        </p:sp>
      </p:grpSp>
      <p:sp>
        <p:nvSpPr>
          <p:cNvPr id="60" name="TextBox 59"/>
          <p:cNvSpPr txBox="1"/>
          <p:nvPr/>
        </p:nvSpPr>
        <p:spPr>
          <a:xfrm>
            <a:off x="2819400" y="5715000"/>
            <a:ext cx="4953000" cy="523220"/>
          </a:xfrm>
          <a:prstGeom prst="rect">
            <a:avLst/>
          </a:prstGeom>
          <a:noFill/>
        </p:spPr>
        <p:txBody>
          <a:bodyPr wrap="square" rtlCol="0">
            <a:spAutoFit/>
          </a:bodyPr>
          <a:lstStyle/>
          <a:p>
            <a:r>
              <a:rPr lang="en-US" sz="2800" dirty="0" smtClean="0"/>
              <a:t>Flow of control in the</a:t>
            </a:r>
            <a:r>
              <a:rPr lang="en-US" sz="2800" b="1" dirty="0" smtClean="0">
                <a:solidFill>
                  <a:srgbClr val="002060"/>
                </a:solidFill>
                <a:cs typeface="Courier New" pitchFamily="49" charset="0"/>
              </a:rPr>
              <a:t> </a:t>
            </a:r>
            <a:r>
              <a:rPr lang="en-US" sz="2800" b="1" dirty="0" smtClean="0">
                <a:solidFill>
                  <a:srgbClr val="002060"/>
                </a:solidFill>
                <a:latin typeface="Courier New" pitchFamily="49" charset="0"/>
                <a:cs typeface="Courier New" pitchFamily="49" charset="0"/>
              </a:rPr>
              <a:t>for</a:t>
            </a:r>
            <a:r>
              <a:rPr lang="en-US" sz="2800" b="1" dirty="0" smtClean="0">
                <a:solidFill>
                  <a:srgbClr val="002060"/>
                </a:solidFill>
                <a:cs typeface="Courier New" pitchFamily="49" charset="0"/>
              </a:rPr>
              <a:t> </a:t>
            </a:r>
            <a:r>
              <a:rPr lang="en-US" sz="2800" dirty="0" smtClean="0"/>
              <a:t>loop</a:t>
            </a:r>
            <a:endParaRPr lang="en-IN"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3600" b="1" dirty="0" smtClean="0">
                <a:solidFill>
                  <a:srgbClr val="002060"/>
                </a:solidFill>
                <a:latin typeface="Courier New" pitchFamily="49" charset="0"/>
                <a:cs typeface="Courier New" pitchFamily="49" charset="0"/>
              </a:rPr>
              <a:t>do-while</a:t>
            </a:r>
            <a:r>
              <a:rPr lang="en-US" sz="3600" dirty="0" smtClean="0">
                <a:latin typeface="Times New Roman" pitchFamily="18" charset="0"/>
                <a:cs typeface="Times New Roman" pitchFamily="18" charset="0"/>
              </a:rPr>
              <a:t> Loop</a:t>
            </a:r>
            <a:endParaRPr lang="en-IN" sz="3600" dirty="0"/>
          </a:p>
        </p:txBody>
      </p:sp>
      <p:sp>
        <p:nvSpPr>
          <p:cNvPr id="3" name="Content Placeholder 2"/>
          <p:cNvSpPr>
            <a:spLocks noGrp="1"/>
          </p:cNvSpPr>
          <p:nvPr>
            <p:ph idx="1"/>
          </p:nvPr>
        </p:nvSpPr>
        <p:spPr>
          <a:xfrm>
            <a:off x="228600" y="838200"/>
            <a:ext cx="8763000" cy="5867400"/>
          </a:xfrm>
        </p:spPr>
        <p:txBody>
          <a:bodyPr>
            <a:normAutofit/>
          </a:bodyPr>
          <a:lstStyle/>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statement is similar to the </a:t>
            </a:r>
            <a:r>
              <a:rPr lang="en-US" sz="2800" b="1" dirty="0" smtClean="0">
                <a:solidFill>
                  <a:srgbClr val="002060"/>
                </a:solidFill>
                <a:latin typeface="Courier New" pitchFamily="49" charset="0"/>
                <a:cs typeface="Courier New" pitchFamily="49" charset="0"/>
              </a:rPr>
              <a:t>while </a:t>
            </a:r>
            <a:r>
              <a:rPr lang="en-US" sz="2800" dirty="0" smtClean="0">
                <a:latin typeface="Times New Roman" pitchFamily="18" charset="0"/>
                <a:cs typeface="Times New Roman" pitchFamily="18" charset="0"/>
              </a:rPr>
              <a:t>statement, but the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statement tests the loop-continuation condition after the loop body is executed – it is a </a:t>
            </a:r>
            <a:r>
              <a:rPr lang="en-US" sz="2800" i="1" dirty="0" smtClean="0">
                <a:solidFill>
                  <a:srgbClr val="FF0000"/>
                </a:solidFill>
                <a:latin typeface="Times New Roman" pitchFamily="18" charset="0"/>
                <a:cs typeface="Times New Roman" pitchFamily="18" charset="0"/>
              </a:rPr>
              <a:t>post test loop</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Therefore, the loop body always executes at least once.</a:t>
            </a:r>
          </a:p>
          <a:p>
            <a:r>
              <a:rPr lang="en-US" sz="2800" dirty="0" smtClean="0">
                <a:latin typeface="Times New Roman" pitchFamily="18" charset="0"/>
                <a:cs typeface="Times New Roman" pitchFamily="18" charset="0"/>
              </a:rPr>
              <a:t>The syntax of the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loop is</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do </a:t>
            </a:r>
          </a:p>
          <a:p>
            <a:pPr>
              <a:buNone/>
            </a:pPr>
            <a:r>
              <a:rPr lang="en-US" sz="2200" dirty="0" smtClean="0">
                <a:solidFill>
                  <a:srgbClr val="002060"/>
                </a:solidFill>
                <a:latin typeface="Courier New" pitchFamily="49" charset="0"/>
                <a:cs typeface="Courier New" pitchFamily="49" charset="0"/>
              </a:rPr>
              <a:t>        {statements</a:t>
            </a:r>
          </a:p>
          <a:p>
            <a:pPr>
              <a:buNone/>
            </a:pP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while</a:t>
            </a:r>
            <a:r>
              <a:rPr lang="en-US" sz="2200" dirty="0" smtClean="0">
                <a:solidFill>
                  <a:srgbClr val="002060"/>
                </a:solidFill>
                <a:latin typeface="Courier New" pitchFamily="49" charset="0"/>
                <a:cs typeface="Courier New" pitchFamily="49" charset="0"/>
              </a:rPr>
              <a:t>(condition);</a:t>
            </a:r>
          </a:p>
          <a:p>
            <a:r>
              <a:rPr lang="en-US" sz="2800" dirty="0" smtClean="0">
                <a:latin typeface="Times New Roman" pitchFamily="18" charset="0"/>
                <a:cs typeface="Times New Roman" pitchFamily="18" charset="0"/>
              </a:rPr>
              <a:t>Note that, </a:t>
            </a:r>
            <a:r>
              <a:rPr lang="en-US" sz="2800" u="sng" dirty="0" smtClean="0">
                <a:latin typeface="Times New Roman" pitchFamily="18" charset="0"/>
                <a:cs typeface="Times New Roman" pitchFamily="18" charset="0"/>
              </a:rPr>
              <a:t>a </a:t>
            </a:r>
            <a:r>
              <a:rPr lang="en-US" sz="2800" b="1" u="sng" dirty="0" smtClean="0">
                <a:solidFill>
                  <a:srgbClr val="002060"/>
                </a:solidFill>
                <a:latin typeface="Courier New" pitchFamily="49" charset="0"/>
                <a:cs typeface="Courier New" pitchFamily="49" charset="0"/>
              </a:rPr>
              <a:t>do-while</a:t>
            </a:r>
            <a:r>
              <a:rPr lang="en-US" sz="2800" u="sng" dirty="0" smtClean="0">
                <a:latin typeface="Times New Roman" pitchFamily="18" charset="0"/>
                <a:cs typeface="Times New Roman" pitchFamily="18" charset="0"/>
              </a:rPr>
              <a:t> statement ends with a semicolon</a:t>
            </a:r>
            <a:r>
              <a:rPr lang="en-US" sz="2800" dirty="0" smtClean="0">
                <a:latin typeface="Times New Roman" pitchFamily="18" charset="0"/>
                <a:cs typeface="Times New Roman" pitchFamily="18"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dirty="0" smtClean="0">
                <a:latin typeface="Times New Roman" pitchFamily="18" charset="0"/>
                <a:cs typeface="Times New Roman" pitchFamily="18" charset="0"/>
              </a:rPr>
              <a:t>Selection Statements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610600" cy="5638800"/>
          </a:xfrm>
        </p:spPr>
        <p:txBody>
          <a:bodyPr>
            <a:normAutofit lnSpcReduction="10000"/>
          </a:bodyPr>
          <a:lstStyle/>
          <a:p>
            <a:r>
              <a:rPr lang="en-US" sz="2800" dirty="0" smtClean="0">
                <a:latin typeface="Times New Roman" pitchFamily="18" charset="0"/>
                <a:cs typeface="Times New Roman" pitchFamily="18" charset="0"/>
              </a:rPr>
              <a:t>Programs use selection statements to choose among alternative courses of actions.</a:t>
            </a:r>
          </a:p>
          <a:p>
            <a:r>
              <a:rPr lang="en-US" sz="2800" dirty="0" smtClean="0">
                <a:latin typeface="Times New Roman" pitchFamily="18" charset="0"/>
                <a:cs typeface="Times New Roman" pitchFamily="18" charset="0"/>
              </a:rPr>
              <a:t>C++ provides three types of selection statements:</a:t>
            </a:r>
          </a:p>
          <a:p>
            <a:pPr marL="914400" lvl="1" indent="-457200">
              <a:buFont typeface="+mj-lt"/>
              <a:buAutoNum type="arabicPeriod"/>
            </a:pPr>
            <a:r>
              <a:rPr lang="en-US" sz="2600" dirty="0" smtClean="0">
                <a:latin typeface="Times New Roman" pitchFamily="18" charset="0"/>
                <a:cs typeface="Times New Roman" pitchFamily="18" charset="0"/>
              </a:rPr>
              <a:t>The “</a:t>
            </a:r>
            <a:r>
              <a:rPr lang="en-US" sz="2600" b="1" dirty="0" smtClean="0">
                <a:solidFill>
                  <a:srgbClr val="002060"/>
                </a:solidFill>
                <a:latin typeface="Courier New" pitchFamily="49" charset="0"/>
                <a:cs typeface="Courier New" pitchFamily="49" charset="0"/>
              </a:rPr>
              <a:t>if</a:t>
            </a:r>
            <a:r>
              <a:rPr lang="en-US" sz="2600" dirty="0" smtClean="0">
                <a:latin typeface="Times New Roman" pitchFamily="18" charset="0"/>
                <a:cs typeface="Times New Roman" pitchFamily="18" charset="0"/>
              </a:rPr>
              <a:t>” selection statement,</a:t>
            </a:r>
          </a:p>
          <a:p>
            <a:pPr marL="914400" lvl="1" indent="-457200">
              <a:buFont typeface="+mj-lt"/>
              <a:buAutoNum type="arabicPeriod"/>
            </a:pPr>
            <a:r>
              <a:rPr lang="en-US" sz="2600" dirty="0" smtClean="0">
                <a:latin typeface="Times New Roman" pitchFamily="18" charset="0"/>
                <a:cs typeface="Times New Roman" pitchFamily="18" charset="0"/>
              </a:rPr>
              <a:t>The “</a:t>
            </a:r>
            <a:r>
              <a:rPr lang="en-US" sz="2600" b="1" dirty="0" smtClean="0">
                <a:solidFill>
                  <a:srgbClr val="002060"/>
                </a:solidFill>
                <a:latin typeface="Courier New" pitchFamily="49" charset="0"/>
                <a:cs typeface="Courier New" pitchFamily="49" charset="0"/>
              </a:rPr>
              <a:t>if … else</a:t>
            </a:r>
            <a:r>
              <a:rPr lang="en-US" sz="2600" dirty="0" smtClean="0">
                <a:latin typeface="Times New Roman" pitchFamily="18" charset="0"/>
                <a:cs typeface="Times New Roman" pitchFamily="18" charset="0"/>
              </a:rPr>
              <a:t>” selection statement,</a:t>
            </a:r>
          </a:p>
          <a:p>
            <a:pPr marL="914400" lvl="1" indent="-457200">
              <a:buFont typeface="+mj-lt"/>
              <a:buAutoNum type="arabicPeriod"/>
            </a:pPr>
            <a:r>
              <a:rPr lang="en-US" sz="2600" dirty="0" smtClean="0">
                <a:latin typeface="Times New Roman" pitchFamily="18" charset="0"/>
                <a:cs typeface="Times New Roman" pitchFamily="18" charset="0"/>
              </a:rPr>
              <a:t>The “</a:t>
            </a:r>
            <a:r>
              <a:rPr lang="en-US" sz="2600" b="1" dirty="0" smtClean="0">
                <a:solidFill>
                  <a:srgbClr val="002060"/>
                </a:solidFill>
                <a:latin typeface="Courier New" pitchFamily="49" charset="0"/>
                <a:cs typeface="Courier New" pitchFamily="49" charset="0"/>
              </a:rPr>
              <a:t>switch</a:t>
            </a:r>
            <a:r>
              <a:rPr lang="en-US" sz="2600" dirty="0" smtClean="0">
                <a:latin typeface="Times New Roman" pitchFamily="18" charset="0"/>
                <a:cs typeface="Times New Roman" pitchFamily="18" charset="0"/>
              </a:rPr>
              <a:t>” selection statement.</a:t>
            </a:r>
          </a:p>
          <a:p>
            <a:pPr marL="514350" indent="-457200"/>
            <a:r>
              <a:rPr lang="en-US" sz="3000" dirty="0" smtClean="0">
                <a:latin typeface="Times New Roman" pitchFamily="18" charset="0"/>
                <a:cs typeface="Times New Roman" pitchFamily="18" charset="0"/>
              </a:rPr>
              <a:t>The </a:t>
            </a:r>
            <a:r>
              <a:rPr lang="en-US" sz="3000" b="1" dirty="0" smtClean="0">
                <a:solidFill>
                  <a:srgbClr val="002060"/>
                </a:solidFill>
                <a:latin typeface="Courier New" pitchFamily="49" charset="0"/>
                <a:cs typeface="Courier New" pitchFamily="49" charset="0"/>
              </a:rPr>
              <a:t>if</a:t>
            </a:r>
            <a:r>
              <a:rPr lang="en-US" sz="3000" dirty="0" smtClean="0">
                <a:latin typeface="Times New Roman" pitchFamily="18" charset="0"/>
                <a:cs typeface="Times New Roman" pitchFamily="18" charset="0"/>
              </a:rPr>
              <a:t> selection statement either performs an action if a condition is true or skips the action if the condition is false.</a:t>
            </a:r>
          </a:p>
          <a:p>
            <a:pPr marL="514350" indent="-457200"/>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if … else</a:t>
            </a:r>
            <a:r>
              <a:rPr lang="en-US" sz="2800" dirty="0" smtClean="0">
                <a:latin typeface="Courier New" pitchFamily="49" charset="0"/>
                <a:cs typeface="Courier New" pitchFamily="49" charset="0"/>
              </a:rPr>
              <a:t> </a:t>
            </a:r>
            <a:r>
              <a:rPr lang="en-US" sz="2800" dirty="0" smtClean="0">
                <a:latin typeface="Times New Roman" pitchFamily="18" charset="0"/>
                <a:cs typeface="Times New Roman" pitchFamily="18" charset="0"/>
              </a:rPr>
              <a:t>selection statement performs an action if a condition is true and performs a different action if the condition is false.</a:t>
            </a: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77000"/>
          </a:xfrm>
        </p:spPr>
        <p:txBody>
          <a:bodyPr>
            <a:normAutofit fontScale="92500" lnSpcReduction="20000"/>
          </a:bodyPr>
          <a:lstStyle/>
          <a:p>
            <a:pPr>
              <a:buNone/>
            </a:pPr>
            <a:r>
              <a:rPr lang="en-US" sz="2400" b="1" dirty="0" smtClean="0">
                <a:latin typeface="Times New Roman" pitchFamily="18" charset="0"/>
                <a:cs typeface="Times New Roman" pitchFamily="18" charset="0"/>
              </a:rPr>
              <a:t>Examples:</a:t>
            </a:r>
            <a:r>
              <a:rPr lang="en-US" sz="24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count = 1;</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do</a:t>
            </a:r>
          </a:p>
          <a:p>
            <a:pPr>
              <a:buNone/>
            </a:pPr>
            <a:r>
              <a:rPr lang="en-US" sz="2000" dirty="0" smtClean="0">
                <a:solidFill>
                  <a:srgbClr val="002060"/>
                </a:solidFill>
                <a:latin typeface="Courier New" pitchFamily="49" charset="0"/>
                <a:cs typeface="Courier New" pitchFamily="49" charset="0"/>
              </a:rPr>
              <a:t>               {</a:t>
            </a:r>
            <a:r>
              <a:rPr lang="en-US" sz="2000" dirty="0" err="1" smtClean="0">
                <a:solidFill>
                  <a:srgbClr val="002060"/>
                </a:solidFill>
                <a:latin typeface="Courier New" pitchFamily="49" charset="0"/>
                <a:cs typeface="Courier New" pitchFamily="49" charset="0"/>
              </a:rPr>
              <a:t>cout</a:t>
            </a:r>
            <a:r>
              <a:rPr lang="en-US" sz="2000" dirty="0" smtClean="0">
                <a:solidFill>
                  <a:srgbClr val="002060"/>
                </a:solidFill>
                <a:latin typeface="Courier New" pitchFamily="49" charset="0"/>
                <a:cs typeface="Courier New" pitchFamily="49" charset="0"/>
              </a:rPr>
              <a:t> &lt;&lt; “Hello!” &lt;&lt; </a:t>
            </a:r>
            <a:r>
              <a:rPr lang="en-US" sz="2000" dirty="0" err="1" smtClean="0">
                <a:solidFill>
                  <a:srgbClr val="002060"/>
                </a:solidFill>
                <a:latin typeface="Courier New" pitchFamily="49" charset="0"/>
                <a:cs typeface="Courier New" pitchFamily="49" charset="0"/>
              </a:rPr>
              <a:t>endl</a:t>
            </a:r>
            <a:r>
              <a:rPr lang="en-US" sz="2000" dirty="0" smtClean="0">
                <a:solidFill>
                  <a:srgbClr val="002060"/>
                </a:solidFill>
                <a:latin typeface="Courier New" pitchFamily="49" charset="0"/>
                <a:cs typeface="Courier New" pitchFamily="49" charset="0"/>
              </a:rPr>
              <a:t>;</a:t>
            </a:r>
          </a:p>
          <a:p>
            <a:pPr>
              <a:buNone/>
            </a:pPr>
            <a:r>
              <a:rPr lang="en-US" sz="2000" dirty="0" smtClean="0">
                <a:solidFill>
                  <a:srgbClr val="002060"/>
                </a:solidFill>
                <a:latin typeface="Courier New" pitchFamily="49" charset="0"/>
                <a:cs typeface="Courier New" pitchFamily="49" charset="0"/>
              </a:rPr>
              <a:t>                count = count + 1;</a:t>
            </a:r>
          </a:p>
          <a:p>
            <a:pPr>
              <a:buNone/>
            </a:pPr>
            <a:r>
              <a:rPr lang="en-US" sz="2000" dirty="0" smtClean="0">
                <a:solidFill>
                  <a:srgbClr val="002060"/>
                </a:solidFill>
                <a:latin typeface="Courier New" pitchFamily="49" charset="0"/>
                <a:cs typeface="Courier New" pitchFamily="49" charset="0"/>
              </a:rPr>
              <a:t>               } </a:t>
            </a:r>
            <a:r>
              <a:rPr lang="en-US" sz="2000" b="1" dirty="0" smtClean="0">
                <a:solidFill>
                  <a:srgbClr val="002060"/>
                </a:solidFill>
                <a:latin typeface="Courier New" pitchFamily="49" charset="0"/>
                <a:cs typeface="Courier New" pitchFamily="49" charset="0"/>
              </a:rPr>
              <a:t>while</a:t>
            </a:r>
            <a:r>
              <a:rPr lang="en-US" sz="2000" dirty="0" smtClean="0">
                <a:solidFill>
                  <a:srgbClr val="002060"/>
                </a:solidFill>
                <a:latin typeface="Courier New" pitchFamily="49" charset="0"/>
                <a:cs typeface="Courier New" pitchFamily="49" charset="0"/>
              </a:rPr>
              <a:t> (count &lt;=10);</a:t>
            </a:r>
          </a:p>
          <a:p>
            <a:pPr>
              <a:buNone/>
            </a:pPr>
            <a:endParaRPr lang="en-US" sz="2000" dirty="0" smtClean="0">
              <a:solidFill>
                <a:srgbClr val="002060"/>
              </a:solidFill>
              <a:latin typeface="Courier New" pitchFamily="49" charset="0"/>
              <a:cs typeface="Courier New" pitchFamily="49" charset="0"/>
            </a:endParaRPr>
          </a:p>
          <a:p>
            <a:pPr>
              <a:buNone/>
            </a:pPr>
            <a:r>
              <a:rPr lang="en-US" sz="2600" b="1" dirty="0" smtClean="0">
                <a:solidFill>
                  <a:srgbClr val="002060"/>
                </a:solidFill>
                <a:latin typeface="Courier New" pitchFamily="49" charset="0"/>
                <a:cs typeface="Courier New" pitchFamily="49" charset="0"/>
              </a:rPr>
              <a:t>while</a:t>
            </a:r>
            <a:r>
              <a:rPr lang="en-US" sz="2600" dirty="0" smtClean="0">
                <a:latin typeface="Times New Roman" pitchFamily="18" charset="0"/>
                <a:cs typeface="Times New Roman" pitchFamily="18" charset="0"/>
              </a:rPr>
              <a:t> loop vs. </a:t>
            </a:r>
            <a:r>
              <a:rPr lang="en-US" sz="2600" b="1" dirty="0" smtClean="0">
                <a:solidFill>
                  <a:srgbClr val="002060"/>
                </a:solidFill>
                <a:latin typeface="Courier New" pitchFamily="49" charset="0"/>
                <a:cs typeface="Courier New" pitchFamily="49" charset="0"/>
              </a:rPr>
              <a:t>do-while</a:t>
            </a:r>
            <a:r>
              <a:rPr lang="en-US" sz="2600" dirty="0" smtClean="0">
                <a:latin typeface="Times New Roman" pitchFamily="18" charset="0"/>
                <a:cs typeface="Times New Roman" pitchFamily="18" charset="0"/>
              </a:rPr>
              <a:t> loop:</a:t>
            </a:r>
          </a:p>
          <a:p>
            <a:pPr>
              <a:buNone/>
            </a:pPr>
            <a:endParaRPr lang="en-US" sz="2400" dirty="0" smtClean="0">
              <a:latin typeface="Times New Roman" pitchFamily="18" charset="0"/>
              <a:cs typeface="Times New Roman" pitchFamily="18" charset="0"/>
            </a:endParaRPr>
          </a:p>
          <a:p>
            <a:pPr>
              <a:buNone/>
            </a:pPr>
            <a:r>
              <a:rPr lang="en-US" sz="2600" b="1" dirty="0" smtClean="0">
                <a:solidFill>
                  <a:srgbClr val="002060"/>
                </a:solidFill>
                <a:latin typeface="Courier New" pitchFamily="49" charset="0"/>
                <a:cs typeface="Courier New" pitchFamily="49" charset="0"/>
              </a:rPr>
              <a:t>while:</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sum =0; count = 1;</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while</a:t>
            </a:r>
            <a:r>
              <a:rPr lang="en-US" sz="2000" dirty="0" smtClean="0">
                <a:solidFill>
                  <a:srgbClr val="002060"/>
                </a:solidFill>
                <a:latin typeface="Courier New" pitchFamily="49" charset="0"/>
                <a:cs typeface="Courier New" pitchFamily="49" charset="0"/>
              </a:rPr>
              <a:t>(count &lt;= n)</a:t>
            </a:r>
            <a:endParaRPr lang="en-US" sz="2000" b="1" dirty="0" smtClean="0">
              <a:solidFill>
                <a:srgbClr val="002060"/>
              </a:solidFill>
              <a:latin typeface="Courier New" pitchFamily="49" charset="0"/>
              <a:cs typeface="Courier New" pitchFamily="49" charset="0"/>
            </a:endParaRPr>
          </a:p>
          <a:p>
            <a:pPr>
              <a:buNone/>
            </a:pPr>
            <a:r>
              <a:rPr lang="en-US" sz="2000" dirty="0" smtClean="0">
                <a:solidFill>
                  <a:srgbClr val="002060"/>
                </a:solidFill>
                <a:latin typeface="Courier New" pitchFamily="49" charset="0"/>
                <a:cs typeface="Courier New" pitchFamily="49" charset="0"/>
              </a:rPr>
              <a:t>               {sum = sum +count;</a:t>
            </a:r>
          </a:p>
          <a:p>
            <a:pPr>
              <a:buNone/>
            </a:pPr>
            <a:r>
              <a:rPr lang="en-US" sz="2000" dirty="0" smtClean="0">
                <a:solidFill>
                  <a:srgbClr val="002060"/>
                </a:solidFill>
                <a:latin typeface="Courier New" pitchFamily="49" charset="0"/>
                <a:cs typeface="Courier New" pitchFamily="49" charset="0"/>
              </a:rPr>
              <a:t>                count++;}</a:t>
            </a:r>
          </a:p>
          <a:p>
            <a:pPr>
              <a:buNone/>
            </a:pPr>
            <a:endParaRPr lang="en-US" sz="2000" dirty="0" smtClean="0">
              <a:solidFill>
                <a:srgbClr val="002060"/>
              </a:solidFill>
              <a:latin typeface="Courier New" pitchFamily="49" charset="0"/>
              <a:cs typeface="Courier New" pitchFamily="49" charset="0"/>
            </a:endParaRPr>
          </a:p>
          <a:p>
            <a:pPr>
              <a:buNone/>
            </a:pPr>
            <a:r>
              <a:rPr lang="en-US" sz="2600" b="1" dirty="0" smtClean="0">
                <a:solidFill>
                  <a:srgbClr val="002060"/>
                </a:solidFill>
                <a:latin typeface="Courier New" pitchFamily="49" charset="0"/>
                <a:cs typeface="Courier New" pitchFamily="49" charset="0"/>
              </a:rPr>
              <a:t>do-while:</a:t>
            </a:r>
            <a:r>
              <a:rPr lang="en-US" sz="2000" b="1"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sum =0; count = 1;</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do</a:t>
            </a:r>
            <a:r>
              <a:rPr lang="en-US" sz="2000" dirty="0" smtClean="0">
                <a:solidFill>
                  <a:srgbClr val="002060"/>
                </a:solidFill>
                <a:latin typeface="Courier New" pitchFamily="49" charset="0"/>
                <a:cs typeface="Courier New" pitchFamily="49" charset="0"/>
              </a:rPr>
              <a:t> {sum = sum + count;</a:t>
            </a:r>
          </a:p>
          <a:p>
            <a:pPr>
              <a:buNone/>
            </a:pPr>
            <a:r>
              <a:rPr lang="en-US" sz="2000" dirty="0" smtClean="0">
                <a:solidFill>
                  <a:srgbClr val="002060"/>
                </a:solidFill>
                <a:latin typeface="Courier New" pitchFamily="49" charset="0"/>
                <a:cs typeface="Courier New" pitchFamily="49" charset="0"/>
              </a:rPr>
              <a:t>                    count++</a:t>
            </a:r>
          </a:p>
          <a:p>
            <a:pPr>
              <a:buNone/>
            </a:pPr>
            <a:r>
              <a:rPr lang="en-US" sz="2000" dirty="0" smtClean="0">
                <a:solidFill>
                  <a:srgbClr val="002060"/>
                </a:solidFill>
                <a:latin typeface="Courier New" pitchFamily="49" charset="0"/>
                <a:cs typeface="Courier New" pitchFamily="49" charset="0"/>
              </a:rPr>
              <a:t>                   } </a:t>
            </a:r>
            <a:r>
              <a:rPr lang="en-US" sz="2000" b="1" dirty="0" smtClean="0">
                <a:solidFill>
                  <a:srgbClr val="002060"/>
                </a:solidFill>
                <a:latin typeface="Courier New" pitchFamily="49" charset="0"/>
                <a:cs typeface="Courier New" pitchFamily="49" charset="0"/>
              </a:rPr>
              <a:t>while</a:t>
            </a:r>
            <a:r>
              <a:rPr lang="en-US" sz="2000" dirty="0" smtClean="0">
                <a:solidFill>
                  <a:srgbClr val="002060"/>
                </a:solidFill>
                <a:latin typeface="Courier New" pitchFamily="49" charset="0"/>
                <a:cs typeface="Courier New" pitchFamily="49" charset="0"/>
              </a:rPr>
              <a:t> (count &lt;= n);</a:t>
            </a:r>
          </a:p>
          <a:p>
            <a:pPr>
              <a:buNone/>
            </a:pPr>
            <a:endParaRPr lang="en-US" sz="2000" dirty="0" smtClean="0">
              <a:solidFill>
                <a:srgbClr val="002060"/>
              </a:solidFill>
              <a:latin typeface="Courier New" pitchFamily="49" charset="0"/>
              <a:cs typeface="Courier New" pitchFamily="49" charset="0"/>
            </a:endParaRPr>
          </a:p>
          <a:p>
            <a:pPr>
              <a:buNone/>
            </a:pPr>
            <a:r>
              <a:rPr lang="en-US" sz="28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For n &gt; 0, both the loops give same value for </a:t>
            </a:r>
            <a:r>
              <a:rPr lang="en-US" sz="2400" dirty="0" smtClean="0">
                <a:solidFill>
                  <a:srgbClr val="002060"/>
                </a:solidFill>
                <a:latin typeface="Courier New" pitchFamily="49" charset="0"/>
                <a:cs typeface="Courier New" pitchFamily="49" charset="0"/>
              </a:rPr>
              <a:t>sum</a:t>
            </a:r>
            <a:r>
              <a:rPr lang="en-US" sz="2400" dirty="0" smtClean="0">
                <a:latin typeface="Times New Roman" pitchFamily="18" charset="0"/>
                <a:cs typeface="Times New Roman" pitchFamily="18" charset="0"/>
              </a:rPr>
              <a:t>. But if n &lt;= 0, the two results are different.</a:t>
            </a:r>
          </a:p>
          <a:p>
            <a:pPr>
              <a:buNone/>
            </a:pPr>
            <a:endParaRPr lang="en-US" sz="2200" dirty="0" smtClean="0">
              <a:solidFill>
                <a:srgbClr val="002060"/>
              </a:solidFill>
              <a:latin typeface="Courier New" pitchFamily="49" charset="0"/>
              <a:cs typeface="Courier New" pitchFamily="49" charset="0"/>
            </a:endParaRPr>
          </a:p>
          <a:p>
            <a:pPr>
              <a:buNone/>
            </a:pPr>
            <a:endParaRPr lang="en-US" sz="2200" dirty="0" smtClean="0">
              <a:solidFill>
                <a:srgbClr val="002060"/>
              </a:solidFill>
              <a:latin typeface="Courier New" pitchFamily="49" charset="0"/>
              <a:cs typeface="Courier New" pitchFamily="49" charset="0"/>
            </a:endParaRP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spect="1" noChangeArrowheads="1"/>
          </p:cNvSpPr>
          <p:nvPr/>
        </p:nvSpPr>
        <p:spPr bwMode="auto">
          <a:xfrm>
            <a:off x="1981200" y="762000"/>
            <a:ext cx="4495800" cy="4424363"/>
          </a:xfrm>
          <a:prstGeom prst="rect">
            <a:avLst/>
          </a:prstGeom>
          <a:noFill/>
          <a:ln w="9525">
            <a:noFill/>
            <a:miter lim="800000"/>
            <a:headEnd/>
            <a:tailEnd/>
          </a:ln>
        </p:spPr>
        <p:txBody>
          <a:bodyPr/>
          <a:lstStyle/>
          <a:p>
            <a:endParaRPr lang="en-US" sz="2400" b="1" baseline="0"/>
          </a:p>
        </p:txBody>
      </p:sp>
      <p:grpSp>
        <p:nvGrpSpPr>
          <p:cNvPr id="3" name="Group 7"/>
          <p:cNvGrpSpPr>
            <a:grpSpLocks/>
          </p:cNvGrpSpPr>
          <p:nvPr/>
        </p:nvGrpSpPr>
        <p:grpSpPr bwMode="auto">
          <a:xfrm>
            <a:off x="3009900" y="876300"/>
            <a:ext cx="2247900" cy="3924300"/>
            <a:chOff x="4470" y="2293"/>
            <a:chExt cx="2560" cy="4936"/>
          </a:xfrm>
        </p:grpSpPr>
        <p:grpSp>
          <p:nvGrpSpPr>
            <p:cNvPr id="4" name="Group 8"/>
            <p:cNvGrpSpPr>
              <a:grpSpLocks/>
            </p:cNvGrpSpPr>
            <p:nvPr/>
          </p:nvGrpSpPr>
          <p:grpSpPr bwMode="auto">
            <a:xfrm>
              <a:off x="5370" y="3219"/>
              <a:ext cx="1500" cy="925"/>
              <a:chOff x="5370" y="5378"/>
              <a:chExt cx="1500" cy="751"/>
            </a:xfrm>
          </p:grpSpPr>
          <p:sp>
            <p:nvSpPr>
              <p:cNvPr id="18" name="Text Box 9"/>
              <p:cNvSpPr txBox="1">
                <a:spLocks noChangeArrowheads="1"/>
              </p:cNvSpPr>
              <p:nvPr/>
            </p:nvSpPr>
            <p:spPr bwMode="auto">
              <a:xfrm>
                <a:off x="5370" y="5378"/>
                <a:ext cx="1467" cy="751"/>
              </a:xfrm>
              <a:prstGeom prst="rect">
                <a:avLst/>
              </a:prstGeom>
              <a:noFill/>
              <a:ln w="9525">
                <a:solidFill>
                  <a:srgbClr val="0000FF"/>
                </a:solidFill>
                <a:miter lim="800000"/>
                <a:headEnd/>
                <a:tailEnd/>
              </a:ln>
              <a:effectLst/>
            </p:spPr>
            <p:txBody>
              <a:bodyPr/>
              <a:lstStyle/>
              <a:p>
                <a:pPr algn="ctr"/>
                <a:r>
                  <a:rPr lang="en-US" sz="1200" b="1" baseline="0">
                    <a:solidFill>
                      <a:srgbClr val="3333CC"/>
                    </a:solidFill>
                  </a:rPr>
                  <a:t> </a:t>
                </a:r>
              </a:p>
              <a:p>
                <a:endParaRPr lang="en-US" sz="2400" b="1" baseline="0"/>
              </a:p>
            </p:txBody>
          </p:sp>
          <p:sp>
            <p:nvSpPr>
              <p:cNvPr id="19" name="Text Box 10"/>
              <p:cNvSpPr txBox="1">
                <a:spLocks noChangeArrowheads="1"/>
              </p:cNvSpPr>
              <p:nvPr/>
            </p:nvSpPr>
            <p:spPr bwMode="auto">
              <a:xfrm>
                <a:off x="5370" y="5533"/>
                <a:ext cx="1500" cy="463"/>
              </a:xfrm>
              <a:prstGeom prst="rect">
                <a:avLst/>
              </a:prstGeom>
              <a:noFill/>
              <a:ln w="9525">
                <a:noFill/>
                <a:miter lim="800000"/>
                <a:headEnd/>
                <a:tailEnd/>
              </a:ln>
              <a:effectLst/>
            </p:spPr>
            <p:txBody>
              <a:bodyPr/>
              <a:lstStyle/>
              <a:p>
                <a:pPr algn="ctr"/>
                <a:r>
                  <a:rPr lang="en-US" sz="1400" b="1" baseline="0">
                    <a:solidFill>
                      <a:srgbClr val="0000FF"/>
                    </a:solidFill>
                  </a:rPr>
                  <a:t>statement(s)</a:t>
                </a:r>
                <a:endParaRPr lang="en-US" sz="2400" b="1" baseline="0"/>
              </a:p>
            </p:txBody>
          </p:sp>
        </p:grpSp>
        <p:sp>
          <p:nvSpPr>
            <p:cNvPr id="5" name="Line 11"/>
            <p:cNvSpPr>
              <a:spLocks noChangeShapeType="1"/>
            </p:cNvSpPr>
            <p:nvPr/>
          </p:nvSpPr>
          <p:spPr bwMode="auto">
            <a:xfrm>
              <a:off x="6120" y="4144"/>
              <a:ext cx="1" cy="617"/>
            </a:xfrm>
            <a:prstGeom prst="line">
              <a:avLst/>
            </a:prstGeom>
            <a:noFill/>
            <a:ln w="9525">
              <a:solidFill>
                <a:srgbClr val="0000FF"/>
              </a:solidFill>
              <a:round/>
              <a:headEnd/>
              <a:tailEnd type="triangle" w="med" len="med"/>
            </a:ln>
            <a:effectLst/>
          </p:spPr>
          <p:txBody>
            <a:bodyPr anchor="ctr"/>
            <a:lstStyle/>
            <a:p>
              <a:endParaRPr lang="en-IN"/>
            </a:p>
          </p:txBody>
        </p:sp>
        <p:sp>
          <p:nvSpPr>
            <p:cNvPr id="6" name="Line 12"/>
            <p:cNvSpPr>
              <a:spLocks noChangeShapeType="1"/>
            </p:cNvSpPr>
            <p:nvPr/>
          </p:nvSpPr>
          <p:spPr bwMode="auto">
            <a:xfrm>
              <a:off x="6120" y="2293"/>
              <a:ext cx="1" cy="926"/>
            </a:xfrm>
            <a:prstGeom prst="line">
              <a:avLst/>
            </a:prstGeom>
            <a:noFill/>
            <a:ln w="9525">
              <a:solidFill>
                <a:srgbClr val="0000FF"/>
              </a:solidFill>
              <a:round/>
              <a:headEnd/>
              <a:tailEnd type="triangle" w="med" len="med"/>
            </a:ln>
            <a:effectLst/>
          </p:spPr>
          <p:txBody>
            <a:bodyPr anchor="ctr"/>
            <a:lstStyle/>
            <a:p>
              <a:endParaRPr lang="en-IN"/>
            </a:p>
          </p:txBody>
        </p:sp>
        <p:grpSp>
          <p:nvGrpSpPr>
            <p:cNvPr id="7" name="Group 13"/>
            <p:cNvGrpSpPr>
              <a:grpSpLocks/>
            </p:cNvGrpSpPr>
            <p:nvPr/>
          </p:nvGrpSpPr>
          <p:grpSpPr bwMode="auto">
            <a:xfrm>
              <a:off x="5220" y="4761"/>
              <a:ext cx="1810" cy="1536"/>
              <a:chOff x="5220" y="3219"/>
              <a:chExt cx="1810" cy="1535"/>
            </a:xfrm>
          </p:grpSpPr>
          <p:sp>
            <p:nvSpPr>
              <p:cNvPr id="16" name="AutoShape 14"/>
              <p:cNvSpPr>
                <a:spLocks noChangeArrowheads="1"/>
              </p:cNvSpPr>
              <p:nvPr/>
            </p:nvSpPr>
            <p:spPr bwMode="auto">
              <a:xfrm>
                <a:off x="5220" y="3219"/>
                <a:ext cx="1810" cy="1535"/>
              </a:xfrm>
              <a:prstGeom prst="flowChartDecision">
                <a:avLst/>
              </a:prstGeom>
              <a:noFill/>
              <a:ln w="9525">
                <a:solidFill>
                  <a:srgbClr val="0000FF"/>
                </a:solidFill>
                <a:miter lim="800000"/>
                <a:headEnd/>
                <a:tailEnd/>
              </a:ln>
              <a:effectLst/>
            </p:spPr>
            <p:txBody>
              <a:bodyPr anchor="ctr"/>
              <a:lstStyle/>
              <a:p>
                <a:endParaRPr lang="en-IN"/>
              </a:p>
            </p:txBody>
          </p:sp>
          <p:sp>
            <p:nvSpPr>
              <p:cNvPr id="17" name="Text Box 15"/>
              <p:cNvSpPr txBox="1">
                <a:spLocks noChangeArrowheads="1"/>
              </p:cNvSpPr>
              <p:nvPr/>
            </p:nvSpPr>
            <p:spPr bwMode="auto">
              <a:xfrm>
                <a:off x="5520" y="3836"/>
                <a:ext cx="1132" cy="532"/>
              </a:xfrm>
              <a:prstGeom prst="rect">
                <a:avLst/>
              </a:prstGeom>
              <a:noFill/>
              <a:ln w="9525">
                <a:noFill/>
                <a:miter lim="800000"/>
                <a:headEnd/>
                <a:tailEnd/>
              </a:ln>
              <a:effectLst/>
            </p:spPr>
            <p:txBody>
              <a:bodyPr/>
              <a:lstStyle/>
              <a:p>
                <a:r>
                  <a:rPr lang="en-US" sz="1400" b="1" baseline="0">
                    <a:solidFill>
                      <a:srgbClr val="0000FF"/>
                    </a:solidFill>
                  </a:rPr>
                  <a:t>condition</a:t>
                </a:r>
                <a:endParaRPr lang="en-US" sz="2400" b="1" baseline="0"/>
              </a:p>
            </p:txBody>
          </p:sp>
        </p:grpSp>
        <p:grpSp>
          <p:nvGrpSpPr>
            <p:cNvPr id="8" name="Group 16"/>
            <p:cNvGrpSpPr>
              <a:grpSpLocks/>
            </p:cNvGrpSpPr>
            <p:nvPr/>
          </p:nvGrpSpPr>
          <p:grpSpPr bwMode="auto">
            <a:xfrm>
              <a:off x="5970" y="6304"/>
              <a:ext cx="1001" cy="925"/>
              <a:chOff x="5970" y="6304"/>
              <a:chExt cx="1001" cy="925"/>
            </a:xfrm>
          </p:grpSpPr>
          <p:sp>
            <p:nvSpPr>
              <p:cNvPr id="14" name="Text Box 17"/>
              <p:cNvSpPr txBox="1">
                <a:spLocks noChangeArrowheads="1"/>
              </p:cNvSpPr>
              <p:nvPr/>
            </p:nvSpPr>
            <p:spPr bwMode="auto">
              <a:xfrm>
                <a:off x="5970" y="6458"/>
                <a:ext cx="1001" cy="534"/>
              </a:xfrm>
              <a:prstGeom prst="rect">
                <a:avLst/>
              </a:prstGeom>
              <a:noFill/>
              <a:ln w="9525">
                <a:noFill/>
                <a:miter lim="800000"/>
                <a:headEnd/>
                <a:tailEnd/>
              </a:ln>
              <a:effectLst/>
            </p:spPr>
            <p:txBody>
              <a:bodyPr/>
              <a:lstStyle/>
              <a:p>
                <a:pPr algn="ctr"/>
                <a:r>
                  <a:rPr lang="en-US" sz="1400" b="1" baseline="0">
                    <a:solidFill>
                      <a:srgbClr val="0000FF"/>
                    </a:solidFill>
                  </a:rPr>
                  <a:t>false</a:t>
                </a:r>
                <a:endParaRPr lang="en-US" sz="2400" b="1" baseline="0"/>
              </a:p>
            </p:txBody>
          </p:sp>
          <p:sp>
            <p:nvSpPr>
              <p:cNvPr id="15" name="Line 18"/>
              <p:cNvSpPr>
                <a:spLocks noChangeShapeType="1"/>
              </p:cNvSpPr>
              <p:nvPr/>
            </p:nvSpPr>
            <p:spPr bwMode="auto">
              <a:xfrm>
                <a:off x="6120" y="6304"/>
                <a:ext cx="1" cy="925"/>
              </a:xfrm>
              <a:prstGeom prst="line">
                <a:avLst/>
              </a:prstGeom>
              <a:noFill/>
              <a:ln w="9525">
                <a:solidFill>
                  <a:srgbClr val="0000FF"/>
                </a:solidFill>
                <a:round/>
                <a:headEnd/>
                <a:tailEnd type="triangle" w="med" len="med"/>
              </a:ln>
              <a:effectLst/>
            </p:spPr>
            <p:txBody>
              <a:bodyPr anchor="ctr"/>
              <a:lstStyle/>
              <a:p>
                <a:endParaRPr lang="en-IN"/>
              </a:p>
            </p:txBody>
          </p:sp>
        </p:grpSp>
        <p:grpSp>
          <p:nvGrpSpPr>
            <p:cNvPr id="9" name="Group 19"/>
            <p:cNvGrpSpPr>
              <a:grpSpLocks/>
            </p:cNvGrpSpPr>
            <p:nvPr/>
          </p:nvGrpSpPr>
          <p:grpSpPr bwMode="auto">
            <a:xfrm>
              <a:off x="4470" y="2756"/>
              <a:ext cx="850" cy="2847"/>
              <a:chOff x="4470" y="2756"/>
              <a:chExt cx="850" cy="2847"/>
            </a:xfrm>
          </p:grpSpPr>
          <p:grpSp>
            <p:nvGrpSpPr>
              <p:cNvPr id="10" name="Group 20"/>
              <p:cNvGrpSpPr>
                <a:grpSpLocks/>
              </p:cNvGrpSpPr>
              <p:nvPr/>
            </p:nvGrpSpPr>
            <p:grpSpPr bwMode="auto">
              <a:xfrm>
                <a:off x="4470" y="5070"/>
                <a:ext cx="850" cy="533"/>
                <a:chOff x="4470" y="5070"/>
                <a:chExt cx="850" cy="533"/>
              </a:xfrm>
            </p:grpSpPr>
            <p:sp>
              <p:nvSpPr>
                <p:cNvPr id="12" name="Text Box 21"/>
                <p:cNvSpPr txBox="1">
                  <a:spLocks noChangeArrowheads="1"/>
                </p:cNvSpPr>
                <p:nvPr/>
              </p:nvSpPr>
              <p:spPr bwMode="auto">
                <a:xfrm>
                  <a:off x="4470" y="5070"/>
                  <a:ext cx="850" cy="533"/>
                </a:xfrm>
                <a:prstGeom prst="rect">
                  <a:avLst/>
                </a:prstGeom>
                <a:noFill/>
                <a:ln w="9525">
                  <a:noFill/>
                  <a:miter lim="800000"/>
                  <a:headEnd/>
                  <a:tailEnd/>
                </a:ln>
                <a:effectLst/>
              </p:spPr>
              <p:txBody>
                <a:bodyPr/>
                <a:lstStyle/>
                <a:p>
                  <a:pPr algn="ctr"/>
                  <a:r>
                    <a:rPr lang="en-US" sz="1400" b="1" baseline="0">
                      <a:solidFill>
                        <a:srgbClr val="3333CC"/>
                      </a:solidFill>
                    </a:rPr>
                    <a:t>  </a:t>
                  </a:r>
                  <a:r>
                    <a:rPr lang="en-US" sz="1400" b="1" baseline="0">
                      <a:solidFill>
                        <a:srgbClr val="0000FF"/>
                      </a:solidFill>
                    </a:rPr>
                    <a:t>true</a:t>
                  </a:r>
                  <a:endParaRPr lang="en-US" sz="2400" b="1" baseline="0"/>
                </a:p>
              </p:txBody>
            </p:sp>
            <p:sp>
              <p:nvSpPr>
                <p:cNvPr id="13" name="Line 22"/>
                <p:cNvSpPr>
                  <a:spLocks noChangeShapeType="1"/>
                </p:cNvSpPr>
                <p:nvPr/>
              </p:nvSpPr>
              <p:spPr bwMode="auto">
                <a:xfrm flipH="1">
                  <a:off x="4470" y="5533"/>
                  <a:ext cx="750" cy="1"/>
                </a:xfrm>
                <a:prstGeom prst="line">
                  <a:avLst/>
                </a:prstGeom>
                <a:noFill/>
                <a:ln w="9525">
                  <a:solidFill>
                    <a:srgbClr val="0000FF"/>
                  </a:solidFill>
                  <a:round/>
                  <a:headEnd/>
                  <a:tailEnd type="triangle" w="med" len="med"/>
                </a:ln>
              </p:spPr>
              <p:txBody>
                <a:bodyPr/>
                <a:lstStyle/>
                <a:p>
                  <a:endParaRPr lang="en-IN"/>
                </a:p>
              </p:txBody>
            </p:sp>
          </p:grpSp>
          <p:sp>
            <p:nvSpPr>
              <p:cNvPr id="11" name="Line 23"/>
              <p:cNvSpPr>
                <a:spLocks noChangeShapeType="1"/>
              </p:cNvSpPr>
              <p:nvPr/>
            </p:nvSpPr>
            <p:spPr bwMode="auto">
              <a:xfrm flipV="1">
                <a:off x="4470" y="2756"/>
                <a:ext cx="1" cy="2777"/>
              </a:xfrm>
              <a:prstGeom prst="line">
                <a:avLst/>
              </a:prstGeom>
              <a:noFill/>
              <a:ln w="9525">
                <a:solidFill>
                  <a:srgbClr val="0000FF"/>
                </a:solidFill>
                <a:round/>
                <a:headEnd/>
                <a:tailEnd/>
              </a:ln>
            </p:spPr>
            <p:txBody>
              <a:bodyPr/>
              <a:lstStyle/>
              <a:p>
                <a:endParaRPr lang="en-IN"/>
              </a:p>
            </p:txBody>
          </p:sp>
        </p:grpSp>
      </p:grpSp>
      <p:sp>
        <p:nvSpPr>
          <p:cNvPr id="20" name="Line 24"/>
          <p:cNvSpPr>
            <a:spLocks noChangeShapeType="1"/>
          </p:cNvSpPr>
          <p:nvPr/>
        </p:nvSpPr>
        <p:spPr bwMode="auto">
          <a:xfrm>
            <a:off x="3009900" y="1219200"/>
            <a:ext cx="1449388" cy="1588"/>
          </a:xfrm>
          <a:prstGeom prst="line">
            <a:avLst/>
          </a:prstGeom>
          <a:noFill/>
          <a:ln w="9525">
            <a:solidFill>
              <a:srgbClr val="0000FF"/>
            </a:solidFill>
            <a:round/>
            <a:headEnd/>
            <a:tailEnd type="triangle" w="med" len="med"/>
          </a:ln>
        </p:spPr>
        <p:txBody>
          <a:bodyPr/>
          <a:lstStyle/>
          <a:p>
            <a:endParaRPr lang="en-IN"/>
          </a:p>
        </p:txBody>
      </p:sp>
      <p:sp>
        <p:nvSpPr>
          <p:cNvPr id="21" name="TextBox 20"/>
          <p:cNvSpPr txBox="1"/>
          <p:nvPr/>
        </p:nvSpPr>
        <p:spPr>
          <a:xfrm>
            <a:off x="1676400" y="5715000"/>
            <a:ext cx="6096000" cy="523220"/>
          </a:xfrm>
          <a:prstGeom prst="rect">
            <a:avLst/>
          </a:prstGeom>
          <a:noFill/>
        </p:spPr>
        <p:txBody>
          <a:bodyPr wrap="square" rtlCol="0">
            <a:spAutoFit/>
          </a:bodyPr>
          <a:lstStyle/>
          <a:p>
            <a:r>
              <a:rPr lang="en-US" sz="2800" dirty="0" smtClean="0"/>
              <a:t>Flow of control in the</a:t>
            </a:r>
            <a:r>
              <a:rPr lang="en-US" sz="2800" b="1" dirty="0" smtClean="0">
                <a:solidFill>
                  <a:srgbClr val="002060"/>
                </a:solidFill>
                <a:cs typeface="Courier New" pitchFamily="49" charset="0"/>
              </a:rPr>
              <a:t> </a:t>
            </a:r>
            <a:r>
              <a:rPr lang="en-US" sz="2800" b="1" dirty="0" smtClean="0">
                <a:solidFill>
                  <a:srgbClr val="002060"/>
                </a:solidFill>
                <a:latin typeface="Courier New" pitchFamily="49" charset="0"/>
                <a:cs typeface="Courier New" pitchFamily="49" charset="0"/>
              </a:rPr>
              <a:t>do-while</a:t>
            </a:r>
            <a:r>
              <a:rPr lang="en-US" sz="2800" b="1" dirty="0" smtClean="0">
                <a:solidFill>
                  <a:srgbClr val="002060"/>
                </a:solidFill>
                <a:cs typeface="Courier New" pitchFamily="49" charset="0"/>
              </a:rPr>
              <a:t> </a:t>
            </a:r>
            <a:r>
              <a:rPr lang="en-US" sz="2800" dirty="0" smtClean="0"/>
              <a:t>loop</a:t>
            </a:r>
            <a:endParaRPr lang="en-I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Autofit/>
          </a:bodyPr>
          <a:lstStyle/>
          <a:p>
            <a:r>
              <a:rPr lang="en-US" sz="3600" dirty="0" smtClean="0">
                <a:latin typeface="Times New Roman" pitchFamily="18" charset="0"/>
                <a:cs typeface="Times New Roman" pitchFamily="18" charset="0"/>
              </a:rPr>
              <a:t>Nested Loops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990600"/>
            <a:ext cx="8686800" cy="5638800"/>
          </a:xfrm>
        </p:spPr>
        <p:txBody>
          <a:bodyPr>
            <a:normAutofit lnSpcReduction="10000"/>
          </a:bodyPr>
          <a:lstStyle/>
          <a:p>
            <a:pPr>
              <a:lnSpc>
                <a:spcPct val="90000"/>
              </a:lnSpc>
              <a:buFontTx/>
              <a:buChar char="•"/>
            </a:pPr>
            <a:r>
              <a:rPr lang="en-US" sz="2800" dirty="0" smtClean="0">
                <a:latin typeface="Times New Roman" pitchFamily="18" charset="0"/>
                <a:cs typeface="Times New Roman" pitchFamily="18" charset="0"/>
              </a:rPr>
              <a:t>A </a:t>
            </a:r>
            <a:r>
              <a:rPr lang="en-US" sz="2800" i="1" dirty="0" smtClean="0">
                <a:solidFill>
                  <a:srgbClr val="FF0000"/>
                </a:solidFill>
                <a:latin typeface="Times New Roman" pitchFamily="18" charset="0"/>
                <a:cs typeface="Times New Roman" pitchFamily="18" charset="0"/>
              </a:rPr>
              <a:t>nested loop </a:t>
            </a:r>
            <a:r>
              <a:rPr lang="en-US" sz="2800" dirty="0" smtClean="0">
                <a:latin typeface="Times New Roman" pitchFamily="18" charset="0"/>
                <a:cs typeface="Times New Roman" pitchFamily="18" charset="0"/>
              </a:rPr>
              <a:t>is a loop inside the body of another loop.</a:t>
            </a:r>
          </a:p>
          <a:p>
            <a:pPr>
              <a:lnSpc>
                <a:spcPct val="90000"/>
              </a:lnSpc>
              <a:buNone/>
            </a:pPr>
            <a:r>
              <a:rPr lang="en-US" sz="2800" dirty="0" smtClean="0">
                <a:latin typeface="Times New Roman" pitchFamily="18" charset="0"/>
                <a:cs typeface="Times New Roman" pitchFamily="18" charset="0"/>
              </a:rPr>
              <a:t>Example:</a:t>
            </a:r>
          </a:p>
          <a:p>
            <a:pPr lvl="1">
              <a:lnSpc>
                <a:spcPct val="90000"/>
              </a:lnSpc>
              <a:buFontTx/>
              <a:buNone/>
            </a:pPr>
            <a:r>
              <a:rPr lang="en-US" sz="2200" b="1" dirty="0" smtClean="0">
                <a:solidFill>
                  <a:srgbClr val="002060"/>
                </a:solidFill>
                <a:latin typeface="Courier New" pitchFamily="49" charset="0"/>
              </a:rPr>
              <a:t>for </a:t>
            </a:r>
            <a:r>
              <a:rPr lang="en-US" sz="2200" dirty="0" smtClean="0">
                <a:solidFill>
                  <a:srgbClr val="002060"/>
                </a:solidFill>
                <a:latin typeface="Courier New" pitchFamily="49" charset="0"/>
              </a:rPr>
              <a:t>(row</a:t>
            </a:r>
            <a:r>
              <a:rPr lang="en-US" sz="2200" dirty="0" smtClean="0">
                <a:solidFill>
                  <a:srgbClr val="002060"/>
                </a:solidFill>
              </a:rPr>
              <a:t> </a:t>
            </a:r>
            <a:r>
              <a:rPr lang="en-US" sz="2200" dirty="0" smtClean="0">
                <a:solidFill>
                  <a:srgbClr val="002060"/>
                </a:solidFill>
                <a:latin typeface="Courier New" pitchFamily="49" charset="0"/>
              </a:rPr>
              <a:t>=</a:t>
            </a:r>
            <a:r>
              <a:rPr lang="en-US" sz="2200" dirty="0" smtClean="0">
                <a:solidFill>
                  <a:srgbClr val="002060"/>
                </a:solidFill>
              </a:rPr>
              <a:t> </a:t>
            </a:r>
            <a:r>
              <a:rPr lang="en-US" sz="2200" dirty="0" smtClean="0">
                <a:solidFill>
                  <a:srgbClr val="002060"/>
                </a:solidFill>
                <a:latin typeface="Courier New" pitchFamily="49" charset="0"/>
              </a:rPr>
              <a:t>1; row</a:t>
            </a:r>
            <a:r>
              <a:rPr lang="en-US" sz="2200" dirty="0" smtClean="0">
                <a:solidFill>
                  <a:srgbClr val="002060"/>
                </a:solidFill>
              </a:rPr>
              <a:t> </a:t>
            </a:r>
            <a:r>
              <a:rPr lang="en-US" sz="2200" dirty="0" smtClean="0">
                <a:solidFill>
                  <a:srgbClr val="002060"/>
                </a:solidFill>
                <a:latin typeface="Courier New" pitchFamily="49" charset="0"/>
              </a:rPr>
              <a:t>&lt;=</a:t>
            </a:r>
            <a:r>
              <a:rPr lang="en-US" sz="2200" dirty="0" smtClean="0">
                <a:solidFill>
                  <a:srgbClr val="002060"/>
                </a:solidFill>
              </a:rPr>
              <a:t> </a:t>
            </a:r>
            <a:r>
              <a:rPr lang="en-US" sz="2200" dirty="0" smtClean="0">
                <a:solidFill>
                  <a:srgbClr val="002060"/>
                </a:solidFill>
                <a:latin typeface="Courier New" pitchFamily="49" charset="0"/>
              </a:rPr>
              <a:t>3; row++)</a:t>
            </a:r>
          </a:p>
          <a:p>
            <a:pPr lvl="1">
              <a:lnSpc>
                <a:spcPct val="90000"/>
              </a:lnSpc>
              <a:spcBef>
                <a:spcPct val="0"/>
              </a:spcBef>
              <a:buFontTx/>
              <a:buNone/>
            </a:pPr>
            <a:r>
              <a:rPr lang="en-US" sz="2200" b="1" dirty="0" smtClean="0">
                <a:solidFill>
                  <a:srgbClr val="002060"/>
                </a:solidFill>
                <a:latin typeface="Courier New" pitchFamily="49" charset="0"/>
              </a:rPr>
              <a:t>{                           </a:t>
            </a:r>
          </a:p>
          <a:p>
            <a:pPr lvl="1">
              <a:lnSpc>
                <a:spcPct val="90000"/>
              </a:lnSpc>
              <a:spcBef>
                <a:spcPct val="0"/>
              </a:spcBef>
              <a:buFontTx/>
              <a:buNone/>
            </a:pPr>
            <a:r>
              <a:rPr lang="en-US" sz="2200" b="1" dirty="0" smtClean="0">
                <a:solidFill>
                  <a:srgbClr val="002060"/>
                </a:solidFill>
                <a:latin typeface="Courier New" pitchFamily="49" charset="0"/>
              </a:rPr>
              <a:t>  	for </a:t>
            </a:r>
            <a:r>
              <a:rPr lang="en-US" sz="2200" dirty="0" smtClean="0">
                <a:solidFill>
                  <a:srgbClr val="002060"/>
                </a:solidFill>
                <a:latin typeface="Courier New" pitchFamily="49" charset="0"/>
              </a:rPr>
              <a:t>(</a:t>
            </a:r>
            <a:r>
              <a:rPr lang="en-US" sz="2200" dirty="0" err="1" smtClean="0">
                <a:solidFill>
                  <a:srgbClr val="002060"/>
                </a:solidFill>
                <a:latin typeface="Courier New" pitchFamily="49" charset="0"/>
              </a:rPr>
              <a:t>col</a:t>
            </a:r>
            <a:r>
              <a:rPr lang="en-US" sz="2200" dirty="0" smtClean="0">
                <a:solidFill>
                  <a:srgbClr val="002060"/>
                </a:solidFill>
              </a:rPr>
              <a:t> </a:t>
            </a:r>
            <a:r>
              <a:rPr lang="en-US" sz="2200" dirty="0" smtClean="0">
                <a:solidFill>
                  <a:srgbClr val="002060"/>
                </a:solidFill>
                <a:latin typeface="Courier New" pitchFamily="49" charset="0"/>
              </a:rPr>
              <a:t>=</a:t>
            </a:r>
            <a:r>
              <a:rPr lang="en-US" sz="2200" dirty="0" smtClean="0">
                <a:solidFill>
                  <a:srgbClr val="002060"/>
                </a:solidFill>
              </a:rPr>
              <a:t> </a:t>
            </a:r>
            <a:r>
              <a:rPr lang="en-US" sz="2200" dirty="0" smtClean="0">
                <a:solidFill>
                  <a:srgbClr val="002060"/>
                </a:solidFill>
                <a:latin typeface="Courier New" pitchFamily="49" charset="0"/>
              </a:rPr>
              <a:t>1; </a:t>
            </a:r>
            <a:r>
              <a:rPr lang="en-US" sz="2200" dirty="0" err="1" smtClean="0">
                <a:solidFill>
                  <a:srgbClr val="002060"/>
                </a:solidFill>
                <a:latin typeface="Courier New" pitchFamily="49" charset="0"/>
              </a:rPr>
              <a:t>col</a:t>
            </a:r>
            <a:r>
              <a:rPr lang="en-US" sz="2200" dirty="0" smtClean="0">
                <a:solidFill>
                  <a:srgbClr val="002060"/>
                </a:solidFill>
              </a:rPr>
              <a:t> </a:t>
            </a:r>
            <a:r>
              <a:rPr lang="en-US" sz="2200" dirty="0" smtClean="0">
                <a:solidFill>
                  <a:srgbClr val="002060"/>
                </a:solidFill>
                <a:latin typeface="Courier New" pitchFamily="49" charset="0"/>
              </a:rPr>
              <a:t>&lt;=</a:t>
            </a:r>
            <a:r>
              <a:rPr lang="en-US" sz="2200" dirty="0" smtClean="0">
                <a:solidFill>
                  <a:srgbClr val="002060"/>
                </a:solidFill>
              </a:rPr>
              <a:t> </a:t>
            </a:r>
            <a:r>
              <a:rPr lang="en-US" sz="2200" dirty="0" smtClean="0">
                <a:solidFill>
                  <a:srgbClr val="002060"/>
                </a:solidFill>
                <a:latin typeface="Courier New" pitchFamily="49" charset="0"/>
              </a:rPr>
              <a:t>3; </a:t>
            </a:r>
            <a:r>
              <a:rPr lang="en-US" sz="2200" dirty="0" err="1" smtClean="0">
                <a:solidFill>
                  <a:srgbClr val="002060"/>
                </a:solidFill>
                <a:latin typeface="Courier New" pitchFamily="49" charset="0"/>
              </a:rPr>
              <a:t>col</a:t>
            </a:r>
            <a:r>
              <a:rPr lang="en-US" sz="2200" dirty="0" smtClean="0">
                <a:solidFill>
                  <a:srgbClr val="002060"/>
                </a:solidFill>
                <a:latin typeface="Courier New" pitchFamily="49" charset="0"/>
              </a:rPr>
              <a:t>++)</a:t>
            </a:r>
          </a:p>
          <a:p>
            <a:pPr lvl="1">
              <a:lnSpc>
                <a:spcPct val="90000"/>
              </a:lnSpc>
              <a:spcBef>
                <a:spcPct val="0"/>
              </a:spcBef>
              <a:buFontTx/>
              <a:buNone/>
            </a:pPr>
            <a:r>
              <a:rPr lang="en-US" sz="2200" b="1" dirty="0" smtClean="0">
                <a:solidFill>
                  <a:srgbClr val="002060"/>
                </a:solidFill>
                <a:latin typeface="Courier New" pitchFamily="49" charset="0"/>
              </a:rPr>
              <a:t>  {  </a:t>
            </a:r>
          </a:p>
          <a:p>
            <a:pPr lvl="1">
              <a:lnSpc>
                <a:spcPct val="90000"/>
              </a:lnSpc>
              <a:spcBef>
                <a:spcPct val="0"/>
              </a:spcBef>
              <a:buFontTx/>
              <a:buNone/>
            </a:pPr>
            <a:r>
              <a:rPr lang="en-US" sz="2200" b="1" dirty="0" smtClean="0">
                <a:solidFill>
                  <a:srgbClr val="002060"/>
                </a:solidFill>
                <a:latin typeface="Courier New" pitchFamily="49" charset="0"/>
              </a:rPr>
              <a:t>     </a:t>
            </a:r>
            <a:r>
              <a:rPr lang="en-US" sz="2200" dirty="0" err="1" smtClean="0">
                <a:solidFill>
                  <a:srgbClr val="002060"/>
                </a:solidFill>
                <a:latin typeface="Courier New" pitchFamily="49" charset="0"/>
              </a:rPr>
              <a:t>cout</a:t>
            </a:r>
            <a:r>
              <a:rPr lang="en-US" sz="2200" dirty="0" smtClean="0">
                <a:solidFill>
                  <a:srgbClr val="002060"/>
                </a:solidFill>
                <a:latin typeface="Courier New" pitchFamily="49" charset="0"/>
              </a:rPr>
              <a:t> &lt;&lt; row * </a:t>
            </a:r>
            <a:r>
              <a:rPr lang="en-US" sz="2200" dirty="0" err="1" smtClean="0">
                <a:solidFill>
                  <a:srgbClr val="002060"/>
                </a:solidFill>
                <a:latin typeface="Courier New" pitchFamily="49" charset="0"/>
              </a:rPr>
              <a:t>col</a:t>
            </a:r>
            <a:r>
              <a:rPr lang="en-US" sz="2200" dirty="0" smtClean="0">
                <a:solidFill>
                  <a:srgbClr val="002060"/>
                </a:solidFill>
                <a:latin typeface="Courier New" pitchFamily="49" charset="0"/>
              </a:rPr>
              <a:t> &lt;&lt; </a:t>
            </a:r>
            <a:r>
              <a:rPr lang="en-US" sz="2200" dirty="0" err="1" smtClean="0">
                <a:solidFill>
                  <a:srgbClr val="002060"/>
                </a:solidFill>
                <a:latin typeface="Courier New" pitchFamily="49" charset="0"/>
              </a:rPr>
              <a:t>endl</a:t>
            </a:r>
            <a:r>
              <a:rPr lang="en-US" sz="2200" dirty="0" smtClean="0">
                <a:solidFill>
                  <a:srgbClr val="002060"/>
                </a:solidFill>
                <a:latin typeface="Courier New" pitchFamily="49" charset="0"/>
              </a:rPr>
              <a:t>;</a:t>
            </a:r>
          </a:p>
          <a:p>
            <a:pPr lvl="1">
              <a:lnSpc>
                <a:spcPct val="90000"/>
              </a:lnSpc>
              <a:spcBef>
                <a:spcPct val="0"/>
              </a:spcBef>
              <a:buFontTx/>
              <a:buNone/>
            </a:pPr>
            <a:r>
              <a:rPr lang="en-US" sz="2200" b="1" dirty="0" smtClean="0">
                <a:solidFill>
                  <a:srgbClr val="002060"/>
                </a:solidFill>
                <a:latin typeface="Courier New" pitchFamily="49" charset="0"/>
              </a:rPr>
              <a:t>  }</a:t>
            </a:r>
          </a:p>
          <a:p>
            <a:pPr lvl="1">
              <a:lnSpc>
                <a:spcPct val="90000"/>
              </a:lnSpc>
              <a:spcBef>
                <a:spcPct val="0"/>
              </a:spcBef>
              <a:buFontTx/>
              <a:buNone/>
            </a:pPr>
            <a:r>
              <a:rPr lang="en-US" sz="2200" b="1" dirty="0" smtClean="0">
                <a:solidFill>
                  <a:srgbClr val="002060"/>
                </a:solidFill>
                <a:latin typeface="Courier New" pitchFamily="49" charset="0"/>
              </a:rPr>
              <a:t>}</a:t>
            </a:r>
            <a:endParaRPr lang="en-US" sz="2200" b="1" dirty="0" smtClean="0">
              <a:solidFill>
                <a:srgbClr val="002060"/>
              </a:solidFill>
            </a:endParaRPr>
          </a:p>
          <a:p>
            <a:pPr>
              <a:buFontTx/>
              <a:buChar char="•"/>
            </a:pPr>
            <a:r>
              <a:rPr lang="en-US" sz="2800" dirty="0" smtClean="0">
                <a:latin typeface="Times New Roman" pitchFamily="18" charset="0"/>
                <a:cs typeface="Times New Roman" pitchFamily="18" charset="0"/>
              </a:rPr>
              <a:t>Inner loop goes through all its repetitions for each repetition of outer loop</a:t>
            </a:r>
          </a:p>
          <a:p>
            <a:pPr>
              <a:buFontTx/>
              <a:buChar char="•"/>
            </a:pPr>
            <a:r>
              <a:rPr lang="en-US" sz="2800" dirty="0" smtClean="0">
                <a:latin typeface="Times New Roman" pitchFamily="18" charset="0"/>
                <a:cs typeface="Times New Roman" pitchFamily="18" charset="0"/>
              </a:rPr>
              <a:t>Inner loop repetitions complete sooner than outer loop</a:t>
            </a:r>
          </a:p>
          <a:p>
            <a:r>
              <a:rPr lang="en-US" sz="2800" dirty="0" smtClean="0">
                <a:latin typeface="Times New Roman" pitchFamily="18" charset="0"/>
                <a:cs typeface="Times New Roman" pitchFamily="18" charset="0"/>
              </a:rPr>
              <a:t>Total number of repetitions for inner loop is product of number of repetitions of the two loops.  In previous example, inner loop repeats 9 times</a:t>
            </a:r>
            <a:r>
              <a:rPr lang="en-IN"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dirty="0" smtClean="0">
                <a:latin typeface="Times New Roman" pitchFamily="18" charset="0"/>
                <a:cs typeface="Times New Roman" pitchFamily="18" charset="0"/>
              </a:rPr>
              <a:t>Choice of a Loop</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838200"/>
            <a:ext cx="8534400" cy="5791200"/>
          </a:xfrm>
        </p:spPr>
        <p:txBody>
          <a:bodyPr>
            <a:normAutofit/>
          </a:bodyPr>
          <a:lstStyle/>
          <a:p>
            <a:pPr>
              <a:buNone/>
            </a:pPr>
            <a:r>
              <a:rPr lang="en-US" sz="2800" dirty="0" smtClean="0">
                <a:latin typeface="Times New Roman" pitchFamily="18" charset="0"/>
                <a:cs typeface="Times New Roman" pitchFamily="18" charset="0"/>
              </a:rPr>
              <a:t>Here are few guidelines for choosing a loop:</a:t>
            </a:r>
          </a:p>
          <a:p>
            <a:r>
              <a:rPr lang="en-US" sz="2800" dirty="0" smtClean="0">
                <a:latin typeface="Times New Roman" pitchFamily="18" charset="0"/>
                <a:cs typeface="Times New Roman" pitchFamily="18" charset="0"/>
              </a:rPr>
              <a:t>If the loop is a simple counter-controlled loop, 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loop is a natural choice.</a:t>
            </a:r>
          </a:p>
          <a:p>
            <a:r>
              <a:rPr lang="en-US" sz="2800" dirty="0" smtClean="0">
                <a:latin typeface="Times New Roman" pitchFamily="18" charset="0"/>
                <a:cs typeface="Times New Roman" pitchFamily="18" charset="0"/>
              </a:rPr>
              <a:t>If the loop is an event controlled loop whose body should execute at least once, a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statement is appropriate.</a:t>
            </a:r>
          </a:p>
          <a:p>
            <a:r>
              <a:rPr lang="en-US" sz="2800" dirty="0" smtClean="0">
                <a:latin typeface="Times New Roman" pitchFamily="18" charset="0"/>
                <a:cs typeface="Times New Roman" pitchFamily="18" charset="0"/>
              </a:rPr>
              <a:t>If the loop is an event controlled loop and nothing is known about the first execution, use a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loop.</a:t>
            </a:r>
          </a:p>
          <a:p>
            <a:r>
              <a:rPr lang="en-US" sz="2800" dirty="0" smtClean="0">
                <a:latin typeface="Times New Roman" pitchFamily="18" charset="0"/>
                <a:cs typeface="Times New Roman" pitchFamily="18" charset="0"/>
              </a:rPr>
              <a:t>When in doubt, use a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loop.</a:t>
            </a:r>
            <a:endParaRPr lang="en-IN" sz="2800"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smtClean="0">
                <a:solidFill>
                  <a:srgbClr val="002060"/>
                </a:solidFill>
                <a:latin typeface="Courier New" pitchFamily="49" charset="0"/>
                <a:cs typeface="Courier New" pitchFamily="49" charset="0"/>
              </a:rPr>
              <a:t>break</a:t>
            </a:r>
            <a:r>
              <a:rPr lang="en-US" sz="3600" b="1" dirty="0" smtClean="0">
                <a:solidFill>
                  <a:srgbClr val="002060"/>
                </a:solidFill>
                <a:latin typeface="Times New Roman" pitchFamily="18" charset="0"/>
                <a:cs typeface="Times New Roman" pitchFamily="18" charset="0"/>
              </a:rPr>
              <a:t> </a:t>
            </a:r>
            <a:r>
              <a:rPr lang="en-US" sz="3600" dirty="0" smtClean="0">
                <a:latin typeface="Times New Roman" pitchFamily="18" charset="0"/>
                <a:cs typeface="Times New Roman" pitchFamily="18" charset="0"/>
              </a:rPr>
              <a:t>and </a:t>
            </a:r>
            <a:r>
              <a:rPr lang="en-US" sz="3600" b="1" dirty="0" smtClean="0">
                <a:solidFill>
                  <a:srgbClr val="002060"/>
                </a:solidFill>
                <a:latin typeface="Courier New" pitchFamily="49" charset="0"/>
                <a:cs typeface="Courier New" pitchFamily="49" charset="0"/>
              </a:rPr>
              <a:t>continue</a:t>
            </a:r>
            <a:r>
              <a:rPr lang="en-US" sz="3600" dirty="0" smtClean="0">
                <a:latin typeface="Times New Roman" pitchFamily="18" charset="0"/>
                <a:cs typeface="Times New Roman" pitchFamily="18" charset="0"/>
              </a:rPr>
              <a:t> Statements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990600"/>
            <a:ext cx="8763000" cy="5715000"/>
          </a:xfrm>
        </p:spPr>
        <p:txBody>
          <a:bodyPr>
            <a:normAutofit/>
          </a:bodyPr>
          <a:lstStyle/>
          <a:p>
            <a:r>
              <a:rPr lang="en-US" sz="2800" dirty="0" smtClean="0">
                <a:latin typeface="Times New Roman" pitchFamily="18" charset="0"/>
                <a:cs typeface="Times New Roman" pitchFamily="18" charset="0"/>
              </a:rPr>
              <a:t>C++ also provide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 and </a:t>
            </a:r>
            <a:r>
              <a:rPr lang="en-US" sz="2800" b="1" dirty="0" smtClean="0">
                <a:solidFill>
                  <a:srgbClr val="002060"/>
                </a:solidFill>
                <a:latin typeface="Courier New" pitchFamily="49" charset="0"/>
                <a:cs typeface="Courier New" pitchFamily="49" charset="0"/>
              </a:rPr>
              <a:t>continue</a:t>
            </a:r>
            <a:r>
              <a:rPr lang="en-US" sz="2800" dirty="0" smtClean="0">
                <a:latin typeface="Times New Roman" pitchFamily="18" charset="0"/>
                <a:cs typeface="Times New Roman" pitchFamily="18" charset="0"/>
              </a:rPr>
              <a:t> statements to alter the flow of control.</a:t>
            </a:r>
          </a:p>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 statement, when executed in a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or </a:t>
            </a:r>
            <a:r>
              <a:rPr lang="en-US" sz="2800" b="1" dirty="0" smtClean="0">
                <a:solidFill>
                  <a:srgbClr val="002060"/>
                </a:solidFill>
                <a:latin typeface="Courier New" pitchFamily="49" charset="0"/>
                <a:cs typeface="Courier New" pitchFamily="49" charset="0"/>
              </a:rPr>
              <a:t>switch</a:t>
            </a:r>
            <a:r>
              <a:rPr lang="en-US" sz="2800" dirty="0" smtClean="0">
                <a:latin typeface="Times New Roman" pitchFamily="18" charset="0"/>
                <a:cs typeface="Times New Roman" pitchFamily="18" charset="0"/>
              </a:rPr>
              <a:t> statement, causes an immediate exit from that statement.</a:t>
            </a:r>
          </a:p>
          <a:p>
            <a:r>
              <a:rPr lang="en-US" sz="2800" dirty="0" smtClean="0">
                <a:latin typeface="Times New Roman" pitchFamily="18" charset="0"/>
                <a:cs typeface="Times New Roman" pitchFamily="18" charset="0"/>
              </a:rPr>
              <a:t>If a </a:t>
            </a:r>
            <a:r>
              <a:rPr lang="en-US" sz="2800" b="1" dirty="0" smtClean="0">
                <a:solidFill>
                  <a:srgbClr val="002060"/>
                </a:solidFill>
                <a:latin typeface="Courier New" pitchFamily="49" charset="0"/>
                <a:cs typeface="Courier New" pitchFamily="49" charset="0"/>
              </a:rPr>
              <a:t>break</a:t>
            </a:r>
            <a:r>
              <a:rPr lang="en-US" sz="2800" dirty="0" smtClean="0">
                <a:latin typeface="Times New Roman" pitchFamily="18" charset="0"/>
                <a:cs typeface="Times New Roman" pitchFamily="18" charset="0"/>
              </a:rPr>
              <a:t> is executed in a loop that is nested inside another loop, control exits the inner loop but not the outer loop.</a:t>
            </a:r>
          </a:p>
          <a:p>
            <a:r>
              <a:rPr lang="en-US" sz="2800" dirty="0" smtClean="0">
                <a:latin typeface="Times New Roman" pitchFamily="18" charset="0"/>
                <a:cs typeface="Times New Roman" pitchFamily="18" charset="0"/>
              </a:rPr>
              <a:t>The break statement has the syntax: </a:t>
            </a:r>
          </a:p>
          <a:p>
            <a:pPr>
              <a:buNone/>
            </a:pPr>
            <a:r>
              <a:rPr lang="en-US" sz="2800" dirty="0" smtClean="0">
                <a:latin typeface="Times New Roman" pitchFamily="18" charset="0"/>
                <a:cs typeface="Times New Roman" pitchFamily="18" charset="0"/>
              </a:rPr>
              <a:t>         </a:t>
            </a:r>
            <a:r>
              <a:rPr lang="en-US" sz="2800" dirty="0" smtClean="0">
                <a:solidFill>
                  <a:srgbClr val="002060"/>
                </a:solidFill>
                <a:latin typeface="Courier New" pitchFamily="49" charset="0"/>
                <a:cs typeface="Courier New" pitchFamily="49" charset="0"/>
              </a:rPr>
              <a:t>break;</a:t>
            </a:r>
          </a:p>
          <a:p>
            <a:endParaRPr lang="en-IN" sz="28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a:buNone/>
            </a:pPr>
            <a:r>
              <a:rPr lang="en-US" sz="2800" dirty="0" smtClean="0">
                <a:latin typeface="Times New Roman" pitchFamily="18" charset="0"/>
                <a:cs typeface="Times New Roman" pitchFamily="18" charset="0"/>
              </a:rPr>
              <a:t>Example</a:t>
            </a:r>
            <a:r>
              <a:rPr lang="en-US" sz="2800"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marks, sum=0;</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for</a:t>
            </a:r>
            <a:r>
              <a:rPr lang="en-US" sz="2000" dirty="0" smtClean="0">
                <a:solidFill>
                  <a:srgbClr val="002060"/>
                </a:solidFill>
                <a:latin typeface="Courier New" pitchFamily="49" charset="0"/>
                <a:cs typeface="Courier New" pitchFamily="49" charset="0"/>
              </a:rPr>
              <a:t> ( ; ; )           </a:t>
            </a:r>
            <a:r>
              <a:rPr lang="en-US" sz="2000" dirty="0" smtClean="0">
                <a:latin typeface="Times New Roman" pitchFamily="18" charset="0"/>
                <a:cs typeface="Times New Roman" pitchFamily="18" charset="0"/>
              </a:rPr>
              <a:t>(“forever” loop)</a:t>
            </a:r>
          </a:p>
          <a:p>
            <a:pPr>
              <a:buNone/>
            </a:pPr>
            <a:r>
              <a:rPr lang="en-US" sz="2000" dirty="0" smtClean="0">
                <a:solidFill>
                  <a:srgbClr val="002060"/>
                </a:solidFill>
                <a:latin typeface="Courier New" pitchFamily="49" charset="0"/>
                <a:cs typeface="Courier New" pitchFamily="49" charset="0"/>
              </a:rPr>
              <a:t>                   {</a:t>
            </a:r>
            <a:r>
              <a:rPr lang="en-US" sz="2000" dirty="0" err="1" smtClean="0">
                <a:solidFill>
                  <a:srgbClr val="002060"/>
                </a:solidFill>
                <a:latin typeface="Courier New" pitchFamily="49" charset="0"/>
                <a:cs typeface="Courier New" pitchFamily="49" charset="0"/>
              </a:rPr>
              <a:t>cin</a:t>
            </a:r>
            <a:r>
              <a:rPr lang="en-US" sz="2000" dirty="0" smtClean="0">
                <a:solidFill>
                  <a:srgbClr val="002060"/>
                </a:solidFill>
                <a:latin typeface="Courier New" pitchFamily="49" charset="0"/>
                <a:cs typeface="Courier New" pitchFamily="49" charset="0"/>
              </a:rPr>
              <a:t> &gt;&gt; marks;</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if </a:t>
            </a:r>
            <a:r>
              <a:rPr lang="en-US" sz="2000" dirty="0" smtClean="0">
                <a:solidFill>
                  <a:srgbClr val="002060"/>
                </a:solidFill>
                <a:latin typeface="Courier New" pitchFamily="49" charset="0"/>
                <a:cs typeface="Courier New" pitchFamily="49" charset="0"/>
              </a:rPr>
              <a:t>(marks == -1) break;</a:t>
            </a:r>
          </a:p>
          <a:p>
            <a:pPr>
              <a:buNone/>
            </a:pPr>
            <a:r>
              <a:rPr lang="en-US" sz="2000" dirty="0" smtClean="0">
                <a:solidFill>
                  <a:srgbClr val="002060"/>
                </a:solidFill>
                <a:latin typeface="Courier New" pitchFamily="49" charset="0"/>
                <a:cs typeface="Courier New" pitchFamily="49" charset="0"/>
              </a:rPr>
              <a:t>                    sum = sum + marks;}</a:t>
            </a:r>
          </a:p>
          <a:p>
            <a:pPr>
              <a:buNone/>
            </a:pPr>
            <a:endParaRPr lang="en-US" sz="2000" dirty="0" smtClean="0">
              <a:solidFill>
                <a:srgbClr val="002060"/>
              </a:solidFill>
              <a:latin typeface="Courier New" pitchFamily="49" charset="0"/>
              <a:cs typeface="Courier New" pitchFamily="49" charset="0"/>
            </a:endParaRPr>
          </a:p>
          <a:p>
            <a:pPr>
              <a:buNone/>
            </a:pPr>
            <a:r>
              <a:rPr lang="en-US" sz="2000" dirty="0" smtClean="0">
                <a:solidFill>
                  <a:srgbClr val="002060"/>
                </a:solidFill>
                <a:latin typeface="Courier New" pitchFamily="49" charset="0"/>
                <a:cs typeface="Courier New" pitchFamily="49" charset="0"/>
              </a:rPr>
              <a:t>               </a:t>
            </a:r>
          </a:p>
          <a:p>
            <a:pPr>
              <a:buNone/>
            </a:pPr>
            <a:r>
              <a:rPr lang="en-US" sz="2000"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marks, sum=0;</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while</a:t>
            </a:r>
            <a:r>
              <a:rPr lang="en-US" sz="2000" dirty="0" smtClean="0">
                <a:solidFill>
                  <a:srgbClr val="002060"/>
                </a:solidFill>
                <a:latin typeface="Courier New" pitchFamily="49" charset="0"/>
                <a:cs typeface="Courier New" pitchFamily="49" charset="0"/>
              </a:rPr>
              <a:t>(1)</a:t>
            </a:r>
            <a:endParaRPr lang="en-US" sz="2000" dirty="0" smtClean="0">
              <a:latin typeface="Times New Roman" pitchFamily="18" charset="0"/>
              <a:cs typeface="Times New Roman" pitchFamily="18" charset="0"/>
            </a:endParaRPr>
          </a:p>
          <a:p>
            <a:pPr>
              <a:buNone/>
            </a:pPr>
            <a:r>
              <a:rPr lang="en-US" sz="2000" dirty="0" smtClean="0">
                <a:solidFill>
                  <a:srgbClr val="002060"/>
                </a:solidFill>
                <a:latin typeface="Courier New" pitchFamily="49" charset="0"/>
                <a:cs typeface="Courier New" pitchFamily="49" charset="0"/>
              </a:rPr>
              <a:t>                   {</a:t>
            </a:r>
            <a:r>
              <a:rPr lang="en-US" sz="2000" dirty="0" err="1" smtClean="0">
                <a:solidFill>
                  <a:srgbClr val="002060"/>
                </a:solidFill>
                <a:latin typeface="Courier New" pitchFamily="49" charset="0"/>
                <a:cs typeface="Courier New" pitchFamily="49" charset="0"/>
              </a:rPr>
              <a:t>cin</a:t>
            </a:r>
            <a:r>
              <a:rPr lang="en-US" sz="2000" dirty="0" smtClean="0">
                <a:solidFill>
                  <a:srgbClr val="002060"/>
                </a:solidFill>
                <a:latin typeface="Courier New" pitchFamily="49" charset="0"/>
                <a:cs typeface="Courier New" pitchFamily="49" charset="0"/>
              </a:rPr>
              <a:t> &gt;&gt; marks;</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if </a:t>
            </a:r>
            <a:r>
              <a:rPr lang="en-US" sz="2000" dirty="0" smtClean="0">
                <a:solidFill>
                  <a:srgbClr val="002060"/>
                </a:solidFill>
                <a:latin typeface="Courier New" pitchFamily="49" charset="0"/>
                <a:cs typeface="Courier New" pitchFamily="49" charset="0"/>
              </a:rPr>
              <a:t>(marks == -1) break;</a:t>
            </a:r>
          </a:p>
          <a:p>
            <a:pPr>
              <a:buNone/>
            </a:pPr>
            <a:r>
              <a:rPr lang="en-US" sz="2000" dirty="0" smtClean="0">
                <a:solidFill>
                  <a:srgbClr val="002060"/>
                </a:solidFill>
                <a:latin typeface="Courier New" pitchFamily="49" charset="0"/>
                <a:cs typeface="Courier New" pitchFamily="49" charset="0"/>
              </a:rPr>
              <a:t>                    sum = sum + marks;}</a:t>
            </a:r>
            <a:endParaRPr lang="en-IN" sz="2000" dirty="0" smtClean="0">
              <a:solidFill>
                <a:srgbClr val="002060"/>
              </a:solidFill>
              <a:latin typeface="Courier New" pitchFamily="49" charset="0"/>
              <a:cs typeface="Courier New" pitchFamily="49" charset="0"/>
            </a:endParaRPr>
          </a:p>
          <a:p>
            <a:pPr>
              <a:buNone/>
            </a:pPr>
            <a:endParaRPr lang="en-IN" sz="2000" dirty="0">
              <a:solidFill>
                <a:srgbClr val="002060"/>
              </a:solidFill>
              <a:latin typeface="Courier New" pitchFamily="49" charset="0"/>
              <a:cs typeface="Courier New"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normAutofit/>
          </a:bodyPr>
          <a:lstStyle/>
          <a:p>
            <a:pPr>
              <a:buNone/>
            </a:pPr>
            <a:r>
              <a:rPr lang="en-US" sz="2800" b="1" dirty="0" smtClean="0">
                <a:latin typeface="Times New Roman" pitchFamily="18" charset="0"/>
                <a:cs typeface="Times New Roman" pitchFamily="18" charset="0"/>
              </a:rPr>
              <a:t>Continue Statement:</a:t>
            </a:r>
          </a:p>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continue</a:t>
            </a:r>
            <a:r>
              <a:rPr lang="en-US" sz="2800" dirty="0" smtClean="0">
                <a:latin typeface="Times New Roman" pitchFamily="18" charset="0"/>
                <a:cs typeface="Times New Roman" pitchFamily="18" charset="0"/>
              </a:rPr>
              <a:t> statement, when executed in a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a:t>
            </a:r>
            <a:r>
              <a:rPr lang="en-US" sz="2800" b="1" dirty="0" smtClean="0">
                <a:latin typeface="Courier New" pitchFamily="49" charset="0"/>
                <a:cs typeface="Courier New" pitchFamily="49" charset="0"/>
              </a:rPr>
              <a:t>for</a:t>
            </a:r>
            <a:r>
              <a:rPr lang="en-US" sz="2800" dirty="0" smtClean="0">
                <a:latin typeface="Times New Roman" pitchFamily="18" charset="0"/>
                <a:cs typeface="Times New Roman" pitchFamily="18" charset="0"/>
              </a:rPr>
              <a:t>, or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loop, skips the remaining statements in the body of that loop and proceeds with the next iteration of the loop.</a:t>
            </a:r>
          </a:p>
          <a:p>
            <a:r>
              <a:rPr lang="en-US" sz="2800" dirty="0" smtClean="0">
                <a:latin typeface="Times New Roman" pitchFamily="18" charset="0"/>
                <a:cs typeface="Times New Roman" pitchFamily="18" charset="0"/>
              </a:rPr>
              <a:t>In </a:t>
            </a:r>
            <a:r>
              <a:rPr lang="en-US" sz="2800" b="1" dirty="0" smtClean="0">
                <a:solidFill>
                  <a:srgbClr val="002060"/>
                </a:solidFill>
                <a:latin typeface="Courier New" pitchFamily="49" charset="0"/>
                <a:cs typeface="Courier New" pitchFamily="49" charset="0"/>
              </a:rPr>
              <a:t>while</a:t>
            </a:r>
            <a:r>
              <a:rPr lang="en-US" sz="2800" dirty="0" smtClean="0">
                <a:latin typeface="Times New Roman" pitchFamily="18" charset="0"/>
                <a:cs typeface="Times New Roman" pitchFamily="18" charset="0"/>
              </a:rPr>
              <a:t> and </a:t>
            </a:r>
            <a:r>
              <a:rPr lang="en-US" sz="2800" b="1" dirty="0" smtClean="0">
                <a:solidFill>
                  <a:srgbClr val="002060"/>
                </a:solidFill>
                <a:latin typeface="Courier New" pitchFamily="49" charset="0"/>
                <a:cs typeface="Courier New" pitchFamily="49" charset="0"/>
              </a:rPr>
              <a:t>do..while</a:t>
            </a:r>
            <a:r>
              <a:rPr lang="en-US" sz="2800" dirty="0" smtClean="0">
                <a:latin typeface="Times New Roman" pitchFamily="18" charset="0"/>
                <a:cs typeface="Times New Roman" pitchFamily="18" charset="0"/>
              </a:rPr>
              <a:t> statements, the loop continuation condition is evaluated immediately after the continue statement executes. </a:t>
            </a:r>
          </a:p>
          <a:p>
            <a:r>
              <a:rPr lang="en-US" sz="2800" dirty="0" smtClean="0">
                <a:latin typeface="Times New Roman" pitchFamily="18" charset="0"/>
                <a:cs typeface="Times New Roman" pitchFamily="18" charset="0"/>
              </a:rPr>
              <a:t>In the </a:t>
            </a:r>
            <a:r>
              <a:rPr lang="en-US" sz="2800" b="1" dirty="0" smtClean="0">
                <a:solidFill>
                  <a:srgbClr val="002060"/>
                </a:solidFill>
                <a:latin typeface="Courier New" pitchFamily="49" charset="0"/>
                <a:cs typeface="Courier New" pitchFamily="49" charset="0"/>
              </a:rPr>
              <a:t>for</a:t>
            </a:r>
            <a:r>
              <a:rPr lang="en-US" sz="2800" dirty="0" smtClean="0">
                <a:latin typeface="Times New Roman" pitchFamily="18" charset="0"/>
                <a:cs typeface="Times New Roman" pitchFamily="18" charset="0"/>
              </a:rPr>
              <a:t> statement, the increment expression executes, then the loop-continuation test evaluates. </a:t>
            </a:r>
          </a:p>
          <a:p>
            <a:r>
              <a:rPr lang="en-US" sz="2800" dirty="0" smtClean="0">
                <a:latin typeface="Times New Roman" pitchFamily="18" charset="0"/>
                <a:cs typeface="Times New Roman" pitchFamily="18" charset="0"/>
              </a:rPr>
              <a:t>The continue statement has the syntax:</a:t>
            </a:r>
          </a:p>
          <a:p>
            <a:pPr>
              <a:buNone/>
            </a:pPr>
            <a:r>
              <a:rPr lang="en-US" sz="2800" dirty="0" smtClean="0">
                <a:latin typeface="Times New Roman" pitchFamily="18" charset="0"/>
                <a:cs typeface="Times New Roman" pitchFamily="18" charset="0"/>
              </a:rPr>
              <a:t>          </a:t>
            </a:r>
            <a:r>
              <a:rPr lang="en-US" sz="2800" dirty="0" smtClean="0">
                <a:solidFill>
                  <a:srgbClr val="002060"/>
                </a:solidFill>
                <a:latin typeface="Courier New" pitchFamily="49" charset="0"/>
                <a:cs typeface="Courier New" pitchFamily="49" charset="0"/>
              </a:rPr>
              <a:t>continue;</a:t>
            </a:r>
            <a:endParaRPr lang="en-IN" sz="2800" dirty="0">
              <a:solidFill>
                <a:srgbClr val="002060"/>
              </a:solidFill>
              <a:latin typeface="Courier New" pitchFamily="49" charset="0"/>
              <a:cs typeface="Courier New"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324600"/>
          </a:xfrm>
        </p:spPr>
        <p:txBody>
          <a:bodyPr>
            <a:normAutofit/>
          </a:bodyPr>
          <a:lstStyle/>
          <a:p>
            <a:pPr>
              <a:buNone/>
            </a:pPr>
            <a:r>
              <a:rPr lang="en-US" sz="2800" dirty="0" smtClean="0">
                <a:latin typeface="Times New Roman" pitchFamily="18" charset="0"/>
                <a:cs typeface="Times New Roman" pitchFamily="18" charset="0"/>
              </a:rPr>
              <a:t>Example:   </a:t>
            </a:r>
            <a:r>
              <a:rPr lang="en-US" sz="2000" dirty="0" smtClean="0">
                <a:solidFill>
                  <a:srgbClr val="002060"/>
                </a:solidFill>
                <a:latin typeface="Courier New" pitchFamily="49" charset="0"/>
                <a:cs typeface="Courier New" pitchFamily="49" charset="0"/>
              </a:rPr>
              <a:t>// </a:t>
            </a:r>
            <a:r>
              <a:rPr lang="en-US" sz="2000" i="1" dirty="0" smtClean="0">
                <a:solidFill>
                  <a:srgbClr val="002060"/>
                </a:solidFill>
                <a:latin typeface="Courier New" pitchFamily="49" charset="0"/>
                <a:cs typeface="Courier New" pitchFamily="49" charset="0"/>
              </a:rPr>
              <a:t>sum of positive numbers among non-zero   numbers entered. Enter 0 to quit.</a:t>
            </a:r>
          </a:p>
          <a:p>
            <a:pPr>
              <a:buNone/>
            </a:pPr>
            <a:endParaRPr lang="en-US" sz="2000" i="1" dirty="0" smtClean="0">
              <a:solidFill>
                <a:srgbClr val="002060"/>
              </a:solidFill>
              <a:latin typeface="Courier New" pitchFamily="49" charset="0"/>
              <a:cs typeface="Courier New" pitchFamily="49" charset="0"/>
            </a:endParaRPr>
          </a:p>
          <a:p>
            <a:pPr>
              <a:buNone/>
            </a:pPr>
            <a:r>
              <a:rPr lang="en-US" sz="2000" dirty="0" smtClean="0">
                <a:solidFill>
                  <a:srgbClr val="002060"/>
                </a:solidFill>
                <a:latin typeface="Courier New" pitchFamily="49" charset="0"/>
                <a:cs typeface="Courier New" pitchFamily="49" charset="0"/>
              </a:rPr>
              <a:t>                    </a:t>
            </a:r>
            <a:r>
              <a:rPr lang="en-US" sz="2000" b="1" dirty="0" err="1" smtClean="0">
                <a:solidFill>
                  <a:srgbClr val="002060"/>
                </a:solidFill>
                <a:latin typeface="Courier New" pitchFamily="49" charset="0"/>
                <a:cs typeface="Courier New" pitchFamily="49" charset="0"/>
              </a:rPr>
              <a:t>int</a:t>
            </a:r>
            <a:r>
              <a:rPr lang="en-US" sz="2000" dirty="0" smtClean="0">
                <a:solidFill>
                  <a:srgbClr val="002060"/>
                </a:solidFill>
                <a:latin typeface="Courier New" pitchFamily="49" charset="0"/>
                <a:cs typeface="Courier New" pitchFamily="49" charset="0"/>
              </a:rPr>
              <a:t> number, sum = 0;</a:t>
            </a:r>
          </a:p>
          <a:p>
            <a:pPr>
              <a:buNone/>
            </a:pPr>
            <a:r>
              <a:rPr lang="en-US" sz="2000" dirty="0" smtClean="0">
                <a:solidFill>
                  <a:srgbClr val="002060"/>
                </a:solidFill>
                <a:latin typeface="Courier New" pitchFamily="49" charset="0"/>
                <a:cs typeface="Courier New" pitchFamily="49" charset="0"/>
              </a:rPr>
              <a:t>                    </a:t>
            </a:r>
            <a:r>
              <a:rPr lang="en-US" sz="2000" dirty="0" err="1" smtClean="0">
                <a:solidFill>
                  <a:srgbClr val="002060"/>
                </a:solidFill>
                <a:latin typeface="Courier New" pitchFamily="49" charset="0"/>
                <a:cs typeface="Courier New" pitchFamily="49" charset="0"/>
              </a:rPr>
              <a:t>cout</a:t>
            </a:r>
            <a:r>
              <a:rPr lang="en-US" sz="2000" dirty="0" smtClean="0">
                <a:solidFill>
                  <a:srgbClr val="002060"/>
                </a:solidFill>
                <a:latin typeface="Courier New" pitchFamily="49" charset="0"/>
                <a:cs typeface="Courier New" pitchFamily="49" charset="0"/>
              </a:rPr>
              <a:t> &lt;&lt;“Enter the numbers”;</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do</a:t>
            </a:r>
          </a:p>
          <a:p>
            <a:pPr>
              <a:buNone/>
            </a:pPr>
            <a:r>
              <a:rPr lang="en-US" sz="2000" dirty="0" smtClean="0">
                <a:solidFill>
                  <a:srgbClr val="002060"/>
                </a:solidFill>
                <a:latin typeface="Courier New" pitchFamily="49" charset="0"/>
                <a:cs typeface="Courier New" pitchFamily="49" charset="0"/>
              </a:rPr>
              <a:t>                    { </a:t>
            </a:r>
            <a:r>
              <a:rPr lang="en-US" sz="2000" dirty="0" err="1" smtClean="0">
                <a:solidFill>
                  <a:srgbClr val="002060"/>
                </a:solidFill>
                <a:latin typeface="Courier New" pitchFamily="49" charset="0"/>
                <a:cs typeface="Courier New" pitchFamily="49" charset="0"/>
              </a:rPr>
              <a:t>cin</a:t>
            </a:r>
            <a:r>
              <a:rPr lang="en-US" sz="2000" dirty="0" smtClean="0">
                <a:solidFill>
                  <a:srgbClr val="002060"/>
                </a:solidFill>
                <a:latin typeface="Courier New" pitchFamily="49" charset="0"/>
                <a:cs typeface="Courier New" pitchFamily="49" charset="0"/>
              </a:rPr>
              <a:t> &gt;&gt; number;</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if</a:t>
            </a:r>
            <a:r>
              <a:rPr lang="en-US" sz="2000" dirty="0" smtClean="0">
                <a:solidFill>
                  <a:srgbClr val="002060"/>
                </a:solidFill>
                <a:latin typeface="Courier New" pitchFamily="49" charset="0"/>
                <a:cs typeface="Courier New" pitchFamily="49" charset="0"/>
              </a:rPr>
              <a:t>(number == 0)</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break</a:t>
            </a:r>
            <a:r>
              <a:rPr lang="en-US" sz="2000" dirty="0" smtClean="0">
                <a:solidFill>
                  <a:srgbClr val="002060"/>
                </a:solidFill>
                <a:latin typeface="Courier New" pitchFamily="49" charset="0"/>
                <a:cs typeface="Courier New" pitchFamily="49" charset="0"/>
              </a:rPr>
              <a:t>;</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if</a:t>
            </a:r>
            <a:r>
              <a:rPr lang="en-US" sz="2000" dirty="0" smtClean="0">
                <a:solidFill>
                  <a:srgbClr val="002060"/>
                </a:solidFill>
                <a:latin typeface="Courier New" pitchFamily="49" charset="0"/>
                <a:cs typeface="Courier New" pitchFamily="49" charset="0"/>
              </a:rPr>
              <a:t>(number &lt; 0)</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continue</a:t>
            </a:r>
            <a:r>
              <a:rPr lang="en-US" sz="2000" dirty="0" smtClean="0">
                <a:solidFill>
                  <a:srgbClr val="002060"/>
                </a:solidFill>
                <a:latin typeface="Courier New" pitchFamily="49" charset="0"/>
                <a:cs typeface="Courier New" pitchFamily="49" charset="0"/>
              </a:rPr>
              <a:t>;</a:t>
            </a:r>
          </a:p>
          <a:p>
            <a:pPr>
              <a:buNone/>
            </a:pPr>
            <a:r>
              <a:rPr lang="en-US" sz="2000" dirty="0" smtClean="0">
                <a:solidFill>
                  <a:srgbClr val="002060"/>
                </a:solidFill>
                <a:latin typeface="Courier New" pitchFamily="49" charset="0"/>
                <a:cs typeface="Courier New" pitchFamily="49" charset="0"/>
              </a:rPr>
              <a:t>                      sum = sum + number;</a:t>
            </a:r>
          </a:p>
          <a:p>
            <a:pPr>
              <a:buNone/>
            </a:pPr>
            <a:r>
              <a:rPr lang="en-US" sz="2000" dirty="0" smtClean="0">
                <a:solidFill>
                  <a:srgbClr val="00206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 while</a:t>
            </a:r>
            <a:r>
              <a:rPr lang="en-US" sz="2000" dirty="0" smtClean="0">
                <a:solidFill>
                  <a:srgbClr val="002060"/>
                </a:solidFill>
                <a:latin typeface="Courier New" pitchFamily="49" charset="0"/>
                <a:cs typeface="Courier New" pitchFamily="49" charset="0"/>
              </a:rPr>
              <a:t> (1)</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Autofit/>
          </a:bodyPr>
          <a:lstStyle/>
          <a:p>
            <a:r>
              <a:rPr lang="en-US" sz="3600" b="1" dirty="0" err="1" smtClean="0">
                <a:solidFill>
                  <a:srgbClr val="002060"/>
                </a:solidFill>
                <a:latin typeface="Courier New" pitchFamily="49" charset="0"/>
                <a:cs typeface="Courier New" pitchFamily="49" charset="0"/>
              </a:rPr>
              <a:t>goto</a:t>
            </a:r>
            <a:r>
              <a:rPr lang="en-US" sz="3600" dirty="0" smtClean="0">
                <a:latin typeface="Times New Roman" pitchFamily="18" charset="0"/>
                <a:cs typeface="Times New Roman" pitchFamily="18" charset="0"/>
              </a:rPr>
              <a:t> Statement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228600" y="762000"/>
            <a:ext cx="8686800" cy="5867400"/>
          </a:xfrm>
        </p:spPr>
        <p:txBody>
          <a:bodyPr>
            <a:normAutofit/>
          </a:bodyPr>
          <a:lstStyle/>
          <a:p>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goto</a:t>
            </a:r>
            <a:r>
              <a:rPr lang="en-US" sz="2800" dirty="0" smtClean="0">
                <a:latin typeface="Times New Roman" pitchFamily="18" charset="0"/>
                <a:cs typeface="Times New Roman" pitchFamily="18" charset="0"/>
              </a:rPr>
              <a:t> statement is another statement which alters the flow of control in a program.</a:t>
            </a:r>
          </a:p>
          <a:p>
            <a:r>
              <a:rPr lang="en-US" sz="2800" dirty="0" smtClean="0">
                <a:latin typeface="Times New Roman" pitchFamily="18" charset="0"/>
                <a:cs typeface="Times New Roman" pitchFamily="18" charset="0"/>
              </a:rPr>
              <a:t>It is normally not recommended in C++.</a:t>
            </a:r>
          </a:p>
          <a:p>
            <a:r>
              <a:rPr lang="en-US" sz="2800" dirty="0" smtClean="0">
                <a:latin typeface="Times New Roman" pitchFamily="18" charset="0"/>
                <a:cs typeface="Times New Roman" pitchFamily="18" charset="0"/>
              </a:rPr>
              <a:t>When a </a:t>
            </a:r>
            <a:r>
              <a:rPr lang="en-US" sz="2800" b="1" dirty="0" err="1" smtClean="0">
                <a:solidFill>
                  <a:srgbClr val="002060"/>
                </a:solidFill>
                <a:latin typeface="Courier New" pitchFamily="49" charset="0"/>
                <a:cs typeface="Courier New" pitchFamily="49" charset="0"/>
              </a:rPr>
              <a:t>goto</a:t>
            </a:r>
            <a:r>
              <a:rPr lang="en-US" sz="2800" dirty="0" smtClean="0">
                <a:latin typeface="Times New Roman" pitchFamily="18" charset="0"/>
                <a:cs typeface="Times New Roman" pitchFamily="18" charset="0"/>
              </a:rPr>
              <a:t> statement is executed in a program, the control of flow jumps to a specified location, which is specified by a label within the statement.</a:t>
            </a:r>
          </a:p>
          <a:p>
            <a:r>
              <a:rPr lang="en-US" sz="2800" dirty="0" smtClean="0">
                <a:latin typeface="Times New Roman" pitchFamily="18" charset="0"/>
                <a:cs typeface="Times New Roman" pitchFamily="18" charset="0"/>
              </a:rPr>
              <a:t>A </a:t>
            </a:r>
            <a:r>
              <a:rPr lang="en-US" sz="2800" i="1" dirty="0" smtClean="0">
                <a:solidFill>
                  <a:srgbClr val="FF0000"/>
                </a:solidFill>
                <a:latin typeface="Times New Roman" pitchFamily="18" charset="0"/>
                <a:cs typeface="Times New Roman" pitchFamily="18" charset="0"/>
              </a:rPr>
              <a:t>label</a:t>
            </a:r>
            <a:r>
              <a:rPr lang="en-US" sz="2800" dirty="0" smtClean="0">
                <a:latin typeface="Times New Roman" pitchFamily="18" charset="0"/>
                <a:cs typeface="Times New Roman" pitchFamily="18" charset="0"/>
              </a:rPr>
              <a:t> is simply an identifier followed by a colon placed in front of a statement.</a:t>
            </a:r>
          </a:p>
          <a:p>
            <a:r>
              <a:rPr lang="en-US" sz="2800" dirty="0" smtClean="0">
                <a:latin typeface="Times New Roman" pitchFamily="18" charset="0"/>
                <a:cs typeface="Times New Roman" pitchFamily="18" charset="0"/>
              </a:rPr>
              <a:t>The syntax of a </a:t>
            </a:r>
            <a:r>
              <a:rPr lang="en-US" sz="2800" dirty="0" err="1" smtClean="0">
                <a:latin typeface="Times New Roman" pitchFamily="18" charset="0"/>
                <a:cs typeface="Times New Roman" pitchFamily="18" charset="0"/>
              </a:rPr>
              <a:t>goto</a:t>
            </a:r>
            <a:r>
              <a:rPr lang="en-US" sz="2800" dirty="0" smtClean="0">
                <a:latin typeface="Times New Roman" pitchFamily="18" charset="0"/>
                <a:cs typeface="Times New Roman" pitchFamily="18" charset="0"/>
              </a:rPr>
              <a:t> statement is:</a:t>
            </a:r>
          </a:p>
          <a:p>
            <a:pPr>
              <a:buNone/>
            </a:pPr>
            <a:r>
              <a:rPr lang="en-US" sz="2800" dirty="0" smtClean="0">
                <a:solidFill>
                  <a:srgbClr val="002060"/>
                </a:solidFill>
                <a:latin typeface="Times New Roman" pitchFamily="18" charset="0"/>
                <a:cs typeface="Times New Roman" pitchFamily="18" charset="0"/>
              </a:rPr>
              <a:t>          </a:t>
            </a:r>
            <a:r>
              <a:rPr lang="en-US" sz="2800" b="1" dirty="0" err="1" smtClean="0">
                <a:solidFill>
                  <a:srgbClr val="002060"/>
                </a:solidFill>
                <a:latin typeface="Courier New" pitchFamily="49" charset="0"/>
                <a:cs typeface="Courier New" pitchFamily="49" charset="0"/>
              </a:rPr>
              <a:t>goto</a:t>
            </a:r>
            <a:r>
              <a:rPr lang="en-US" sz="2800" b="1" dirty="0" smtClean="0">
                <a:solidFill>
                  <a:srgbClr val="002060"/>
                </a:solidFill>
                <a:latin typeface="Courier New" pitchFamily="49" charset="0"/>
                <a:cs typeface="Courier New" pitchFamily="49" charset="0"/>
              </a:rPr>
              <a:t> </a:t>
            </a:r>
            <a:r>
              <a:rPr lang="en-US" sz="2800" dirty="0" smtClean="0">
                <a:solidFill>
                  <a:srgbClr val="002060"/>
                </a:solidFill>
                <a:latin typeface="Courier New" pitchFamily="49" charset="0"/>
                <a:cs typeface="Courier New" pitchFamily="49" charset="0"/>
              </a:rPr>
              <a:t>label;</a:t>
            </a:r>
          </a:p>
          <a:p>
            <a:pPr>
              <a:buNone/>
            </a:pPr>
            <a:r>
              <a:rPr lang="en-US" sz="2800" dirty="0" smtClean="0">
                <a:latin typeface="Courier New" pitchFamily="49" charset="0"/>
                <a:cs typeface="Courier New" pitchFamily="49" charset="0"/>
              </a:rPr>
              <a:t>   </a:t>
            </a:r>
            <a:endParaRPr lang="en-IN" sz="2800"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77000"/>
          </a:xfrm>
        </p:spPr>
        <p:txBody>
          <a:bodyPr>
            <a:normAutofit/>
          </a:bodyPr>
          <a:lstStyle/>
          <a:p>
            <a:pPr>
              <a:buNone/>
            </a:pPr>
            <a:r>
              <a:rPr lang="en-US" sz="2800" dirty="0" smtClean="0">
                <a:latin typeface="Times New Roman" pitchFamily="18" charset="0"/>
                <a:cs typeface="Times New Roman" pitchFamily="18" charset="0"/>
              </a:rPr>
              <a:t>Example:        </a:t>
            </a:r>
            <a:r>
              <a:rPr lang="en-US" sz="2400" dirty="0" err="1" smtClean="0">
                <a:solidFill>
                  <a:srgbClr val="002060"/>
                </a:solidFill>
                <a:latin typeface="Courier New" pitchFamily="49" charset="0"/>
                <a:cs typeface="Courier New" pitchFamily="49" charset="0"/>
              </a:rPr>
              <a:t>int</a:t>
            </a:r>
            <a:r>
              <a:rPr lang="en-US" sz="2400" dirty="0" smtClean="0">
                <a:solidFill>
                  <a:srgbClr val="002060"/>
                </a:solidFill>
                <a:latin typeface="Courier New" pitchFamily="49" charset="0"/>
                <a:cs typeface="Courier New" pitchFamily="49" charset="0"/>
              </a:rPr>
              <a:t> n, d;</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“Enter the number “ &lt;&lt; </a:t>
            </a:r>
            <a:r>
              <a:rPr lang="en-US" sz="2400" dirty="0" err="1" smtClean="0">
                <a:solidFill>
                  <a:srgbClr val="002060"/>
                </a:solidFill>
                <a:latin typeface="Courier New" pitchFamily="49" charset="0"/>
                <a:cs typeface="Courier New" pitchFamily="49" charset="0"/>
              </a:rPr>
              <a:t>endl</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cin</a:t>
            </a:r>
            <a:r>
              <a:rPr lang="en-US" sz="2400" dirty="0" smtClean="0">
                <a:solidFill>
                  <a:srgbClr val="002060"/>
                </a:solidFill>
                <a:latin typeface="Courier New" pitchFamily="49" charset="0"/>
                <a:cs typeface="Courier New" pitchFamily="49" charset="0"/>
              </a:rPr>
              <a:t>  &gt;&gt; n;</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“Enter the divisor “ &lt;&lt; </a:t>
            </a:r>
            <a:r>
              <a:rPr lang="en-US" sz="2400" dirty="0" err="1" smtClean="0">
                <a:solidFill>
                  <a:srgbClr val="002060"/>
                </a:solidFill>
                <a:latin typeface="Courier New" pitchFamily="49" charset="0"/>
                <a:cs typeface="Courier New" pitchFamily="49" charset="0"/>
              </a:rPr>
              <a:t>endl</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cin</a:t>
            </a:r>
            <a:r>
              <a:rPr lang="en-US" sz="2400" dirty="0" smtClean="0">
                <a:solidFill>
                  <a:srgbClr val="002060"/>
                </a:solidFill>
                <a:latin typeface="Courier New" pitchFamily="49" charset="0"/>
                <a:cs typeface="Courier New" pitchFamily="49" charset="0"/>
              </a:rPr>
              <a:t>  &gt;&gt; d;</a:t>
            </a:r>
          </a:p>
          <a:p>
            <a:pPr>
              <a:buNone/>
            </a:pPr>
            <a:r>
              <a:rPr lang="en-US" sz="2400" dirty="0" smtClean="0">
                <a:solidFill>
                  <a:srgbClr val="002060"/>
                </a:solidFill>
                <a:latin typeface="Courier New" pitchFamily="49" charset="0"/>
                <a:cs typeface="Courier New" pitchFamily="49" charset="0"/>
              </a:rPr>
              <a:t>           if (d==0) </a:t>
            </a:r>
            <a:r>
              <a:rPr lang="en-US" sz="2400" b="1" dirty="0" err="1" smtClean="0">
                <a:solidFill>
                  <a:srgbClr val="002060"/>
                </a:solidFill>
                <a:latin typeface="Courier New" pitchFamily="49" charset="0"/>
                <a:cs typeface="Courier New" pitchFamily="49" charset="0"/>
              </a:rPr>
              <a:t>goto</a:t>
            </a:r>
            <a:r>
              <a:rPr lang="en-US" sz="2400" dirty="0" smtClean="0">
                <a:solidFill>
                  <a:srgbClr val="002060"/>
                </a:solidFill>
                <a:latin typeface="Courier New" pitchFamily="49" charset="0"/>
                <a:cs typeface="Courier New" pitchFamily="49" charset="0"/>
              </a:rPr>
              <a:t> label;</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&lt;&lt;“The </a:t>
            </a:r>
            <a:r>
              <a:rPr lang="en-US" sz="2400" dirty="0" err="1" smtClean="0">
                <a:solidFill>
                  <a:srgbClr val="002060"/>
                </a:solidFill>
                <a:latin typeface="Courier New" pitchFamily="49" charset="0"/>
                <a:cs typeface="Courier New" pitchFamily="49" charset="0"/>
              </a:rPr>
              <a:t>qotient</a:t>
            </a:r>
            <a:r>
              <a:rPr lang="en-US" sz="2400" dirty="0" smtClean="0">
                <a:solidFill>
                  <a:srgbClr val="002060"/>
                </a:solidFill>
                <a:latin typeface="Courier New" pitchFamily="49" charset="0"/>
                <a:cs typeface="Courier New" pitchFamily="49" charset="0"/>
              </a:rPr>
              <a:t> is “ &lt;&lt; n/d &lt;&lt; </a:t>
            </a:r>
            <a:r>
              <a:rPr lang="en-US" sz="2400" dirty="0" err="1" smtClean="0">
                <a:solidFill>
                  <a:srgbClr val="002060"/>
                </a:solidFill>
                <a:latin typeface="Courier New" pitchFamily="49" charset="0"/>
                <a:cs typeface="Courier New" pitchFamily="49" charset="0"/>
              </a:rPr>
              <a:t>endl</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“The remainder is “ &lt;&lt; </a:t>
            </a:r>
            <a:r>
              <a:rPr lang="en-US" sz="2400" dirty="0" err="1" smtClean="0">
                <a:solidFill>
                  <a:srgbClr val="002060"/>
                </a:solidFill>
                <a:latin typeface="Courier New" pitchFamily="49" charset="0"/>
                <a:cs typeface="Courier New" pitchFamily="49" charset="0"/>
              </a:rPr>
              <a:t>n%d</a:t>
            </a:r>
            <a:r>
              <a:rPr lang="en-US" sz="2400" dirty="0" smtClean="0">
                <a:solidFill>
                  <a:srgbClr val="002060"/>
                </a:solidFill>
                <a:latin typeface="Courier New" pitchFamily="49" charset="0"/>
                <a:cs typeface="Courier New" pitchFamily="49" charset="0"/>
              </a:rPr>
              <a:t> &lt;&lt; </a:t>
            </a:r>
            <a:r>
              <a:rPr lang="en-US" sz="2400" dirty="0" err="1" smtClean="0">
                <a:solidFill>
                  <a:srgbClr val="002060"/>
                </a:solidFill>
                <a:latin typeface="Courier New" pitchFamily="49" charset="0"/>
                <a:cs typeface="Courier New" pitchFamily="49" charset="0"/>
              </a:rPr>
              <a:t>endl</a:t>
            </a:r>
            <a:r>
              <a:rPr lang="en-US" sz="2400" dirty="0" smtClean="0">
                <a:solidFill>
                  <a:srgbClr val="002060"/>
                </a:solidFill>
                <a:latin typeface="Courier New" pitchFamily="49" charset="0"/>
                <a:cs typeface="Courier New" pitchFamily="49" charset="0"/>
              </a:rPr>
              <a:t>;</a:t>
            </a:r>
          </a:p>
          <a:p>
            <a:pPr>
              <a:buNone/>
            </a:pPr>
            <a:r>
              <a:rPr lang="en-US" sz="2400" dirty="0" smtClean="0">
                <a:solidFill>
                  <a:srgbClr val="002060"/>
                </a:solidFill>
                <a:latin typeface="Courier New" pitchFamily="49" charset="0"/>
                <a:cs typeface="Courier New" pitchFamily="49" charset="0"/>
              </a:rPr>
              <a:t>        label: </a:t>
            </a:r>
            <a:r>
              <a:rPr lang="en-US" sz="2400" dirty="0" err="1" smtClean="0">
                <a:solidFill>
                  <a:srgbClr val="002060"/>
                </a:solidFill>
                <a:latin typeface="Courier New" pitchFamily="49" charset="0"/>
                <a:cs typeface="Courier New" pitchFamily="49" charset="0"/>
              </a:rPr>
              <a:t>cout</a:t>
            </a:r>
            <a:r>
              <a:rPr lang="en-US" sz="2400" dirty="0" smtClean="0">
                <a:solidFill>
                  <a:srgbClr val="002060"/>
                </a:solidFill>
                <a:latin typeface="Courier New" pitchFamily="49" charset="0"/>
                <a:cs typeface="Courier New" pitchFamily="49" charset="0"/>
              </a:rPr>
              <a:t> &lt;&lt; “Cannot divide by </a:t>
            </a:r>
            <a:r>
              <a:rPr lang="en-US" sz="2400" smtClean="0">
                <a:solidFill>
                  <a:srgbClr val="002060"/>
                </a:solidFill>
                <a:latin typeface="Courier New" pitchFamily="49" charset="0"/>
                <a:cs typeface="Courier New" pitchFamily="49" charset="0"/>
              </a:rPr>
              <a:t>0</a:t>
            </a:r>
            <a:r>
              <a:rPr lang="en-US" sz="2400" smtClean="0">
                <a:solidFill>
                  <a:srgbClr val="002060"/>
                </a:solidFill>
                <a:latin typeface="Courier New" pitchFamily="49" charset="0"/>
                <a:cs typeface="Courier New" pitchFamily="49" charset="0"/>
              </a:rPr>
              <a:t>”;</a:t>
            </a:r>
            <a:endParaRPr lang="en-IN" sz="2400" dirty="0">
              <a:solidFill>
                <a:srgbClr val="002060"/>
              </a:solidFill>
              <a:latin typeface="Courier New" pitchFamily="49" charset="0"/>
              <a:cs typeface="Courier New"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400800"/>
          </a:xfrm>
        </p:spPr>
        <p:txBody>
          <a:bodyPr>
            <a:normAutofit lnSpcReduction="10000"/>
          </a:bodyPr>
          <a:lstStyle/>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switch</a:t>
            </a:r>
            <a:r>
              <a:rPr lang="en-US" sz="2800" dirty="0" smtClean="0">
                <a:latin typeface="Times New Roman" pitchFamily="18" charset="0"/>
                <a:cs typeface="Times New Roman" pitchFamily="18" charset="0"/>
              </a:rPr>
              <a:t> selection statement performs one of the many different actions, depending upon the value of an integer expression.</a:t>
            </a:r>
          </a:p>
          <a:p>
            <a:r>
              <a:rPr lang="en-US" sz="2800" dirty="0" smtClean="0">
                <a:latin typeface="Times New Roman" pitchFamily="18" charset="0"/>
                <a:cs typeface="Times New Roman" pitchFamily="18" charset="0"/>
              </a:rPr>
              <a:t>The syntax for the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statement is </a:t>
            </a:r>
          </a:p>
          <a:p>
            <a:pPr>
              <a:buNone/>
            </a:pPr>
            <a:r>
              <a:rPr lang="en-US" sz="24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(expression)</a:t>
            </a:r>
          </a:p>
          <a:p>
            <a:pPr>
              <a:buNone/>
            </a:pPr>
            <a:r>
              <a:rPr lang="en-US" sz="2200" dirty="0" smtClean="0">
                <a:solidFill>
                  <a:srgbClr val="002060"/>
                </a:solidFill>
                <a:latin typeface="Courier New" pitchFamily="49" charset="0"/>
                <a:cs typeface="Courier New" pitchFamily="49" charset="0"/>
              </a:rPr>
              <a:t>       staement1;</a:t>
            </a:r>
          </a:p>
          <a:p>
            <a:r>
              <a:rPr lang="en-US" sz="2800" dirty="0" smtClean="0">
                <a:latin typeface="Times New Roman" pitchFamily="18" charset="0"/>
                <a:cs typeface="Times New Roman" pitchFamily="18" charset="0"/>
              </a:rPr>
              <a:t>The syntax for </a:t>
            </a:r>
            <a:r>
              <a:rPr lang="en-US" sz="2800" b="1" dirty="0" smtClean="0">
                <a:solidFill>
                  <a:srgbClr val="002060"/>
                </a:solidFill>
                <a:latin typeface="Courier New" pitchFamily="49" charset="0"/>
                <a:cs typeface="Courier New" pitchFamily="49" charset="0"/>
              </a:rPr>
              <a:t>if…else</a:t>
            </a:r>
            <a:r>
              <a:rPr lang="en-US" sz="2800" dirty="0" smtClean="0">
                <a:latin typeface="Times New Roman" pitchFamily="18" charset="0"/>
                <a:cs typeface="Times New Roman" pitchFamily="18" charset="0"/>
              </a:rPr>
              <a:t> is</a:t>
            </a:r>
          </a:p>
          <a:p>
            <a:pPr>
              <a:buNone/>
            </a:pPr>
            <a:r>
              <a:rPr lang="en-US" sz="24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(expression)</a:t>
            </a:r>
          </a:p>
          <a:p>
            <a:pPr>
              <a:buNone/>
            </a:pPr>
            <a:r>
              <a:rPr lang="en-US" sz="2200" dirty="0" smtClean="0">
                <a:solidFill>
                  <a:srgbClr val="002060"/>
                </a:solidFill>
                <a:latin typeface="Courier New" pitchFamily="49" charset="0"/>
                <a:cs typeface="Courier New" pitchFamily="49" charset="0"/>
              </a:rPr>
              <a:t>          statement1;</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statement2;</a:t>
            </a:r>
          </a:p>
          <a:p>
            <a:r>
              <a:rPr lang="en-US" sz="2800" dirty="0" smtClean="0">
                <a:latin typeface="Times New Roman" pitchFamily="18" charset="0"/>
                <a:cs typeface="Times New Roman" pitchFamily="18" charset="0"/>
              </a:rPr>
              <a:t>The expression in the parentheses is a </a:t>
            </a:r>
            <a:r>
              <a:rPr lang="en-US" sz="2800" b="1" dirty="0" err="1" smtClean="0">
                <a:solidFill>
                  <a:srgbClr val="002060"/>
                </a:solidFill>
                <a:latin typeface="Courier New" pitchFamily="49" charset="0"/>
                <a:cs typeface="Courier New" pitchFamily="49" charset="0"/>
              </a:rPr>
              <a:t>bool</a:t>
            </a:r>
            <a:r>
              <a:rPr lang="en-US" sz="2800" b="1"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data type – if not, it will be coerced to be a </a:t>
            </a:r>
            <a:r>
              <a:rPr lang="en-US" sz="2800" b="1" dirty="0" err="1" smtClean="0">
                <a:solidFill>
                  <a:srgbClr val="002060"/>
                </a:solidFill>
                <a:latin typeface="Courier New" pitchFamily="49" charset="0"/>
                <a:cs typeface="Courier New" pitchFamily="49" charset="0"/>
              </a:rPr>
              <a:t>bool</a:t>
            </a:r>
            <a:r>
              <a:rPr lang="en-US" sz="2800" dirty="0" smtClean="0">
                <a:latin typeface="Times New Roman" pitchFamily="18" charset="0"/>
                <a:cs typeface="Times New Roman" pitchFamily="18" charset="0"/>
              </a:rPr>
              <a:t> data type.</a:t>
            </a:r>
          </a:p>
          <a:p>
            <a:r>
              <a:rPr lang="en-US" sz="2800" dirty="0" smtClean="0">
                <a:latin typeface="Times New Roman" pitchFamily="18" charset="0"/>
                <a:cs typeface="Times New Roman" pitchFamily="18" charset="0"/>
              </a:rPr>
              <a:t>Thus if the expression evaluates to zero, it is </a:t>
            </a:r>
            <a:r>
              <a:rPr lang="en-US" sz="2800" b="1" dirty="0" smtClean="0">
                <a:solidFill>
                  <a:srgbClr val="002060"/>
                </a:solidFill>
                <a:latin typeface="Courier New" pitchFamily="49" charset="0"/>
                <a:cs typeface="Courier New" pitchFamily="49" charset="0"/>
              </a:rPr>
              <a:t>false</a:t>
            </a:r>
            <a:r>
              <a:rPr lang="en-US" sz="2800" dirty="0" smtClean="0">
                <a:latin typeface="Times New Roman" pitchFamily="18" charset="0"/>
                <a:cs typeface="Times New Roman" pitchFamily="18" charset="0"/>
              </a:rPr>
              <a:t>, otherwise if it evaluates to non-zero, it is </a:t>
            </a:r>
            <a:r>
              <a:rPr lang="en-US" sz="2800" b="1" dirty="0" smtClean="0">
                <a:solidFill>
                  <a:srgbClr val="002060"/>
                </a:solidFill>
                <a:latin typeface="Courier New" pitchFamily="49" charset="0"/>
                <a:cs typeface="Courier New" pitchFamily="49" charset="0"/>
              </a:rPr>
              <a:t>true</a:t>
            </a:r>
            <a:r>
              <a:rPr lang="en-US" sz="2800" dirty="0" smtClean="0">
                <a:latin typeface="Times New Roman" pitchFamily="18" charset="0"/>
                <a:cs typeface="Times New Roman" pitchFamily="18" charset="0"/>
              </a:rPr>
              <a:t>.</a:t>
            </a:r>
            <a:endParaRPr lang="en-US" sz="2400" dirty="0">
              <a:solidFill>
                <a:srgbClr val="002060"/>
              </a:solidFill>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477000"/>
          </a:xfrm>
        </p:spPr>
        <p:txBody>
          <a:bodyPr>
            <a:normAutofit fontScale="77500" lnSpcReduction="20000"/>
          </a:bodyPr>
          <a:lstStyle/>
          <a:p>
            <a:r>
              <a:rPr lang="en-US" sz="3300" dirty="0" smtClean="0">
                <a:latin typeface="Times New Roman" pitchFamily="18" charset="0"/>
                <a:cs typeface="Times New Roman" pitchFamily="18" charset="0"/>
              </a:rPr>
              <a:t>In </a:t>
            </a:r>
            <a:r>
              <a:rPr lang="en-US" sz="3300" b="1" dirty="0" smtClean="0">
                <a:solidFill>
                  <a:srgbClr val="002060"/>
                </a:solidFill>
                <a:latin typeface="Courier New" pitchFamily="49" charset="0"/>
                <a:cs typeface="Courier New" pitchFamily="49" charset="0"/>
              </a:rPr>
              <a:t>if</a:t>
            </a:r>
            <a:r>
              <a:rPr lang="en-US" sz="3300" dirty="0" smtClean="0">
                <a:latin typeface="Times New Roman" pitchFamily="18" charset="0"/>
                <a:cs typeface="Times New Roman" pitchFamily="18" charset="0"/>
              </a:rPr>
              <a:t> statement, if the expression is </a:t>
            </a:r>
            <a:r>
              <a:rPr lang="en-US" sz="3300" b="1" dirty="0" smtClean="0">
                <a:solidFill>
                  <a:srgbClr val="002060"/>
                </a:solidFill>
                <a:latin typeface="Courier New" pitchFamily="49" charset="0"/>
                <a:cs typeface="Courier New" pitchFamily="49" charset="0"/>
              </a:rPr>
              <a:t>true</a:t>
            </a:r>
            <a:r>
              <a:rPr lang="en-US" sz="3300" dirty="0" smtClean="0">
                <a:latin typeface="Times New Roman" pitchFamily="18" charset="0"/>
                <a:cs typeface="Times New Roman" pitchFamily="18" charset="0"/>
              </a:rPr>
              <a:t>, the statement1 is executed, otherwise no action is done.</a:t>
            </a:r>
          </a:p>
          <a:p>
            <a:r>
              <a:rPr lang="en-US" sz="3300" dirty="0" smtClean="0">
                <a:latin typeface="Times New Roman" pitchFamily="18" charset="0"/>
                <a:cs typeface="Times New Roman" pitchFamily="18" charset="0"/>
              </a:rPr>
              <a:t>In the </a:t>
            </a:r>
            <a:r>
              <a:rPr lang="en-US" sz="3300" b="1" dirty="0" smtClean="0">
                <a:solidFill>
                  <a:srgbClr val="002060"/>
                </a:solidFill>
                <a:latin typeface="Courier New" pitchFamily="49" charset="0"/>
                <a:cs typeface="Courier New" pitchFamily="49" charset="0"/>
              </a:rPr>
              <a:t>if..else</a:t>
            </a:r>
            <a:r>
              <a:rPr lang="en-US" sz="3300" dirty="0" smtClean="0">
                <a:latin typeface="Times New Roman" pitchFamily="18" charset="0"/>
                <a:cs typeface="Times New Roman" pitchFamily="18" charset="0"/>
              </a:rPr>
              <a:t> statement, if the expression is </a:t>
            </a:r>
            <a:r>
              <a:rPr lang="en-US" sz="3300" b="1" dirty="0" smtClean="0">
                <a:solidFill>
                  <a:srgbClr val="002060"/>
                </a:solidFill>
                <a:latin typeface="Courier New" pitchFamily="49" charset="0"/>
                <a:cs typeface="Courier New" pitchFamily="49" charset="0"/>
              </a:rPr>
              <a:t>true</a:t>
            </a:r>
            <a:r>
              <a:rPr lang="en-US" sz="3300" dirty="0" smtClean="0">
                <a:latin typeface="Times New Roman" pitchFamily="18" charset="0"/>
                <a:cs typeface="Times New Roman" pitchFamily="18" charset="0"/>
              </a:rPr>
              <a:t>, then statement1 is executed, otherwise statement2 is executed.</a:t>
            </a:r>
          </a:p>
          <a:p>
            <a:pPr>
              <a:buNone/>
            </a:pPr>
            <a:r>
              <a:rPr lang="en-US" sz="2800" dirty="0" smtClean="0">
                <a:latin typeface="Times New Roman" pitchFamily="18" charset="0"/>
                <a:cs typeface="Times New Roman" pitchFamily="18" charset="0"/>
              </a:rPr>
              <a:t>Examples:</a:t>
            </a:r>
          </a:p>
          <a:p>
            <a:pPr>
              <a:buNone/>
            </a:pPr>
            <a:r>
              <a:rPr lang="en-US" sz="2600" b="1" dirty="0" smtClean="0">
                <a:solidFill>
                  <a:srgbClr val="002060"/>
                </a:solidFill>
                <a:latin typeface="Courier New" pitchFamily="49" charset="0"/>
                <a:cs typeface="Courier New" pitchFamily="49" charset="0"/>
              </a:rPr>
              <a:t>    if</a:t>
            </a:r>
            <a:r>
              <a:rPr lang="en-US" sz="2600" dirty="0" smtClean="0">
                <a:solidFill>
                  <a:srgbClr val="002060"/>
                </a:solidFill>
                <a:latin typeface="Courier New" pitchFamily="49" charset="0"/>
                <a:cs typeface="Courier New" pitchFamily="49" charset="0"/>
              </a:rPr>
              <a:t>(number &gt; 0)</a:t>
            </a:r>
          </a:p>
          <a:p>
            <a:pPr>
              <a:buNone/>
            </a:pP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cout</a:t>
            </a:r>
            <a:r>
              <a:rPr lang="en-US" sz="2600" dirty="0" smtClean="0">
                <a:solidFill>
                  <a:srgbClr val="002060"/>
                </a:solidFill>
                <a:latin typeface="Courier New" pitchFamily="49" charset="0"/>
                <a:cs typeface="Courier New" pitchFamily="49" charset="0"/>
              </a:rPr>
              <a:t> &lt;&lt; “The number is positive” &lt;&lt; </a:t>
            </a:r>
            <a:r>
              <a:rPr lang="en-US" sz="2600" dirty="0" err="1" smtClean="0">
                <a:solidFill>
                  <a:srgbClr val="002060"/>
                </a:solidFill>
                <a:latin typeface="Courier New" pitchFamily="49" charset="0"/>
                <a:cs typeface="Courier New" pitchFamily="49" charset="0"/>
              </a:rPr>
              <a:t>endl</a:t>
            </a:r>
            <a:r>
              <a:rPr lang="en-US" sz="2600" dirty="0" smtClean="0">
                <a:solidFill>
                  <a:srgbClr val="002060"/>
                </a:solidFill>
                <a:latin typeface="Courier New" pitchFamily="49" charset="0"/>
                <a:cs typeface="Courier New" pitchFamily="49" charset="0"/>
              </a:rPr>
              <a:t>;</a:t>
            </a:r>
          </a:p>
          <a:p>
            <a:pPr>
              <a:buNone/>
            </a:pPr>
            <a:r>
              <a:rPr lang="en-US" sz="2600" dirty="0" smtClean="0">
                <a:solidFill>
                  <a:srgbClr val="002060"/>
                </a:solidFill>
                <a:latin typeface="Courier New" pitchFamily="49" charset="0"/>
                <a:cs typeface="Courier New" pitchFamily="49" charset="0"/>
              </a:rPr>
              <a:t>     </a:t>
            </a:r>
          </a:p>
          <a:p>
            <a:pPr>
              <a:buNone/>
            </a:pPr>
            <a:r>
              <a:rPr lang="en-US" sz="2600" dirty="0" smtClean="0">
                <a:solidFill>
                  <a:srgbClr val="002060"/>
                </a:solidFill>
                <a:latin typeface="Courier New" pitchFamily="49" charset="0"/>
                <a:cs typeface="Courier New" pitchFamily="49" charset="0"/>
              </a:rPr>
              <a:t>    </a:t>
            </a:r>
            <a:r>
              <a:rPr lang="en-US" sz="2600" b="1" dirty="0" smtClean="0">
                <a:solidFill>
                  <a:srgbClr val="002060"/>
                </a:solidFill>
                <a:latin typeface="Courier New" pitchFamily="49" charset="0"/>
                <a:cs typeface="Courier New" pitchFamily="49" charset="0"/>
              </a:rPr>
              <a:t>if</a:t>
            </a:r>
            <a:r>
              <a:rPr lang="en-US" sz="2600" dirty="0" smtClean="0">
                <a:solidFill>
                  <a:srgbClr val="002060"/>
                </a:solidFill>
                <a:latin typeface="Courier New" pitchFamily="49" charset="0"/>
                <a:cs typeface="Courier New" pitchFamily="49" charset="0"/>
              </a:rPr>
              <a:t>(number &gt;= 0)</a:t>
            </a:r>
          </a:p>
          <a:p>
            <a:pPr>
              <a:buNone/>
            </a:pP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cout</a:t>
            </a:r>
            <a:r>
              <a:rPr lang="en-US" sz="2600" dirty="0" smtClean="0">
                <a:solidFill>
                  <a:srgbClr val="002060"/>
                </a:solidFill>
                <a:latin typeface="Courier New" pitchFamily="49" charset="0"/>
                <a:cs typeface="Courier New" pitchFamily="49" charset="0"/>
              </a:rPr>
              <a:t> &lt;&lt; “The number is non-negative”&lt;&lt;</a:t>
            </a:r>
            <a:r>
              <a:rPr lang="en-US" sz="2600" dirty="0" err="1" smtClean="0">
                <a:solidFill>
                  <a:srgbClr val="002060"/>
                </a:solidFill>
                <a:latin typeface="Courier New" pitchFamily="49" charset="0"/>
                <a:cs typeface="Courier New" pitchFamily="49" charset="0"/>
              </a:rPr>
              <a:t>endl</a:t>
            </a:r>
            <a:r>
              <a:rPr lang="en-US" sz="2600" dirty="0" smtClean="0">
                <a:solidFill>
                  <a:srgbClr val="002060"/>
                </a:solidFill>
                <a:latin typeface="Courier New" pitchFamily="49" charset="0"/>
                <a:cs typeface="Courier New" pitchFamily="49" charset="0"/>
              </a:rPr>
              <a:t>;</a:t>
            </a:r>
          </a:p>
          <a:p>
            <a:pPr>
              <a:buNone/>
            </a:pPr>
            <a:r>
              <a:rPr lang="en-US" sz="2600" dirty="0" smtClean="0">
                <a:solidFill>
                  <a:srgbClr val="002060"/>
                </a:solidFill>
                <a:latin typeface="Courier New" pitchFamily="49" charset="0"/>
                <a:cs typeface="Courier New" pitchFamily="49" charset="0"/>
              </a:rPr>
              <a:t>    </a:t>
            </a:r>
            <a:r>
              <a:rPr lang="en-US" sz="2600" b="1" dirty="0" smtClean="0">
                <a:solidFill>
                  <a:srgbClr val="002060"/>
                </a:solidFill>
                <a:latin typeface="Courier New" pitchFamily="49" charset="0"/>
                <a:cs typeface="Courier New" pitchFamily="49" charset="0"/>
              </a:rPr>
              <a:t>else</a:t>
            </a:r>
          </a:p>
          <a:p>
            <a:pPr>
              <a:buNone/>
            </a:pP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cout</a:t>
            </a:r>
            <a:r>
              <a:rPr lang="en-US" sz="2600" dirty="0" smtClean="0">
                <a:solidFill>
                  <a:srgbClr val="002060"/>
                </a:solidFill>
                <a:latin typeface="Courier New" pitchFamily="49" charset="0"/>
                <a:cs typeface="Courier New" pitchFamily="49" charset="0"/>
              </a:rPr>
              <a:t> &lt;&lt; “The number is negative” &lt;&lt; </a:t>
            </a:r>
            <a:r>
              <a:rPr lang="en-US" sz="2600" dirty="0" err="1" smtClean="0">
                <a:solidFill>
                  <a:srgbClr val="002060"/>
                </a:solidFill>
                <a:latin typeface="Courier New" pitchFamily="49" charset="0"/>
                <a:cs typeface="Courier New" pitchFamily="49" charset="0"/>
              </a:rPr>
              <a:t>endl</a:t>
            </a:r>
            <a:r>
              <a:rPr lang="en-US" sz="2600" dirty="0" smtClean="0">
                <a:solidFill>
                  <a:srgbClr val="002060"/>
                </a:solidFill>
                <a:latin typeface="Courier New" pitchFamily="49" charset="0"/>
                <a:cs typeface="Courier New" pitchFamily="49" charset="0"/>
              </a:rPr>
              <a:t>;</a:t>
            </a:r>
          </a:p>
          <a:p>
            <a:pPr>
              <a:buNone/>
            </a:pPr>
            <a:endParaRPr lang="en-US" sz="2600" dirty="0" smtClean="0">
              <a:solidFill>
                <a:srgbClr val="002060"/>
              </a:solidFill>
              <a:latin typeface="Courier New" pitchFamily="49" charset="0"/>
              <a:cs typeface="Courier New" pitchFamily="49" charset="0"/>
            </a:endParaRPr>
          </a:p>
          <a:p>
            <a:pPr>
              <a:buNone/>
            </a:pPr>
            <a:r>
              <a:rPr lang="en-US" sz="2600" dirty="0" smtClean="0">
                <a:solidFill>
                  <a:srgbClr val="002060"/>
                </a:solidFill>
                <a:latin typeface="Courier New" pitchFamily="49" charset="0"/>
                <a:cs typeface="Courier New" pitchFamily="49" charset="0"/>
              </a:rPr>
              <a:t>    </a:t>
            </a:r>
            <a:r>
              <a:rPr lang="en-US" sz="2600" b="1" dirty="0" err="1" smtClean="0">
                <a:solidFill>
                  <a:srgbClr val="002060"/>
                </a:solidFill>
                <a:latin typeface="Courier New" pitchFamily="49" charset="0"/>
                <a:cs typeface="Courier New" pitchFamily="49" charset="0"/>
              </a:rPr>
              <a:t>int</a:t>
            </a:r>
            <a:r>
              <a:rPr lang="en-US" sz="2600" dirty="0" smtClean="0">
                <a:solidFill>
                  <a:srgbClr val="002060"/>
                </a:solidFill>
                <a:latin typeface="Courier New" pitchFamily="49" charset="0"/>
                <a:cs typeface="Courier New" pitchFamily="49" charset="0"/>
              </a:rPr>
              <a:t> d, n,;</a:t>
            </a:r>
          </a:p>
          <a:p>
            <a:pPr>
              <a:buNone/>
            </a:pP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cout</a:t>
            </a:r>
            <a:r>
              <a:rPr lang="en-US" sz="2600" dirty="0" smtClean="0">
                <a:solidFill>
                  <a:srgbClr val="002060"/>
                </a:solidFill>
                <a:latin typeface="Courier New" pitchFamily="49" charset="0"/>
                <a:cs typeface="Courier New" pitchFamily="49" charset="0"/>
              </a:rPr>
              <a:t> &lt;&lt; “Enter the integers d and n;</a:t>
            </a:r>
          </a:p>
          <a:p>
            <a:pPr>
              <a:buNone/>
            </a:pP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cin</a:t>
            </a:r>
            <a:r>
              <a:rPr lang="en-US" sz="2600" dirty="0" smtClean="0">
                <a:solidFill>
                  <a:srgbClr val="002060"/>
                </a:solidFill>
                <a:latin typeface="Courier New" pitchFamily="49" charset="0"/>
                <a:cs typeface="Courier New" pitchFamily="49" charset="0"/>
              </a:rPr>
              <a:t> &gt;&gt; d &gt;&gt; n;</a:t>
            </a:r>
          </a:p>
          <a:p>
            <a:pPr>
              <a:buNone/>
            </a:pPr>
            <a:r>
              <a:rPr lang="en-US" sz="2600" dirty="0" smtClean="0">
                <a:solidFill>
                  <a:srgbClr val="002060"/>
                </a:solidFill>
                <a:latin typeface="Courier New" pitchFamily="49" charset="0"/>
                <a:cs typeface="Courier New" pitchFamily="49" charset="0"/>
              </a:rPr>
              <a:t>    </a:t>
            </a:r>
            <a:r>
              <a:rPr lang="en-US" sz="2600" b="1" dirty="0" smtClean="0">
                <a:solidFill>
                  <a:srgbClr val="002060"/>
                </a:solidFill>
                <a:latin typeface="Courier New" pitchFamily="49" charset="0"/>
                <a:cs typeface="Courier New" pitchFamily="49" charset="0"/>
              </a:rPr>
              <a:t>if</a:t>
            </a:r>
            <a:r>
              <a:rPr lang="en-US" sz="2600" dirty="0" smtClean="0">
                <a:solidFill>
                  <a:srgbClr val="002060"/>
                </a:solidFill>
                <a:latin typeface="Courier New" pitchFamily="49" charset="0"/>
                <a:cs typeface="Courier New" pitchFamily="49" charset="0"/>
              </a:rPr>
              <a:t>(</a:t>
            </a:r>
            <a:r>
              <a:rPr lang="en-US" sz="2600" dirty="0" err="1" smtClean="0">
                <a:solidFill>
                  <a:srgbClr val="002060"/>
                </a:solidFill>
                <a:latin typeface="Courier New" pitchFamily="49" charset="0"/>
                <a:cs typeface="Courier New" pitchFamily="49" charset="0"/>
              </a:rPr>
              <a:t>n%d</a:t>
            </a:r>
            <a:r>
              <a:rPr lang="en-US" sz="2600" dirty="0" smtClean="0">
                <a:solidFill>
                  <a:srgbClr val="002060"/>
                </a:solidFill>
                <a:latin typeface="Courier New" pitchFamily="49" charset="0"/>
                <a:cs typeface="Courier New" pitchFamily="49" charset="0"/>
              </a:rPr>
              <a:t>) </a:t>
            </a:r>
            <a:r>
              <a:rPr lang="en-US" sz="2600" dirty="0" err="1" smtClean="0">
                <a:solidFill>
                  <a:srgbClr val="002060"/>
                </a:solidFill>
                <a:latin typeface="Courier New" pitchFamily="49" charset="0"/>
                <a:cs typeface="Courier New" pitchFamily="49" charset="0"/>
              </a:rPr>
              <a:t>cout</a:t>
            </a:r>
            <a:r>
              <a:rPr lang="en-US" sz="2600" dirty="0" smtClean="0">
                <a:solidFill>
                  <a:srgbClr val="002060"/>
                </a:solidFill>
                <a:latin typeface="Courier New" pitchFamily="49" charset="0"/>
                <a:cs typeface="Courier New" pitchFamily="49" charset="0"/>
              </a:rPr>
              <a:t> &lt;&lt;“d does not divide n”</a:t>
            </a:r>
            <a:endParaRPr lang="en-IN" sz="2600" dirty="0" smtClean="0">
              <a:solidFill>
                <a:srgbClr val="002060"/>
              </a:solidFill>
              <a:latin typeface="Courier New" pitchFamily="49" charset="0"/>
              <a:cs typeface="Courier New" pitchFamily="49" charset="0"/>
            </a:endParaRPr>
          </a:p>
          <a:p>
            <a:pPr>
              <a:buNone/>
            </a:pPr>
            <a:r>
              <a:rPr lang="en-US" sz="2600" dirty="0" smtClean="0">
                <a:latin typeface="Times New Roman" pitchFamily="18" charset="0"/>
                <a:cs typeface="Times New Roman" pitchFamily="18" charset="0"/>
              </a:rPr>
              <a:t> </a:t>
            </a:r>
            <a:endParaRPr lang="en-IN" sz="26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fontScale="92500" lnSpcReduction="10000"/>
          </a:bodyPr>
          <a:lstStyle/>
          <a:p>
            <a:r>
              <a:rPr lang="en-US" sz="2800" dirty="0" smtClean="0">
                <a:latin typeface="Times New Roman" pitchFamily="18" charset="0"/>
                <a:cs typeface="Times New Roman" pitchFamily="18" charset="0"/>
              </a:rPr>
              <a:t>The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and </a:t>
            </a:r>
            <a:r>
              <a:rPr lang="en-US" sz="2800" b="1" dirty="0" smtClean="0">
                <a:solidFill>
                  <a:srgbClr val="002060"/>
                </a:solidFill>
                <a:latin typeface="Courier New" pitchFamily="49" charset="0"/>
                <a:cs typeface="Courier New" pitchFamily="49" charset="0"/>
              </a:rPr>
              <a:t>if..else </a:t>
            </a:r>
            <a:r>
              <a:rPr lang="en-US" sz="2800" dirty="0" smtClean="0">
                <a:latin typeface="Times New Roman" pitchFamily="18" charset="0"/>
                <a:cs typeface="Times New Roman" pitchFamily="18" charset="0"/>
              </a:rPr>
              <a:t>statements expect only one statement after the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or </a:t>
            </a:r>
            <a:r>
              <a:rPr lang="en-US" sz="2800" b="1" dirty="0" smtClean="0">
                <a:solidFill>
                  <a:srgbClr val="002060"/>
                </a:solidFill>
                <a:latin typeface="Courier New" pitchFamily="49" charset="0"/>
                <a:cs typeface="Courier New" pitchFamily="49" charset="0"/>
              </a:rPr>
              <a:t>else</a:t>
            </a:r>
            <a:r>
              <a:rPr lang="en-US" sz="2800" dirty="0" smtClean="0">
                <a:latin typeface="Times New Roman" pitchFamily="18" charset="0"/>
                <a:cs typeface="Times New Roman" pitchFamily="18" charset="0"/>
              </a:rPr>
              <a:t> conditions. Therefore, if a block of statements is to be output for a condition, these statements are put in a block:</a:t>
            </a:r>
          </a:p>
          <a:p>
            <a:pPr>
              <a:buNone/>
            </a:pPr>
            <a:r>
              <a:rPr lang="en-US" sz="2400" dirty="0" smtClean="0">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 </a:t>
            </a:r>
            <a:r>
              <a:rPr lang="en-US" sz="2200" dirty="0" smtClean="0">
                <a:solidFill>
                  <a:srgbClr val="002060"/>
                </a:solidFill>
                <a:latin typeface="Courier New" pitchFamily="49" charset="0"/>
                <a:cs typeface="Courier New" pitchFamily="49" charset="0"/>
              </a:rPr>
              <a:t>(expression)</a:t>
            </a:r>
          </a:p>
          <a:p>
            <a:pPr>
              <a:buNone/>
            </a:pPr>
            <a:r>
              <a:rPr lang="en-US" sz="2200" dirty="0" smtClean="0">
                <a:solidFill>
                  <a:srgbClr val="002060"/>
                </a:solidFill>
                <a:latin typeface="Courier New" pitchFamily="49" charset="0"/>
                <a:cs typeface="Courier New" pitchFamily="49" charset="0"/>
              </a:rPr>
              <a:t>          {statements1</a:t>
            </a:r>
          </a:p>
          <a:p>
            <a:pPr>
              <a:buNone/>
            </a:pP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a:t>
            </a:r>
          </a:p>
          <a:p>
            <a:pPr>
              <a:buNone/>
            </a:pPr>
            <a:r>
              <a:rPr lang="en-US" sz="2200" dirty="0" smtClean="0">
                <a:solidFill>
                  <a:srgbClr val="002060"/>
                </a:solidFill>
                <a:latin typeface="Courier New" pitchFamily="49" charset="0"/>
                <a:cs typeface="Courier New" pitchFamily="49" charset="0"/>
              </a:rPr>
              <a:t>           {statements2</a:t>
            </a:r>
          </a:p>
          <a:p>
            <a:pPr>
              <a:buNone/>
            </a:pPr>
            <a:r>
              <a:rPr lang="en-US" sz="2200" dirty="0" smtClean="0">
                <a:solidFill>
                  <a:srgbClr val="002060"/>
                </a:solidFill>
                <a:latin typeface="Courier New" pitchFamily="49" charset="0"/>
                <a:cs typeface="Courier New" pitchFamily="49" charset="0"/>
              </a:rPr>
              <a:t>           }</a:t>
            </a:r>
          </a:p>
          <a:p>
            <a:pPr>
              <a:buNone/>
            </a:pPr>
            <a:r>
              <a:rPr lang="en-US" sz="2800" b="1" dirty="0" smtClean="0">
                <a:latin typeface="Times New Roman" pitchFamily="18" charset="0"/>
                <a:cs typeface="Times New Roman" pitchFamily="18" charset="0"/>
              </a:rPr>
              <a:t>Conditional operator (? :)</a:t>
            </a:r>
          </a:p>
          <a:p>
            <a:r>
              <a:rPr lang="en-US" sz="2800" dirty="0" smtClean="0">
                <a:latin typeface="Times New Roman" pitchFamily="18" charset="0"/>
                <a:cs typeface="Times New Roman" pitchFamily="18" charset="0"/>
              </a:rPr>
              <a:t>C++ provides a conditional operator (? </a:t>
            </a:r>
            <a:r>
              <a:rPr lang="en-US" sz="2800" dirty="0" smtClean="0">
                <a:latin typeface="Times New Roman" pitchFamily="18" charset="0"/>
                <a:cs typeface="Times New Roman" pitchFamily="18" charset="0"/>
                <a:sym typeface="Wingdings" pitchFamily="2" charset="2"/>
              </a:rPr>
              <a:t>:)  which behaves similar to if .. else statement. It is a ternary operator – it takes three  operands. The first operand is a condition, the second operand is the value of the entire expression if the condition is true, the third operand is the value of the entire expression if the condition is false.</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a:bodyPr>
          <a:lstStyle/>
          <a:p>
            <a:pPr>
              <a:buNone/>
            </a:pPr>
            <a:r>
              <a:rPr lang="en-US" sz="2800" b="1" dirty="0" err="1" smtClean="0">
                <a:solidFill>
                  <a:srgbClr val="002060"/>
                </a:solidFill>
                <a:latin typeface="Courier New" pitchFamily="49" charset="0"/>
                <a:cs typeface="Courier New" pitchFamily="49" charset="0"/>
              </a:rPr>
              <a:t>cout</a:t>
            </a:r>
            <a:r>
              <a:rPr lang="en-US" sz="2800" b="1" dirty="0" smtClean="0">
                <a:solidFill>
                  <a:srgbClr val="002060"/>
                </a:solidFill>
                <a:latin typeface="Courier New" pitchFamily="49" charset="0"/>
                <a:cs typeface="Courier New" pitchFamily="49" charset="0"/>
              </a:rPr>
              <a:t>&lt;&lt;(grade &gt;= 60 ? “Passed” : “Failed”)</a:t>
            </a:r>
          </a:p>
          <a:p>
            <a:pPr>
              <a:buNone/>
            </a:pPr>
            <a:endParaRPr lang="en-US" sz="2800" b="1" dirty="0" smtClean="0">
              <a:latin typeface="Times New Roman" pitchFamily="18" charset="0"/>
              <a:cs typeface="Times New Roman" pitchFamily="18" charset="0"/>
            </a:endParaRPr>
          </a:p>
          <a:p>
            <a:pPr>
              <a:buNone/>
            </a:pPr>
            <a:r>
              <a:rPr lang="en-US" sz="2800" b="1" dirty="0" smtClean="0">
                <a:latin typeface="Times New Roman" pitchFamily="18" charset="0"/>
                <a:cs typeface="Times New Roman" pitchFamily="18" charset="0"/>
              </a:rPr>
              <a:t>Nested </a:t>
            </a:r>
            <a:r>
              <a:rPr lang="en-US" sz="2800" b="1" dirty="0" smtClean="0">
                <a:solidFill>
                  <a:srgbClr val="002060"/>
                </a:solidFill>
                <a:latin typeface="Courier New" pitchFamily="49" charset="0"/>
                <a:cs typeface="Courier New" pitchFamily="49" charset="0"/>
              </a:rPr>
              <a:t>if..else </a:t>
            </a:r>
            <a:r>
              <a:rPr lang="en-US" sz="2800" b="1" dirty="0" smtClean="0">
                <a:latin typeface="Times New Roman" pitchFamily="18" charset="0"/>
                <a:cs typeface="Times New Roman" pitchFamily="18" charset="0"/>
              </a:rPr>
              <a:t>statements:</a:t>
            </a:r>
          </a:p>
          <a:p>
            <a:r>
              <a:rPr lang="en-US" sz="2800" dirty="0" smtClean="0">
                <a:latin typeface="Times New Roman" pitchFamily="18" charset="0"/>
                <a:cs typeface="Times New Roman" pitchFamily="18" charset="0"/>
              </a:rPr>
              <a:t>Nested </a:t>
            </a:r>
            <a:r>
              <a:rPr lang="en-US" sz="2800" b="1" dirty="0" smtClean="0">
                <a:solidFill>
                  <a:srgbClr val="002060"/>
                </a:solidFill>
                <a:latin typeface="Courier New" pitchFamily="49" charset="0"/>
                <a:cs typeface="Courier New" pitchFamily="49" charset="0"/>
              </a:rPr>
              <a:t>if..else</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statements test for multiple cases by placing </a:t>
            </a:r>
            <a:r>
              <a:rPr lang="en-US" sz="2800" b="1" dirty="0" smtClean="0">
                <a:solidFill>
                  <a:srgbClr val="002060"/>
                </a:solidFill>
                <a:latin typeface="Courier New" pitchFamily="49" charset="0"/>
                <a:cs typeface="Courier New" pitchFamily="49" charset="0"/>
              </a:rPr>
              <a:t>if..else </a:t>
            </a:r>
            <a:r>
              <a:rPr lang="en-US" sz="2800" dirty="0" smtClean="0">
                <a:latin typeface="Times New Roman" pitchFamily="18" charset="0"/>
                <a:cs typeface="Times New Roman" pitchFamily="18" charset="0"/>
              </a:rPr>
              <a:t>statements inside other </a:t>
            </a:r>
            <a:r>
              <a:rPr lang="en-US" sz="2800" b="1" dirty="0" smtClean="0">
                <a:solidFill>
                  <a:srgbClr val="002060"/>
                </a:solidFill>
                <a:latin typeface="Courier New" pitchFamily="49" charset="0"/>
                <a:cs typeface="Courier New" pitchFamily="49" charset="0"/>
              </a:rPr>
              <a:t>if..else </a:t>
            </a:r>
            <a:r>
              <a:rPr lang="en-US" sz="2800" dirty="0" smtClean="0">
                <a:latin typeface="Times New Roman" pitchFamily="18" charset="0"/>
                <a:cs typeface="Times New Roman" pitchFamily="18" charset="0"/>
              </a:rPr>
              <a:t>statements.</a:t>
            </a:r>
          </a:p>
          <a:p>
            <a:pPr>
              <a:buNone/>
            </a:pPr>
            <a:r>
              <a:rPr lang="en-US" sz="2800" dirty="0" smtClean="0">
                <a:latin typeface="Times New Roman" pitchFamily="18" charset="0"/>
                <a:cs typeface="Times New Roman" pitchFamily="18" charset="0"/>
              </a:rPr>
              <a:t>                   </a:t>
            </a:r>
            <a:r>
              <a:rPr lang="en-US" sz="2200" b="1" dirty="0" smtClean="0">
                <a:solidFill>
                  <a:srgbClr val="002060"/>
                </a:solidFill>
                <a:latin typeface="Courier New" pitchFamily="49" charset="0"/>
                <a:cs typeface="Courier New" pitchFamily="49" charset="0"/>
              </a:rPr>
              <a:t>if </a:t>
            </a:r>
            <a:r>
              <a:rPr lang="en-US" sz="2200" dirty="0" smtClean="0">
                <a:solidFill>
                  <a:srgbClr val="002060"/>
                </a:solidFill>
                <a:latin typeface="Courier New" pitchFamily="49" charset="0"/>
                <a:cs typeface="Courier New" pitchFamily="49" charset="0"/>
              </a:rPr>
              <a:t>(grade &gt;= 90)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‘A’;</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 if</a:t>
            </a:r>
            <a:r>
              <a:rPr lang="en-US" sz="2200" dirty="0" smtClean="0">
                <a:solidFill>
                  <a:srgbClr val="002060"/>
                </a:solidFill>
                <a:latin typeface="Courier New" pitchFamily="49" charset="0"/>
                <a:cs typeface="Courier New" pitchFamily="49" charset="0"/>
              </a:rPr>
              <a:t> {grade &gt;= 80)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‘B’;</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 if</a:t>
            </a:r>
            <a:r>
              <a:rPr lang="en-US" sz="2200" dirty="0" smtClean="0">
                <a:solidFill>
                  <a:srgbClr val="002060"/>
                </a:solidFill>
                <a:latin typeface="Courier New" pitchFamily="49" charset="0"/>
                <a:cs typeface="Courier New" pitchFamily="49" charset="0"/>
              </a:rPr>
              <a:t> {grade &gt;= 70)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‘C’;</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else if</a:t>
            </a:r>
            <a:r>
              <a:rPr lang="en-US" sz="2200" dirty="0" smtClean="0">
                <a:solidFill>
                  <a:srgbClr val="002060"/>
                </a:solidFill>
                <a:latin typeface="Courier New" pitchFamily="49" charset="0"/>
                <a:cs typeface="Courier New" pitchFamily="49" charset="0"/>
              </a:rPr>
              <a:t> {grade &gt;= 60)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‘D’;</a:t>
            </a:r>
          </a:p>
          <a:p>
            <a:r>
              <a:rPr lang="en-US" sz="2800" dirty="0" smtClean="0">
                <a:latin typeface="Times New Roman" pitchFamily="18" charset="0"/>
                <a:cs typeface="Times New Roman" pitchFamily="18" charset="0"/>
              </a:rPr>
              <a:t>A nested </a:t>
            </a:r>
            <a:r>
              <a:rPr lang="en-US" sz="2800" b="1" dirty="0" smtClean="0">
                <a:solidFill>
                  <a:srgbClr val="002060"/>
                </a:solidFill>
                <a:latin typeface="Courier New" pitchFamily="49" charset="0"/>
                <a:cs typeface="Courier New" pitchFamily="49" charset="0"/>
              </a:rPr>
              <a:t>if..else</a:t>
            </a:r>
            <a:r>
              <a:rPr lang="en-US" sz="2800" dirty="0" smtClean="0">
                <a:solidFill>
                  <a:srgbClr val="00206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statements can perform much faster than a series of if statements because of the possibility of </a:t>
            </a:r>
          </a:p>
          <a:p>
            <a:pPr>
              <a:buNone/>
            </a:pPr>
            <a:r>
              <a:rPr lang="en-US" sz="2200" dirty="0" smtClean="0">
                <a:solidFill>
                  <a:srgbClr val="002060"/>
                </a:solidFill>
                <a:latin typeface="Courier New" pitchFamily="49" charset="0"/>
                <a:cs typeface="Courier New" pitchFamily="49" charset="0"/>
              </a:rPr>
              <a:t>  </a:t>
            </a:r>
            <a:r>
              <a:rPr lang="en-US" sz="2800" dirty="0" smtClean="0">
                <a:latin typeface="Times New Roman" pitchFamily="18" charset="0"/>
                <a:cs typeface="Times New Roman" pitchFamily="18" charset="0"/>
              </a:rPr>
              <a:t>early exit after one of the condition is satisfied.     </a:t>
            </a:r>
          </a:p>
          <a:p>
            <a:pPr>
              <a:buNone/>
            </a:pPr>
            <a:r>
              <a:rPr lang="en-US" sz="2800" b="1" dirty="0" smtClean="0">
                <a:solidFill>
                  <a:srgbClr val="002060"/>
                </a:solidFill>
                <a:latin typeface="Times New Roman" pitchFamily="18" charset="0"/>
                <a:cs typeface="Times New Roman" pitchFamily="18" charset="0"/>
              </a:rPr>
              <a:t>          </a:t>
            </a:r>
            <a:r>
              <a:rPr lang="en-US" sz="2800" b="1" dirty="0" smtClean="0">
                <a:solidFill>
                  <a:srgbClr val="002060"/>
                </a:solidFill>
                <a:latin typeface="Courier New" pitchFamily="49" charset="0"/>
                <a:cs typeface="Courier New" pitchFamily="49" charset="0"/>
              </a:rPr>
              <a:t> </a:t>
            </a:r>
            <a:endParaRPr lang="en-IN" sz="28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buNone/>
            </a:pPr>
            <a:r>
              <a:rPr lang="en-US" sz="2800" b="1" dirty="0" smtClean="0">
                <a:latin typeface="Times New Roman" pitchFamily="18" charset="0"/>
                <a:cs typeface="Times New Roman" pitchFamily="18" charset="0"/>
              </a:rPr>
              <a:t>Dangling </a:t>
            </a:r>
            <a:r>
              <a:rPr lang="en-US" sz="2800" b="1" dirty="0" smtClean="0">
                <a:solidFill>
                  <a:srgbClr val="002060"/>
                </a:solidFill>
                <a:latin typeface="Courier New" pitchFamily="49" charset="0"/>
                <a:cs typeface="Courier New" pitchFamily="49" charset="0"/>
              </a:rPr>
              <a:t>else</a:t>
            </a:r>
            <a:r>
              <a:rPr lang="en-US" sz="2800" b="1" dirty="0" smtClean="0">
                <a:latin typeface="Times New Roman" pitchFamily="18" charset="0"/>
                <a:cs typeface="Times New Roman" pitchFamily="18" charset="0"/>
              </a:rPr>
              <a:t> problem:</a:t>
            </a:r>
          </a:p>
          <a:p>
            <a:r>
              <a:rPr lang="en-US" sz="2800" dirty="0" smtClean="0">
                <a:latin typeface="Times New Roman" pitchFamily="18" charset="0"/>
                <a:cs typeface="Times New Roman" pitchFamily="18" charset="0"/>
              </a:rPr>
              <a:t>In a nested </a:t>
            </a:r>
            <a:r>
              <a:rPr lang="en-US" sz="2800" b="1" dirty="0" smtClean="0">
                <a:solidFill>
                  <a:srgbClr val="002060"/>
                </a:solidFill>
                <a:latin typeface="Courier New" pitchFamily="49" charset="0"/>
                <a:cs typeface="Courier New" pitchFamily="49" charset="0"/>
              </a:rPr>
              <a:t>if..else</a:t>
            </a:r>
            <a:r>
              <a:rPr lang="en-US" sz="2800" dirty="0" smtClean="0">
                <a:latin typeface="Times New Roman" pitchFamily="18" charset="0"/>
                <a:cs typeface="Times New Roman" pitchFamily="18" charset="0"/>
              </a:rPr>
              <a:t> statement, the C++ compiler always pairs an </a:t>
            </a:r>
            <a:r>
              <a:rPr lang="en-US" sz="2800" b="1" dirty="0" smtClean="0">
                <a:solidFill>
                  <a:srgbClr val="002060"/>
                </a:solidFill>
                <a:latin typeface="Courier New" pitchFamily="49" charset="0"/>
                <a:cs typeface="Courier New" pitchFamily="49" charset="0"/>
              </a:rPr>
              <a:t>else</a:t>
            </a:r>
            <a:r>
              <a:rPr lang="en-US" sz="2800" dirty="0" smtClean="0">
                <a:latin typeface="Times New Roman" pitchFamily="18" charset="0"/>
                <a:cs typeface="Times New Roman" pitchFamily="18" charset="0"/>
              </a:rPr>
              <a:t> with the immediately preceding </a:t>
            </a:r>
            <a:r>
              <a:rPr lang="en-US" sz="2800" b="1" dirty="0" smtClean="0">
                <a:solidFill>
                  <a:srgbClr val="002060"/>
                </a:solidFill>
                <a:latin typeface="Courier New" pitchFamily="49" charset="0"/>
                <a:cs typeface="Courier New" pitchFamily="49" charset="0"/>
              </a:rPr>
              <a:t>if</a:t>
            </a:r>
            <a:r>
              <a:rPr lang="en-US" sz="2800" dirty="0" smtClean="0">
                <a:latin typeface="Times New Roman" pitchFamily="18" charset="0"/>
                <a:cs typeface="Times New Roman" pitchFamily="18" charset="0"/>
              </a:rPr>
              <a:t> that doesn’t already have an </a:t>
            </a:r>
            <a:r>
              <a:rPr lang="en-US" sz="2800" b="1" dirty="0" smtClean="0">
                <a:solidFill>
                  <a:srgbClr val="002060"/>
                </a:solidFill>
                <a:latin typeface="Courier New" pitchFamily="49" charset="0"/>
                <a:cs typeface="Courier New" pitchFamily="49" charset="0"/>
              </a:rPr>
              <a:t>else</a:t>
            </a:r>
            <a:r>
              <a:rPr lang="en-US" sz="2800" dirty="0" smtClean="0">
                <a:latin typeface="Times New Roman" pitchFamily="18" charset="0"/>
                <a:cs typeface="Times New Roman" pitchFamily="18" charset="0"/>
              </a:rPr>
              <a:t> paired with it, unless told to do otherwise by placement of braces ({,}).</a:t>
            </a:r>
          </a:p>
          <a:p>
            <a:pPr>
              <a:buNone/>
            </a:pPr>
            <a:r>
              <a:rPr lang="en-US" sz="2800" dirty="0" smtClean="0">
                <a:latin typeface="Times New Roman" pitchFamily="18" charset="0"/>
                <a:cs typeface="Times New Roman" pitchFamily="18" charset="0"/>
              </a:rPr>
              <a:t>Example:</a:t>
            </a:r>
          </a:p>
          <a:p>
            <a:pPr>
              <a:buNone/>
            </a:pP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(x &gt; 5)</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(y &gt; 5)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“x and y are &gt; 5”;   </a:t>
            </a:r>
          </a:p>
          <a:p>
            <a:pPr>
              <a:buNone/>
            </a:pP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“x is &lt;= 5”;</a:t>
            </a:r>
          </a:p>
          <a:p>
            <a:pPr>
              <a:buNone/>
            </a:pPr>
            <a:r>
              <a:rPr lang="en-US" sz="2800" dirty="0" smtClean="0">
                <a:latin typeface="Times New Roman" pitchFamily="18" charset="0"/>
                <a:cs typeface="Times New Roman" pitchFamily="18" charset="0"/>
              </a:rPr>
              <a:t>Enter x = 4, y = 7. Output:          (Logical error) </a:t>
            </a:r>
          </a:p>
          <a:p>
            <a:pPr>
              <a:buNone/>
            </a:pP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(x &gt; 5)</a:t>
            </a:r>
          </a:p>
          <a:p>
            <a:pPr>
              <a:buNone/>
            </a:pPr>
            <a:r>
              <a:rPr lang="en-US" sz="2200" dirty="0" smtClean="0">
                <a:solidFill>
                  <a:srgbClr val="002060"/>
                </a:solidFill>
                <a:latin typeface="Courier New" pitchFamily="49" charset="0"/>
                <a:cs typeface="Courier New" pitchFamily="49" charset="0"/>
              </a:rPr>
              <a:t>   {</a:t>
            </a:r>
            <a:r>
              <a:rPr lang="en-US" sz="2200" b="1" dirty="0" smtClean="0">
                <a:solidFill>
                  <a:srgbClr val="002060"/>
                </a:solidFill>
                <a:latin typeface="Courier New" pitchFamily="49" charset="0"/>
                <a:cs typeface="Courier New" pitchFamily="49" charset="0"/>
              </a:rPr>
              <a:t>if</a:t>
            </a:r>
            <a:r>
              <a:rPr lang="en-US" sz="2200" dirty="0" smtClean="0">
                <a:solidFill>
                  <a:srgbClr val="002060"/>
                </a:solidFill>
                <a:latin typeface="Courier New" pitchFamily="49" charset="0"/>
                <a:cs typeface="Courier New" pitchFamily="49" charset="0"/>
              </a:rPr>
              <a:t>(y &gt; 5)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&lt;&lt; “x and y are &gt; 5”;}  </a:t>
            </a:r>
          </a:p>
          <a:p>
            <a:pPr>
              <a:buNone/>
            </a:pPr>
            <a:r>
              <a:rPr lang="en-US" sz="2200" b="1" dirty="0" smtClean="0">
                <a:solidFill>
                  <a:srgbClr val="002060"/>
                </a:solidFill>
                <a:latin typeface="Courier New" pitchFamily="49" charset="0"/>
                <a:cs typeface="Courier New" pitchFamily="49" charset="0"/>
              </a:rPr>
              <a:t>else</a:t>
            </a:r>
            <a:r>
              <a:rPr lang="en-US" sz="2200" dirty="0" smtClean="0">
                <a:solidFill>
                  <a:srgbClr val="002060"/>
                </a:solidFill>
                <a:latin typeface="Courier New" pitchFamily="49" charset="0"/>
                <a:cs typeface="Courier New" pitchFamily="49" charset="0"/>
              </a:rPr>
              <a:t> </a:t>
            </a:r>
            <a:r>
              <a:rPr lang="en-US" sz="2200" dirty="0" err="1" smtClean="0">
                <a:solidFill>
                  <a:srgbClr val="002060"/>
                </a:solidFill>
                <a:latin typeface="Courier New" pitchFamily="49" charset="0"/>
                <a:cs typeface="Courier New" pitchFamily="49" charset="0"/>
              </a:rPr>
              <a:t>cout</a:t>
            </a:r>
            <a:r>
              <a:rPr lang="en-US" sz="2200" dirty="0" smtClean="0">
                <a:solidFill>
                  <a:srgbClr val="002060"/>
                </a:solidFill>
                <a:latin typeface="Courier New" pitchFamily="49" charset="0"/>
                <a:cs typeface="Courier New" pitchFamily="49" charset="0"/>
              </a:rPr>
              <a:t> “x is &lt;= 5”;</a:t>
            </a:r>
          </a:p>
          <a:p>
            <a:pPr>
              <a:buNone/>
            </a:pPr>
            <a:r>
              <a:rPr lang="en-US" sz="2400" dirty="0" smtClean="0">
                <a:latin typeface="Times New Roman" pitchFamily="18" charset="0"/>
                <a:cs typeface="Times New Roman" pitchFamily="18" charset="0"/>
              </a:rPr>
              <a:t>Enter x = 4, y = 7. Output:  x is &lt;= 5</a:t>
            </a:r>
          </a:p>
          <a:p>
            <a:pPr>
              <a:buNone/>
            </a:pPr>
            <a:endParaRPr lang="en-US" sz="2200" dirty="0" smtClean="0">
              <a:solidFill>
                <a:srgbClr val="002060"/>
              </a:solidFill>
              <a:latin typeface="Courier New" pitchFamily="49" charset="0"/>
              <a:cs typeface="Courier New" pitchFamily="49"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IN" sz="2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987675" y="609600"/>
            <a:ext cx="3794125" cy="4267200"/>
            <a:chOff x="2016" y="1056"/>
            <a:chExt cx="2390" cy="2688"/>
          </a:xfrm>
        </p:grpSpPr>
        <p:grpSp>
          <p:nvGrpSpPr>
            <p:cNvPr id="5" name="Group 4"/>
            <p:cNvGrpSpPr>
              <a:grpSpLocks/>
            </p:cNvGrpSpPr>
            <p:nvPr/>
          </p:nvGrpSpPr>
          <p:grpSpPr bwMode="auto">
            <a:xfrm>
              <a:off x="2016" y="1488"/>
              <a:ext cx="2390" cy="2256"/>
              <a:chOff x="2016" y="1488"/>
              <a:chExt cx="2390" cy="2256"/>
            </a:xfrm>
          </p:grpSpPr>
          <p:sp>
            <p:nvSpPr>
              <p:cNvPr id="13" name="AutoShape 5"/>
              <p:cNvSpPr>
                <a:spLocks noChangeArrowheads="1"/>
              </p:cNvSpPr>
              <p:nvPr/>
            </p:nvSpPr>
            <p:spPr bwMode="auto">
              <a:xfrm>
                <a:off x="2016" y="1488"/>
                <a:ext cx="1344" cy="864"/>
              </a:xfrm>
              <a:prstGeom prst="flowChartDecision">
                <a:avLst/>
              </a:prstGeom>
              <a:noFill/>
              <a:ln w="9525">
                <a:solidFill>
                  <a:schemeClr val="accent2"/>
                </a:solidFill>
                <a:miter lim="800000"/>
                <a:headEnd/>
                <a:tailEnd/>
              </a:ln>
              <a:effectLst/>
            </p:spPr>
            <p:txBody>
              <a:bodyPr wrap="none" anchor="ctr"/>
              <a:lstStyle/>
              <a:p>
                <a:endParaRPr lang="en-IN"/>
              </a:p>
            </p:txBody>
          </p:sp>
          <p:sp>
            <p:nvSpPr>
              <p:cNvPr id="14" name="AutoShape 6"/>
              <p:cNvSpPr>
                <a:spLocks noChangeArrowheads="1"/>
              </p:cNvSpPr>
              <p:nvPr/>
            </p:nvSpPr>
            <p:spPr bwMode="auto">
              <a:xfrm>
                <a:off x="2177" y="2591"/>
                <a:ext cx="1021" cy="454"/>
              </a:xfrm>
              <a:prstGeom prst="flowChartProcess">
                <a:avLst/>
              </a:prstGeom>
              <a:noFill/>
              <a:ln w="9525">
                <a:solidFill>
                  <a:schemeClr val="accent2"/>
                </a:solidFill>
                <a:miter lim="800000"/>
                <a:headEnd/>
                <a:tailEnd/>
              </a:ln>
              <a:effectLst/>
            </p:spPr>
            <p:txBody>
              <a:bodyPr wrap="none" anchor="ctr"/>
              <a:lstStyle/>
              <a:p>
                <a:endParaRPr lang="en-IN"/>
              </a:p>
            </p:txBody>
          </p:sp>
          <p:sp>
            <p:nvSpPr>
              <p:cNvPr id="15" name="AutoShape 7"/>
              <p:cNvSpPr>
                <a:spLocks noChangeArrowheads="1"/>
              </p:cNvSpPr>
              <p:nvPr/>
            </p:nvSpPr>
            <p:spPr bwMode="auto">
              <a:xfrm>
                <a:off x="2208" y="3360"/>
                <a:ext cx="960" cy="384"/>
              </a:xfrm>
              <a:prstGeom prst="flowChartProcess">
                <a:avLst/>
              </a:prstGeom>
              <a:noFill/>
              <a:ln w="9525">
                <a:solidFill>
                  <a:schemeClr val="accent2"/>
                </a:solidFill>
                <a:miter lim="800000"/>
                <a:headEnd/>
                <a:tailEnd/>
              </a:ln>
              <a:effectLst/>
            </p:spPr>
            <p:txBody>
              <a:bodyPr wrap="none" anchor="ctr"/>
              <a:lstStyle/>
              <a:p>
                <a:endParaRPr lang="en-IN"/>
              </a:p>
            </p:txBody>
          </p:sp>
          <p:sp>
            <p:nvSpPr>
              <p:cNvPr id="16" name="Text Box 8"/>
              <p:cNvSpPr txBox="1">
                <a:spLocks noChangeArrowheads="1"/>
              </p:cNvSpPr>
              <p:nvPr/>
            </p:nvSpPr>
            <p:spPr bwMode="auto">
              <a:xfrm>
                <a:off x="2160" y="1776"/>
                <a:ext cx="980" cy="250"/>
              </a:xfrm>
              <a:prstGeom prst="rect">
                <a:avLst/>
              </a:prstGeom>
              <a:noFill/>
              <a:ln w="9525">
                <a:noFill/>
                <a:miter lim="800000"/>
                <a:headEnd/>
                <a:tailEnd/>
              </a:ln>
              <a:effectLst/>
            </p:spPr>
            <p:txBody>
              <a:bodyPr wrap="none">
                <a:spAutoFit/>
              </a:bodyPr>
              <a:lstStyle/>
              <a:p>
                <a:r>
                  <a:rPr lang="en-US" sz="2000" b="1" dirty="0">
                    <a:solidFill>
                      <a:schemeClr val="accent2"/>
                    </a:solidFill>
                    <a:latin typeface="Courier New" pitchFamily="49" charset="0"/>
                  </a:rPr>
                  <a:t>condition</a:t>
                </a:r>
              </a:p>
            </p:txBody>
          </p:sp>
          <p:sp>
            <p:nvSpPr>
              <p:cNvPr id="17" name="Text Box 9"/>
              <p:cNvSpPr txBox="1">
                <a:spLocks noChangeArrowheads="1"/>
              </p:cNvSpPr>
              <p:nvPr/>
            </p:nvSpPr>
            <p:spPr bwMode="auto">
              <a:xfrm>
                <a:off x="2154" y="2636"/>
                <a:ext cx="1076" cy="442"/>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Courier New" pitchFamily="49" charset="0"/>
                  </a:rPr>
                  <a:t>1 or more</a:t>
                </a:r>
              </a:p>
              <a:p>
                <a:pPr algn="ctr"/>
                <a:r>
                  <a:rPr lang="en-US" sz="2000" b="1">
                    <a:solidFill>
                      <a:schemeClr val="accent2"/>
                    </a:solidFill>
                    <a:latin typeface="Courier New" pitchFamily="49" charset="0"/>
                  </a:rPr>
                  <a:t>statements</a:t>
                </a:r>
              </a:p>
            </p:txBody>
          </p:sp>
          <p:sp>
            <p:nvSpPr>
              <p:cNvPr id="18" name="Text Box 10"/>
              <p:cNvSpPr txBox="1">
                <a:spLocks noChangeArrowheads="1"/>
              </p:cNvSpPr>
              <p:nvPr/>
            </p:nvSpPr>
            <p:spPr bwMode="auto">
              <a:xfrm>
                <a:off x="2177" y="2319"/>
                <a:ext cx="500" cy="250"/>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Courier New" pitchFamily="49" charset="0"/>
                  </a:rPr>
                  <a:t>true</a:t>
                </a:r>
                <a:endParaRPr lang="en-US" sz="2000" b="1">
                  <a:solidFill>
                    <a:schemeClr val="accent2"/>
                  </a:solidFill>
                  <a:latin typeface="Arial" charset="0"/>
                </a:endParaRPr>
              </a:p>
            </p:txBody>
          </p:sp>
          <p:sp>
            <p:nvSpPr>
              <p:cNvPr id="19" name="Text Box 11"/>
              <p:cNvSpPr txBox="1">
                <a:spLocks noChangeArrowheads="1"/>
              </p:cNvSpPr>
              <p:nvPr/>
            </p:nvSpPr>
            <p:spPr bwMode="auto">
              <a:xfrm>
                <a:off x="3810" y="2341"/>
                <a:ext cx="596" cy="250"/>
              </a:xfrm>
              <a:prstGeom prst="rect">
                <a:avLst/>
              </a:prstGeom>
              <a:noFill/>
              <a:ln w="9525">
                <a:noFill/>
                <a:miter lim="800000"/>
                <a:headEnd/>
                <a:tailEnd/>
              </a:ln>
              <a:effectLst/>
            </p:spPr>
            <p:txBody>
              <a:bodyPr wrap="none">
                <a:spAutoFit/>
              </a:bodyPr>
              <a:lstStyle/>
              <a:p>
                <a:pPr algn="ctr"/>
                <a:r>
                  <a:rPr lang="en-US" sz="2000" b="1">
                    <a:solidFill>
                      <a:schemeClr val="accent2"/>
                    </a:solidFill>
                    <a:latin typeface="Courier New" pitchFamily="49" charset="0"/>
                  </a:rPr>
                  <a:t>false</a:t>
                </a:r>
              </a:p>
            </p:txBody>
          </p:sp>
        </p:grpSp>
        <p:grpSp>
          <p:nvGrpSpPr>
            <p:cNvPr id="6" name="Group 12"/>
            <p:cNvGrpSpPr>
              <a:grpSpLocks/>
            </p:cNvGrpSpPr>
            <p:nvPr/>
          </p:nvGrpSpPr>
          <p:grpSpPr bwMode="auto">
            <a:xfrm>
              <a:off x="2676" y="1056"/>
              <a:ext cx="1164" cy="2306"/>
              <a:chOff x="2676" y="1056"/>
              <a:chExt cx="1164" cy="2306"/>
            </a:xfrm>
          </p:grpSpPr>
          <p:sp>
            <p:nvSpPr>
              <p:cNvPr id="7" name="Line 13"/>
              <p:cNvSpPr>
                <a:spLocks noChangeShapeType="1"/>
              </p:cNvSpPr>
              <p:nvPr/>
            </p:nvSpPr>
            <p:spPr bwMode="auto">
              <a:xfrm>
                <a:off x="2688" y="1056"/>
                <a:ext cx="0" cy="432"/>
              </a:xfrm>
              <a:prstGeom prst="line">
                <a:avLst/>
              </a:prstGeom>
              <a:noFill/>
              <a:ln w="9525">
                <a:solidFill>
                  <a:schemeClr val="accent2"/>
                </a:solidFill>
                <a:round/>
                <a:headEnd/>
                <a:tailEnd type="triangle" w="med" len="med"/>
              </a:ln>
              <a:effectLst/>
            </p:spPr>
            <p:txBody>
              <a:bodyPr/>
              <a:lstStyle/>
              <a:p>
                <a:endParaRPr lang="en-IN"/>
              </a:p>
            </p:txBody>
          </p:sp>
          <p:sp>
            <p:nvSpPr>
              <p:cNvPr id="8" name="Line 14"/>
              <p:cNvSpPr>
                <a:spLocks noChangeShapeType="1"/>
              </p:cNvSpPr>
              <p:nvPr/>
            </p:nvSpPr>
            <p:spPr bwMode="auto">
              <a:xfrm>
                <a:off x="2688" y="2352"/>
                <a:ext cx="0" cy="240"/>
              </a:xfrm>
              <a:prstGeom prst="line">
                <a:avLst/>
              </a:prstGeom>
              <a:noFill/>
              <a:ln w="9525">
                <a:solidFill>
                  <a:schemeClr val="accent2"/>
                </a:solidFill>
                <a:round/>
                <a:headEnd/>
                <a:tailEnd type="triangle" w="med" len="med"/>
              </a:ln>
              <a:effectLst/>
            </p:spPr>
            <p:txBody>
              <a:bodyPr/>
              <a:lstStyle/>
              <a:p>
                <a:endParaRPr lang="en-IN"/>
              </a:p>
            </p:txBody>
          </p:sp>
          <p:sp>
            <p:nvSpPr>
              <p:cNvPr id="9" name="Line 15"/>
              <p:cNvSpPr>
                <a:spLocks noChangeShapeType="1"/>
              </p:cNvSpPr>
              <p:nvPr/>
            </p:nvSpPr>
            <p:spPr bwMode="auto">
              <a:xfrm>
                <a:off x="3360" y="1920"/>
                <a:ext cx="480" cy="0"/>
              </a:xfrm>
              <a:prstGeom prst="line">
                <a:avLst/>
              </a:prstGeom>
              <a:noFill/>
              <a:ln w="9525">
                <a:solidFill>
                  <a:schemeClr val="accent2"/>
                </a:solidFill>
                <a:round/>
                <a:headEnd/>
                <a:tailEnd type="triangle" w="med" len="med"/>
              </a:ln>
              <a:effectLst/>
            </p:spPr>
            <p:txBody>
              <a:bodyPr/>
              <a:lstStyle/>
              <a:p>
                <a:endParaRPr lang="en-IN"/>
              </a:p>
            </p:txBody>
          </p:sp>
          <p:sp>
            <p:nvSpPr>
              <p:cNvPr id="10" name="Line 16"/>
              <p:cNvSpPr>
                <a:spLocks noChangeShapeType="1"/>
              </p:cNvSpPr>
              <p:nvPr/>
            </p:nvSpPr>
            <p:spPr bwMode="auto">
              <a:xfrm>
                <a:off x="3840" y="1920"/>
                <a:ext cx="0" cy="1296"/>
              </a:xfrm>
              <a:prstGeom prst="line">
                <a:avLst/>
              </a:prstGeom>
              <a:noFill/>
              <a:ln w="9525">
                <a:solidFill>
                  <a:schemeClr val="accent2"/>
                </a:solidFill>
                <a:round/>
                <a:headEnd/>
                <a:tailEnd type="triangle" w="med" len="med"/>
              </a:ln>
              <a:effectLst/>
            </p:spPr>
            <p:txBody>
              <a:bodyPr/>
              <a:lstStyle/>
              <a:p>
                <a:endParaRPr lang="en-IN"/>
              </a:p>
            </p:txBody>
          </p:sp>
          <p:sp>
            <p:nvSpPr>
              <p:cNvPr id="11" name="Line 17"/>
              <p:cNvSpPr>
                <a:spLocks noChangeShapeType="1"/>
              </p:cNvSpPr>
              <p:nvPr/>
            </p:nvSpPr>
            <p:spPr bwMode="auto">
              <a:xfrm flipH="1">
                <a:off x="2688" y="3216"/>
                <a:ext cx="1152" cy="0"/>
              </a:xfrm>
              <a:prstGeom prst="line">
                <a:avLst/>
              </a:prstGeom>
              <a:noFill/>
              <a:ln w="9525">
                <a:solidFill>
                  <a:schemeClr val="accent2"/>
                </a:solidFill>
                <a:round/>
                <a:headEnd/>
                <a:tailEnd type="triangle" w="med" len="med"/>
              </a:ln>
              <a:effectLst/>
            </p:spPr>
            <p:txBody>
              <a:bodyPr/>
              <a:lstStyle/>
              <a:p>
                <a:endParaRPr lang="en-IN"/>
              </a:p>
            </p:txBody>
          </p:sp>
          <p:sp>
            <p:nvSpPr>
              <p:cNvPr id="12" name="Line 18"/>
              <p:cNvSpPr>
                <a:spLocks noChangeShapeType="1"/>
              </p:cNvSpPr>
              <p:nvPr/>
            </p:nvSpPr>
            <p:spPr bwMode="auto">
              <a:xfrm>
                <a:off x="2676" y="3045"/>
                <a:ext cx="0" cy="317"/>
              </a:xfrm>
              <a:prstGeom prst="line">
                <a:avLst/>
              </a:prstGeom>
              <a:noFill/>
              <a:ln w="9525">
                <a:solidFill>
                  <a:schemeClr val="accent2"/>
                </a:solidFill>
                <a:round/>
                <a:headEnd/>
                <a:tailEnd type="triangle" w="med" len="med"/>
              </a:ln>
              <a:effectLst/>
            </p:spPr>
            <p:txBody>
              <a:bodyPr/>
              <a:lstStyle/>
              <a:p>
                <a:endParaRPr lang="en-IN"/>
              </a:p>
            </p:txBody>
          </p:sp>
        </p:grpSp>
      </p:grpSp>
      <p:sp>
        <p:nvSpPr>
          <p:cNvPr id="41" name="TextBox 40"/>
          <p:cNvSpPr txBox="1"/>
          <p:nvPr/>
        </p:nvSpPr>
        <p:spPr>
          <a:xfrm>
            <a:off x="1600200" y="5486400"/>
            <a:ext cx="7391400" cy="523220"/>
          </a:xfrm>
          <a:prstGeom prst="rect">
            <a:avLst/>
          </a:prstGeom>
          <a:noFill/>
        </p:spPr>
        <p:txBody>
          <a:bodyPr wrap="square" rtlCol="0">
            <a:spAutoFit/>
          </a:bodyPr>
          <a:lstStyle/>
          <a:p>
            <a:r>
              <a:rPr lang="en-US" sz="2800" dirty="0" smtClean="0"/>
              <a:t>Flow of control in the </a:t>
            </a:r>
            <a:r>
              <a:rPr lang="en-US" sz="2800" b="1" dirty="0" smtClean="0">
                <a:solidFill>
                  <a:srgbClr val="002060"/>
                </a:solidFill>
                <a:latin typeface="Courier New" pitchFamily="49" charset="0"/>
                <a:cs typeface="Courier New" pitchFamily="49" charset="0"/>
              </a:rPr>
              <a:t>if</a:t>
            </a:r>
            <a:r>
              <a:rPr lang="en-US" sz="2800" dirty="0" smtClean="0"/>
              <a:t> statement</a:t>
            </a:r>
            <a:endParaRPr lang="en-IN"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3270</Words>
  <Application>Microsoft Office PowerPoint</Application>
  <PresentationFormat>On-screen Show (4:3)</PresentationFormat>
  <Paragraphs>385</Paragraphs>
  <Slides>39</Slides>
  <Notes>5</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Control Structures</vt:lpstr>
      <vt:lpstr>Slide 2</vt:lpstr>
      <vt:lpstr>Selection Statements</vt:lpstr>
      <vt:lpstr>Slide 4</vt:lpstr>
      <vt:lpstr>Slide 5</vt:lpstr>
      <vt:lpstr>Slide 6</vt:lpstr>
      <vt:lpstr>Slide 7</vt:lpstr>
      <vt:lpstr>Slide 8</vt:lpstr>
      <vt:lpstr>Slide 9</vt:lpstr>
      <vt:lpstr>Slide 10</vt:lpstr>
      <vt:lpstr>Switch Statement</vt:lpstr>
      <vt:lpstr>Slide 12</vt:lpstr>
      <vt:lpstr>Slide 13</vt:lpstr>
      <vt:lpstr>Logical Operators</vt:lpstr>
      <vt:lpstr>Slide 15</vt:lpstr>
      <vt:lpstr>Slide 16</vt:lpstr>
      <vt:lpstr>Repetition Structures</vt:lpstr>
      <vt:lpstr>Slide 18</vt:lpstr>
      <vt:lpstr>Slide 19</vt:lpstr>
      <vt:lpstr>while Statement</vt:lpstr>
      <vt:lpstr>Slide 21</vt:lpstr>
      <vt:lpstr>Slide 22</vt:lpstr>
      <vt:lpstr>Slide 23</vt:lpstr>
      <vt:lpstr>Slide 24</vt:lpstr>
      <vt:lpstr>for Loop</vt:lpstr>
      <vt:lpstr>Slide 26</vt:lpstr>
      <vt:lpstr>Slide 27</vt:lpstr>
      <vt:lpstr>Slide 28</vt:lpstr>
      <vt:lpstr>do-while Loop</vt:lpstr>
      <vt:lpstr>Slide 30</vt:lpstr>
      <vt:lpstr>Slide 31</vt:lpstr>
      <vt:lpstr>Nested Loops</vt:lpstr>
      <vt:lpstr>Choice of a Loop</vt:lpstr>
      <vt:lpstr>break and continue Statements</vt:lpstr>
      <vt:lpstr>Slide 35</vt:lpstr>
      <vt:lpstr>Slide 36</vt:lpstr>
      <vt:lpstr>Slide 37</vt:lpstr>
      <vt:lpstr>goto Statement</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Structures</dc:title>
  <dc:creator>ADMIN</dc:creator>
  <cp:lastModifiedBy>Dr.Maheshanand</cp:lastModifiedBy>
  <cp:revision>375</cp:revision>
  <dcterms:created xsi:type="dcterms:W3CDTF">2011-01-19T11:30:53Z</dcterms:created>
  <dcterms:modified xsi:type="dcterms:W3CDTF">2011-01-26T10:30:45Z</dcterms:modified>
</cp:coreProperties>
</file>