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7" r:id="rId3"/>
    <p:sldId id="308" r:id="rId4"/>
    <p:sldId id="306" r:id="rId5"/>
    <p:sldId id="299" r:id="rId6"/>
    <p:sldId id="300" r:id="rId7"/>
    <p:sldId id="301" r:id="rId8"/>
    <p:sldId id="302" r:id="rId9"/>
    <p:sldId id="303" r:id="rId10"/>
    <p:sldId id="304" r:id="rId11"/>
    <p:sldId id="320" r:id="rId12"/>
    <p:sldId id="321" r:id="rId13"/>
    <p:sldId id="324" r:id="rId14"/>
    <p:sldId id="322" r:id="rId15"/>
    <p:sldId id="323" r:id="rId16"/>
    <p:sldId id="298" r:id="rId17"/>
    <p:sldId id="257" r:id="rId18"/>
    <p:sldId id="295" r:id="rId19"/>
    <p:sldId id="310" r:id="rId20"/>
    <p:sldId id="296" r:id="rId21"/>
    <p:sldId id="259" r:id="rId22"/>
    <p:sldId id="258" r:id="rId23"/>
    <p:sldId id="309" r:id="rId24"/>
    <p:sldId id="260" r:id="rId25"/>
    <p:sldId id="261" r:id="rId26"/>
    <p:sldId id="265" r:id="rId27"/>
    <p:sldId id="268" r:id="rId28"/>
    <p:sldId id="297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9" r:id="rId37"/>
    <p:sldId id="31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E2B19-6986-4429-8628-6575A31FEBC3}" type="datetimeFigureOut">
              <a:rPr lang="en-US" smtClean="0"/>
              <a:pPr/>
              <a:t>3/23/2011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D8A5-8A83-41BC-974A-60711E7D05A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A706-AB07-4E2D-AAF1-5EEAA4818937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A706-AB07-4E2D-AAF1-5EEAA4818937}" type="datetimeFigureOut">
              <a:rPr lang="en-US" smtClean="0"/>
              <a:pPr/>
              <a:t>3/23/2011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FAD1-3039-4D91-9B43-FAE9A45070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about Type Conversion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endParaRPr lang="en-US" sz="28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Type coercion: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Automatic conversion of an operand from one data type to another data type.</a:t>
            </a:r>
          </a:p>
          <a:p>
            <a:pPr>
              <a:spcBef>
                <a:spcPct val="50000"/>
              </a:spcBef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x = 4.5;</a:t>
            </a:r>
          </a:p>
          <a:p>
            <a:pPr>
              <a:spcBef>
                <a:spcPct val="50000"/>
              </a:spcBef>
              <a:buNone/>
            </a:pPr>
            <a:r>
              <a:rPr lang="en-US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x =(</a:t>
            </a:r>
            <a:r>
              <a:rPr lang="en-US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y)*(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2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z); 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Type promotion: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Conversion of an operand with lower data type into one in a higher data type.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Type demotion: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Conversion of an operand with higher data type into one in a lower data type.</a:t>
            </a:r>
          </a:p>
          <a:p>
            <a:pPr>
              <a:spcBef>
                <a:spcPct val="50000"/>
              </a:spcBef>
              <a:buNone/>
            </a:pPr>
            <a:endParaRPr lang="en-US" sz="28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248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substr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function returns a particular substring of a string. A function call to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substr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function looks like: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mystring.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substr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(5,20);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first argument is an unsigned integer that specifies a position in the string, and second is an unsigned integer that specifies the length of the desired substring.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function returns the piece of the string that starts at the specified position and continues for the number of characters given in the second argument.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 = “An Introduction to C++”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s.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substr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(3, 15);  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Output: Introduction to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second argument specifies more characters than are present after the starting position, then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substr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returns the characters from the starting position to the end of the string. If the first argument value is beyond the length of the string, an error occurs.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More on String Class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string object can also be initialized with a constructor argument such as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(“Hello”);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which creates a string containing the characters in “Hello”.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string can also be initialized with two constructor arguments such as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 name(8, ‘x’);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which creates a string containing eight ‘x’ characters.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Function: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 string is taken as input using the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operator, the input operation is terminated when a white space is encountered. Therefore, we cannot input a string that has white spaces within it by using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operator.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Such a string can be taken as input by using the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syntax for using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function is: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myString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function is terminated by a newline (‘\n’).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function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used to input a character, including a white space character. The function call looks like: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someChar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IN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{char ch1, ch2, ch3;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“Enter three characters including whitespace”;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(ch1);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(ch2);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cin.get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(ch3);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&lt;&lt;“You entered “ &lt;&lt;ch1&lt;&lt;ch2&lt;&lt;ch3&lt;&lt;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#include&lt;string&gt;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{string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fullname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“Enter your full name” &lt;&lt;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fullname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&lt;&lt;“Your full name is “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fullname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buNone/>
            </a:pPr>
            <a:endParaRPr lang="en-US" sz="2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2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More string functions: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append()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append()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 takes one argument, which is the string we want to append to the end of the existing function.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myString.append</a:t>
            </a:r>
            <a:r>
              <a:rPr lang="en-US" sz="24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(“***”); </a:t>
            </a:r>
            <a:r>
              <a:rPr lang="en-US" sz="24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appends *** to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myString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 takes two arguments. The first argument is the index of the string at which we want to insert a string, and the second argument specifies the string we want to insert.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string1.insert(2, “Good”)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inserts “Good” at index 2 of string1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.)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swap()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swap()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function is used to swap strings.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string1.swap(string2);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swaps string1 and string2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1"/>
            <a:ext cx="86868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assign()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The function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assign()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used to copy a string into another string.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string2.assign(string1)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//assigns string1 to string2.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#include&lt;string&gt;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using namespace std;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 string str1 = “Good”, str2, str3, str4;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&lt;&lt;“Enter str2”&lt;&lt;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str2);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str1.append(“ Job”);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str2.insert(7, “ to”);</a:t>
            </a:r>
          </a:p>
          <a:p>
            <a:pPr>
              <a:buNone/>
            </a:pPr>
            <a:r>
              <a:rPr lang="en-US" sz="2000" b="1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str3.assign(string1);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str1 &lt;&lt;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str2 &lt;&lt;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str3 &lt;&lt;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str1.swap(str2);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str1 &lt;&lt; ”\t” &lt;&lt; str2 &lt;&lt;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20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Large programs are difficult to implement. Therefore, programmers split them into a number of independent tasks, which can easily be designed, implemented, and managed. This approach to programming is called a </a:t>
            </a:r>
            <a:r>
              <a:rPr lang="en-US" sz="3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modular approach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To make large programs manageable, programmers modularize them into subprograms. These subprograms are called </a:t>
            </a:r>
            <a:r>
              <a:rPr lang="en-US" sz="3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For instance, a repeated group of instructions in a program can be organized as a function. It can be invoked wherever it is required, instead of having same pattern of code repeated.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 function is a set of program statements (subprogram) that can be processed independently.</a:t>
            </a:r>
          </a:p>
          <a:p>
            <a:r>
              <a:rPr lang="en-US" sz="3000" u="sng" dirty="0" smtClean="0">
                <a:latin typeface="Times New Roman" pitchFamily="18" charset="0"/>
                <a:cs typeface="Times New Roman" pitchFamily="18" charset="0"/>
              </a:rPr>
              <a:t>A function is independent because the variable names and labels defined in its body are local to it.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Some advantages of using functions are: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Modular programming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Program debugging is easier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Reduction in the size of program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Reusability of the program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// </a:t>
            </a:r>
            <a:r>
              <a:rPr lang="en-US" sz="2200" i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Computing factorial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fact(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&lt;&lt;“Enter the integer ” &lt;&lt;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n;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m = fact(n);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“n! = ” &lt;&lt; m &lt;&lt;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fact(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if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(x&lt;=0)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fact(x) = 0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else  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{fact(x) = 1;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=x,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&gt;=1,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--)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fact(x) = fact(x)*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fact(x);}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IN" sz="22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Coercion Rules:</a:t>
            </a:r>
          </a:p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automatically promoted to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int.</a:t>
            </a:r>
          </a:p>
          <a:p>
            <a:pPr marL="609600" indent="-609600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operating on values of different data types, the lower one is promoted to the type of the higher one.</a:t>
            </a:r>
          </a:p>
          <a:p>
            <a:pPr marL="609600" indent="-609600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using the assignment operator,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, the type of expression on right will be converted to type of variable on left.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Defining and Calling a Function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add a function to a program, the following components are necessary: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declaration or function prototype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definition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call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Function declaration (or Function prototype):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function declaration has the form:</a:t>
            </a:r>
          </a:p>
          <a:p>
            <a:pPr>
              <a:spcBef>
                <a:spcPct val="500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return_type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(argument1,…,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argumentN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ct val="5000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where the arguments are passed with their data types, such as:</a:t>
            </a:r>
          </a:p>
          <a:p>
            <a:pPr>
              <a:spcBef>
                <a:spcPct val="5000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num1,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num2);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function declaration provides following information to the compiler: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name of the function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type of the value returned (default is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number and the types of the arguments (also called the 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that must be supplied to call the function.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term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return_type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specifies the data type of the value return by the function.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a function does not return a value, the keyword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placed before the function name. For example: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starline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{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&lt;=20;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‘*’; 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function declaration (or function prototype) provides a blueprint of the function.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function must either be declared, or defined, before being called in the program.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some cases, function declaration is essential. For example, if two functions A and B call each other, then their declaration is essential.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Function Definition: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function itself is referred to as the definition of the function.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first line of a function is called the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declarator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(or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heading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), which is followed by the function body.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syntax of the function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declarator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return_type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(argument1,…,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argumentN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example:   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declarator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must agree with the declaration – it must use the same function name, same argument types in the same order, and have the same return type.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function body is composed of the statements that make up the function.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916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(Function definition)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max(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{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z;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 &gt; y)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z = x;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z = y;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z;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a function, the argument list is optional, but the parentheses are required. Arguments are separated by commas.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Only one definition for a function is allowed.</a:t>
            </a:r>
          </a:p>
          <a:p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A function cannot be defined inside another function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Function Call: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function is a dormant entity, which gets life when a call is made to it.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function call is specified by the function name followed by the arguments enclosed in parentheses and terminated by a semicolon. For example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 = max(a, b);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return type is not mentioned in a function call.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 function call is encountered, control passes to the first statement in that function body, with its remaining statements being executed in logical order.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After execution of the function body, the control is returned to the statement following the function call.</a:t>
            </a: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parameters specified in a function call are called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actual parameters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and those specified in the function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declarator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called the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formal parameters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Function Return: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Functions can be grouped into two categories: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Functions that do not have a return value (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void function)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Functions that have a return value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function that does not return a value is indicated by the keyword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return statement can occur anywhere in the body of the function. As soon as a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encountered, execution control is returned to the caller.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0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y);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{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a, b, c;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“Enter two integers”;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a &gt;&gt; b;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c = max(a, b);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“Max. of two integers is “ &lt;&lt; c;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max(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{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z;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 &gt; y)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z = x;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z = y;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z;</a:t>
            </a: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3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Function: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void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starline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x);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m, n;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&lt;&lt;“Enter the length of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starlines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” &lt;&lt;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m &gt;&gt; n;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starline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(m);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“\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nThis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text is between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starlines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” &lt;&lt;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starline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None/>
            </a:pPr>
            <a:endParaRPr lang="en-US" sz="280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void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starline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{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&lt;= x;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‘*’;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}</a:t>
            </a:r>
            <a:endParaRPr lang="en-IN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Library Functions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Certain computations, such as taking square roots or finding absolute value of a number, are very common in programs.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such computations, there is a large collection of prewritten functions in C++ system, called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library functions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standard C++ library functions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Library functions are predefined in separate files, called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header files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example, the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header file provides a collection of library functions that enable us to perform common mathematical calculations.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Every function in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returns a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type.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 casting: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Explicit type conversion.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C++, the type casting operations come in three forms: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intVar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=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floatVar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intVar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= 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floatVar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intVar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=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floatVar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first form is called the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functional notation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the second one is called the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prefix notation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and the third one is the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keyword notation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use of keyword casting is recommended.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functional notation has a limitation: the data type name must be a single identifier.</a:t>
            </a:r>
          </a:p>
          <a:p>
            <a:pPr>
              <a:buNone/>
            </a:pP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intVar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=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floatVar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  //Not allowed</a:t>
            </a:r>
          </a:p>
          <a:p>
            <a:pPr>
              <a:buNone/>
            </a:pP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intVar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= (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unsigned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floatVar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 //Yes</a:t>
            </a:r>
          </a:p>
          <a:p>
            <a:pPr>
              <a:buNone/>
            </a:pP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intVar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&lt;unsigned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floatVar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);//Yes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553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order to make use of a library function, the corresponding header file is included in the program.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prototypes of the library functions are not given separately, the compiler reads them from the corresponding header files.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#include 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220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x, y;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&lt;&lt;“Enter a positive number ” &lt;&lt;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“Square root of “ &lt;&lt; x &lt;&lt; “is ” &lt;&lt; y;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Library functions improve the program design, reduce debugging and testing time.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Parameter Passing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Parameter passing is a mechanism for communication for data and information between the calling and called functions.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can be achieved by passing the values or addresses of the variables to the function parameters.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C++ supports following parameter passing schemes: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“Passing by Value”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“Passing by Reference”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“Passing by Constant Reference”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Passing Data by Value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default mechanism of parameter passing is called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pass by value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passing by value, when an argument is passed to a function, a copy of its value is placed in the parameter.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function cannot access the original argument.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Therefore, changes to the parameter in the function do not affect the value of the argument in the calling function.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calling a function with multiple arguments, the first argument will be copied into the first parameter, the second argument into the second parameter, etc.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pass by value, a function returns only a single value.</a:t>
            </a:r>
          </a:p>
          <a:p>
            <a:pPr>
              <a:buNone/>
            </a:pP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40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 - - - -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displayData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(height, weight);  // function call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- - - -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20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displayData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h,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w)    //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declarator</a:t>
            </a:r>
            <a:endParaRPr lang="en-US" sz="2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"Height = " &lt;&lt; h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"Weight = " &lt;&lt; w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sz="2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sz="2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</a:rPr>
              <a:t>displayData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 change variables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</a:rPr>
              <a:t>h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it will have no effect on variables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</a:rPr>
              <a:t>height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weight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3200399" y="990600"/>
            <a:ext cx="838203" cy="685799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4343400" y="914400"/>
            <a:ext cx="914400" cy="762000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447800" y="3620413"/>
            <a:ext cx="1219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200" b="1" dirty="0" smtClean="0">
                <a:latin typeface="Courier New" pitchFamily="49" charset="0"/>
              </a:rPr>
              <a:t>Height</a:t>
            </a:r>
            <a:endParaRPr lang="en-US" sz="2200" b="1" baseline="0" dirty="0">
              <a:latin typeface="Courier New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85800" y="4508500"/>
            <a:ext cx="25146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b="1" baseline="0">
                <a:latin typeface="Arial" charset="0"/>
              </a:rPr>
              <a:t>argument in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b="1" baseline="0">
                <a:latin typeface="Arial" charset="0"/>
              </a:rPr>
              <a:t>calling function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447800" y="40513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sz="2200" b="1" baseline="0" dirty="0" smtClean="0">
                <a:latin typeface="Courier New" pitchFamily="49" charset="0"/>
              </a:rPr>
              <a:t>5</a:t>
            </a:r>
            <a:endParaRPr lang="en-US" sz="2200" b="1" baseline="0" dirty="0">
              <a:latin typeface="Courier New" pitchFamily="49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400800" y="3620413"/>
            <a:ext cx="1219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h</a:t>
            </a:r>
            <a:endParaRPr lang="en-US" sz="2200" b="1" baseline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257800" y="4508500"/>
            <a:ext cx="3276600" cy="57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  <a:spcBef>
                <a:spcPct val="20000"/>
              </a:spcBef>
            </a:pPr>
            <a:r>
              <a:rPr lang="en-US" b="1" baseline="0" dirty="0" smtClean="0">
                <a:latin typeface="Arial" charset="0"/>
              </a:rPr>
              <a:t>Corresponding parameter </a:t>
            </a:r>
            <a:r>
              <a:rPr lang="en-US" b="1" baseline="0" dirty="0">
                <a:latin typeface="Arial" charset="0"/>
              </a:rPr>
              <a:t>in</a:t>
            </a:r>
          </a:p>
          <a:p>
            <a:pPr algn="ctr">
              <a:lnSpc>
                <a:spcPct val="75000"/>
              </a:lnSpc>
              <a:spcBef>
                <a:spcPct val="20000"/>
              </a:spcBef>
            </a:pPr>
            <a:r>
              <a:rPr lang="en-US" b="1" baseline="0" dirty="0" err="1" smtClean="0">
                <a:latin typeface="Courier New" pitchFamily="49" charset="0"/>
                <a:cs typeface="Courier New" pitchFamily="49" charset="0"/>
              </a:rPr>
              <a:t>displayData</a:t>
            </a:r>
            <a:r>
              <a:rPr lang="en-US" b="1" baseline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baseline="0" dirty="0">
                <a:latin typeface="Arial" charset="0"/>
              </a:rPr>
              <a:t>function</a:t>
            </a: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667000" y="42799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400800" y="40513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sz="2200" b="1" baseline="0" dirty="0" smtClean="0">
                <a:latin typeface="Courier New" pitchFamily="49" charset="0"/>
              </a:rPr>
              <a:t>5</a:t>
            </a:r>
            <a:endParaRPr lang="en-US" sz="2200" b="1" baseline="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passing by value, if the passed arguments and the corresponding function parameters are not of the same type, implicit type coercion takes place.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passed arguments are coerced to the appropriate types specified by the parameter declarations.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example, if a parameter is of type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 argument that is a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expression is coerced to an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value before it is passed to the function.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Boolean Functions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Boolean functions are used to evaluate conditions, typically in an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statement or in a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statement.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return type of a value returning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function is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statement in such a function returns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function, calling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function, can use return value in a relational expression.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sz="2400" b="1" i="1" dirty="0" smtClean="0">
                <a:solidFill>
                  <a:srgbClr val="002060"/>
                </a:solidFill>
                <a:latin typeface="Courier New" pitchFamily="49" charset="0"/>
              </a:rPr>
              <a:t>//Tests the validity of scores</a:t>
            </a: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.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sz="24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#include&lt;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iostream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using namespace std;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bool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isValid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x);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sz="2200" b="1" dirty="0" smtClean="0">
              <a:solidFill>
                <a:srgbClr val="00206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main()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{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score;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&lt;&lt; “Enter your score ”&lt;&lt;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cin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&gt;&gt; score;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if(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isValid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(score))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&lt;&lt; “The score is valid”&lt;&lt;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else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&lt;&lt;“The score entered is not valid”;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ct val="70000"/>
              </a:spcBef>
              <a:buNone/>
            </a:pPr>
            <a:r>
              <a:rPr lang="en-US" sz="2400" b="1" dirty="0" smtClean="0">
                <a:solidFill>
                  <a:srgbClr val="3D8963"/>
                </a:solidFill>
                <a:latin typeface="Courier New" pitchFamily="49" charset="0"/>
              </a:rPr>
              <a:t>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bool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isValid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x)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{if (x &gt;= 0 &amp;&amp; x &lt;= 100)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   return true;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else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    return false;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</a:rPr>
              <a:t>  }</a:t>
            </a:r>
            <a:endParaRPr lang="en-US" sz="2200" b="1" dirty="0">
              <a:solidFill>
                <a:srgbClr val="00206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using namespace std;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isLeapYear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y);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do {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&gt;&gt; n;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if(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isLeapYear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(n))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n &lt;&lt;“ is a leap year” 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else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n &lt;&lt;“ is not a leap year” 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} while(n &gt; 1);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isLeapYear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pPr>
              <a:buNone/>
            </a:pPr>
            <a:r>
              <a:rPr lang="en-US" sz="2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{return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((y%4==0)&amp;&amp;(y%100!=0</a:t>
            </a:r>
            <a:r>
              <a:rPr lang="en-US" sz="2200" b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)||(y%400==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0));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</a:t>
            </a:r>
            <a:endParaRPr lang="en-IN" sz="2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Manipulators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Manipulator functions are special stream functions that change certain characteristics of the input and output.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main advantage of using manipulators is that they facilitate the formatting of input and output streams.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C++ standard library provides many manipulators. A few of them are:</a:t>
            </a:r>
          </a:p>
          <a:p>
            <a:pPr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fixed,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showpoint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etc.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fixed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showpoint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manipulators come with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header file itself.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we require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iomanip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header file.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manipulator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stands for set width, and it lets us control how many character positions the next data item should occupy when it is output.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general format of the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manipulator function is		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w)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which changes the field width to w, but only for the next insertion.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output is right-justified (filled with blanks on the left to fill up the field).</a:t>
            </a:r>
          </a:p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the field width specified by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for a data item is not sufficient, the field automatically expands to accommodate the data item.</a:t>
            </a:r>
            <a:endParaRPr lang="en-US" sz="28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(5) &lt;&lt; a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(5) &lt;&lt; b &lt;&lt;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(6) &lt;&lt; item1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setw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(6) &lt;&lt; item2;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manipulator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fixed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used to force all subsequent floating point output to appear in decimal form (not in scientific form, such as 1.25678 e+08).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fixed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4.5*x;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manipulator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showpoint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used to force decimal points be displayed in subsequent outputs, even for whole floating point number.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showpoint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floatVar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manipulator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setprecision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used to control the number of decimal places for a floating point output. 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fixed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(2)&lt;&lt; x*.05;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(Output to two decimal places)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scientific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setprecision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(5)&lt;&lt; 12345678.0;</a:t>
            </a:r>
          </a:p>
          <a:p>
            <a:pPr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(Output: 1.234567e+07)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Strings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 use and manipulate strings, C++ provides a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data type. It requires the header file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&lt;string&gt;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 included in the program.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</a:t>
            </a:r>
            <a:r>
              <a:rPr lang="en-IN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{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s1 = “Welcome to C++”;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s2 = “This is a string”;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s1 &lt;&lt;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s2 &lt;&lt;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}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Output:      Welcome to C++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This is a string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concatenation of two strings is performed by using the + operator.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s1 = “Introduction to”;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s2 = “C++ Programming”;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s3 = s1 + s2;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s3 &lt;&lt;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s3 + “, 4</a:t>
            </a:r>
            <a:r>
              <a:rPr lang="en-US" sz="2200" baseline="300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Edition” &lt;&lt;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Output:	Introduction to C++ Programming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Introduction to C++ Programming, 4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Edition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string data type also provides the functions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substr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to operate on strings.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length function returns the number of characters in the string. If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myname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 string a call to the length function looks like: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myname.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 = “Programming’;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s.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22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2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Output: 11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length of a string is also referred to as size. Therefore, the size function also returns the length of the string. Both </a:t>
            </a:r>
            <a:r>
              <a:rPr lang="en-US" sz="2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myname.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myname.</a:t>
            </a:r>
            <a:r>
              <a:rPr lang="en-US" sz="24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return the same value.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find function finds the first occurrence of a particular substring and returns an unsigned integer value giving the result of the search. A call to the find function looks like: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strg1.</a:t>
            </a:r>
            <a:r>
              <a:rPr lang="en-US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find</a:t>
            </a:r>
            <a:r>
              <a:rPr lang="en-US" sz="240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(“the”);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If the string “the” is found in strg1, the function returns the position in strg1 where the match begins (first position is 0). If the match is not found, a special value is returned.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3341</Words>
  <Application>Microsoft Office PowerPoint</Application>
  <PresentationFormat>On-screen Show (4:3)</PresentationFormat>
  <Paragraphs>368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 More about Type Conversion </vt:lpstr>
      <vt:lpstr>Slide 2</vt:lpstr>
      <vt:lpstr>Slide 3</vt:lpstr>
      <vt:lpstr> Manipulators </vt:lpstr>
      <vt:lpstr>Slide 5</vt:lpstr>
      <vt:lpstr>Slide 6</vt:lpstr>
      <vt:lpstr>Strings</vt:lpstr>
      <vt:lpstr>Slide 8</vt:lpstr>
      <vt:lpstr>Slide 9</vt:lpstr>
      <vt:lpstr>Slide 10</vt:lpstr>
      <vt:lpstr>More on String Class</vt:lpstr>
      <vt:lpstr>Slide 12</vt:lpstr>
      <vt:lpstr>Slide 13</vt:lpstr>
      <vt:lpstr>Slide 14</vt:lpstr>
      <vt:lpstr>Slide 15</vt:lpstr>
      <vt:lpstr>Functions</vt:lpstr>
      <vt:lpstr>Slide 17</vt:lpstr>
      <vt:lpstr>Slide 18</vt:lpstr>
      <vt:lpstr>Slide 19</vt:lpstr>
      <vt:lpstr>Defining and Calling a Function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Library Functions</vt:lpstr>
      <vt:lpstr>Slide 30</vt:lpstr>
      <vt:lpstr>Parameter Passing</vt:lpstr>
      <vt:lpstr>Passing Data by Value</vt:lpstr>
      <vt:lpstr>Slide 33</vt:lpstr>
      <vt:lpstr>Slide 34</vt:lpstr>
      <vt:lpstr>Boolean Functions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Structures</dc:title>
  <dc:creator>ADMIN</dc:creator>
  <cp:lastModifiedBy>ACER</cp:lastModifiedBy>
  <cp:revision>777</cp:revision>
  <dcterms:created xsi:type="dcterms:W3CDTF">2011-01-19T11:30:53Z</dcterms:created>
  <dcterms:modified xsi:type="dcterms:W3CDTF">2011-03-23T12:28:18Z</dcterms:modified>
</cp:coreProperties>
</file>