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7" r:id="rId3"/>
    <p:sldId id="307" r:id="rId4"/>
    <p:sldId id="308" r:id="rId5"/>
    <p:sldId id="306" r:id="rId6"/>
    <p:sldId id="299" r:id="rId7"/>
    <p:sldId id="318" r:id="rId8"/>
    <p:sldId id="301" r:id="rId9"/>
    <p:sldId id="302" r:id="rId10"/>
    <p:sldId id="303" r:id="rId11"/>
    <p:sldId id="298" r:id="rId12"/>
    <p:sldId id="257" r:id="rId13"/>
    <p:sldId id="295" r:id="rId14"/>
    <p:sldId id="310" r:id="rId15"/>
    <p:sldId id="296" r:id="rId16"/>
    <p:sldId id="338" r:id="rId17"/>
    <p:sldId id="259" r:id="rId18"/>
    <p:sldId id="258" r:id="rId19"/>
    <p:sldId id="261" r:id="rId20"/>
    <p:sldId id="265" r:id="rId21"/>
    <p:sldId id="311" r:id="rId22"/>
    <p:sldId id="319" r:id="rId23"/>
    <p:sldId id="320" r:id="rId24"/>
    <p:sldId id="321" r:id="rId25"/>
    <p:sldId id="322" r:id="rId26"/>
    <p:sldId id="323" r:id="rId27"/>
    <p:sldId id="325" r:id="rId28"/>
    <p:sldId id="328" r:id="rId29"/>
    <p:sldId id="324" r:id="rId30"/>
    <p:sldId id="315" r:id="rId31"/>
    <p:sldId id="316" r:id="rId32"/>
    <p:sldId id="326" r:id="rId33"/>
    <p:sldId id="327" r:id="rId34"/>
    <p:sldId id="329" r:id="rId35"/>
    <p:sldId id="330" r:id="rId36"/>
    <p:sldId id="331" r:id="rId37"/>
    <p:sldId id="332" r:id="rId38"/>
    <p:sldId id="333" r:id="rId39"/>
    <p:sldId id="334" r:id="rId40"/>
    <p:sldId id="335" r:id="rId41"/>
    <p:sldId id="336" r:id="rId42"/>
    <p:sldId id="33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8E2B19-6986-4429-8628-6575A31FEBC3}" type="datetimeFigureOut">
              <a:rPr lang="en-US" smtClean="0"/>
              <a:pPr/>
              <a:t>2/28/2011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2D8A5-8A83-41BC-974A-60711E7D05A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3A706-AB07-4E2D-AAF1-5EEAA4818937}" type="datetimeFigureOut">
              <a:rPr lang="en-US" smtClean="0"/>
              <a:pPr/>
              <a:t>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3A706-AB07-4E2D-AAF1-5EEAA4818937}" type="datetimeFigureOut">
              <a:rPr lang="en-US" smtClean="0"/>
              <a:pPr/>
              <a:t>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3A706-AB07-4E2D-AAF1-5EEAA4818937}" type="datetimeFigureOut">
              <a:rPr lang="en-US" smtClean="0"/>
              <a:pPr/>
              <a:t>2/28/2011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3A706-AB07-4E2D-AAF1-5EEAA4818937}" type="datetimeFigureOut">
              <a:rPr lang="en-US" smtClean="0"/>
              <a:pPr/>
              <a:t>2/28/2011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3A706-AB07-4E2D-AAF1-5EEAA4818937}" type="datetimeFigureOut">
              <a:rPr lang="en-US" smtClean="0"/>
              <a:pPr/>
              <a:t>2/28/2011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3A706-AB07-4E2D-AAF1-5EEAA4818937}" type="datetimeFigureOut">
              <a:rPr lang="en-US" smtClean="0"/>
              <a:pPr/>
              <a:t>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3A706-AB07-4E2D-AAF1-5EEAA4818937}" type="datetimeFigureOut">
              <a:rPr lang="en-US" smtClean="0"/>
              <a:pPr/>
              <a:t>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3A706-AB07-4E2D-AAF1-5EEAA4818937}" type="datetimeFigureOut">
              <a:rPr lang="en-US" smtClean="0"/>
              <a:pPr/>
              <a:t>2/28/2011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BFAD1-3039-4D91-9B43-FAE9A45070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6096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Scope of Identifiers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228600" y="838200"/>
            <a:ext cx="8686800" cy="5867400"/>
          </a:xfrm>
        </p:spPr>
        <p:txBody>
          <a:bodyPr>
            <a:normAutofit/>
          </a:bodyPr>
          <a:lstStyle/>
          <a:p>
            <a:pPr>
              <a:spcBef>
                <a:spcPct val="50000"/>
              </a:spcBef>
            </a:pPr>
            <a:r>
              <a:rPr lang="en-US" sz="2800" dirty="0" smtClean="0">
                <a:latin typeface="Times New Roman" pitchFamily="18" charset="0"/>
                <a:cs typeface="Times New Roman" pitchFamily="18" charset="0"/>
              </a:rPr>
              <a:t>The portion of the program where an identifier can be used is known as its </a:t>
            </a:r>
            <a:r>
              <a:rPr lang="en-US" sz="2800" i="1" dirty="0" smtClean="0">
                <a:solidFill>
                  <a:srgbClr val="FF0000"/>
                </a:solidFill>
                <a:latin typeface="Times New Roman" pitchFamily="18" charset="0"/>
                <a:cs typeface="Times New Roman" pitchFamily="18" charset="0"/>
              </a:rPr>
              <a:t>scope</a:t>
            </a:r>
            <a:r>
              <a:rPr lang="en-US" sz="2800" dirty="0" smtClean="0">
                <a:latin typeface="Times New Roman" pitchFamily="18" charset="0"/>
                <a:cs typeface="Times New Roman" pitchFamily="18" charset="0"/>
              </a:rPr>
              <a:t>.</a:t>
            </a:r>
          </a:p>
          <a:p>
            <a:pPr>
              <a:spcBef>
                <a:spcPct val="50000"/>
              </a:spcBef>
            </a:pPr>
            <a:r>
              <a:rPr lang="en-US" sz="2800" dirty="0" smtClean="0">
                <a:latin typeface="Times New Roman" pitchFamily="18" charset="0"/>
                <a:cs typeface="Times New Roman" pitchFamily="18" charset="0"/>
              </a:rPr>
              <a:t>For example, if we create a local variable in a block (i.e. declare a variable in a block), it can be referenced only in that block and in blocks nested within that block.</a:t>
            </a:r>
          </a:p>
          <a:p>
            <a:pPr>
              <a:spcBef>
                <a:spcPct val="50000"/>
              </a:spcBef>
              <a:buNone/>
            </a:pPr>
            <a:r>
              <a:rPr lang="en-US" sz="2200" dirty="0" smtClean="0">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(num &gt; 5)</a:t>
            </a:r>
          </a:p>
          <a:p>
            <a:pPr>
              <a:spcBef>
                <a:spcPct val="50000"/>
              </a:spcBef>
              <a:buNone/>
            </a:pPr>
            <a:r>
              <a:rPr lang="en-US" sz="2200" dirty="0" smtClean="0">
                <a:solidFill>
                  <a:srgbClr val="002060"/>
                </a:solidFill>
                <a:latin typeface="Courier New" pitchFamily="49" charset="0"/>
                <a:cs typeface="Courier New" pitchFamily="49" charset="0"/>
              </a:rPr>
              <a:t>            {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n;</a:t>
            </a:r>
          </a:p>
          <a:p>
            <a:pPr>
              <a:spcBef>
                <a:spcPct val="50000"/>
              </a:spcBef>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cin</a:t>
            </a:r>
            <a:r>
              <a:rPr lang="en-US" sz="2200" dirty="0" smtClean="0">
                <a:solidFill>
                  <a:srgbClr val="002060"/>
                </a:solidFill>
                <a:latin typeface="Courier New" pitchFamily="49" charset="0"/>
                <a:cs typeface="Courier New" pitchFamily="49" charset="0"/>
              </a:rPr>
              <a:t> &gt;&gt; n;</a:t>
            </a:r>
          </a:p>
          <a:p>
            <a:pPr>
              <a:spcBef>
                <a:spcPct val="50000"/>
              </a:spcBef>
              <a:buNone/>
            </a:pPr>
            <a:r>
              <a:rPr lang="en-US" sz="2200" dirty="0" smtClean="0">
                <a:solidFill>
                  <a:srgbClr val="002060"/>
                </a:solidFill>
                <a:latin typeface="Courier New" pitchFamily="49" charset="0"/>
                <a:cs typeface="Courier New" pitchFamily="49" charset="0"/>
              </a:rPr>
              <a:t>                y = y + n; }</a:t>
            </a:r>
          </a:p>
          <a:p>
            <a:pPr>
              <a:spcBef>
                <a:spcPct val="50000"/>
              </a:spcBef>
            </a:pPr>
            <a:r>
              <a:rPr lang="en-US" sz="2800" dirty="0" smtClean="0">
                <a:latin typeface="Times New Roman" pitchFamily="18" charset="0"/>
                <a:cs typeface="Times New Roman" pitchFamily="18" charset="0"/>
              </a:rPr>
              <a:t>The local variable </a:t>
            </a:r>
            <a:r>
              <a:rPr lang="en-US" sz="2800" dirty="0" smtClean="0">
                <a:solidFill>
                  <a:srgbClr val="002060"/>
                </a:solidFill>
                <a:latin typeface="Courier New" pitchFamily="49" charset="0"/>
                <a:cs typeface="Courier New" pitchFamily="49" charset="0"/>
              </a:rPr>
              <a:t>n</a:t>
            </a:r>
            <a:r>
              <a:rPr lang="en-US" sz="2800" dirty="0" smtClean="0">
                <a:latin typeface="Times New Roman" pitchFamily="18" charset="0"/>
                <a:cs typeface="Times New Roman" pitchFamily="18" charset="0"/>
              </a:rPr>
              <a:t> above cannot be accessed by any statement outside the </a:t>
            </a:r>
            <a:r>
              <a:rPr lang="en-US" sz="2800" b="1" dirty="0" smtClean="0">
                <a:solidFill>
                  <a:srgbClr val="002060"/>
                </a:solidFill>
                <a:latin typeface="Courier New" pitchFamily="49" charset="0"/>
                <a:cs typeface="Courier New" pitchFamily="49" charset="0"/>
              </a:rPr>
              <a:t>if</a:t>
            </a:r>
            <a:r>
              <a:rPr lang="en-US" sz="2800" dirty="0" smtClean="0">
                <a:latin typeface="Times New Roman" pitchFamily="18" charset="0"/>
                <a:cs typeface="Times New Roman" pitchFamily="18" charset="0"/>
              </a:rPr>
              <a:t> block.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US" sz="2800" b="1"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#include&lt;</a:t>
            </a:r>
            <a:r>
              <a:rPr lang="en-US" sz="2200" b="1" dirty="0" err="1" smtClean="0">
                <a:solidFill>
                  <a:srgbClr val="002060"/>
                </a:solidFill>
                <a:latin typeface="Courier New" pitchFamily="49" charset="0"/>
                <a:cs typeface="Courier New" pitchFamily="49" charset="0"/>
              </a:rPr>
              <a:t>iostream</a:t>
            </a:r>
            <a:r>
              <a:rPr lang="en-US" sz="2200" b="1" dirty="0" smtClean="0">
                <a:solidFill>
                  <a:srgbClr val="002060"/>
                </a:solidFill>
                <a:latin typeface="Courier New" pitchFamily="49" charset="0"/>
                <a:cs typeface="Courier New" pitchFamily="49" charset="0"/>
              </a:rPr>
              <a:t>&gt;</a:t>
            </a:r>
          </a:p>
          <a:p>
            <a:pPr>
              <a:buNone/>
            </a:pPr>
            <a:r>
              <a:rPr lang="en-US" sz="2200" b="1" dirty="0" smtClean="0">
                <a:solidFill>
                  <a:srgbClr val="002060"/>
                </a:solidFill>
                <a:latin typeface="Courier New" pitchFamily="49" charset="0"/>
                <a:cs typeface="Courier New" pitchFamily="49" charset="0"/>
              </a:rPr>
              <a:t> using namespace std;</a:t>
            </a:r>
            <a:endParaRPr lang="en-US" sz="2200" b="1" i="1" dirty="0" smtClean="0">
              <a:solidFill>
                <a:srgbClr val="0000FF"/>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void </a:t>
            </a:r>
            <a:r>
              <a:rPr lang="en-US" sz="2200" b="1" dirty="0" err="1" smtClean="0">
                <a:solidFill>
                  <a:srgbClr val="002060"/>
                </a:solidFill>
                <a:latin typeface="Courier New" pitchFamily="49" charset="0"/>
                <a:cs typeface="Courier New" pitchFamily="49" charset="0"/>
              </a:rPr>
              <a:t>printcount</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{static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count = 1;</a:t>
            </a:r>
            <a:r>
              <a:rPr lang="en-US" sz="1800" b="1" dirty="0" smtClean="0">
                <a:solidFill>
                  <a:srgbClr val="002060"/>
                </a:solidFill>
                <a:latin typeface="Courier New" pitchFamily="49" charset="0"/>
                <a:cs typeface="Courier New" pitchFamily="49" charset="0"/>
              </a:rPr>
              <a:t>//</a:t>
            </a:r>
            <a:r>
              <a:rPr lang="en-US" sz="1800" b="1" i="1" dirty="0" smtClean="0">
                <a:solidFill>
                  <a:srgbClr val="002060"/>
                </a:solidFill>
                <a:latin typeface="Courier New" pitchFamily="49" charset="0"/>
                <a:cs typeface="Courier New" pitchFamily="49" charset="0"/>
              </a:rPr>
              <a:t>initialized only on the first call</a:t>
            </a:r>
            <a:endParaRPr lang="en-US" sz="1800" b="1" i="1" dirty="0" smtClean="0">
              <a:solidFill>
                <a:srgbClr val="0000FF"/>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“Count = “ &lt;&lt; count &lt;&lt;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count = count + 1;</a:t>
            </a:r>
            <a:r>
              <a:rPr lang="en-US" sz="1800" b="1" dirty="0" smtClean="0">
                <a:solidFill>
                  <a:srgbClr val="002060"/>
                </a:solidFill>
                <a:latin typeface="Courier New" pitchFamily="49" charset="0"/>
                <a:cs typeface="Courier New" pitchFamily="49" charset="0"/>
              </a:rPr>
              <a:t>//</a:t>
            </a:r>
            <a:r>
              <a:rPr lang="en-US" sz="1800" b="1" i="1" dirty="0" smtClean="0">
                <a:solidFill>
                  <a:srgbClr val="002060"/>
                </a:solidFill>
                <a:latin typeface="Courier New" pitchFamily="49" charset="0"/>
                <a:cs typeface="Courier New" pitchFamily="49" charset="0"/>
              </a:rPr>
              <a:t>updated value of count is retained.</a:t>
            </a:r>
          </a:p>
          <a:p>
            <a:pPr>
              <a:buNone/>
            </a:pPr>
            <a:r>
              <a:rPr lang="en-US" sz="2200" b="1" dirty="0" smtClean="0">
                <a:solidFill>
                  <a:srgbClr val="002060"/>
                </a:solidFill>
                <a:latin typeface="Courier New" pitchFamily="49" charset="0"/>
                <a:cs typeface="Courier New" pitchFamily="49" charset="0"/>
              </a:rPr>
              <a:t>  }         </a:t>
            </a:r>
            <a:endParaRPr lang="en-US" sz="2200" b="1" i="1" dirty="0" smtClean="0">
              <a:solidFill>
                <a:srgbClr val="0000FF"/>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printcount</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printcount</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printcount</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p:txBody>
      </p:sp>
      <p:sp>
        <p:nvSpPr>
          <p:cNvPr id="4" name="Rectangle 3"/>
          <p:cNvSpPr/>
          <p:nvPr/>
        </p:nvSpPr>
        <p:spPr>
          <a:xfrm>
            <a:off x="4800600" y="4847272"/>
            <a:ext cx="2133600" cy="1631216"/>
          </a:xfrm>
          <a:prstGeom prst="rect">
            <a:avLst/>
          </a:prstGeom>
        </p:spPr>
        <p:txBody>
          <a:bodyPr wrap="square">
            <a:spAutoFit/>
          </a:bodyPr>
          <a:lstStyle/>
          <a:p>
            <a:r>
              <a:rPr lang="en-US" sz="2000" b="1" dirty="0" smtClean="0"/>
              <a:t>Output:  </a:t>
            </a:r>
          </a:p>
          <a:p>
            <a:r>
              <a:rPr lang="en-US" sz="2000" b="1" dirty="0" smtClean="0"/>
              <a:t>             count = 1</a:t>
            </a:r>
          </a:p>
          <a:p>
            <a:r>
              <a:rPr lang="en-US" sz="2000" b="1" dirty="0" smtClean="0"/>
              <a:t>             count = 2</a:t>
            </a:r>
          </a:p>
          <a:p>
            <a:r>
              <a:rPr lang="en-US" sz="2000" b="1" dirty="0" smtClean="0"/>
              <a:t>             count = 3</a:t>
            </a:r>
          </a:p>
          <a:p>
            <a:r>
              <a:rPr lang="en-US" sz="2000" b="1" dirty="0" smtClean="0"/>
              <a:t>                </a:t>
            </a:r>
            <a:endParaRPr lang="en-IN"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Arrays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US" sz="3000" dirty="0" smtClean="0">
                <a:latin typeface="Times New Roman" pitchFamily="18" charset="0"/>
                <a:cs typeface="Times New Roman" pitchFamily="18" charset="0"/>
              </a:rPr>
              <a:t>Arrays are data structures consisting of related data items of same type, addressed by a common name.</a:t>
            </a:r>
          </a:p>
          <a:p>
            <a:r>
              <a:rPr lang="en-US" sz="2800" dirty="0" smtClean="0">
                <a:latin typeface="Times New Roman" pitchFamily="18" charset="0"/>
                <a:cs typeface="Times New Roman" pitchFamily="18" charset="0"/>
              </a:rPr>
              <a:t>All the items in an array are stored in contiguous memory locations. An array is thus a consecutive group of memory locations that all have the same type.</a:t>
            </a:r>
          </a:p>
          <a:p>
            <a:r>
              <a:rPr lang="en-US" sz="2800" dirty="0" smtClean="0">
                <a:latin typeface="Times New Roman" pitchFamily="18" charset="0"/>
                <a:cs typeface="Times New Roman" pitchFamily="18" charset="0"/>
              </a:rPr>
              <a:t>For example, </a:t>
            </a:r>
          </a:p>
          <a:p>
            <a:pPr>
              <a:buNone/>
            </a:pPr>
            <a:r>
              <a:rPr lang="en-US" sz="2800" b="1" dirty="0" smtClean="0">
                <a:solidFill>
                  <a:srgbClr val="002060"/>
                </a:solidFill>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marks[10];</a:t>
            </a:r>
          </a:p>
          <a:p>
            <a:pPr>
              <a:buNone/>
            </a:pPr>
            <a:r>
              <a:rPr lang="en-US" sz="24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defines an array by the name </a:t>
            </a:r>
            <a:r>
              <a:rPr lang="en-US" sz="2800" b="1" dirty="0" smtClean="0">
                <a:solidFill>
                  <a:srgbClr val="002060"/>
                </a:solidFill>
                <a:latin typeface="Courier New" pitchFamily="49" charset="0"/>
                <a:cs typeface="Courier New" pitchFamily="49" charset="0"/>
              </a:rPr>
              <a:t>marks</a:t>
            </a:r>
            <a:r>
              <a:rPr lang="en-US" sz="2800" dirty="0" smtClean="0">
                <a:latin typeface="Times New Roman" pitchFamily="18" charset="0"/>
                <a:cs typeface="Times New Roman" pitchFamily="18" charset="0"/>
              </a:rPr>
              <a:t> that can hold a maximum of ten elements.</a:t>
            </a:r>
          </a:p>
          <a:p>
            <a:r>
              <a:rPr lang="en-US" sz="2800" dirty="0" smtClean="0">
                <a:latin typeface="Times New Roman" pitchFamily="18" charset="0"/>
                <a:cs typeface="Times New Roman" pitchFamily="18" charset="0"/>
              </a:rPr>
              <a:t>An element in an array can be accessed by giving the name of the array followed by the position number of the particular element in the square bracket ([ ]).</a:t>
            </a:r>
          </a:p>
          <a:p>
            <a:pPr>
              <a:buNone/>
            </a:pPr>
            <a:r>
              <a:rPr lang="en-US" sz="2800" dirty="0" smtClean="0">
                <a:latin typeface="Times New Roman" pitchFamily="18" charset="0"/>
                <a:cs typeface="Times New Roman" pitchFamily="18" charset="0"/>
              </a:rPr>
              <a:t>    For example,         </a:t>
            </a:r>
            <a:r>
              <a:rPr lang="en-US" sz="2400" b="1" dirty="0" smtClean="0">
                <a:solidFill>
                  <a:srgbClr val="002060"/>
                </a:solidFill>
                <a:latin typeface="Courier New" pitchFamily="49" charset="0"/>
                <a:cs typeface="Courier New" pitchFamily="49" charset="0"/>
              </a:rPr>
              <a:t>marks[4]</a:t>
            </a:r>
            <a:r>
              <a:rPr lang="en-US" sz="2800" dirty="0" smtClean="0">
                <a:latin typeface="Times New Roman" pitchFamily="18" charset="0"/>
                <a:cs typeface="Times New Roman" pitchFamily="18" charset="0"/>
              </a:rPr>
              <a:t> </a:t>
            </a:r>
            <a:endParaRPr lang="en-US" sz="2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US" sz="2800" dirty="0" smtClean="0">
                <a:latin typeface="Times New Roman" pitchFamily="18" charset="0"/>
                <a:cs typeface="Times New Roman" pitchFamily="18" charset="0"/>
              </a:rPr>
              <a:t>The position number is referred to as </a:t>
            </a:r>
            <a:r>
              <a:rPr lang="en-US" sz="2800" i="1" dirty="0" smtClean="0">
                <a:solidFill>
                  <a:srgbClr val="FF0000"/>
                </a:solidFill>
                <a:latin typeface="Times New Roman" pitchFamily="18" charset="0"/>
                <a:cs typeface="Times New Roman" pitchFamily="18" charset="0"/>
              </a:rPr>
              <a:t>index</a:t>
            </a:r>
            <a:r>
              <a:rPr lang="en-US" sz="2800" dirty="0" smtClean="0">
                <a:latin typeface="Times New Roman" pitchFamily="18" charset="0"/>
                <a:cs typeface="Times New Roman" pitchFamily="18" charset="0"/>
              </a:rPr>
              <a:t> or </a:t>
            </a:r>
            <a:r>
              <a:rPr lang="en-US" sz="2800" i="1" dirty="0" smtClean="0">
                <a:solidFill>
                  <a:srgbClr val="FF0000"/>
                </a:solidFill>
                <a:latin typeface="Times New Roman" pitchFamily="18" charset="0"/>
                <a:cs typeface="Times New Roman" pitchFamily="18" charset="0"/>
              </a:rPr>
              <a:t>subscript</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The first element in an array has index 0</a:t>
            </a:r>
            <a:r>
              <a:rPr lang="en-US" sz="2800" dirty="0" smtClean="0">
                <a:latin typeface="Times New Roman" pitchFamily="18" charset="0"/>
                <a:cs typeface="Times New Roman" pitchFamily="18" charset="0"/>
              </a:rPr>
              <a:t>.</a:t>
            </a:r>
          </a:p>
          <a:p>
            <a:pPr>
              <a:buNone/>
            </a:pPr>
            <a:endParaRPr lang="en-US" sz="28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b="1" dirty="0" smtClean="0">
                <a:solidFill>
                  <a:srgbClr val="002060"/>
                </a:solidFill>
                <a:latin typeface="Courier New" pitchFamily="49" charset="0"/>
                <a:cs typeface="Courier New" pitchFamily="49" charset="0"/>
              </a:rPr>
              <a:t> </a:t>
            </a: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r>
              <a:rPr lang="en-US" sz="2800" dirty="0" smtClean="0">
                <a:latin typeface="Times New Roman" pitchFamily="18" charset="0"/>
                <a:cs typeface="Times New Roman" pitchFamily="18" charset="0"/>
              </a:rPr>
              <a:t>The syntax for declaring an array is</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DataType</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ArrayName</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ArraySize</a:t>
            </a:r>
            <a:r>
              <a:rPr lang="en-US" sz="2400" b="1" dirty="0" smtClean="0">
                <a:solidFill>
                  <a:srgbClr val="002060"/>
                </a:solidFill>
                <a:latin typeface="Courier New" pitchFamily="49" charset="0"/>
                <a:cs typeface="Courier New" pitchFamily="49" charset="0"/>
              </a:rPr>
              <a:t>];</a:t>
            </a:r>
            <a:endParaRPr lang="en-IN" sz="2400" b="1" dirty="0">
              <a:solidFill>
                <a:srgbClr val="002060"/>
              </a:solidFill>
              <a:latin typeface="Courier New" pitchFamily="49" charset="0"/>
              <a:cs typeface="Courier New" pitchFamily="49" charset="0"/>
            </a:endParaRPr>
          </a:p>
        </p:txBody>
      </p:sp>
      <p:sp>
        <p:nvSpPr>
          <p:cNvPr id="4" name="Rectangle 3"/>
          <p:cNvSpPr/>
          <p:nvPr/>
        </p:nvSpPr>
        <p:spPr>
          <a:xfrm>
            <a:off x="3657600" y="2590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57600" y="2209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657600" y="2971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657600" y="3352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657600" y="3733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657600" y="4114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657600" y="4495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657600" y="1828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657600" y="1447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209800" y="144780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marks[0]</a:t>
            </a:r>
            <a:endParaRPr lang="en-IN" sz="2000" b="1" dirty="0">
              <a:solidFill>
                <a:srgbClr val="002060"/>
              </a:solidFill>
              <a:latin typeface="Courier New" pitchFamily="49" charset="0"/>
              <a:cs typeface="Courier New" pitchFamily="49" charset="0"/>
            </a:endParaRPr>
          </a:p>
        </p:txBody>
      </p:sp>
      <p:sp>
        <p:nvSpPr>
          <p:cNvPr id="14" name="TextBox 13"/>
          <p:cNvSpPr txBox="1"/>
          <p:nvPr/>
        </p:nvSpPr>
        <p:spPr>
          <a:xfrm>
            <a:off x="2209800" y="180969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marks[1]</a:t>
            </a:r>
            <a:endParaRPr lang="en-IN" sz="2000" b="1" dirty="0">
              <a:solidFill>
                <a:srgbClr val="002060"/>
              </a:solidFill>
              <a:latin typeface="Courier New" pitchFamily="49" charset="0"/>
              <a:cs typeface="Courier New" pitchFamily="49" charset="0"/>
            </a:endParaRPr>
          </a:p>
        </p:txBody>
      </p:sp>
      <p:sp>
        <p:nvSpPr>
          <p:cNvPr id="15" name="TextBox 14"/>
          <p:cNvSpPr txBox="1"/>
          <p:nvPr/>
        </p:nvSpPr>
        <p:spPr>
          <a:xfrm>
            <a:off x="2209800" y="219069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marks[2]</a:t>
            </a:r>
            <a:endParaRPr lang="en-IN" sz="2000" b="1" dirty="0">
              <a:solidFill>
                <a:srgbClr val="002060"/>
              </a:solidFill>
              <a:latin typeface="Courier New" pitchFamily="49" charset="0"/>
              <a:cs typeface="Courier New" pitchFamily="49" charset="0"/>
            </a:endParaRPr>
          </a:p>
        </p:txBody>
      </p:sp>
      <p:sp>
        <p:nvSpPr>
          <p:cNvPr id="16" name="TextBox 15"/>
          <p:cNvSpPr txBox="1"/>
          <p:nvPr/>
        </p:nvSpPr>
        <p:spPr>
          <a:xfrm>
            <a:off x="2241828" y="257169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marks[3]</a:t>
            </a:r>
            <a:endParaRPr lang="en-IN" sz="2000" b="1" dirty="0">
              <a:solidFill>
                <a:srgbClr val="002060"/>
              </a:solidFill>
              <a:latin typeface="Courier New" pitchFamily="49" charset="0"/>
              <a:cs typeface="Courier New" pitchFamily="49" charset="0"/>
            </a:endParaRPr>
          </a:p>
        </p:txBody>
      </p:sp>
      <p:sp>
        <p:nvSpPr>
          <p:cNvPr id="17" name="TextBox 16"/>
          <p:cNvSpPr txBox="1"/>
          <p:nvPr/>
        </p:nvSpPr>
        <p:spPr>
          <a:xfrm>
            <a:off x="2209800" y="297180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marks[4]</a:t>
            </a:r>
            <a:endParaRPr lang="en-IN" sz="2000" b="1" dirty="0">
              <a:solidFill>
                <a:srgbClr val="002060"/>
              </a:solidFill>
              <a:latin typeface="Courier New" pitchFamily="49" charset="0"/>
              <a:cs typeface="Courier New" pitchFamily="49" charset="0"/>
            </a:endParaRPr>
          </a:p>
        </p:txBody>
      </p:sp>
      <p:sp>
        <p:nvSpPr>
          <p:cNvPr id="18" name="TextBox 17"/>
          <p:cNvSpPr txBox="1"/>
          <p:nvPr/>
        </p:nvSpPr>
        <p:spPr>
          <a:xfrm>
            <a:off x="2209800" y="333369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marks[5]</a:t>
            </a:r>
            <a:endParaRPr lang="en-IN" sz="2000" b="1" dirty="0">
              <a:solidFill>
                <a:srgbClr val="002060"/>
              </a:solidFill>
              <a:latin typeface="Courier New" pitchFamily="49" charset="0"/>
              <a:cs typeface="Courier New" pitchFamily="49" charset="0"/>
            </a:endParaRPr>
          </a:p>
        </p:txBody>
      </p:sp>
      <p:sp>
        <p:nvSpPr>
          <p:cNvPr id="19" name="TextBox 18"/>
          <p:cNvSpPr txBox="1"/>
          <p:nvPr/>
        </p:nvSpPr>
        <p:spPr>
          <a:xfrm>
            <a:off x="2209800" y="373380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marks[6]</a:t>
            </a:r>
            <a:endParaRPr lang="en-IN" sz="2000" b="1" dirty="0">
              <a:solidFill>
                <a:srgbClr val="002060"/>
              </a:solidFill>
              <a:latin typeface="Courier New" pitchFamily="49" charset="0"/>
              <a:cs typeface="Courier New" pitchFamily="49" charset="0"/>
            </a:endParaRPr>
          </a:p>
        </p:txBody>
      </p:sp>
      <p:sp>
        <p:nvSpPr>
          <p:cNvPr id="20" name="TextBox 19"/>
          <p:cNvSpPr txBox="1"/>
          <p:nvPr/>
        </p:nvSpPr>
        <p:spPr>
          <a:xfrm>
            <a:off x="2209800" y="409569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marks[7]</a:t>
            </a:r>
            <a:endParaRPr lang="en-IN" sz="2000" b="1" dirty="0">
              <a:solidFill>
                <a:srgbClr val="002060"/>
              </a:solidFill>
              <a:latin typeface="Courier New" pitchFamily="49" charset="0"/>
              <a:cs typeface="Courier New" pitchFamily="49" charset="0"/>
            </a:endParaRPr>
          </a:p>
        </p:txBody>
      </p:sp>
      <p:sp>
        <p:nvSpPr>
          <p:cNvPr id="21" name="TextBox 20"/>
          <p:cNvSpPr txBox="1"/>
          <p:nvPr/>
        </p:nvSpPr>
        <p:spPr>
          <a:xfrm>
            <a:off x="2209800" y="447669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marks[8]</a:t>
            </a:r>
            <a:endParaRPr lang="en-IN" sz="2000" b="1" dirty="0">
              <a:solidFill>
                <a:srgbClr val="002060"/>
              </a:solidFill>
              <a:latin typeface="Courier New" pitchFamily="49" charset="0"/>
              <a:cs typeface="Courier New" pitchFamily="49" charset="0"/>
            </a:endParaRPr>
          </a:p>
        </p:txBody>
      </p:sp>
      <p:sp>
        <p:nvSpPr>
          <p:cNvPr id="22" name="TextBox 21"/>
          <p:cNvSpPr txBox="1"/>
          <p:nvPr/>
        </p:nvSpPr>
        <p:spPr>
          <a:xfrm>
            <a:off x="2209800" y="4876800"/>
            <a:ext cx="1415772" cy="400110"/>
          </a:xfrm>
          <a:prstGeom prst="rect">
            <a:avLst/>
          </a:prstGeom>
          <a:noFill/>
        </p:spPr>
        <p:txBody>
          <a:bodyPr wrap="none" rtlCol="0">
            <a:spAutoFit/>
          </a:bodyPr>
          <a:lstStyle/>
          <a:p>
            <a:r>
              <a:rPr lang="en-US" sz="2000" b="1" dirty="0" smtClean="0">
                <a:solidFill>
                  <a:srgbClr val="002060"/>
                </a:solidFill>
                <a:latin typeface="Courier New" pitchFamily="49" charset="0"/>
                <a:cs typeface="Courier New" pitchFamily="49" charset="0"/>
              </a:rPr>
              <a:t>marks[9]</a:t>
            </a:r>
            <a:endParaRPr lang="en-IN" sz="2000" b="1" dirty="0">
              <a:solidFill>
                <a:srgbClr val="002060"/>
              </a:solidFill>
              <a:latin typeface="Courier New" pitchFamily="49" charset="0"/>
              <a:cs typeface="Courier New" pitchFamily="49" charset="0"/>
            </a:endParaRPr>
          </a:p>
        </p:txBody>
      </p:sp>
      <p:sp>
        <p:nvSpPr>
          <p:cNvPr id="23" name="Rectangle 22"/>
          <p:cNvSpPr/>
          <p:nvPr/>
        </p:nvSpPr>
        <p:spPr>
          <a:xfrm>
            <a:off x="3657600" y="4876800"/>
            <a:ext cx="2133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2800" dirty="0" smtClean="0">
                <a:latin typeface="Times New Roman" pitchFamily="18" charset="0"/>
                <a:cs typeface="Times New Roman" pitchFamily="18" charset="0"/>
              </a:rPr>
              <a:t>The index expression for an array may be simply a constant or a variable name or it may be a complex combination of variables, operators and function calls. </a:t>
            </a:r>
          </a:p>
          <a:p>
            <a:r>
              <a:rPr lang="en-US" sz="2800" dirty="0" smtClean="0">
                <a:latin typeface="Times New Roman" pitchFamily="18" charset="0"/>
                <a:cs typeface="Times New Roman" pitchFamily="18" charset="0"/>
              </a:rPr>
              <a:t>Whatever the form of the expression of the index of an array, it must be an integer value.</a:t>
            </a:r>
          </a:p>
          <a:p>
            <a:r>
              <a:rPr lang="en-US" sz="2800" dirty="0" smtClean="0">
                <a:latin typeface="Times New Roman" pitchFamily="18" charset="0"/>
                <a:cs typeface="Times New Roman" pitchFamily="18" charset="0"/>
              </a:rPr>
              <a:t>If a program uses an expression as an index, then the program evaluates the expression to determine the index.     </a:t>
            </a:r>
            <a:endParaRPr lang="en-US" sz="2800" i="1" dirty="0" smtClean="0">
              <a:latin typeface="Times New Roman" pitchFamily="18" charset="0"/>
              <a:cs typeface="Times New Roman" pitchFamily="18" charset="0"/>
            </a:endParaRP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marks[a + b] = marks [a] + 3;</a:t>
            </a:r>
          </a:p>
          <a:p>
            <a:r>
              <a:rPr lang="en-US" sz="2800" dirty="0" smtClean="0">
                <a:latin typeface="Times New Roman" pitchFamily="18" charset="0"/>
                <a:cs typeface="Times New Roman" pitchFamily="18" charset="0"/>
              </a:rPr>
              <a:t>Each array element  is treated exactly the same way as any simple variable of the corresponding type.  For example, we can do following to an individual element:</a:t>
            </a:r>
          </a:p>
          <a:p>
            <a:pPr>
              <a:buNone/>
            </a:pPr>
            <a:r>
              <a:rPr lang="en-US" sz="2800"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marks[2] = 76;</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marks[2];</a:t>
            </a:r>
          </a:p>
          <a:p>
            <a:pPr>
              <a:buNone/>
            </a:pPr>
            <a:r>
              <a:rPr lang="en-US" sz="2200" b="1" dirty="0" smtClean="0">
                <a:solidFill>
                  <a:srgbClr val="002060"/>
                </a:solidFill>
                <a:latin typeface="Courier New" pitchFamily="49" charset="0"/>
                <a:cs typeface="Courier New" pitchFamily="49" charset="0"/>
              </a:rPr>
              <a:t>    x = marks[2] / 10.0;</a:t>
            </a:r>
          </a:p>
          <a:p>
            <a:pPr>
              <a:buNone/>
            </a:pP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a:buNone/>
            </a:pPr>
            <a:r>
              <a:rPr lang="en-US" sz="2800" b="1" dirty="0" smtClean="0">
                <a:latin typeface="Times New Roman" pitchFamily="18" charset="0"/>
                <a:cs typeface="Times New Roman" pitchFamily="18" charset="0"/>
              </a:rPr>
              <a:t>Initializing Arrays in Declarations:</a:t>
            </a:r>
          </a:p>
          <a:p>
            <a:r>
              <a:rPr lang="en-US" sz="2800" dirty="0" smtClean="0">
                <a:latin typeface="Times New Roman" pitchFamily="18" charset="0"/>
                <a:cs typeface="Times New Roman" pitchFamily="18" charset="0"/>
              </a:rPr>
              <a:t>The elements of an array can be initialized in the array declaration by following the array name with an equals sign and a comma separated list of </a:t>
            </a:r>
            <a:r>
              <a:rPr lang="en-US" sz="2800" dirty="0" err="1" smtClean="0">
                <a:latin typeface="Times New Roman" pitchFamily="18" charset="0"/>
                <a:cs typeface="Times New Roman" pitchFamily="18" charset="0"/>
              </a:rPr>
              <a:t>initializers</a:t>
            </a:r>
            <a:r>
              <a:rPr lang="en-US" sz="2800" dirty="0" smtClean="0">
                <a:latin typeface="Times New Roman" pitchFamily="18" charset="0"/>
                <a:cs typeface="Times New Roman" pitchFamily="18" charset="0"/>
              </a:rPr>
              <a:t> inside the braces. For example,</a:t>
            </a:r>
          </a:p>
          <a:p>
            <a:pPr>
              <a:buNone/>
            </a:pPr>
            <a:r>
              <a:rPr lang="en-US" sz="28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age[5] = {20,23,30,10,33}; </a:t>
            </a:r>
          </a:p>
          <a:p>
            <a:r>
              <a:rPr lang="en-US" sz="2800" dirty="0" smtClean="0">
                <a:latin typeface="Times New Roman" pitchFamily="18" charset="0"/>
                <a:cs typeface="Times New Roman" pitchFamily="18" charset="0"/>
              </a:rPr>
              <a:t>It is not necessary to specify the size of the array while initializing.</a:t>
            </a:r>
          </a:p>
          <a:p>
            <a:pPr>
              <a:buNone/>
            </a:pPr>
            <a:r>
              <a:rPr lang="en-US" sz="2400" b="1" dirty="0" smtClean="0">
                <a:latin typeface="Courier New" pitchFamily="49" charset="0"/>
              </a:rPr>
              <a:t>   </a:t>
            </a:r>
            <a:r>
              <a:rPr lang="en-US" sz="2400" b="1" dirty="0" smtClean="0">
                <a:solidFill>
                  <a:srgbClr val="002060"/>
                </a:solidFill>
                <a:latin typeface="Courier New" pitchFamily="49" charset="0"/>
              </a:rPr>
              <a:t>char s[] = { 'R', 'P', 'I' };</a:t>
            </a:r>
            <a:endParaRPr lang="en-US" sz="2400" b="1" dirty="0" smtClean="0">
              <a:solidFill>
                <a:srgbClr val="002060"/>
              </a:solidFill>
              <a:latin typeface="Courier New" pitchFamily="49" charset="0"/>
              <a:cs typeface="Courier New" pitchFamily="49" charset="0"/>
            </a:endParaRPr>
          </a:p>
          <a:p>
            <a:r>
              <a:rPr lang="en-US" sz="2800" dirty="0" smtClean="0">
                <a:latin typeface="Times New Roman" pitchFamily="18" charset="0"/>
                <a:cs typeface="Times New Roman" pitchFamily="18" charset="0"/>
              </a:rPr>
              <a:t>Arrays follow the same rule as simple variables about the time(s) at which </a:t>
            </a:r>
            <a:r>
              <a:rPr lang="en-US" sz="2800" dirty="0" err="1" smtClean="0">
                <a:latin typeface="Times New Roman" pitchFamily="18" charset="0"/>
                <a:cs typeface="Times New Roman" pitchFamily="18" charset="0"/>
              </a:rPr>
              <a:t>initilization</a:t>
            </a:r>
            <a:r>
              <a:rPr lang="en-US" sz="2800" dirty="0" smtClean="0">
                <a:latin typeface="Times New Roman" pitchFamily="18" charset="0"/>
                <a:cs typeface="Times New Roman" pitchFamily="18" charset="0"/>
              </a:rPr>
              <a:t> occurs.</a:t>
            </a:r>
          </a:p>
          <a:p>
            <a:r>
              <a:rPr lang="en-US" sz="2800" dirty="0" smtClean="0">
                <a:latin typeface="Times New Roman" pitchFamily="18" charset="0"/>
                <a:cs typeface="Times New Roman" pitchFamily="18" charset="0"/>
              </a:rPr>
              <a:t>A static array is initialized only once, when control reaches its declaration. An automatic array is reinitialized each time control reaches its declaration.</a:t>
            </a:r>
            <a:endParaRPr lang="en-US" sz="2800" b="1"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lstStyle/>
          <a:p>
            <a:r>
              <a:rPr lang="en-US" sz="2800" dirty="0" smtClean="0">
                <a:latin typeface="Times New Roman" pitchFamily="18" charset="0"/>
                <a:cs typeface="Times New Roman" pitchFamily="18" charset="0"/>
              </a:rPr>
              <a:t>If array is initialized at definition with fewer values than the size of the array declared, remaining elements will be set to </a:t>
            </a:r>
            <a:r>
              <a:rPr lang="en-US" sz="2800" b="1" dirty="0" smtClean="0">
                <a:latin typeface="Times New Roman" pitchFamily="18" charset="0"/>
                <a:cs typeface="Times New Roman" pitchFamily="18" charset="0"/>
              </a:rPr>
              <a:t>0</a:t>
            </a:r>
            <a:r>
              <a:rPr lang="en-US" sz="2800" dirty="0" smtClean="0">
                <a:latin typeface="Times New Roman" pitchFamily="18" charset="0"/>
                <a:cs typeface="Times New Roman" pitchFamily="18" charset="0"/>
              </a:rPr>
              <a:t> or </a:t>
            </a:r>
            <a:r>
              <a:rPr lang="en-US" sz="2800" b="1" dirty="0" smtClean="0">
                <a:latin typeface="Times New Roman" pitchFamily="18" charset="0"/>
                <a:cs typeface="Times New Roman" pitchFamily="18" charset="0"/>
              </a:rPr>
              <a:t>NULL</a:t>
            </a:r>
            <a:r>
              <a:rPr lang="en-US" dirty="0" smtClean="0">
                <a:latin typeface="Courier New" pitchFamily="49" charset="0"/>
              </a:rPr>
              <a:t> </a:t>
            </a:r>
          </a:p>
          <a:p>
            <a:pPr>
              <a:buNone/>
            </a:pPr>
            <a:r>
              <a:rPr lang="en-US"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marks[5] = {55, 77};</a:t>
            </a: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2060"/>
              </a:solidFill>
              <a:latin typeface="Courier New" pitchFamily="49" charset="0"/>
              <a:cs typeface="Courier New" pitchFamily="49" charset="0"/>
            </a:endParaRPr>
          </a:p>
          <a:p>
            <a:r>
              <a:rPr lang="en-US" sz="2800" dirty="0" smtClean="0">
                <a:latin typeface="Times New Roman" pitchFamily="18" charset="0"/>
                <a:cs typeface="Times New Roman" pitchFamily="18" charset="0"/>
              </a:rPr>
              <a:t>In a partially initialized array, the values are used in order, that is, first value corresponds to first array element etc. Non-contiguous array elements cannot be initialized by skipping over the elements. </a:t>
            </a:r>
            <a:endParaRPr lang="en-IN" sz="2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066800" y="2438400"/>
          <a:ext cx="5791200" cy="533400"/>
        </p:xfrm>
        <a:graphic>
          <a:graphicData uri="http://schemas.openxmlformats.org/drawingml/2006/table">
            <a:tbl>
              <a:tblPr firstRow="1" bandRow="1">
                <a:tableStyleId>{5C22544A-7EE6-4342-B048-85BDC9FD1C3A}</a:tableStyleId>
              </a:tblPr>
              <a:tblGrid>
                <a:gridCol w="1158240"/>
                <a:gridCol w="1158240"/>
                <a:gridCol w="1158240"/>
                <a:gridCol w="1158240"/>
                <a:gridCol w="1158240"/>
              </a:tblGrid>
              <a:tr h="533400">
                <a:tc>
                  <a:txBody>
                    <a:bodyPr/>
                    <a:lstStyle/>
                    <a:p>
                      <a:r>
                        <a:rPr lang="en-US" sz="2400" dirty="0" smtClean="0"/>
                        <a:t>55</a:t>
                      </a:r>
                      <a:endParaRPr lang="en-IN" sz="2400" dirty="0"/>
                    </a:p>
                  </a:txBody>
                  <a:tcPr/>
                </a:tc>
                <a:tc>
                  <a:txBody>
                    <a:bodyPr/>
                    <a:lstStyle/>
                    <a:p>
                      <a:r>
                        <a:rPr lang="en-US" sz="2400" dirty="0" smtClean="0"/>
                        <a:t>77</a:t>
                      </a:r>
                      <a:endParaRPr lang="en-IN" sz="2400" dirty="0"/>
                    </a:p>
                  </a:txBody>
                  <a:tcPr/>
                </a:tc>
                <a:tc>
                  <a:txBody>
                    <a:bodyPr/>
                    <a:lstStyle/>
                    <a:p>
                      <a:r>
                        <a:rPr lang="en-US" sz="2400" dirty="0" smtClean="0"/>
                        <a:t>0</a:t>
                      </a:r>
                      <a:endParaRPr lang="en-IN" sz="2400" dirty="0"/>
                    </a:p>
                  </a:txBody>
                  <a:tcPr/>
                </a:tc>
                <a:tc>
                  <a:txBody>
                    <a:bodyPr/>
                    <a:lstStyle/>
                    <a:p>
                      <a:r>
                        <a:rPr lang="en-US" sz="2400" dirty="0" smtClean="0"/>
                        <a:t>0</a:t>
                      </a:r>
                      <a:endParaRPr lang="en-IN" sz="2400" dirty="0"/>
                    </a:p>
                  </a:txBody>
                  <a:tcPr/>
                </a:tc>
                <a:tc>
                  <a:txBody>
                    <a:bodyPr/>
                    <a:lstStyle/>
                    <a:p>
                      <a:r>
                        <a:rPr lang="en-US" sz="2400" dirty="0" smtClean="0"/>
                        <a:t>0</a:t>
                      </a:r>
                      <a:endParaRPr lang="en-IN" sz="24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a:buNone/>
            </a:pPr>
            <a:r>
              <a:rPr lang="en-US" sz="2800" b="1" dirty="0" smtClean="0">
                <a:latin typeface="Times New Roman" pitchFamily="18" charset="0"/>
                <a:cs typeface="Times New Roman" pitchFamily="18" charset="0"/>
              </a:rPr>
              <a:t>Inputting an Displaying Array Elements:</a:t>
            </a:r>
          </a:p>
          <a:p>
            <a:r>
              <a:rPr lang="en-US" sz="2800" dirty="0" smtClean="0">
                <a:latin typeface="Times New Roman" pitchFamily="18" charset="0"/>
                <a:cs typeface="Times New Roman" pitchFamily="18" charset="0"/>
              </a:rPr>
              <a:t>Individual array elements can be inputted or displayed as ordinary variables.</a:t>
            </a:r>
          </a:p>
          <a:p>
            <a:pPr>
              <a:buNone/>
            </a:pPr>
            <a:r>
              <a:rPr lang="en-US" sz="2800" dirty="0" smtClean="0">
                <a:latin typeface="Times New Roman" pitchFamily="18" charset="0"/>
                <a:cs typeface="Times New Roman" pitchFamily="18"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marks[4];</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marks[3];</a:t>
            </a:r>
          </a:p>
          <a:p>
            <a:r>
              <a:rPr lang="en-US" sz="2800" dirty="0" smtClean="0">
                <a:latin typeface="Times New Roman" pitchFamily="18" charset="0"/>
                <a:cs typeface="Times New Roman" pitchFamily="18" charset="0"/>
              </a:rPr>
              <a:t>To input or display several array elements, loops can be used:</a:t>
            </a:r>
          </a:p>
          <a:p>
            <a:pPr>
              <a:buNone/>
            </a:pPr>
            <a:r>
              <a:rPr lang="en-US" sz="2800"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for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=0,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&lt; 10,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marks[</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a:t>
            </a:r>
          </a:p>
          <a:p>
            <a:pPr>
              <a:buNone/>
            </a:pPr>
            <a:endParaRPr lang="en-US" sz="22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for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=0,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&lt; 5,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marks[</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a:t>
            </a:r>
            <a:endParaRPr lang="en-IN" sz="2200" b="1" dirty="0" smtClean="0">
              <a:solidFill>
                <a:srgbClr val="002060"/>
              </a:solidFill>
              <a:latin typeface="Courier New" pitchFamily="49" charset="0"/>
              <a:cs typeface="Courier New" pitchFamily="49" charset="0"/>
            </a:endParaRPr>
          </a:p>
          <a:p>
            <a:pPr>
              <a:buNone/>
            </a:pPr>
            <a:endParaRPr lang="en-IN" sz="2200" b="1" dirty="0" smtClean="0">
              <a:solidFill>
                <a:srgbClr val="002060"/>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lnSpcReduction="10000"/>
          </a:bodyPr>
          <a:lstStyle/>
          <a:p>
            <a:pPr>
              <a:buNone/>
            </a:pPr>
            <a:r>
              <a:rPr lang="en-US" sz="2800" b="1" dirty="0" smtClean="0">
                <a:latin typeface="Times New Roman" pitchFamily="18" charset="0"/>
                <a:cs typeface="Times New Roman" pitchFamily="18" charset="0"/>
              </a:rPr>
              <a:t>Out of bound array indexes:</a:t>
            </a:r>
          </a:p>
          <a:p>
            <a:r>
              <a:rPr lang="en-US" sz="2800" dirty="0" smtClean="0">
                <a:latin typeface="Times New Roman" pitchFamily="18" charset="0"/>
                <a:cs typeface="Times New Roman" pitchFamily="18" charset="0"/>
              </a:rPr>
              <a:t>An out of bound array index is an index which is beyond the range of the index values. For example in</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marks[10];</a:t>
            </a:r>
          </a:p>
          <a:p>
            <a:pPr>
              <a:buNone/>
            </a:pPr>
            <a:r>
              <a:rPr lang="en-US" sz="2800" dirty="0" smtClean="0">
                <a:latin typeface="Times New Roman" pitchFamily="18" charset="0"/>
                <a:cs typeface="Times New Roman" pitchFamily="18" charset="0"/>
              </a:rPr>
              <a:t>    the range of index values is from 0 to 9. Any index value less that 0 or greater than 9 is out of bound index for the array </a:t>
            </a:r>
            <a:r>
              <a:rPr lang="en-US" sz="2800" b="1" dirty="0" smtClean="0">
                <a:solidFill>
                  <a:srgbClr val="002060"/>
                </a:solidFill>
                <a:latin typeface="Courier New" pitchFamily="49" charset="0"/>
                <a:cs typeface="Courier New" pitchFamily="49" charset="0"/>
              </a:rPr>
              <a:t>marks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C++ does not support bound checking,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e., it does not check the validity of the array index values while accessing the array elements.</a:t>
            </a:r>
          </a:p>
          <a:p>
            <a:r>
              <a:rPr lang="en-US" sz="2800" dirty="0" smtClean="0">
                <a:latin typeface="Times New Roman" pitchFamily="18" charset="0"/>
                <a:cs typeface="Times New Roman" pitchFamily="18" charset="0"/>
              </a:rPr>
              <a:t>If the program tries to stores something beyond the size of an array, neither the compiler nor the run-time indicates an error.</a:t>
            </a:r>
          </a:p>
          <a:p>
            <a:r>
              <a:rPr lang="en-US" sz="2800" dirty="0" smtClean="0">
                <a:latin typeface="Times New Roman" pitchFamily="18" charset="0"/>
                <a:cs typeface="Times New Roman" pitchFamily="18" charset="0"/>
              </a:rPr>
              <a:t>This situation generally leads to logical errors and should be avoided.</a:t>
            </a:r>
          </a:p>
          <a:p>
            <a:pPr>
              <a:buNone/>
            </a:pPr>
            <a:endParaRPr lang="en-US" sz="2800" dirty="0" smtClean="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a:t>
            </a:r>
            <a:r>
              <a:rPr lang="en-US" sz="2000" b="1" i="1" dirty="0" smtClean="0">
                <a:solidFill>
                  <a:srgbClr val="002060"/>
                </a:solidFill>
                <a:latin typeface="Courier New" pitchFamily="49" charset="0"/>
                <a:cs typeface="Courier New" pitchFamily="49" charset="0"/>
              </a:rPr>
              <a:t>A program for reading and displaying array elements.</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#include&lt;</a:t>
            </a:r>
            <a:r>
              <a:rPr lang="en-US" sz="2200" b="1" dirty="0" err="1" smtClean="0">
                <a:solidFill>
                  <a:srgbClr val="002060"/>
                </a:solidFill>
                <a:latin typeface="Courier New" pitchFamily="49" charset="0"/>
                <a:cs typeface="Courier New" pitchFamily="49" charset="0"/>
              </a:rPr>
              <a:t>iostream</a:t>
            </a:r>
            <a:r>
              <a:rPr lang="en-US" sz="2200" b="1" dirty="0" smtClean="0">
                <a:solidFill>
                  <a:srgbClr val="002060"/>
                </a:solidFill>
                <a:latin typeface="Courier New" pitchFamily="49" charset="0"/>
                <a:cs typeface="Courier New" pitchFamily="49" charset="0"/>
              </a:rPr>
              <a:t>&gt;</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using namespace std;</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a[100];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n;</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&lt;&lt;“How many numbers in the array? ”;</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&gt;&gt;n;</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&lt;&lt;“Enter the elements” &lt;&lt; </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for(</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=0;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&lt;n;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a[</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“Contents of the array” &lt;&lt; </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for(</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=0;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&lt;n;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&lt;&lt; a[</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&lt;&lt; ‘\t’;  }</a:t>
            </a:r>
          </a:p>
          <a:p>
            <a:pPr algn="just">
              <a:lnSpc>
                <a:spcPct val="80000"/>
              </a:lnSpc>
              <a:spcBef>
                <a:spcPct val="50000"/>
              </a:spcBef>
              <a:buNone/>
            </a:pPr>
            <a:r>
              <a:rPr lang="en-US" sz="2200" b="1" dirty="0" smtClean="0">
                <a:solidFill>
                  <a:srgbClr val="002060"/>
                </a:solidFill>
                <a:latin typeface="Courier New" pitchFamily="49" charset="0"/>
                <a:cs typeface="Courier New" pitchFamily="49" charset="0"/>
              </a:rPr>
              <a:t> } </a:t>
            </a:r>
            <a:endParaRPr lang="en-IN" sz="2200" b="1" dirty="0">
              <a:solidFill>
                <a:srgbClr val="002060"/>
              </a:solidFill>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r>
              <a:rPr lang="en-US" sz="2800" dirty="0" smtClean="0">
                <a:latin typeface="Times New Roman" pitchFamily="18" charset="0"/>
                <a:cs typeface="Times New Roman" pitchFamily="18" charset="0"/>
              </a:rPr>
              <a:t>C++ provides several categories of scope for any identifier. We consider here following two scopes:</a:t>
            </a:r>
          </a:p>
          <a:p>
            <a:pPr lvl="1"/>
            <a:r>
              <a:rPr lang="en-US" sz="2400" dirty="0" smtClean="0">
                <a:latin typeface="Times New Roman" pitchFamily="18" charset="0"/>
                <a:cs typeface="Times New Roman" pitchFamily="18" charset="0"/>
              </a:rPr>
              <a:t>Local scope</a:t>
            </a:r>
          </a:p>
          <a:p>
            <a:pPr lvl="1"/>
            <a:r>
              <a:rPr lang="en-US" sz="2400" dirty="0" smtClean="0">
                <a:latin typeface="Times New Roman" pitchFamily="18" charset="0"/>
                <a:cs typeface="Times New Roman" pitchFamily="18" charset="0"/>
              </a:rPr>
              <a:t>Global Scope</a:t>
            </a:r>
          </a:p>
          <a:p>
            <a:pPr lvl="1"/>
            <a:endParaRPr lang="en-US" sz="24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Local Scope: </a:t>
            </a:r>
          </a:p>
          <a:p>
            <a:pPr>
              <a:buNone/>
            </a:pPr>
            <a:endParaRPr lang="en-US" sz="28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Identifiers declared inside a block have </a:t>
            </a:r>
            <a:r>
              <a:rPr lang="en-US" sz="2800" i="1" dirty="0" smtClean="0">
                <a:solidFill>
                  <a:srgbClr val="FF0000"/>
                </a:solidFill>
                <a:latin typeface="Times New Roman" pitchFamily="18" charset="0"/>
                <a:cs typeface="Times New Roman" pitchFamily="18" charset="0"/>
              </a:rPr>
              <a:t>local scope </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scope of such an identifier extends from the point of declaration to the end of that block.</a:t>
            </a:r>
          </a:p>
          <a:p>
            <a:r>
              <a:rPr lang="en-US" sz="2800" dirty="0" smtClean="0">
                <a:latin typeface="Times New Roman" pitchFamily="18" charset="0"/>
                <a:cs typeface="Times New Roman" pitchFamily="18" charset="0"/>
              </a:rPr>
              <a:t>Local variables have local scope. Similarly, the function parameters have local scope.</a:t>
            </a:r>
          </a:p>
          <a:p>
            <a:r>
              <a:rPr lang="en-US" sz="2800" dirty="0" smtClean="0">
                <a:latin typeface="Times New Roman" pitchFamily="18" charset="0"/>
                <a:cs typeface="Times New Roman" pitchFamily="18" charset="0"/>
              </a:rPr>
              <a:t>The scope of a function parameter extends from where it is declared in the heading (</a:t>
            </a:r>
            <a:r>
              <a:rPr lang="en-US" sz="2800" dirty="0" err="1" smtClean="0">
                <a:latin typeface="Times New Roman" pitchFamily="18" charset="0"/>
                <a:cs typeface="Times New Roman" pitchFamily="18" charset="0"/>
              </a:rPr>
              <a:t>declarator</a:t>
            </a:r>
            <a:r>
              <a:rPr lang="en-US" sz="2800" dirty="0" smtClean="0">
                <a:latin typeface="Times New Roman" pitchFamily="18" charset="0"/>
                <a:cs typeface="Times New Roman" pitchFamily="18" charset="0"/>
              </a:rPr>
              <a:t>) to the end of the function body.</a:t>
            </a:r>
            <a:endParaRPr lang="en-IN"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i="1" dirty="0" smtClean="0">
                <a:solidFill>
                  <a:srgbClr val="002060"/>
                </a:solidFill>
                <a:latin typeface="Courier New" pitchFamily="49" charset="0"/>
                <a:cs typeface="Courier New" pitchFamily="49" charset="0"/>
              </a:rPr>
              <a:t>//A Program to find maximum value in an array.</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#include&lt;</a:t>
            </a:r>
            <a:r>
              <a:rPr lang="en-US" sz="2200" b="1" dirty="0" err="1" smtClean="0">
                <a:solidFill>
                  <a:srgbClr val="002060"/>
                </a:solidFill>
                <a:latin typeface="Courier New" pitchFamily="49" charset="0"/>
                <a:cs typeface="Courier New" pitchFamily="49" charset="0"/>
              </a:rPr>
              <a:t>iostream</a:t>
            </a:r>
            <a:r>
              <a:rPr lang="en-US" sz="2200" b="1" dirty="0" smtClean="0">
                <a:solidFill>
                  <a:srgbClr val="002060"/>
                </a:solidFill>
                <a:latin typeface="Courier New" pitchFamily="49" charset="0"/>
                <a:cs typeface="Courier New" pitchFamily="49" charset="0"/>
              </a:rPr>
              <a:t>&gt;</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using namespace std;</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a[100];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n, max;</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&lt;&lt;“How many numbers in the array? ”;</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&gt;&gt;n;</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&lt;&lt;“Enter the elements” &lt;&lt; </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for(</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=0;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&lt;n;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a[</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max = a[0];</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for(</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=1;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&lt;n; </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{if (max &lt; a[</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max = a[</a:t>
            </a:r>
            <a:r>
              <a:rPr lang="en-US" sz="2200" b="1" dirty="0" err="1" smtClean="0">
                <a:solidFill>
                  <a:srgbClr val="002060"/>
                </a:solidFill>
                <a:latin typeface="Courier New" pitchFamily="49" charset="0"/>
                <a:cs typeface="Courier New" pitchFamily="49" charset="0"/>
              </a:rPr>
              <a:t>i</a:t>
            </a:r>
            <a:r>
              <a:rPr lang="en-US" sz="2200" b="1" dirty="0" smtClean="0">
                <a:solidFill>
                  <a:srgbClr val="002060"/>
                </a:solidFill>
                <a:latin typeface="Courier New" pitchFamily="49" charset="0"/>
                <a:cs typeface="Courier New" pitchFamily="49" charset="0"/>
              </a:rPr>
              <a:t>]; }</a:t>
            </a:r>
          </a:p>
          <a:p>
            <a:pPr>
              <a:lnSpc>
                <a:spcPct val="65000"/>
              </a:lnSpc>
              <a:spcBef>
                <a:spcPct val="5000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&lt;&lt;“The largest value in the array = “&lt;&lt; max;  }</a:t>
            </a:r>
          </a:p>
          <a:p>
            <a:pPr>
              <a:buNone/>
            </a:pPr>
            <a:endParaRPr lang="en-US" sz="2200" b="1" dirty="0" smtClean="0">
              <a:solidFill>
                <a:srgbClr val="002060"/>
              </a:solidFill>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600" dirty="0" smtClean="0">
                <a:latin typeface="Times New Roman" pitchFamily="18" charset="0"/>
                <a:cs typeface="Times New Roman" pitchFamily="18" charset="0"/>
              </a:rPr>
              <a:t>Passing an Array to a Function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5943600"/>
          </a:xfrm>
        </p:spPr>
        <p:txBody>
          <a:bodyPr>
            <a:normAutofit fontScale="92500" lnSpcReduction="20000"/>
          </a:bodyPr>
          <a:lstStyle/>
          <a:p>
            <a:r>
              <a:rPr lang="en-US" sz="2800" dirty="0" smtClean="0">
                <a:latin typeface="Times New Roman" pitchFamily="18" charset="0"/>
                <a:cs typeface="Times New Roman" pitchFamily="18" charset="0"/>
              </a:rPr>
              <a:t>Arrays can be passed to functions as arguments. To pass an array argument to a function, the name of the array is specified without any bracket.</a:t>
            </a:r>
            <a:r>
              <a:rPr lang="en-IN" sz="2800" dirty="0" smtClean="0">
                <a:latin typeface="Times New Roman" pitchFamily="18" charset="0"/>
                <a:cs typeface="Times New Roman" pitchFamily="18" charset="0"/>
              </a:rPr>
              <a:t> For example,</a:t>
            </a:r>
          </a:p>
          <a:p>
            <a:pPr>
              <a:buNone/>
            </a:pPr>
            <a:r>
              <a:rPr lang="en-US" sz="2800" dirty="0" smtClean="0">
                <a:latin typeface="Times New Roman" pitchFamily="18" charset="0"/>
                <a:cs typeface="Times New Roman" pitchFamily="18"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marks[20];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sum;</a:t>
            </a:r>
          </a:p>
          <a:p>
            <a:pPr>
              <a:buNone/>
            </a:pPr>
            <a:r>
              <a:rPr lang="en-US" sz="2200" b="1" dirty="0" smtClean="0">
                <a:solidFill>
                  <a:srgbClr val="002060"/>
                </a:solidFill>
                <a:latin typeface="Courier New" pitchFamily="49" charset="0"/>
                <a:cs typeface="Courier New" pitchFamily="49" charset="0"/>
              </a:rPr>
              <a:t>    sum = </a:t>
            </a:r>
            <a:r>
              <a:rPr lang="en-US" sz="2200" b="1" dirty="0" err="1" smtClean="0">
                <a:solidFill>
                  <a:srgbClr val="002060"/>
                </a:solidFill>
                <a:latin typeface="Courier New" pitchFamily="49" charset="0"/>
                <a:cs typeface="Courier New" pitchFamily="49" charset="0"/>
              </a:rPr>
              <a:t>marks_sum</a:t>
            </a:r>
            <a:r>
              <a:rPr lang="en-US" sz="2200" b="1" dirty="0" smtClean="0">
                <a:solidFill>
                  <a:srgbClr val="002060"/>
                </a:solidFill>
                <a:latin typeface="Courier New" pitchFamily="49" charset="0"/>
                <a:cs typeface="Courier New" pitchFamily="49" charset="0"/>
              </a:rPr>
              <a:t>(marks, n); //function call</a:t>
            </a:r>
          </a:p>
          <a:p>
            <a:r>
              <a:rPr lang="en-US" sz="2800" dirty="0" smtClean="0">
                <a:latin typeface="Times New Roman" pitchFamily="18" charset="0"/>
                <a:cs typeface="Times New Roman" pitchFamily="18" charset="0"/>
              </a:rPr>
              <a:t>The prototype of the function in which an array is </a:t>
            </a:r>
            <a:r>
              <a:rPr lang="en-US" sz="2800" dirty="0" smtClean="0">
                <a:latin typeface="Times New Roman" pitchFamily="18" charset="0"/>
                <a:cs typeface="Times New Roman" pitchFamily="18" charset="0"/>
              </a:rPr>
              <a:t>passed as an argument </a:t>
            </a:r>
            <a:r>
              <a:rPr lang="en-US" sz="2800" dirty="0" smtClean="0">
                <a:latin typeface="Times New Roman" pitchFamily="18" charset="0"/>
                <a:cs typeface="Times New Roman" pitchFamily="18" charset="0"/>
              </a:rPr>
              <a:t>has the form</a:t>
            </a:r>
          </a:p>
          <a:p>
            <a:pPr>
              <a:buNone/>
            </a:pPr>
            <a:r>
              <a:rPr lang="en-US" sz="2800" dirty="0" smtClean="0">
                <a:latin typeface="Times New Roman" pitchFamily="18" charset="0"/>
                <a:cs typeface="Times New Roman" pitchFamily="18" charset="0"/>
              </a:rPr>
              <a:t>           </a:t>
            </a:r>
            <a:r>
              <a:rPr lang="en-US" sz="2600" b="1" dirty="0" err="1" smtClean="0">
                <a:solidFill>
                  <a:srgbClr val="002060"/>
                </a:solidFill>
                <a:latin typeface="Courier New" pitchFamily="49" charset="0"/>
                <a:cs typeface="Courier New" pitchFamily="49" charset="0"/>
              </a:rPr>
              <a:t>myfunction</a:t>
            </a:r>
            <a:r>
              <a:rPr lang="en-US" sz="2600" b="1" dirty="0" smtClean="0">
                <a:solidFill>
                  <a:srgbClr val="002060"/>
                </a:solidFill>
                <a:latin typeface="Courier New" pitchFamily="49" charset="0"/>
                <a:cs typeface="Courier New" pitchFamily="49" charset="0"/>
              </a:rPr>
              <a:t>(</a:t>
            </a:r>
            <a:r>
              <a:rPr lang="en-US" sz="2600" b="1" dirty="0" err="1" smtClean="0">
                <a:solidFill>
                  <a:srgbClr val="002060"/>
                </a:solidFill>
                <a:latin typeface="Courier New" pitchFamily="49" charset="0"/>
                <a:cs typeface="Courier New" pitchFamily="49" charset="0"/>
              </a:rPr>
              <a:t>dataType</a:t>
            </a:r>
            <a:r>
              <a:rPr lang="en-US" sz="2600" b="1" dirty="0" smtClean="0">
                <a:solidFill>
                  <a:srgbClr val="002060"/>
                </a:solidFill>
                <a:latin typeface="Courier New" pitchFamily="49" charset="0"/>
                <a:cs typeface="Courier New" pitchFamily="49" charset="0"/>
              </a:rPr>
              <a:t> array[],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 </a:t>
            </a:r>
          </a:p>
          <a:p>
            <a:r>
              <a:rPr lang="en-US" sz="2800" dirty="0" smtClean="0">
                <a:latin typeface="Times New Roman" pitchFamily="18" charset="0"/>
                <a:cs typeface="Times New Roman" pitchFamily="18" charset="0"/>
              </a:rPr>
              <a:t>The size of the array has to be passed explicitly to the function that processes the array. In C++, a function is unable to compute the size of the array passed to it.</a:t>
            </a:r>
          </a:p>
          <a:p>
            <a:r>
              <a:rPr lang="en-US" sz="2800" dirty="0" smtClean="0">
                <a:latin typeface="Times New Roman" pitchFamily="18" charset="0"/>
                <a:cs typeface="Times New Roman" pitchFamily="18" charset="0"/>
              </a:rPr>
              <a:t>The array name </a:t>
            </a:r>
            <a:r>
              <a:rPr lang="en-US" sz="2200" b="1" dirty="0" smtClean="0">
                <a:solidFill>
                  <a:srgbClr val="002060"/>
                </a:solidFill>
                <a:latin typeface="Courier New" pitchFamily="49" charset="0"/>
                <a:cs typeface="Courier New" pitchFamily="49" charset="0"/>
              </a:rPr>
              <a:t>marks</a:t>
            </a:r>
            <a:r>
              <a:rPr lang="en-US" sz="2800" dirty="0" smtClean="0">
                <a:latin typeface="Times New Roman" pitchFamily="18" charset="0"/>
                <a:cs typeface="Times New Roman" pitchFamily="18" charset="0"/>
              </a:rPr>
              <a:t> in the function call </a:t>
            </a:r>
            <a:r>
              <a:rPr lang="en-US" sz="2200" b="1" dirty="0" err="1" smtClean="0">
                <a:solidFill>
                  <a:srgbClr val="002060"/>
                </a:solidFill>
                <a:latin typeface="Courier New" pitchFamily="49" charset="0"/>
                <a:cs typeface="Courier New" pitchFamily="49" charset="0"/>
              </a:rPr>
              <a:t>marks_sum</a:t>
            </a:r>
            <a:r>
              <a:rPr lang="en-US" sz="2200" b="1" dirty="0" smtClean="0">
                <a:solidFill>
                  <a:srgbClr val="002060"/>
                </a:solidFill>
                <a:latin typeface="Courier New" pitchFamily="49" charset="0"/>
                <a:cs typeface="Courier New" pitchFamily="49" charset="0"/>
              </a:rPr>
              <a:t>(marks, n);</a:t>
            </a:r>
            <a:r>
              <a:rPr lang="en-US" sz="2800" b="1"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is actually the address of the first element </a:t>
            </a:r>
            <a:r>
              <a:rPr lang="en-US" sz="2200" b="1" dirty="0" smtClean="0">
                <a:solidFill>
                  <a:srgbClr val="002060"/>
                </a:solidFill>
                <a:latin typeface="Courier New" pitchFamily="49" charset="0"/>
                <a:cs typeface="Courier New" pitchFamily="49" charset="0"/>
              </a:rPr>
              <a:t>marks[20]</a:t>
            </a:r>
            <a:r>
              <a:rPr lang="en-US" sz="2800" dirty="0" smtClean="0">
                <a:latin typeface="Times New Roman" pitchFamily="18" charset="0"/>
                <a:cs typeface="Times New Roman" pitchFamily="18" charset="0"/>
              </a:rPr>
              <a:t> of the array.</a:t>
            </a:r>
          </a:p>
          <a:p>
            <a:r>
              <a:rPr lang="en-US" sz="2800" dirty="0" smtClean="0">
                <a:latin typeface="Times New Roman" pitchFamily="18" charset="0"/>
                <a:cs typeface="Times New Roman" pitchFamily="18" charset="0"/>
              </a:rPr>
              <a:t>Therefore, passing array to a function is similar to passing a variable by reference: the function can change the values of the array’s elements.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86800" cy="6586418"/>
          </a:xfrm>
          <a:prstGeom prst="rect">
            <a:avLst/>
          </a:prstGeom>
        </p:spPr>
        <p:txBody>
          <a:bodyPr wrap="square">
            <a:spAutoFit/>
          </a:bodyPr>
          <a:lstStyle/>
          <a:p>
            <a:pPr>
              <a:buNone/>
            </a:pPr>
            <a:r>
              <a:rPr lang="en-US" sz="2000" b="1" dirty="0" smtClean="0">
                <a:solidFill>
                  <a:srgbClr val="002060"/>
                </a:solidFill>
                <a:latin typeface="Courier New" pitchFamily="49" charset="0"/>
                <a:cs typeface="Courier New" pitchFamily="49" charset="0"/>
              </a:rPr>
              <a:t>    #include&lt;</a:t>
            </a:r>
            <a:r>
              <a:rPr lang="en-US" sz="2000" b="1" dirty="0" err="1" smtClean="0">
                <a:solidFill>
                  <a:srgbClr val="002060"/>
                </a:solidFill>
                <a:latin typeface="Courier New" pitchFamily="49" charset="0"/>
                <a:cs typeface="Courier New" pitchFamily="49" charset="0"/>
              </a:rPr>
              <a:t>iostream</a:t>
            </a:r>
            <a:r>
              <a:rPr lang="en-US" sz="2000" b="1" dirty="0" smtClean="0">
                <a:solidFill>
                  <a:srgbClr val="002060"/>
                </a:solidFill>
                <a:latin typeface="Courier New" pitchFamily="49" charset="0"/>
                <a:cs typeface="Courier New" pitchFamily="49" charset="0"/>
              </a:rPr>
              <a:t>&gt;    </a:t>
            </a:r>
            <a:r>
              <a:rPr lang="en-US" sz="2000" b="1" i="1" dirty="0" smtClean="0">
                <a:solidFill>
                  <a:srgbClr val="0000FF"/>
                </a:solidFill>
                <a:latin typeface="Courier New" pitchFamily="49" charset="0"/>
                <a:cs typeface="Courier New" pitchFamily="49" charset="0"/>
              </a:rPr>
              <a:t>//sum of array elements</a:t>
            </a:r>
          </a:p>
          <a:p>
            <a:pPr>
              <a:buNone/>
            </a:pPr>
            <a:r>
              <a:rPr lang="en-US" sz="2000" b="1" dirty="0" smtClean="0">
                <a:solidFill>
                  <a:srgbClr val="002060"/>
                </a:solidFill>
                <a:latin typeface="Courier New" pitchFamily="49" charset="0"/>
                <a:cs typeface="Courier New" pitchFamily="49" charset="0"/>
              </a:rPr>
              <a:t>    #define MAX 100</a:t>
            </a:r>
          </a:p>
          <a:p>
            <a:pPr>
              <a:buNone/>
            </a:pPr>
            <a:r>
              <a:rPr lang="en-US" sz="2000" b="1" dirty="0" smtClean="0">
                <a:solidFill>
                  <a:srgbClr val="002060"/>
                </a:solidFill>
                <a:latin typeface="Courier New" pitchFamily="49" charset="0"/>
                <a:cs typeface="Courier New" pitchFamily="49" charset="0"/>
              </a:rPr>
              <a:t>     using namespace std;</a:t>
            </a:r>
          </a:p>
          <a:p>
            <a:pPr>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array_sum</a:t>
            </a:r>
            <a:r>
              <a:rPr lang="en-US" sz="2000" b="1" dirty="0" smtClean="0">
                <a:solidFill>
                  <a:srgbClr val="002060"/>
                </a:solidFill>
                <a:latin typeface="Courier New" pitchFamily="49" charset="0"/>
                <a:cs typeface="Courier New" pitchFamily="49" charset="0"/>
              </a:rPr>
              <a:t>(</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x[],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y);</a:t>
            </a:r>
          </a:p>
          <a:p>
            <a:pPr>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main() </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a[MAX];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sum, n;</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cout</a:t>
            </a:r>
            <a:r>
              <a:rPr lang="en-US" sz="2000" b="1" dirty="0" smtClean="0">
                <a:solidFill>
                  <a:srgbClr val="002060"/>
                </a:solidFill>
                <a:latin typeface="Courier New" pitchFamily="49" charset="0"/>
                <a:cs typeface="Courier New" pitchFamily="49" charset="0"/>
              </a:rPr>
              <a:t> &lt;&lt; “Enter the no. of terms in array\n”;</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cin</a:t>
            </a:r>
            <a:r>
              <a:rPr lang="en-US" sz="2000" b="1" dirty="0" smtClean="0">
                <a:solidFill>
                  <a:srgbClr val="002060"/>
                </a:solidFill>
                <a:latin typeface="Courier New" pitchFamily="49" charset="0"/>
                <a:cs typeface="Courier New" pitchFamily="49" charset="0"/>
              </a:rPr>
              <a:t> &gt;&gt; n;</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cout</a:t>
            </a:r>
            <a:r>
              <a:rPr lang="en-US" sz="2000" b="1" dirty="0" smtClean="0">
                <a:solidFill>
                  <a:srgbClr val="002060"/>
                </a:solidFill>
                <a:latin typeface="Courier New" pitchFamily="49" charset="0"/>
                <a:cs typeface="Courier New" pitchFamily="49" charset="0"/>
              </a:rPr>
              <a:t> &lt;&lt;“Enter the array elements”&lt;&lt;</a:t>
            </a:r>
            <a:r>
              <a:rPr lang="en-US" sz="2000" b="1" dirty="0" err="1" smtClean="0">
                <a:solidFill>
                  <a:srgbClr val="002060"/>
                </a:solidFill>
                <a:latin typeface="Courier New" pitchFamily="49" charset="0"/>
                <a:cs typeface="Courier New" pitchFamily="49" charset="0"/>
              </a:rPr>
              <a:t>endl</a:t>
            </a:r>
            <a:r>
              <a:rPr lang="en-US" sz="20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for(</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=0; </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&lt;n; </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cin</a:t>
            </a:r>
            <a:r>
              <a:rPr lang="en-US" sz="2000" b="1" dirty="0" smtClean="0">
                <a:solidFill>
                  <a:srgbClr val="002060"/>
                </a:solidFill>
                <a:latin typeface="Courier New" pitchFamily="49" charset="0"/>
                <a:cs typeface="Courier New" pitchFamily="49" charset="0"/>
              </a:rPr>
              <a:t> &gt;&gt; a[</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sum = </a:t>
            </a:r>
            <a:r>
              <a:rPr lang="en-US" sz="2000" b="1" dirty="0" err="1" smtClean="0">
                <a:solidFill>
                  <a:srgbClr val="002060"/>
                </a:solidFill>
                <a:latin typeface="Courier New" pitchFamily="49" charset="0"/>
                <a:cs typeface="Courier New" pitchFamily="49" charset="0"/>
              </a:rPr>
              <a:t>array_sum</a:t>
            </a:r>
            <a:r>
              <a:rPr lang="en-US" sz="2000" b="1" dirty="0" smtClean="0">
                <a:solidFill>
                  <a:srgbClr val="002060"/>
                </a:solidFill>
                <a:latin typeface="Courier New" pitchFamily="49" charset="0"/>
                <a:cs typeface="Courier New" pitchFamily="49" charset="0"/>
              </a:rPr>
              <a:t>(a, n);</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cout</a:t>
            </a:r>
            <a:r>
              <a:rPr lang="en-US" sz="2000" b="1" dirty="0" smtClean="0">
                <a:solidFill>
                  <a:srgbClr val="002060"/>
                </a:solidFill>
                <a:latin typeface="Courier New" pitchFamily="49" charset="0"/>
                <a:cs typeface="Courier New" pitchFamily="49" charset="0"/>
              </a:rPr>
              <a:t> &lt;&lt; “The sum of the array is “ &lt;&lt; sum;</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array_sum</a:t>
            </a:r>
            <a:r>
              <a:rPr lang="en-US" sz="2000" b="1" dirty="0" smtClean="0">
                <a:solidFill>
                  <a:srgbClr val="002060"/>
                </a:solidFill>
                <a:latin typeface="Courier New" pitchFamily="49" charset="0"/>
                <a:cs typeface="Courier New" pitchFamily="49" charset="0"/>
              </a:rPr>
              <a:t>(</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x[],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y)</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s = 0;</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for(</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 = 0; </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&lt; y; </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s = s + x[</a:t>
            </a:r>
            <a:r>
              <a:rPr lang="en-US" sz="2000" b="1" dirty="0" err="1" smtClean="0">
                <a:solidFill>
                  <a:srgbClr val="002060"/>
                </a:solidFill>
                <a:latin typeface="Courier New" pitchFamily="49" charset="0"/>
                <a:cs typeface="Courier New" pitchFamily="49" charset="0"/>
              </a:rPr>
              <a:t>i</a:t>
            </a:r>
            <a:r>
              <a:rPr lang="en-US" sz="2000" b="1" dirty="0" smtClean="0">
                <a:solidFill>
                  <a:srgbClr val="002060"/>
                </a:solidFill>
                <a:latin typeface="Courier New" pitchFamily="49" charset="0"/>
                <a:cs typeface="Courier New" pitchFamily="49" charset="0"/>
              </a:rPr>
              <a:t>];</a:t>
            </a:r>
          </a:p>
          <a:p>
            <a:pPr>
              <a:lnSpc>
                <a:spcPct val="65000"/>
              </a:lnSpc>
              <a:spcBef>
                <a:spcPct val="50000"/>
              </a:spcBef>
              <a:buNone/>
            </a:pPr>
            <a:r>
              <a:rPr lang="en-US" sz="2000" b="1" dirty="0" smtClean="0">
                <a:solidFill>
                  <a:srgbClr val="002060"/>
                </a:solidFill>
                <a:latin typeface="Courier New" pitchFamily="49" charset="0"/>
                <a:cs typeface="Courier New" pitchFamily="49" charset="0"/>
              </a:rPr>
              <a:t>     return(s);}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r>
              <a:rPr lang="en-US" sz="3600" dirty="0" smtClean="0">
                <a:latin typeface="Times New Roman" pitchFamily="18" charset="0"/>
                <a:cs typeface="Times New Roman" pitchFamily="18" charset="0"/>
              </a:rPr>
              <a:t>Preprocessor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763000" cy="5943600"/>
          </a:xfrm>
        </p:spPr>
        <p:txBody>
          <a:bodyPr>
            <a:normAutofit/>
          </a:bodyPr>
          <a:lstStyle/>
          <a:p>
            <a:r>
              <a:rPr lang="en-US" sz="2800" dirty="0" smtClean="0">
                <a:latin typeface="Times New Roman" pitchFamily="18" charset="0"/>
                <a:cs typeface="Times New Roman" pitchFamily="18" charset="0"/>
              </a:rPr>
              <a:t>The </a:t>
            </a:r>
            <a:r>
              <a:rPr lang="en-US" sz="2800" i="1" dirty="0" smtClean="0">
                <a:solidFill>
                  <a:srgbClr val="FF0000"/>
                </a:solidFill>
                <a:latin typeface="Times New Roman" pitchFamily="18" charset="0"/>
                <a:cs typeface="Times New Roman" pitchFamily="18" charset="0"/>
              </a:rPr>
              <a:t>preprocessor</a:t>
            </a:r>
            <a:r>
              <a:rPr lang="en-US" sz="2800" dirty="0" smtClean="0">
                <a:latin typeface="Times New Roman" pitchFamily="18" charset="0"/>
                <a:cs typeface="Times New Roman" pitchFamily="18" charset="0"/>
              </a:rPr>
              <a:t> is a program that processes the source code before it is passed to the compiler for compilation.</a:t>
            </a:r>
          </a:p>
          <a:p>
            <a:r>
              <a:rPr lang="en-US" sz="2800" dirty="0" smtClean="0">
                <a:latin typeface="Times New Roman" pitchFamily="18" charset="0"/>
                <a:cs typeface="Times New Roman" pitchFamily="18" charset="0"/>
              </a:rPr>
              <a:t>It operates under the </a:t>
            </a:r>
            <a:r>
              <a:rPr lang="en-US" sz="2800" i="1" dirty="0" smtClean="0">
                <a:solidFill>
                  <a:srgbClr val="FF0000"/>
                </a:solidFill>
                <a:latin typeface="Times New Roman" pitchFamily="18" charset="0"/>
                <a:cs typeface="Times New Roman" pitchFamily="18" charset="0"/>
              </a:rPr>
              <a:t>preprocessor directives</a:t>
            </a:r>
            <a:r>
              <a:rPr lang="en-US" sz="2800" dirty="0" smtClean="0">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which begin with the symbol </a:t>
            </a:r>
            <a:r>
              <a:rPr lang="en-US" sz="2800" b="1" dirty="0" smtClean="0">
                <a:solidFill>
                  <a:srgbClr val="002060"/>
                </a:solidFill>
                <a:latin typeface="Courier New" pitchFamily="49" charset="0"/>
                <a:cs typeface="Courier New" pitchFamily="49" charset="0"/>
              </a:rPr>
              <a:t>#</a:t>
            </a:r>
            <a:r>
              <a:rPr lang="en-US" sz="2800" dirty="0" smtClean="0">
                <a:latin typeface="Times New Roman" pitchFamily="18" charset="0"/>
                <a:cs typeface="Times New Roman" pitchFamily="18" charset="0"/>
              </a:rPr>
              <a:t> and do not terminate with a semicolon. </a:t>
            </a:r>
          </a:p>
          <a:p>
            <a:r>
              <a:rPr lang="en-US" sz="2800" dirty="0" smtClean="0">
                <a:latin typeface="Times New Roman" pitchFamily="18" charset="0"/>
                <a:cs typeface="Times New Roman" pitchFamily="18" charset="0"/>
              </a:rPr>
              <a:t>Before the source code is passed through the compiler, it is checked by the preprocessor for any preprocessor directives. If there is any, appropriate action is taken and then the source program is handed over to the compiler.</a:t>
            </a:r>
          </a:p>
          <a:p>
            <a:r>
              <a:rPr lang="en-US" sz="2800" dirty="0" smtClean="0">
                <a:latin typeface="Times New Roman" pitchFamily="18" charset="0"/>
                <a:cs typeface="Times New Roman" pitchFamily="18" charset="0"/>
              </a:rPr>
              <a:t>Preprocessor directives can be divided into three categories:</a:t>
            </a:r>
          </a:p>
          <a:p>
            <a:pPr lvl="1"/>
            <a:r>
              <a:rPr lang="en-US" sz="2400" dirty="0" smtClean="0">
                <a:latin typeface="Times New Roman" pitchFamily="18" charset="0"/>
                <a:cs typeface="Times New Roman" pitchFamily="18" charset="0"/>
              </a:rPr>
              <a:t>Macro substitution directives</a:t>
            </a:r>
          </a:p>
          <a:p>
            <a:pPr lvl="1"/>
            <a:r>
              <a:rPr lang="en-US" sz="2400" dirty="0" smtClean="0">
                <a:latin typeface="Times New Roman" pitchFamily="18" charset="0"/>
                <a:cs typeface="Times New Roman" pitchFamily="18" charset="0"/>
              </a:rPr>
              <a:t>Compiler control directives</a:t>
            </a:r>
          </a:p>
          <a:p>
            <a:pPr lvl="1"/>
            <a:r>
              <a:rPr lang="en-US" sz="2400" dirty="0" smtClean="0">
                <a:latin typeface="Times New Roman" pitchFamily="18" charset="0"/>
                <a:cs typeface="Times New Roman" pitchFamily="18" charset="0"/>
              </a:rPr>
              <a:t>File inclusion directives</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563562"/>
          </a:xfrm>
        </p:spPr>
        <p:txBody>
          <a:bodyPr>
            <a:noAutofit/>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Macro Substitution</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228600" y="762000"/>
            <a:ext cx="8686800" cy="5791200"/>
          </a:xfrm>
        </p:spPr>
        <p:txBody>
          <a:bodyPr>
            <a:normAutofit lnSpcReduction="10000"/>
          </a:bodyPr>
          <a:lstStyle/>
          <a:p>
            <a:r>
              <a:rPr lang="en-US" sz="2800" dirty="0" smtClean="0">
                <a:latin typeface="Times New Roman" pitchFamily="18" charset="0"/>
                <a:cs typeface="Times New Roman" pitchFamily="18" charset="0"/>
              </a:rPr>
              <a:t>Macro substitution is a process where an identifier is replaced by a predefined string. </a:t>
            </a:r>
          </a:p>
          <a:p>
            <a:r>
              <a:rPr lang="en-US" sz="2800" dirty="0" smtClean="0">
                <a:latin typeface="Times New Roman" pitchFamily="18" charset="0"/>
                <a:cs typeface="Times New Roman" pitchFamily="18" charset="0"/>
              </a:rPr>
              <a:t>The preprocessor accomplishes this task under the direction of </a:t>
            </a:r>
            <a:r>
              <a:rPr lang="en-US" sz="2800" b="1" dirty="0" smtClean="0">
                <a:solidFill>
                  <a:srgbClr val="002060"/>
                </a:solidFill>
                <a:latin typeface="Courier New" pitchFamily="49" charset="0"/>
                <a:cs typeface="Courier New" pitchFamily="49" charset="0"/>
              </a:rPr>
              <a:t>#define</a:t>
            </a:r>
            <a:r>
              <a:rPr lang="en-US" sz="2800" dirty="0" smtClean="0">
                <a:latin typeface="Times New Roman" pitchFamily="18" charset="0"/>
                <a:cs typeface="Times New Roman" pitchFamily="18" charset="0"/>
              </a:rPr>
              <a:t> statement. This definition is known a </a:t>
            </a:r>
            <a:r>
              <a:rPr lang="en-US" sz="2800" i="1" dirty="0" smtClean="0">
                <a:solidFill>
                  <a:srgbClr val="FF0000"/>
                </a:solidFill>
                <a:latin typeface="Times New Roman" pitchFamily="18" charset="0"/>
                <a:cs typeface="Times New Roman" pitchFamily="18" charset="0"/>
              </a:rPr>
              <a:t>macro definition</a:t>
            </a:r>
            <a:r>
              <a:rPr lang="en-US" sz="2800" dirty="0" smtClean="0">
                <a:latin typeface="Times New Roman" pitchFamily="18" charset="0"/>
                <a:cs typeface="Times New Roman" pitchFamily="18" charset="0"/>
              </a:rPr>
              <a:t> (or </a:t>
            </a:r>
            <a:r>
              <a:rPr lang="en-US" sz="2800" i="1" dirty="0" smtClean="0">
                <a:solidFill>
                  <a:srgbClr val="FF0000"/>
                </a:solidFill>
                <a:latin typeface="Times New Roman" pitchFamily="18" charset="0"/>
                <a:cs typeface="Times New Roman" pitchFamily="18" charset="0"/>
              </a:rPr>
              <a:t>macro</a:t>
            </a:r>
            <a:r>
              <a:rPr lang="en-US" sz="2800" dirty="0" smtClean="0">
                <a:latin typeface="Times New Roman" pitchFamily="18" charset="0"/>
                <a:cs typeface="Times New Roman" pitchFamily="18" charset="0"/>
              </a:rPr>
              <a:t>) and has the form:</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#define identifier string</a:t>
            </a:r>
          </a:p>
          <a:p>
            <a:r>
              <a:rPr lang="en-US" sz="2800" dirty="0" smtClean="0">
                <a:latin typeface="Times New Roman" pitchFamily="18" charset="0"/>
                <a:cs typeface="Times New Roman" pitchFamily="18" charset="0"/>
              </a:rPr>
              <a:t>If the statement is included in the program in the beginning, the preprocessor replaces every occurrence of the identifier in the source code by the string (except a macro inside a string).</a:t>
            </a:r>
          </a:p>
          <a:p>
            <a:pPr>
              <a:buNone/>
            </a:pPr>
            <a:r>
              <a:rPr lang="en-US" sz="2800"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#define COUNT 100</a:t>
            </a:r>
          </a:p>
          <a:p>
            <a:pPr>
              <a:buNone/>
            </a:pPr>
            <a:r>
              <a:rPr lang="en-US" sz="2200" b="1" dirty="0" smtClean="0">
                <a:solidFill>
                  <a:srgbClr val="002060"/>
                </a:solidFill>
                <a:latin typeface="Courier New" pitchFamily="49" charset="0"/>
                <a:cs typeface="Courier New" pitchFamily="49" charset="0"/>
              </a:rPr>
              <a:t>   #define PI 3.1415</a:t>
            </a:r>
          </a:p>
          <a:p>
            <a:pPr>
              <a:buNone/>
            </a:pPr>
            <a:r>
              <a:rPr lang="en-US" sz="2200" b="1" dirty="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  #define CAPITAL “New Delhi”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r>
              <a:rPr lang="en-US" sz="2800" dirty="0" smtClean="0">
                <a:latin typeface="Times New Roman" pitchFamily="18" charset="0"/>
                <a:cs typeface="Times New Roman" pitchFamily="18" charset="0"/>
              </a:rPr>
              <a:t>A definition such as </a:t>
            </a:r>
            <a:r>
              <a:rPr lang="en-US" sz="2400" b="1" dirty="0" smtClean="0">
                <a:solidFill>
                  <a:srgbClr val="002060"/>
                </a:solidFill>
                <a:latin typeface="Courier New" pitchFamily="49" charset="0"/>
                <a:cs typeface="Courier New" pitchFamily="49" charset="0"/>
              </a:rPr>
              <a:t>PI 3.1415</a:t>
            </a:r>
            <a:r>
              <a:rPr lang="en-US" sz="2800" b="1" dirty="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will replace every  occurrence of PI by 3.1415 (except a PI inside a string).</a:t>
            </a:r>
            <a:r>
              <a:rPr lang="en-US" sz="2200" dirty="0" smtClean="0">
                <a:solidFill>
                  <a:srgbClr val="002060"/>
                </a:solidFill>
                <a:latin typeface="Courier New" pitchFamily="49" charset="0"/>
                <a:cs typeface="Courier New" pitchFamily="49" charset="0"/>
              </a:rPr>
              <a:t> </a:t>
            </a:r>
            <a:endParaRPr lang="en-US" sz="22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macro definition can also include expressions such as</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#define AREA (5*10.25) </a:t>
            </a:r>
          </a:p>
          <a:p>
            <a:r>
              <a:rPr lang="en-US" sz="2800" dirty="0" smtClean="0">
                <a:latin typeface="Times New Roman" pitchFamily="18" charset="0"/>
                <a:cs typeface="Times New Roman" pitchFamily="18" charset="0"/>
              </a:rPr>
              <a:t>In macros, the expressions should be put in parentheses. For example, if we have macros</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#define A 25-10</a:t>
            </a:r>
          </a:p>
          <a:p>
            <a:pPr>
              <a:buNone/>
            </a:pPr>
            <a:r>
              <a:rPr lang="en-US" sz="2400" b="1" dirty="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    #define B 35+10</a:t>
            </a:r>
          </a:p>
          <a:p>
            <a:pPr>
              <a:buNone/>
            </a:pPr>
            <a:r>
              <a:rPr lang="en-US" sz="2400" b="1" dirty="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then an expression </a:t>
            </a:r>
            <a:r>
              <a:rPr lang="en-US" sz="2400" b="1" dirty="0" smtClean="0">
                <a:solidFill>
                  <a:srgbClr val="002060"/>
                </a:solidFill>
                <a:latin typeface="Courier New" pitchFamily="49" charset="0"/>
                <a:cs typeface="Courier New" pitchFamily="49" charset="0"/>
              </a:rPr>
              <a:t>A/B</a:t>
            </a:r>
            <a:r>
              <a:rPr lang="en-US" sz="2800" dirty="0" smtClean="0">
                <a:latin typeface="Times New Roman" pitchFamily="18" charset="0"/>
                <a:cs typeface="Times New Roman" pitchFamily="18" charset="0"/>
              </a:rPr>
              <a:t> will be replaced by the expression</a:t>
            </a:r>
          </a:p>
          <a:p>
            <a:pPr>
              <a:buNone/>
            </a:pPr>
            <a:r>
              <a:rPr lang="en-US" sz="2800" b="1"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25-10/35+10</a:t>
            </a:r>
            <a:r>
              <a:rPr lang="en-US" sz="2800" dirty="0" smtClean="0">
                <a:latin typeface="Times New Roman" pitchFamily="18" charset="0"/>
                <a:cs typeface="Times New Roman" pitchFamily="18" charset="0"/>
              </a:rPr>
              <a:t>, and thus </a:t>
            </a:r>
            <a:r>
              <a:rPr lang="en-US" sz="2400" b="1" dirty="0" smtClean="0">
                <a:solidFill>
                  <a:srgbClr val="002060"/>
                </a:solidFill>
                <a:latin typeface="Courier New" pitchFamily="49" charset="0"/>
                <a:cs typeface="Courier New" pitchFamily="49" charset="0"/>
              </a:rPr>
              <a:t>A/B</a:t>
            </a:r>
            <a:r>
              <a:rPr lang="en-US" sz="2800" b="1"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will be evaluated incorrectly. The correct macro definition should be:</a:t>
            </a:r>
            <a:endParaRPr lang="en-US" sz="2400" dirty="0" smtClean="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#define A (25-10)</a:t>
            </a:r>
          </a:p>
          <a:p>
            <a:pPr>
              <a:buNone/>
            </a:pPr>
            <a:r>
              <a:rPr lang="en-US" sz="2400" b="1" dirty="0" smtClean="0">
                <a:solidFill>
                  <a:srgbClr val="002060"/>
                </a:solidFill>
                <a:latin typeface="Courier New" pitchFamily="49" charset="0"/>
                <a:cs typeface="Courier New" pitchFamily="49" charset="0"/>
              </a:rPr>
              <a:t>     #define B (35+10)</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92500" lnSpcReduction="10000"/>
          </a:bodyPr>
          <a:lstStyle/>
          <a:p>
            <a:pPr>
              <a:buNone/>
            </a:pPr>
            <a:r>
              <a:rPr lang="en-US" sz="2800" b="1" dirty="0" smtClean="0">
                <a:latin typeface="Times New Roman" pitchFamily="18" charset="0"/>
                <a:cs typeface="Times New Roman" pitchFamily="18" charset="0"/>
              </a:rPr>
              <a:t>Macros with Arguments:</a:t>
            </a:r>
          </a:p>
          <a:p>
            <a:r>
              <a:rPr lang="en-US" sz="2800" dirty="0" smtClean="0">
                <a:latin typeface="Times New Roman" pitchFamily="18" charset="0"/>
                <a:cs typeface="Times New Roman" pitchFamily="18" charset="0"/>
              </a:rPr>
              <a:t>Macros can also be used with arguments. A macro with argument has the form:</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#define identifier(f1, f2,…,fn) string</a:t>
            </a:r>
          </a:p>
          <a:p>
            <a:pPr>
              <a:buNone/>
            </a:pPr>
            <a:r>
              <a:rPr lang="en-US" sz="2400" b="1" dirty="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 </a:t>
            </a:r>
            <a:r>
              <a:rPr lang="en-US" sz="2400" dirty="0" smtClean="0">
                <a:latin typeface="Times New Roman" pitchFamily="18" charset="0"/>
                <a:cs typeface="Times New Roman" pitchFamily="18" charset="0"/>
              </a:rPr>
              <a:t>where </a:t>
            </a:r>
            <a:r>
              <a:rPr lang="en-US" sz="2400" b="1" dirty="0" smtClean="0">
                <a:solidFill>
                  <a:srgbClr val="002060"/>
                </a:solidFill>
                <a:latin typeface="Courier New" pitchFamily="49" charset="0"/>
                <a:cs typeface="Courier New" pitchFamily="49" charset="0"/>
              </a:rPr>
              <a:t>f1</a:t>
            </a:r>
            <a:r>
              <a:rPr lang="en-US" sz="2400" b="1" dirty="0" smtClean="0">
                <a:latin typeface="Times New Roman" pitchFamily="18" charset="0"/>
                <a:cs typeface="Times New Roman" pitchFamily="18" charset="0"/>
              </a:rPr>
              <a:t>,</a:t>
            </a:r>
            <a:r>
              <a:rPr lang="en-US" sz="2400" b="1" dirty="0" smtClean="0">
                <a:solidFill>
                  <a:srgbClr val="002060"/>
                </a:solidFill>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f2</a:t>
            </a:r>
            <a:r>
              <a:rPr lang="en-US" sz="2400" b="1"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fn</a:t>
            </a:r>
            <a:r>
              <a:rPr lang="en-US" sz="2800" b="1"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are formal macro parameters, analogous to formal parameters of a function.</a:t>
            </a:r>
          </a:p>
          <a:p>
            <a:r>
              <a:rPr lang="en-US" sz="2800" dirty="0" smtClean="0">
                <a:latin typeface="Times New Roman" pitchFamily="18" charset="0"/>
                <a:cs typeface="Times New Roman" pitchFamily="18" charset="0"/>
              </a:rPr>
              <a:t>The occurrence of a macro with argument in a program is called a </a:t>
            </a:r>
            <a:r>
              <a:rPr lang="en-US" sz="2800" i="1" dirty="0" smtClean="0">
                <a:solidFill>
                  <a:srgbClr val="FF0000"/>
                </a:solidFill>
                <a:latin typeface="Times New Roman" pitchFamily="18" charset="0"/>
                <a:cs typeface="Times New Roman" pitchFamily="18" charset="0"/>
              </a:rPr>
              <a:t>macro call</a:t>
            </a:r>
            <a:r>
              <a:rPr lang="en-US" sz="2800" dirty="0" smtClean="0">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When a macro is called, the preprocessor substitutes the string, replacing the parameters with the actual parameters. For example,</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#define CUBE(x) ((x)*(x)*(x))</a:t>
            </a:r>
          </a:p>
          <a:p>
            <a:pPr>
              <a:buNone/>
            </a:pPr>
            <a:r>
              <a:rPr lang="en-US" sz="2400" b="1" dirty="0" smtClean="0">
                <a:solidFill>
                  <a:srgbClr val="002060"/>
                </a:solidFill>
                <a:latin typeface="Courier New" pitchFamily="49" charset="0"/>
                <a:cs typeface="Courier New" pitchFamily="49" charset="0"/>
              </a:rPr>
              <a:t>     #define SQUARE(x) ((x)*(x))</a:t>
            </a:r>
          </a:p>
          <a:p>
            <a:pPr>
              <a:buNone/>
            </a:pPr>
            <a:r>
              <a:rPr lang="en-US" sz="2400" b="1" dirty="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    #define CIRCLE_AREA(x) (PI*(x)*(x))</a:t>
            </a:r>
          </a:p>
          <a:p>
            <a:pPr>
              <a:buNone/>
            </a:pPr>
            <a:r>
              <a:rPr lang="en-US" sz="2400" b="1" dirty="0" smtClean="0">
                <a:solidFill>
                  <a:srgbClr val="002060"/>
                </a:solidFill>
                <a:latin typeface="Courier New" pitchFamily="49" charset="0"/>
                <a:cs typeface="Courier New" pitchFamily="49" charset="0"/>
              </a:rPr>
              <a:t>     #define MAX(a, b) (((a)&gt;(b))?(a)</a:t>
            </a:r>
            <a:r>
              <a:rPr lang="en-US" sz="2400" b="1" dirty="0" smtClean="0">
                <a:solidFill>
                  <a:srgbClr val="002060"/>
                </a:solidFill>
                <a:latin typeface="Courier New" pitchFamily="49" charset="0"/>
                <a:cs typeface="Courier New" pitchFamily="49" charset="0"/>
                <a:sym typeface="Wingdings" pitchFamily="2" charset="2"/>
              </a:rPr>
              <a:t>: (b))</a:t>
            </a:r>
          </a:p>
          <a:p>
            <a:pPr>
              <a:buNone/>
            </a:pPr>
            <a:r>
              <a:rPr lang="en-US" sz="2400" b="1" dirty="0">
                <a:solidFill>
                  <a:srgbClr val="002060"/>
                </a:solidFill>
                <a:latin typeface="Courier New" pitchFamily="49" charset="0"/>
                <a:cs typeface="Courier New" pitchFamily="49" charset="0"/>
                <a:sym typeface="Wingdings" pitchFamily="2" charset="2"/>
              </a:rPr>
              <a:t> </a:t>
            </a:r>
            <a:r>
              <a:rPr lang="en-US" sz="2400" b="1" dirty="0" smtClean="0">
                <a:solidFill>
                  <a:srgbClr val="002060"/>
                </a:solidFill>
                <a:latin typeface="Courier New" pitchFamily="49" charset="0"/>
                <a:cs typeface="Courier New" pitchFamily="49" charset="0"/>
                <a:sym typeface="Wingdings" pitchFamily="2" charset="2"/>
              </a:rPr>
              <a:t>    #define ABS(x)   (((x)&gt;0)?(x):(-x))</a:t>
            </a:r>
            <a:endParaRPr lang="en-US" sz="2400" b="1" dirty="0" smtClean="0">
              <a:solidFill>
                <a:srgbClr val="002060"/>
              </a:solidFill>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sz="2800" dirty="0" smtClean="0">
                <a:latin typeface="Times New Roman" pitchFamily="18" charset="0"/>
                <a:cs typeface="Times New Roman" pitchFamily="18" charset="0"/>
              </a:rPr>
              <a:t>A defined macro can be undefined using the statement</a:t>
            </a:r>
          </a:p>
          <a:p>
            <a:pPr>
              <a:buNone/>
            </a:pPr>
            <a:r>
              <a:rPr lang="en-US" sz="2800" b="1"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undef</a:t>
            </a:r>
            <a:r>
              <a:rPr lang="en-US" sz="2400" b="1" dirty="0" smtClean="0">
                <a:solidFill>
                  <a:srgbClr val="002060"/>
                </a:solidFill>
                <a:latin typeface="Courier New" pitchFamily="49" charset="0"/>
                <a:cs typeface="Courier New" pitchFamily="49" charset="0"/>
              </a:rPr>
              <a:t> identifier</a:t>
            </a:r>
          </a:p>
          <a:p>
            <a:r>
              <a:rPr lang="en-US" sz="2800" dirty="0" smtClean="0">
                <a:latin typeface="Times New Roman" pitchFamily="18" charset="0"/>
                <a:cs typeface="Times New Roman" pitchFamily="18" charset="0"/>
              </a:rPr>
              <a:t>This is useful when we want to restrict the definition of a macro only to a particular part of the program.</a:t>
            </a:r>
          </a:p>
          <a:p>
            <a:pPr>
              <a:buNone/>
            </a:pPr>
            <a:endParaRPr lang="en-US" sz="2800" dirty="0" smtClean="0">
              <a:latin typeface="Times New Roman" pitchFamily="18" charset="0"/>
              <a:cs typeface="Times New Roman" pitchFamily="18" charset="0"/>
            </a:endParaRPr>
          </a:p>
          <a:p>
            <a:pPr>
              <a:buNone/>
            </a:pPr>
            <a:endParaRPr lang="en-US" sz="3500" b="1" dirty="0" smtClean="0">
              <a:solidFill>
                <a:srgbClr val="002060"/>
              </a:solidFill>
              <a:latin typeface="Courier New" pitchFamily="49" charset="0"/>
              <a:cs typeface="Courier New" pitchFamily="49" charset="0"/>
            </a:endParaRPr>
          </a:p>
          <a:p>
            <a:pPr>
              <a:buNone/>
            </a:pPr>
            <a:endParaRPr lang="en-US" sz="3500" dirty="0" smtClean="0">
              <a:latin typeface="Times New Roman" pitchFamily="18" charset="0"/>
              <a:cs typeface="Times New Roman" pitchFamily="18" charset="0"/>
            </a:endParaRPr>
          </a:p>
          <a:p>
            <a:pPr>
              <a:buNone/>
            </a:pPr>
            <a:r>
              <a:rPr lang="en-US" sz="3500" b="1" dirty="0" smtClean="0">
                <a:solidFill>
                  <a:srgbClr val="002060"/>
                </a:solidFill>
                <a:latin typeface="Courier New" pitchFamily="49" charset="0"/>
                <a:cs typeface="Courier New" pitchFamily="49" charset="0"/>
              </a:rPr>
              <a:t>     </a:t>
            </a:r>
            <a:endParaRPr lang="en-IN" sz="35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lnSpcReduction="10000"/>
          </a:bodyPr>
          <a:lstStyle/>
          <a:p>
            <a:pPr>
              <a:buNone/>
            </a:pPr>
            <a:r>
              <a:rPr lang="en-US" sz="2800" dirty="0" smtClean="0">
                <a:latin typeface="Times New Roman" pitchFamily="18" charset="0"/>
                <a:cs typeface="Times New Roman" pitchFamily="18" charset="0"/>
              </a:rPr>
              <a:t>Example:</a:t>
            </a:r>
            <a:endParaRPr lang="en-US" sz="2200" b="1" dirty="0" smtClean="0">
              <a:solidFill>
                <a:srgbClr val="002060"/>
              </a:solidFill>
              <a:latin typeface="Courier New" pitchFamily="49" charset="0"/>
              <a:cs typeface="Courier New" pitchFamily="49" charset="0"/>
            </a:endParaRPr>
          </a:p>
          <a:p>
            <a:pPr>
              <a:buNone/>
            </a:pPr>
            <a:r>
              <a:rPr lang="en-US" sz="2800" b="1" dirty="0" smtClean="0">
                <a:solidFill>
                  <a:srgbClr val="002060"/>
                </a:solidFill>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#include&lt;</a:t>
            </a:r>
            <a:r>
              <a:rPr lang="en-US" sz="2200" b="1" dirty="0" err="1" smtClean="0">
                <a:solidFill>
                  <a:srgbClr val="002060"/>
                </a:solidFill>
                <a:latin typeface="Courier New" pitchFamily="49" charset="0"/>
                <a:cs typeface="Courier New" pitchFamily="49" charset="0"/>
              </a:rPr>
              <a:t>iostream</a:t>
            </a:r>
            <a:r>
              <a:rPr lang="en-US" sz="2200" b="1" dirty="0" smtClean="0">
                <a:solidFill>
                  <a:srgbClr val="002060"/>
                </a:solidFill>
                <a:latin typeface="Courier New" pitchFamily="49" charset="0"/>
                <a:cs typeface="Courier New" pitchFamily="49" charset="0"/>
              </a:rPr>
              <a:t>&gt;</a:t>
            </a:r>
          </a:p>
          <a:p>
            <a:pPr>
              <a:buNone/>
            </a:pPr>
            <a:r>
              <a:rPr lang="en-US" sz="2200" b="1" dirty="0" smtClean="0">
                <a:solidFill>
                  <a:srgbClr val="002060"/>
                </a:solidFill>
                <a:latin typeface="Courier New" pitchFamily="49" charset="0"/>
                <a:cs typeface="Courier New" pitchFamily="49" charset="0"/>
              </a:rPr>
              <a:t>     #define PI 3.14</a:t>
            </a:r>
          </a:p>
          <a:p>
            <a:pPr>
              <a:buNone/>
            </a:pPr>
            <a:r>
              <a:rPr lang="en-US" sz="2200" b="1" dirty="0" smtClean="0">
                <a:solidFill>
                  <a:srgbClr val="002060"/>
                </a:solidFill>
                <a:latin typeface="Courier New" pitchFamily="49" charset="0"/>
                <a:cs typeface="Courier New" pitchFamily="49" charset="0"/>
              </a:rPr>
              <a:t>     #define CIRCLE_AREA(x) (PI*(x)*(x))</a:t>
            </a:r>
          </a:p>
          <a:p>
            <a:pPr>
              <a:buNone/>
            </a:pPr>
            <a:r>
              <a:rPr lang="en-US" sz="2200" b="1" dirty="0" smtClean="0">
                <a:solidFill>
                  <a:srgbClr val="002060"/>
                </a:solidFill>
                <a:latin typeface="Courier New" pitchFamily="49" charset="0"/>
                <a:cs typeface="Courier New" pitchFamily="49" charset="0"/>
              </a:rPr>
              <a:t>     using namespace std;</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     {float r, area;</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“Enter the radius of the circle\n”;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r;</a:t>
            </a:r>
          </a:p>
          <a:p>
            <a:pPr>
              <a:buNone/>
            </a:pPr>
            <a:r>
              <a:rPr lang="en-US" sz="2200" b="1" dirty="0" smtClean="0">
                <a:solidFill>
                  <a:srgbClr val="002060"/>
                </a:solidFill>
                <a:latin typeface="Courier New" pitchFamily="49" charset="0"/>
                <a:cs typeface="Courier New" pitchFamily="49" charset="0"/>
              </a:rPr>
              <a:t>      area = CIRCLE_AREA(r);</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“The area of the circle = “&lt;&lt;area&lt;&lt;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undef</a:t>
            </a:r>
            <a:r>
              <a:rPr lang="en-US" sz="2200" b="1" dirty="0" smtClean="0">
                <a:solidFill>
                  <a:srgbClr val="002060"/>
                </a:solidFill>
                <a:latin typeface="Courier New" pitchFamily="49" charset="0"/>
                <a:cs typeface="Courier New" pitchFamily="49" charset="0"/>
              </a:rPr>
              <a:t> PI</a:t>
            </a:r>
          </a:p>
          <a:p>
            <a:pPr>
              <a:buNone/>
            </a:pPr>
            <a:r>
              <a:rPr lang="en-US" sz="2200" b="1" dirty="0" smtClean="0">
                <a:solidFill>
                  <a:srgbClr val="002060"/>
                </a:solidFill>
                <a:latin typeface="Courier New" pitchFamily="49" charset="0"/>
                <a:cs typeface="Courier New" pitchFamily="49" charset="0"/>
              </a:rPr>
              <a:t>      #define PI 3.14159</a:t>
            </a:r>
          </a:p>
          <a:p>
            <a:pPr>
              <a:buNone/>
            </a:pPr>
            <a:r>
              <a:rPr lang="en-US" sz="2200" b="1" dirty="0" smtClean="0">
                <a:solidFill>
                  <a:srgbClr val="002060"/>
                </a:solidFill>
                <a:latin typeface="Courier New" pitchFamily="49" charset="0"/>
                <a:cs typeface="Courier New" pitchFamily="49" charset="0"/>
              </a:rPr>
              <a:t>      area = CIRCLE_AREA(r);</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“The area of the circle = “&lt;&lt;area&lt;&lt;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endParaRPr lang="en-IN" sz="2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762000"/>
          </a:xfrm>
        </p:spPr>
        <p:txBody>
          <a:bodyPr>
            <a:noAutofit/>
          </a:bodyPr>
          <a:lstStyle/>
          <a:p>
            <a:r>
              <a:rPr lang="en-US" sz="3200" dirty="0" smtClean="0">
                <a:latin typeface="Times New Roman" pitchFamily="18" charset="0"/>
                <a:cs typeface="Times New Roman" pitchFamily="18" charset="0"/>
              </a:rPr>
              <a:t>Compiler Control Directives</a:t>
            </a:r>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a:xfrm>
            <a:off x="152400" y="838200"/>
            <a:ext cx="8839200" cy="5791200"/>
          </a:xfrm>
        </p:spPr>
        <p:txBody>
          <a:bodyPr>
            <a:normAutofit/>
          </a:bodyPr>
          <a:lstStyle/>
          <a:p>
            <a:r>
              <a:rPr lang="en-US" sz="2800" dirty="0" smtClean="0">
                <a:latin typeface="Times New Roman" pitchFamily="18" charset="0"/>
                <a:cs typeface="Times New Roman" pitchFamily="18" charset="0"/>
              </a:rPr>
              <a:t>Compiler control directives enable us to control the execution of preprocessor directive and compilation of the program code.</a:t>
            </a:r>
          </a:p>
          <a:p>
            <a:r>
              <a:rPr lang="en-US" sz="2800" dirty="0" smtClean="0">
                <a:latin typeface="Times New Roman" pitchFamily="18" charset="0"/>
                <a:cs typeface="Times New Roman" pitchFamily="18" charset="0"/>
              </a:rPr>
              <a:t>In large programs, we may have the following situations:</a:t>
            </a:r>
          </a:p>
          <a:p>
            <a:pPr marL="914400" lvl="1" indent="-457200">
              <a:buFont typeface="+mj-lt"/>
              <a:buAutoNum type="arabicPeriod"/>
            </a:pPr>
            <a:r>
              <a:rPr lang="en-US" sz="2400" dirty="0" smtClean="0">
                <a:latin typeface="Times New Roman" pitchFamily="18" charset="0"/>
                <a:cs typeface="Times New Roman" pitchFamily="18" charset="0"/>
              </a:rPr>
              <a:t>A macro definition is needed in the program, but we are not sure whether it is defined in the filed we have included.</a:t>
            </a:r>
          </a:p>
          <a:p>
            <a:pPr marL="914400" lvl="1" indent="-457200">
              <a:buFont typeface="+mj-lt"/>
              <a:buAutoNum type="arabicPeriod"/>
            </a:pPr>
            <a:r>
              <a:rPr lang="en-US" sz="2400" dirty="0" smtClean="0">
                <a:latin typeface="Times New Roman" pitchFamily="18" charset="0"/>
                <a:cs typeface="Times New Roman" pitchFamily="18" charset="0"/>
              </a:rPr>
              <a:t>We have included some optional codes in the program, which should be executed if a particular condition is satisfied.</a:t>
            </a:r>
          </a:p>
          <a:p>
            <a:pPr marL="914400" lvl="1" indent="-457200">
              <a:buFont typeface="+mj-lt"/>
              <a:buAutoNum type="arabicPeriod"/>
            </a:pPr>
            <a:r>
              <a:rPr lang="en-US" sz="2400" dirty="0" smtClean="0">
                <a:latin typeface="Times New Roman" pitchFamily="18" charset="0"/>
                <a:cs typeface="Times New Roman" pitchFamily="18" charset="0"/>
              </a:rPr>
              <a:t>During debugging of a program, output statements are often used to print variable values and to confirm the flow of control.</a:t>
            </a:r>
          </a:p>
          <a:p>
            <a:pPr marL="514350" indent="-457200"/>
            <a:r>
              <a:rPr lang="en-US" sz="2800" dirty="0" smtClean="0">
                <a:latin typeface="Times New Roman" pitchFamily="18" charset="0"/>
                <a:cs typeface="Times New Roman" pitchFamily="18" charset="0"/>
              </a:rPr>
              <a:t>Situation 1 can be dealt by using </a:t>
            </a:r>
            <a:r>
              <a:rPr lang="en-US" sz="2800" i="1" dirty="0" smtClean="0">
                <a:solidFill>
                  <a:srgbClr val="FF0000"/>
                </a:solidFill>
                <a:latin typeface="Times New Roman" pitchFamily="18" charset="0"/>
                <a:cs typeface="Times New Roman" pitchFamily="18" charset="0"/>
              </a:rPr>
              <a:t>conditional definition </a:t>
            </a:r>
            <a:r>
              <a:rPr lang="en-US" sz="2800" dirty="0" smtClean="0">
                <a:latin typeface="Times New Roman" pitchFamily="18" charset="0"/>
                <a:cs typeface="Times New Roman" pitchFamily="18" charset="0"/>
              </a:rPr>
              <a:t>of a macro. </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lnSpcReduction="10000"/>
          </a:bodyPr>
          <a:lstStyle/>
          <a:p>
            <a:r>
              <a:rPr lang="en-US" sz="2800" dirty="0" smtClean="0">
                <a:latin typeface="Times New Roman" pitchFamily="18" charset="0"/>
                <a:cs typeface="Times New Roman" pitchFamily="18" charset="0"/>
              </a:rPr>
              <a:t>Labels (such as </a:t>
            </a:r>
            <a:r>
              <a:rPr lang="en-US" sz="2800" b="1" dirty="0" smtClean="0">
                <a:solidFill>
                  <a:srgbClr val="002060"/>
                </a:solidFill>
                <a:latin typeface="Courier New" pitchFamily="49" charset="0"/>
                <a:cs typeface="Courier New" pitchFamily="49" charset="0"/>
              </a:rPr>
              <a:t>start:</a:t>
            </a:r>
            <a:r>
              <a:rPr lang="en-US" sz="2800" dirty="0" smtClean="0">
                <a:latin typeface="Times New Roman" pitchFamily="18" charset="0"/>
                <a:cs typeface="Times New Roman" pitchFamily="18" charset="0"/>
              </a:rPr>
              <a:t>) are the only identifiers with function scope. Labels can be used anywhere in the function in which they appear, but cannot be referenced outside the function body.</a:t>
            </a:r>
          </a:p>
          <a:p>
            <a:pPr>
              <a:buNone/>
            </a:pP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Global Scope:</a:t>
            </a:r>
          </a:p>
          <a:p>
            <a:pPr>
              <a:buNone/>
            </a:pPr>
            <a:endParaRPr lang="en-US" sz="28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scope of an identifier declared outside all functions and classes extends from the point of declaration to the end of the program file.</a:t>
            </a:r>
          </a:p>
          <a:p>
            <a:r>
              <a:rPr lang="en-US" sz="2800" dirty="0" smtClean="0">
                <a:latin typeface="Times New Roman" pitchFamily="18" charset="0"/>
                <a:cs typeface="Times New Roman" pitchFamily="18" charset="0"/>
              </a:rPr>
              <a:t>Such an identifier is known to all functions from the point at which it is declared.</a:t>
            </a:r>
          </a:p>
          <a:p>
            <a:r>
              <a:rPr lang="en-US" sz="2800" dirty="0" smtClean="0">
                <a:latin typeface="Times New Roman" pitchFamily="18" charset="0"/>
                <a:cs typeface="Times New Roman" pitchFamily="18" charset="0"/>
              </a:rPr>
              <a:t>C++ function names have global scope (with some exceptions). Once the function name is declared, it can be invoked by any other function in the rest of the program.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a:bodyPr>
          <a:lstStyle/>
          <a:p>
            <a:pPr>
              <a:lnSpc>
                <a:spcPct val="90000"/>
              </a:lnSpc>
              <a:spcBef>
                <a:spcPct val="0"/>
              </a:spcBef>
            </a:pPr>
            <a:r>
              <a:rPr lang="en-US" sz="2800" dirty="0" smtClean="0">
                <a:latin typeface="Times New Roman" pitchFamily="18" charset="0"/>
                <a:cs typeface="Times New Roman" pitchFamily="18" charset="0"/>
              </a:rPr>
              <a:t>If we want to be sure that a macro, say TEST, must be   defined, irrespective of whether it has been defined in the header file or not, we can use the following code:</a:t>
            </a:r>
          </a:p>
          <a:p>
            <a:pPr>
              <a:lnSpc>
                <a:spcPct val="90000"/>
              </a:lnSpc>
              <a:spcBef>
                <a:spcPct val="0"/>
              </a:spcBef>
              <a:buNone/>
            </a:pPr>
            <a:endParaRPr lang="en-US" sz="2200" b="1" dirty="0" smtClean="0">
              <a:solidFill>
                <a:srgbClr val="002060"/>
              </a:solidFill>
              <a:latin typeface="Courier New" pitchFamily="49" charset="0"/>
              <a:cs typeface="Courier New" pitchFamily="49" charset="0"/>
            </a:endParaRPr>
          </a:p>
          <a:p>
            <a:pPr>
              <a:lnSpc>
                <a:spcPct val="90000"/>
              </a:lnSpc>
              <a:spcBef>
                <a:spcPct val="0"/>
              </a:spcBef>
              <a:buNone/>
            </a:pPr>
            <a:r>
              <a:rPr lang="en-US" sz="2200" b="1" dirty="0" smtClean="0">
                <a:solidFill>
                  <a:srgbClr val="002060"/>
                </a:solidFill>
                <a:latin typeface="Courier New" pitchFamily="49" charset="0"/>
                <a:cs typeface="Courier New" pitchFamily="49" charset="0"/>
              </a:rPr>
              <a:t> #include “DEFINE.H”   </a:t>
            </a:r>
            <a:r>
              <a:rPr lang="en-US" sz="2200" b="1" i="1" dirty="0" smtClean="0">
                <a:solidFill>
                  <a:srgbClr val="0000FF"/>
                </a:solidFill>
                <a:latin typeface="Courier New" pitchFamily="49" charset="0"/>
                <a:cs typeface="Courier New" pitchFamily="49" charset="0"/>
              </a:rPr>
              <a:t>//the header file included</a:t>
            </a:r>
          </a:p>
          <a:p>
            <a:pPr>
              <a:lnSpc>
                <a:spcPct val="90000"/>
              </a:lnSpc>
              <a:spcBef>
                <a:spcPct val="0"/>
              </a:spcBef>
              <a:buNone/>
            </a:pPr>
            <a:r>
              <a:rPr lang="en-US" sz="2200" b="1" i="1" dirty="0" smtClean="0">
                <a:solidFill>
                  <a:srgbClr val="0000FF"/>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ifndef</a:t>
            </a:r>
            <a:r>
              <a:rPr lang="en-US" sz="2200" b="1" dirty="0" smtClean="0">
                <a:solidFill>
                  <a:srgbClr val="002060"/>
                </a:solidFill>
                <a:latin typeface="Courier New" pitchFamily="49" charset="0"/>
                <a:cs typeface="Courier New" pitchFamily="49" charset="0"/>
              </a:rPr>
              <a:t>   TEST</a:t>
            </a:r>
          </a:p>
          <a:p>
            <a:pPr>
              <a:lnSpc>
                <a:spcPct val="90000"/>
              </a:lnSpc>
              <a:spcBef>
                <a:spcPct val="0"/>
              </a:spcBef>
              <a:buNone/>
            </a:pPr>
            <a:r>
              <a:rPr lang="en-US" sz="2200" b="1" dirty="0" smtClean="0">
                <a:solidFill>
                  <a:srgbClr val="002060"/>
                </a:solidFill>
                <a:latin typeface="Courier New" pitchFamily="49" charset="0"/>
                <a:cs typeface="Courier New" pitchFamily="49" charset="0"/>
              </a:rPr>
              <a:t> #define   TEST  1</a:t>
            </a:r>
          </a:p>
          <a:p>
            <a:pPr>
              <a:lnSpc>
                <a:spcPct val="90000"/>
              </a:lnSpc>
              <a:spcBef>
                <a:spcPct val="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endif</a:t>
            </a:r>
            <a:endParaRPr lang="en-US" sz="2800" dirty="0" smtClean="0">
              <a:solidFill>
                <a:srgbClr val="002060"/>
              </a:solidFill>
              <a:latin typeface="Times New Roman" pitchFamily="18" charset="0"/>
              <a:cs typeface="Times New Roman" pitchFamily="18" charset="0"/>
            </a:endParaRPr>
          </a:p>
          <a:p>
            <a:r>
              <a:rPr lang="en-US" sz="2400" b="1" dirty="0" smtClean="0">
                <a:solidFill>
                  <a:srgbClr val="002060"/>
                </a:solidFill>
                <a:latin typeface="Courier New" pitchFamily="49" charset="0"/>
              </a:rPr>
              <a:t>DEFINE.H</a:t>
            </a:r>
            <a:r>
              <a:rPr lang="en-US" sz="2800" dirty="0" smtClean="0"/>
              <a:t> </a:t>
            </a:r>
            <a:r>
              <a:rPr lang="en-US" sz="2800" dirty="0" smtClean="0">
                <a:latin typeface="Times New Roman" pitchFamily="18" charset="0"/>
                <a:cs typeface="Times New Roman" pitchFamily="18" charset="0"/>
              </a:rPr>
              <a:t>is the header file that is supposed to contain the definition of </a:t>
            </a:r>
            <a:r>
              <a:rPr lang="en-US" sz="2400" b="1" dirty="0" smtClean="0">
                <a:solidFill>
                  <a:srgbClr val="002060"/>
                </a:solidFill>
                <a:latin typeface="Courier New" pitchFamily="49" charset="0"/>
                <a:cs typeface="Courier New" pitchFamily="49" charset="0"/>
              </a:rPr>
              <a:t>TEST</a:t>
            </a:r>
            <a:r>
              <a:rPr lang="en-US" sz="2800" dirty="0" smtClean="0">
                <a:latin typeface="Times New Roman" pitchFamily="18" charset="0"/>
                <a:cs typeface="Times New Roman" pitchFamily="18" charset="0"/>
              </a:rPr>
              <a:t> macro.</a:t>
            </a:r>
          </a:p>
          <a:p>
            <a:r>
              <a:rPr lang="en-US" sz="2800" dirty="0" smtClean="0">
                <a:latin typeface="Times New Roman" pitchFamily="18" charset="0"/>
                <a:cs typeface="Times New Roman" pitchFamily="18" charset="0"/>
              </a:rPr>
              <a:t>The directive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ifndef</a:t>
            </a:r>
            <a:r>
              <a:rPr lang="en-US" sz="2400" b="1" dirty="0" smtClean="0">
                <a:solidFill>
                  <a:srgbClr val="002060"/>
                </a:solidFill>
                <a:latin typeface="Courier New" pitchFamily="49" charset="0"/>
                <a:cs typeface="Courier New" pitchFamily="49" charset="0"/>
              </a:rPr>
              <a:t> TEST</a:t>
            </a:r>
            <a:r>
              <a:rPr lang="en-US" sz="2800" dirty="0" smtClean="0">
                <a:latin typeface="Times New Roman" pitchFamily="18" charset="0"/>
                <a:cs typeface="Times New Roman" pitchFamily="18" charset="0"/>
              </a:rPr>
              <a:t> searches for the definition of </a:t>
            </a:r>
            <a:r>
              <a:rPr lang="en-US" sz="2400" b="1" dirty="0" smtClean="0">
                <a:solidFill>
                  <a:srgbClr val="002060"/>
                </a:solidFill>
                <a:latin typeface="Courier New" pitchFamily="49" charset="0"/>
                <a:cs typeface="Courier New" pitchFamily="49" charset="0"/>
              </a:rPr>
              <a:t>TEST</a:t>
            </a:r>
            <a:r>
              <a:rPr lang="en-US" sz="2800" dirty="0" smtClean="0">
                <a:latin typeface="Times New Roman" pitchFamily="18" charset="0"/>
                <a:cs typeface="Times New Roman" pitchFamily="18" charset="0"/>
              </a:rPr>
              <a:t> in the header file, and if not defined, then all the lines between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ifndef</a:t>
            </a:r>
            <a:r>
              <a:rPr lang="en-US" sz="2800" dirty="0" smtClean="0">
                <a:latin typeface="Times New Roman" pitchFamily="18" charset="0"/>
                <a:cs typeface="Times New Roman" pitchFamily="18" charset="0"/>
              </a:rPr>
              <a:t> and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endif</a:t>
            </a:r>
            <a:r>
              <a:rPr lang="en-US" sz="2400" b="1"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are left active. Otherwise, the directive </a:t>
            </a:r>
            <a:r>
              <a:rPr lang="en-US" sz="2400" b="1" dirty="0" smtClean="0">
                <a:solidFill>
                  <a:srgbClr val="002060"/>
                </a:solidFill>
                <a:latin typeface="Courier New" pitchFamily="49" charset="0"/>
                <a:cs typeface="Courier New" pitchFamily="49" charset="0"/>
              </a:rPr>
              <a:t>#define TEST</a:t>
            </a:r>
            <a:r>
              <a:rPr lang="en-US" sz="2800" dirty="0" smtClean="0">
                <a:latin typeface="Times New Roman" pitchFamily="18" charset="0"/>
                <a:cs typeface="Times New Roman" pitchFamily="18" charset="0"/>
              </a:rPr>
              <a:t> is ignored.</a:t>
            </a:r>
          </a:p>
          <a:p>
            <a:pPr>
              <a:buNone/>
            </a:pPr>
            <a:endParaRPr lang="en-US" sz="2800" dirty="0" smtClean="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US" sz="2800" dirty="0" smtClean="0">
                <a:latin typeface="Times New Roman" pitchFamily="18" charset="0"/>
                <a:cs typeface="Times New Roman" pitchFamily="18" charset="0"/>
              </a:rPr>
              <a:t>Similarly, if we want that </a:t>
            </a:r>
            <a:r>
              <a:rPr lang="en-US" sz="2400" b="1" dirty="0" smtClean="0">
                <a:solidFill>
                  <a:srgbClr val="002060"/>
                </a:solidFill>
                <a:latin typeface="Courier New" pitchFamily="49" charset="0"/>
                <a:cs typeface="Courier New" pitchFamily="49" charset="0"/>
              </a:rPr>
              <a:t>TEST</a:t>
            </a:r>
            <a:r>
              <a:rPr lang="en-US" sz="2800" dirty="0" smtClean="0">
                <a:latin typeface="Times New Roman" pitchFamily="18" charset="0"/>
                <a:cs typeface="Times New Roman" pitchFamily="18" charset="0"/>
              </a:rPr>
              <a:t> is never defined in the program, we can use the code:</a:t>
            </a:r>
          </a:p>
          <a:p>
            <a:pPr>
              <a:lnSpc>
                <a:spcPct val="90000"/>
              </a:lnSpc>
              <a:spcBef>
                <a:spcPct val="0"/>
              </a:spcBef>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ifdef</a:t>
            </a:r>
            <a:r>
              <a:rPr lang="en-US" sz="2400" b="1" dirty="0" smtClean="0">
                <a:solidFill>
                  <a:srgbClr val="002060"/>
                </a:solidFill>
                <a:latin typeface="Courier New" pitchFamily="49" charset="0"/>
                <a:cs typeface="Courier New" pitchFamily="49" charset="0"/>
              </a:rPr>
              <a:t>  TEST</a:t>
            </a:r>
          </a:p>
          <a:p>
            <a:pPr>
              <a:lnSpc>
                <a:spcPct val="90000"/>
              </a:lnSpc>
              <a:spcBef>
                <a:spcPct val="0"/>
              </a:spcBef>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undef</a:t>
            </a:r>
            <a:r>
              <a:rPr lang="en-US" sz="2400" b="1" dirty="0" smtClean="0">
                <a:solidFill>
                  <a:srgbClr val="002060"/>
                </a:solidFill>
                <a:latin typeface="Courier New" pitchFamily="49" charset="0"/>
                <a:cs typeface="Courier New" pitchFamily="49" charset="0"/>
              </a:rPr>
              <a:t>  TEST </a:t>
            </a:r>
          </a:p>
          <a:p>
            <a:pPr>
              <a:lnSpc>
                <a:spcPct val="90000"/>
              </a:lnSpc>
              <a:spcBef>
                <a:spcPct val="0"/>
              </a:spcBef>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endif</a:t>
            </a:r>
            <a:endParaRPr lang="en-US" sz="2400" dirty="0" smtClean="0">
              <a:solidFill>
                <a:srgbClr val="002060"/>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ensures that even if </a:t>
            </a:r>
            <a:r>
              <a:rPr lang="en-US" sz="2400" b="1" dirty="0" smtClean="0">
                <a:solidFill>
                  <a:srgbClr val="002060"/>
                </a:solidFill>
                <a:latin typeface="Courier New" pitchFamily="49" charset="0"/>
                <a:cs typeface="Courier New" pitchFamily="49" charset="0"/>
              </a:rPr>
              <a:t>TEST</a:t>
            </a:r>
            <a:r>
              <a:rPr lang="en-US" sz="2800" dirty="0" smtClean="0">
                <a:latin typeface="Times New Roman" pitchFamily="18" charset="0"/>
                <a:cs typeface="Times New Roman" pitchFamily="18" charset="0"/>
              </a:rPr>
              <a:t> is defined in the header file, its definition is removed.</a:t>
            </a:r>
          </a:p>
          <a:p>
            <a:r>
              <a:rPr lang="en-US" sz="2800" dirty="0" smtClean="0">
                <a:latin typeface="Times New Roman" pitchFamily="18" charset="0"/>
                <a:cs typeface="Times New Roman" pitchFamily="18" charset="0"/>
              </a:rPr>
              <a:t>Situation 2 and 3 above are referred to as </a:t>
            </a:r>
            <a:r>
              <a:rPr lang="en-US" sz="2800" i="1" dirty="0" smtClean="0">
                <a:solidFill>
                  <a:srgbClr val="FF0000"/>
                </a:solidFill>
                <a:latin typeface="Times New Roman" pitchFamily="18" charset="0"/>
                <a:cs typeface="Times New Roman" pitchFamily="18" charset="0"/>
              </a:rPr>
              <a:t>conditional compilation</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To execute some optional code in a program </a:t>
            </a:r>
            <a:r>
              <a:rPr lang="en-US" sz="2400" b="1" dirty="0" err="1" smtClean="0">
                <a:solidFill>
                  <a:srgbClr val="002060"/>
                </a:solidFill>
                <a:latin typeface="Courier New" pitchFamily="49" charset="0"/>
                <a:cs typeface="Courier New" pitchFamily="49" charset="0"/>
              </a:rPr>
              <a:t>ifdef</a:t>
            </a:r>
            <a:r>
              <a:rPr lang="en-US" sz="24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statement can be used</a:t>
            </a:r>
          </a:p>
          <a:p>
            <a:r>
              <a:rPr lang="en-US" sz="2800" dirty="0" smtClean="0">
                <a:latin typeface="Times New Roman" pitchFamily="18" charset="0"/>
                <a:cs typeface="Times New Roman" pitchFamily="18" charset="0"/>
              </a:rPr>
              <a:t>Conditional compilation in programs is described by following examples:</a:t>
            </a:r>
          </a:p>
          <a:p>
            <a:pPr>
              <a:buNone/>
            </a:pPr>
            <a:r>
              <a:rPr lang="en-US" sz="2800" dirty="0" smtClean="0">
                <a:latin typeface="Times New Roman" pitchFamily="18" charset="0"/>
                <a:cs typeface="Times New Roman" pitchFamily="18" charset="0"/>
              </a:rPr>
              <a:t>    </a:t>
            </a:r>
            <a:endParaRPr lang="en-US" sz="2200" b="1" dirty="0" smtClean="0">
              <a:solidFill>
                <a:srgbClr val="002060"/>
              </a:solidFill>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20000"/>
          </a:bodyPr>
          <a:lstStyle/>
          <a:p>
            <a:pPr>
              <a:buNone/>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Example 1.</a:t>
            </a:r>
            <a:r>
              <a:rPr lang="en-US" sz="2800" dirty="0" smtClean="0">
                <a:latin typeface="Times New Roman" pitchFamily="18" charset="0"/>
                <a:cs typeface="Times New Roman" pitchFamily="18" charset="0"/>
              </a:rPr>
              <a:t> Different codes for IBM- and HP-PCs.</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ifdef</a:t>
            </a:r>
            <a:r>
              <a:rPr lang="en-US" sz="2400" b="1" dirty="0" smtClean="0">
                <a:solidFill>
                  <a:srgbClr val="002060"/>
                </a:solidFill>
                <a:latin typeface="Courier New" pitchFamily="49" charset="0"/>
                <a:cs typeface="Courier New" pitchFamily="49" charset="0"/>
              </a:rPr>
              <a:t>  IBM-PC</a:t>
            </a:r>
          </a:p>
          <a:p>
            <a:pPr>
              <a:buNone/>
            </a:pPr>
            <a:r>
              <a:rPr lang="en-US" sz="2400" b="1" dirty="0" smtClean="0">
                <a:solidFill>
                  <a:srgbClr val="002060"/>
                </a:solidFill>
                <a:latin typeface="Courier New" pitchFamily="49" charset="0"/>
                <a:cs typeface="Courier New" pitchFamily="49" charset="0"/>
              </a:rPr>
              <a:t>            { ....      </a:t>
            </a:r>
            <a:r>
              <a:rPr lang="en-US" sz="2400" b="1" dirty="0" smtClean="0">
                <a:solidFill>
                  <a:srgbClr val="0000FF"/>
                </a:solidFill>
                <a:latin typeface="Courier New" pitchFamily="49" charset="0"/>
                <a:cs typeface="Courier New" pitchFamily="49" charset="0"/>
              </a:rPr>
              <a:t>// code for IBM-PC</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#else {....  </a:t>
            </a:r>
            <a:r>
              <a:rPr lang="en-US" sz="2400" b="1" dirty="0" smtClean="0">
                <a:solidFill>
                  <a:srgbClr val="0000FF"/>
                </a:solidFill>
                <a:latin typeface="Courier New" pitchFamily="49" charset="0"/>
                <a:cs typeface="Courier New" pitchFamily="49" charset="0"/>
              </a:rPr>
              <a:t>//code for HP-PC</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endif</a:t>
            </a:r>
            <a:endParaRPr lang="en-US" sz="2400" b="1" dirty="0" smtClean="0">
              <a:solidFill>
                <a:srgbClr val="002060"/>
              </a:solidFill>
              <a:latin typeface="Courier New" pitchFamily="49" charset="0"/>
              <a:cs typeface="Courier New" pitchFamily="49" charset="0"/>
            </a:endParaRP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endParaRPr lang="en-US" sz="24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Example 2.</a:t>
            </a:r>
            <a:r>
              <a:rPr lang="en-US" sz="24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Group A and B of customers asking for different program  features.</a:t>
            </a:r>
          </a:p>
          <a:p>
            <a:pPr>
              <a:buNone/>
            </a:pPr>
            <a:r>
              <a:rPr lang="en-US" sz="24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ifdef</a:t>
            </a:r>
            <a:r>
              <a:rPr lang="en-US" sz="2400" b="1" dirty="0" smtClean="0">
                <a:solidFill>
                  <a:srgbClr val="002060"/>
                </a:solidFill>
                <a:latin typeface="Courier New" pitchFamily="49" charset="0"/>
                <a:cs typeface="Courier New" pitchFamily="49" charset="0"/>
              </a:rPr>
              <a:t> ABC</a:t>
            </a:r>
            <a:endParaRPr lang="en-US" sz="2400" b="1" i="1" dirty="0" smtClean="0">
              <a:solidFill>
                <a:srgbClr val="0000FF"/>
              </a:solidFill>
              <a:latin typeface="Courier New" pitchFamily="49" charset="0"/>
              <a:cs typeface="Courier New" pitchFamily="49" charset="0"/>
            </a:endParaRPr>
          </a:p>
          <a:p>
            <a:pPr>
              <a:buNone/>
            </a:pPr>
            <a:r>
              <a:rPr lang="en-US" sz="2400" b="1" dirty="0" smtClean="0">
                <a:solidFill>
                  <a:srgbClr val="002060"/>
                </a:solidFill>
                <a:latin typeface="Courier New" pitchFamily="49" charset="0"/>
                <a:cs typeface="Courier New" pitchFamily="49" charset="0"/>
              </a:rPr>
              <a:t>              group A lines</a:t>
            </a:r>
          </a:p>
          <a:p>
            <a:pPr>
              <a:buNone/>
            </a:pPr>
            <a:r>
              <a:rPr lang="en-US" sz="2400" b="1" dirty="0" smtClean="0">
                <a:solidFill>
                  <a:srgbClr val="002060"/>
                </a:solidFill>
                <a:latin typeface="Courier New" pitchFamily="49" charset="0"/>
                <a:cs typeface="Courier New" pitchFamily="49" charset="0"/>
              </a:rPr>
              <a:t>         #else</a:t>
            </a:r>
          </a:p>
          <a:p>
            <a:pPr>
              <a:buNone/>
            </a:pPr>
            <a:r>
              <a:rPr lang="en-US" sz="2400" b="1" dirty="0" smtClean="0">
                <a:solidFill>
                  <a:srgbClr val="002060"/>
                </a:solidFill>
                <a:latin typeface="Courier New" pitchFamily="49" charset="0"/>
                <a:cs typeface="Courier New" pitchFamily="49" charset="0"/>
              </a:rPr>
              <a:t>           group B lines</a:t>
            </a:r>
          </a:p>
          <a:p>
            <a:pPr>
              <a:buNone/>
            </a:pPr>
            <a:r>
              <a:rPr lang="en-US" sz="2200" b="1" dirty="0" smtClean="0">
                <a:solidFill>
                  <a:srgbClr val="002060"/>
                </a:solidFill>
                <a:latin typeface="Courier New" pitchFamily="49" charset="0"/>
                <a:cs typeface="Courier New" pitchFamily="49" charset="0"/>
              </a:rPr>
              <a:t>  </a:t>
            </a:r>
            <a:r>
              <a:rPr lang="en-US" sz="2600" dirty="0" smtClean="0">
                <a:latin typeface="Times New Roman" pitchFamily="18" charset="0"/>
                <a:cs typeface="Times New Roman" pitchFamily="18" charset="0"/>
              </a:rPr>
              <a:t>Group A lines are included if the customer ABC is defined.      </a:t>
            </a:r>
            <a:endParaRPr lang="en-IN" sz="26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lnSpcReduction="10000"/>
          </a:bodyPr>
          <a:lstStyle/>
          <a:p>
            <a:pPr>
              <a:buNone/>
            </a:pPr>
            <a:r>
              <a:rPr lang="en-US" sz="2400" b="1" dirty="0" smtClean="0">
                <a:latin typeface="Times New Roman" pitchFamily="18" charset="0"/>
                <a:cs typeface="Times New Roman" pitchFamily="18" charset="0"/>
              </a:rPr>
              <a:t>Example 3.</a:t>
            </a:r>
            <a:r>
              <a:rPr lang="en-US" sz="2400" dirty="0" smtClean="0">
                <a:latin typeface="Times New Roman" pitchFamily="18" charset="0"/>
                <a:cs typeface="Times New Roman" pitchFamily="18" charset="0"/>
              </a:rPr>
              <a:t> Making debugging statements active or inactive.</a:t>
            </a: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ifdef</a:t>
            </a:r>
            <a:r>
              <a:rPr lang="en-US" sz="2200" b="1" dirty="0" smtClean="0">
                <a:solidFill>
                  <a:srgbClr val="002060"/>
                </a:solidFill>
                <a:latin typeface="Courier New" pitchFamily="49" charset="0"/>
                <a:cs typeface="Courier New" pitchFamily="49" charset="0"/>
              </a:rPr>
              <a:t>  TEST</a:t>
            </a:r>
          </a:p>
          <a:p>
            <a:pPr>
              <a:buNone/>
            </a:pPr>
            <a:r>
              <a:rPr lang="en-US" sz="2200" b="1" dirty="0" smtClean="0">
                <a:solidFill>
                  <a:srgbClr val="002060"/>
                </a:solidFill>
                <a:latin typeface="Courier New" pitchFamily="49" charset="0"/>
                <a:cs typeface="Courier New" pitchFamily="49" charset="0"/>
              </a:rPr>
              <a:t>            {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      </a:t>
            </a:r>
            <a:endParaRPr lang="en-US" sz="2200" b="1" dirty="0" smtClean="0">
              <a:solidFill>
                <a:srgbClr val="0000FF"/>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endif</a:t>
            </a:r>
            <a:endParaRPr lang="en-US" sz="22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ifdef</a:t>
            </a:r>
            <a:r>
              <a:rPr lang="en-US" sz="2200" b="1" dirty="0" smtClean="0">
                <a:solidFill>
                  <a:srgbClr val="002060"/>
                </a:solidFill>
                <a:latin typeface="Courier New" pitchFamily="49" charset="0"/>
                <a:cs typeface="Courier New" pitchFamily="49" charset="0"/>
              </a:rPr>
              <a:t>  TEST</a:t>
            </a:r>
          </a:p>
          <a:p>
            <a:pPr>
              <a:buNone/>
            </a:pPr>
            <a:r>
              <a:rPr lang="en-US" sz="2200" b="1" dirty="0" smtClean="0">
                <a:solidFill>
                  <a:srgbClr val="002060"/>
                </a:solidFill>
                <a:latin typeface="Courier New" pitchFamily="49" charset="0"/>
                <a:cs typeface="Courier New" pitchFamily="49" charset="0"/>
              </a:rPr>
              <a:t>            {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      </a:t>
            </a:r>
            <a:endParaRPr lang="en-US" sz="2200" b="1" dirty="0" smtClean="0">
              <a:solidFill>
                <a:srgbClr val="0000FF"/>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endif</a:t>
            </a:r>
            <a:endParaRPr lang="en-US" sz="22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p>
          <a:p>
            <a:r>
              <a:rPr lang="en-US" sz="2800" dirty="0" smtClean="0">
                <a:latin typeface="Times New Roman" pitchFamily="18" charset="0"/>
                <a:cs typeface="Times New Roman" pitchFamily="18" charset="0"/>
              </a:rPr>
              <a:t>The statements between the directives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ifdef</a:t>
            </a:r>
            <a:r>
              <a:rPr lang="en-US" sz="2800" dirty="0" smtClean="0">
                <a:latin typeface="Times New Roman" pitchFamily="18" charset="0"/>
                <a:cs typeface="Times New Roman" pitchFamily="18" charset="0"/>
              </a:rPr>
              <a:t> and </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endif</a:t>
            </a:r>
            <a:r>
              <a:rPr lang="en-US" sz="24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are included only if the macro </a:t>
            </a:r>
            <a:r>
              <a:rPr lang="en-US" sz="2400" b="1" dirty="0" smtClean="0">
                <a:solidFill>
                  <a:srgbClr val="002060"/>
                </a:solidFill>
                <a:latin typeface="Courier New" pitchFamily="49" charset="0"/>
                <a:cs typeface="Courier New" pitchFamily="49" charset="0"/>
              </a:rPr>
              <a:t>TEST</a:t>
            </a:r>
            <a:r>
              <a:rPr lang="en-US" sz="2800" dirty="0" smtClean="0">
                <a:latin typeface="Times New Roman" pitchFamily="18" charset="0"/>
                <a:cs typeface="Times New Roman" pitchFamily="18" charset="0"/>
              </a:rPr>
              <a:t> is defined. Once the programs runs correctly, delete or </a:t>
            </a:r>
            <a:r>
              <a:rPr lang="en-US" sz="2800" dirty="0" err="1" smtClean="0">
                <a:latin typeface="Times New Roman" pitchFamily="18" charset="0"/>
                <a:cs typeface="Times New Roman" pitchFamily="18" charset="0"/>
              </a:rPr>
              <a:t>undefine</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TEST</a:t>
            </a:r>
            <a:r>
              <a:rPr lang="en-US"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dirty="0" smtClean="0">
                <a:latin typeface="Times New Roman" pitchFamily="18" charset="0"/>
                <a:cs typeface="Times New Roman" pitchFamily="18" charset="0"/>
              </a:rPr>
              <a:t>Example:</a:t>
            </a:r>
            <a:endParaRPr lang="en-US" sz="28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#include&lt;</a:t>
            </a:r>
            <a:r>
              <a:rPr lang="en-US" sz="2200" b="1" dirty="0" err="1" smtClean="0">
                <a:solidFill>
                  <a:srgbClr val="002060"/>
                </a:solidFill>
                <a:latin typeface="Courier New" pitchFamily="49" charset="0"/>
                <a:cs typeface="Courier New" pitchFamily="49" charset="0"/>
              </a:rPr>
              <a:t>iostream</a:t>
            </a:r>
            <a:r>
              <a:rPr lang="en-US" sz="2200" b="1" dirty="0" smtClean="0">
                <a:solidFill>
                  <a:srgbClr val="002060"/>
                </a:solidFill>
                <a:latin typeface="Courier New" pitchFamily="49" charset="0"/>
                <a:cs typeface="Courier New" pitchFamily="49" charset="0"/>
              </a:rPr>
              <a:t>&gt;</a:t>
            </a:r>
          </a:p>
          <a:p>
            <a:pPr>
              <a:buNone/>
            </a:pPr>
            <a:r>
              <a:rPr lang="en-US" sz="2200" b="1" dirty="0" smtClean="0">
                <a:solidFill>
                  <a:srgbClr val="002060"/>
                </a:solidFill>
                <a:latin typeface="Courier New" pitchFamily="49" charset="0"/>
                <a:cs typeface="Courier New" pitchFamily="49" charset="0"/>
              </a:rPr>
              <a:t>    #include “DEFINE.H”</a:t>
            </a:r>
          </a:p>
          <a:p>
            <a:pPr>
              <a:lnSpc>
                <a:spcPct val="90000"/>
              </a:lnSpc>
              <a:spcBef>
                <a:spcPct val="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ifndef</a:t>
            </a:r>
            <a:r>
              <a:rPr lang="en-US" sz="2200" b="1" dirty="0" smtClean="0">
                <a:solidFill>
                  <a:srgbClr val="002060"/>
                </a:solidFill>
                <a:latin typeface="Courier New" pitchFamily="49" charset="0"/>
                <a:cs typeface="Courier New" pitchFamily="49" charset="0"/>
              </a:rPr>
              <a:t>  VOLUME</a:t>
            </a:r>
          </a:p>
          <a:p>
            <a:pPr>
              <a:lnSpc>
                <a:spcPct val="90000"/>
              </a:lnSpc>
              <a:spcBef>
                <a:spcPct val="0"/>
              </a:spcBef>
              <a:buNone/>
            </a:pPr>
            <a:r>
              <a:rPr lang="en-US" sz="2200" b="1" dirty="0" smtClean="0">
                <a:solidFill>
                  <a:srgbClr val="002060"/>
                </a:solidFill>
                <a:latin typeface="Courier New" pitchFamily="49" charset="0"/>
                <a:cs typeface="Courier New" pitchFamily="49" charset="0"/>
              </a:rPr>
              <a:t>    #define  VOLUME(x) ((x)*(x)*(x))</a:t>
            </a:r>
          </a:p>
          <a:p>
            <a:pPr>
              <a:lnSpc>
                <a:spcPct val="90000"/>
              </a:lnSpc>
              <a:spcBef>
                <a:spcPct val="0"/>
              </a:spcBef>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endif</a:t>
            </a:r>
            <a:endParaRPr lang="en-US" sz="2200" dirty="0" smtClean="0">
              <a:solidFill>
                <a:srgbClr val="002060"/>
              </a:solidFill>
              <a:latin typeface="Times New Roman" pitchFamily="18" charset="0"/>
              <a:cs typeface="Times New Roman" pitchFamily="18" charset="0"/>
            </a:endParaRPr>
          </a:p>
          <a:p>
            <a:pPr>
              <a:buNone/>
            </a:pPr>
            <a:r>
              <a:rPr lang="en-US" sz="2200" b="1" dirty="0" smtClean="0">
                <a:solidFill>
                  <a:srgbClr val="002060"/>
                </a:solidFill>
                <a:latin typeface="Courier New" pitchFamily="49" charset="0"/>
                <a:cs typeface="Courier New" pitchFamily="49" charset="0"/>
              </a:rPr>
              <a:t>    using namespace std;</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     {float side, volume;</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“Enter the side of the cube\n”;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cin</a:t>
            </a:r>
            <a:r>
              <a:rPr lang="en-US" sz="2200" b="1" dirty="0" smtClean="0">
                <a:solidFill>
                  <a:srgbClr val="002060"/>
                </a:solidFill>
                <a:latin typeface="Courier New" pitchFamily="49" charset="0"/>
                <a:cs typeface="Courier New" pitchFamily="49" charset="0"/>
              </a:rPr>
              <a:t> &gt;&gt; side;</a:t>
            </a:r>
          </a:p>
          <a:p>
            <a:pPr>
              <a:buNone/>
            </a:pPr>
            <a:r>
              <a:rPr lang="en-US" sz="2200" b="1" dirty="0" smtClean="0">
                <a:solidFill>
                  <a:srgbClr val="002060"/>
                </a:solidFill>
                <a:latin typeface="Courier New" pitchFamily="49" charset="0"/>
                <a:cs typeface="Courier New" pitchFamily="49" charset="0"/>
              </a:rPr>
              <a:t>      volume = VOLUME(side);</a:t>
            </a:r>
          </a:p>
          <a:p>
            <a:pPr>
              <a:buNone/>
            </a:pP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“The volume of the cube = “&lt;&lt;volume&lt;&lt;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latin typeface="Times New Roman" pitchFamily="18" charset="0"/>
                <a:cs typeface="Times New Roman" pitchFamily="18" charset="0"/>
              </a:rPr>
              <a:t>File Inclusion Directives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943600"/>
          </a:xfrm>
        </p:spPr>
        <p:txBody>
          <a:bodyPr>
            <a:normAutofit lnSpcReduction="10000"/>
          </a:bodyPr>
          <a:lstStyle/>
          <a:p>
            <a:r>
              <a:rPr lang="en-US" sz="2800" dirty="0" smtClean="0">
                <a:latin typeface="Times New Roman" pitchFamily="18" charset="0"/>
                <a:cs typeface="Times New Roman" pitchFamily="18" charset="0"/>
              </a:rPr>
              <a:t>An external file containing functions or macro definitions, needed in a program, can be included in the program by using following preprocessor directive:</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 “filename”</a:t>
            </a:r>
          </a:p>
          <a:p>
            <a:pPr>
              <a:buNone/>
            </a:pPr>
            <a:r>
              <a:rPr lang="en-US" sz="2800" dirty="0" smtClean="0">
                <a:latin typeface="Times New Roman" pitchFamily="18" charset="0"/>
                <a:cs typeface="Times New Roman" pitchFamily="18" charset="0"/>
              </a:rPr>
              <a:t>  where filename contains the functions or macro definitions.</a:t>
            </a:r>
          </a:p>
          <a:p>
            <a:r>
              <a:rPr lang="en-US" sz="2800" dirty="0" smtClean="0">
                <a:latin typeface="Times New Roman" pitchFamily="18" charset="0"/>
                <a:cs typeface="Times New Roman" pitchFamily="18" charset="0"/>
              </a:rPr>
              <a:t>The preprocessor insert the entire content of filename into the source code of the program.</a:t>
            </a:r>
          </a:p>
          <a:p>
            <a:r>
              <a:rPr lang="en-US" sz="2800" dirty="0" smtClean="0">
                <a:latin typeface="Times New Roman" pitchFamily="18" charset="0"/>
                <a:cs typeface="Times New Roman" pitchFamily="18" charset="0"/>
              </a:rPr>
              <a:t>When the filename is included within the double quotation marks, the file is first searched in the current directory and then in the standard directories.</a:t>
            </a:r>
          </a:p>
          <a:p>
            <a:r>
              <a:rPr lang="en-US" sz="2800" dirty="0" smtClean="0">
                <a:latin typeface="Times New Roman" pitchFamily="18" charset="0"/>
                <a:cs typeface="Times New Roman" pitchFamily="18" charset="0"/>
              </a:rPr>
              <a:t>If the file inclusion directive is of the form:</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 &lt;filename&gt;</a:t>
            </a:r>
          </a:p>
          <a:p>
            <a:pPr>
              <a:buNone/>
            </a:pPr>
            <a:r>
              <a:rPr lang="en-US" sz="2800" dirty="0" smtClean="0">
                <a:latin typeface="Times New Roman" pitchFamily="18" charset="0"/>
                <a:cs typeface="Times New Roman" pitchFamily="18" charset="0"/>
              </a:rPr>
              <a:t>   then the file is searched only in the standard directories.</a:t>
            </a:r>
            <a:endParaRPr lang="en-IN" sz="2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lnSpcReduction="10000"/>
          </a:bodyPr>
          <a:lstStyle/>
          <a:p>
            <a:r>
              <a:rPr lang="en-US" sz="2800" dirty="0" smtClean="0">
                <a:latin typeface="Times New Roman" pitchFamily="18" charset="0"/>
                <a:cs typeface="Times New Roman" pitchFamily="18" charset="0"/>
              </a:rPr>
              <a:t>File inclusion can be nested, that is, an included file can include other files. However, a file cannot contain itself.</a:t>
            </a:r>
          </a:p>
          <a:p>
            <a:r>
              <a:rPr lang="en-US" sz="2800" dirty="0" smtClean="0">
                <a:latin typeface="Times New Roman" pitchFamily="18" charset="0"/>
                <a:cs typeface="Times New Roman" pitchFamily="18" charset="0"/>
              </a:rPr>
              <a:t>If an included file is not found, an error is reported.</a:t>
            </a:r>
          </a:p>
          <a:p>
            <a:pPr>
              <a:buNone/>
            </a:pPr>
            <a:r>
              <a:rPr lang="en-US" sz="2800" dirty="0" smtClean="0">
                <a:latin typeface="Times New Roman" pitchFamily="18" charset="0"/>
                <a:cs typeface="Times New Roman" pitchFamily="18" charset="0"/>
              </a:rPr>
              <a:t>Example:         </a:t>
            </a:r>
          </a:p>
          <a:p>
            <a:pPr>
              <a:buNone/>
            </a:pPr>
            <a:r>
              <a:rPr lang="en-US" sz="2800" b="1" dirty="0" smtClean="0">
                <a:solidFill>
                  <a:srgbClr val="002060"/>
                </a:solidFill>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 &lt;</a:t>
            </a:r>
            <a:r>
              <a:rPr lang="en-US" sz="2400" b="1" dirty="0" err="1" smtClean="0">
                <a:solidFill>
                  <a:srgbClr val="002060"/>
                </a:solidFill>
                <a:latin typeface="Courier New" pitchFamily="49" charset="0"/>
                <a:cs typeface="Courier New" pitchFamily="49" charset="0"/>
              </a:rPr>
              <a:t>iostream</a:t>
            </a:r>
            <a:r>
              <a:rPr lang="en-US" sz="2400" b="1" dirty="0" smtClean="0">
                <a:solidFill>
                  <a:srgbClr val="002060"/>
                </a:solidFill>
                <a:latin typeface="Courier New" pitchFamily="49" charset="0"/>
                <a:cs typeface="Courier New" pitchFamily="49" charset="0"/>
              </a:rPr>
              <a:t>&gt;</a:t>
            </a:r>
          </a:p>
          <a:p>
            <a:pPr>
              <a:buNone/>
            </a:pPr>
            <a:r>
              <a:rPr lang="en-US" sz="24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 “Test1.cpp”</a:t>
            </a:r>
          </a:p>
          <a:p>
            <a:pPr>
              <a:buNone/>
            </a:pPr>
            <a:r>
              <a:rPr lang="en-US" sz="2400" b="1" dirty="0" smtClean="0">
                <a:solidFill>
                  <a:srgbClr val="002060"/>
                </a:solidFill>
                <a:latin typeface="Courier New" pitchFamily="49" charset="0"/>
                <a:cs typeface="Courier New" pitchFamily="49" charset="0"/>
              </a:rPr>
              <a:t>        #include “Test2.cpp”</a:t>
            </a:r>
          </a:p>
          <a:p>
            <a:pPr>
              <a:buNone/>
            </a:pPr>
            <a:r>
              <a:rPr lang="en-US" sz="2400" b="1" dirty="0" smtClean="0">
                <a:solidFill>
                  <a:srgbClr val="002060"/>
                </a:solidFill>
                <a:latin typeface="Courier New" pitchFamily="49" charset="0"/>
                <a:cs typeface="Courier New" pitchFamily="49" charset="0"/>
              </a:rPr>
              <a:t>        #include “Test3.cpp”</a:t>
            </a:r>
          </a:p>
          <a:p>
            <a:pPr>
              <a:buNone/>
            </a:pPr>
            <a:r>
              <a:rPr lang="en-US" sz="2400" b="1" dirty="0" smtClean="0">
                <a:solidFill>
                  <a:srgbClr val="002060"/>
                </a:solidFill>
                <a:latin typeface="Courier New" pitchFamily="49" charset="0"/>
                <a:cs typeface="Courier New" pitchFamily="49" charset="0"/>
              </a:rPr>
              <a:t>        #define COUNT 100</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using namespace std;</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endParaRPr lang="en-US" sz="2400" dirty="0" smtClean="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latin typeface="Times New Roman" pitchFamily="18" charset="0"/>
                <a:cs typeface="Times New Roman" pitchFamily="18" charset="0"/>
              </a:rPr>
              <a:t>File </a:t>
            </a:r>
            <a:r>
              <a:rPr lang="en-US" sz="3600" dirty="0" err="1" smtClean="0">
                <a:latin typeface="Times New Roman" pitchFamily="18" charset="0"/>
                <a:cs typeface="Times New Roman" pitchFamily="18" charset="0"/>
              </a:rPr>
              <a:t>Input/Output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763000" cy="5867400"/>
          </a:xfrm>
        </p:spPr>
        <p:txBody>
          <a:bodyPr>
            <a:normAutofit/>
          </a:bodyPr>
          <a:lstStyle/>
          <a:p>
            <a:r>
              <a:rPr lang="en-US" sz="2800" dirty="0" smtClean="0">
                <a:latin typeface="Times New Roman" pitchFamily="18" charset="0"/>
                <a:cs typeface="Times New Roman" pitchFamily="18" charset="0"/>
              </a:rPr>
              <a:t>Programs can read data from a file and write data to a file.</a:t>
            </a:r>
          </a:p>
          <a:p>
            <a:r>
              <a:rPr lang="en-US" sz="2800" dirty="0" smtClean="0">
                <a:latin typeface="Times New Roman" pitchFamily="18" charset="0"/>
                <a:cs typeface="Times New Roman" pitchFamily="18" charset="0"/>
              </a:rPr>
              <a:t>A </a:t>
            </a:r>
            <a:r>
              <a:rPr lang="en-US" sz="2800" i="1" dirty="0" smtClean="0">
                <a:solidFill>
                  <a:srgbClr val="FF0000"/>
                </a:solidFill>
                <a:latin typeface="Times New Roman" pitchFamily="18" charset="0"/>
                <a:cs typeface="Times New Roman" pitchFamily="18" charset="0"/>
              </a:rPr>
              <a:t>file</a:t>
            </a:r>
            <a:r>
              <a:rPr lang="en-US" sz="2800" dirty="0" smtClean="0">
                <a:latin typeface="Times New Roman" pitchFamily="18" charset="0"/>
                <a:cs typeface="Times New Roman" pitchFamily="18" charset="0"/>
              </a:rPr>
              <a:t> is a named area in the secondary storage that holds a collection of information.</a:t>
            </a:r>
          </a:p>
          <a:p>
            <a:r>
              <a:rPr lang="en-US" sz="2800" dirty="0" smtClean="0">
                <a:latin typeface="Times New Roman" pitchFamily="18" charset="0"/>
                <a:cs typeface="Times New Roman" pitchFamily="18" charset="0"/>
              </a:rPr>
              <a:t>Reading data from a file is appropriate when the input data is large. </a:t>
            </a:r>
          </a:p>
          <a:p>
            <a:r>
              <a:rPr lang="en-US" sz="2800" dirty="0" smtClean="0">
                <a:latin typeface="Times New Roman" pitchFamily="18" charset="0"/>
                <a:cs typeface="Times New Roman" pitchFamily="18" charset="0"/>
              </a:rPr>
              <a:t>Also, outputting data to a file is appropriate when the output data is to be used as input to some other program.</a:t>
            </a:r>
          </a:p>
          <a:p>
            <a:r>
              <a:rPr lang="en-US" sz="2800" dirty="0" smtClean="0">
                <a:latin typeface="Times New Roman" pitchFamily="18" charset="0"/>
                <a:cs typeface="Times New Roman" pitchFamily="18" charset="0"/>
              </a:rPr>
              <a:t>For a program to use file input/output, we must include in the program the preprocessor directive</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#include&lt;</a:t>
            </a:r>
            <a:r>
              <a:rPr lang="en-US" sz="2400" b="1" dirty="0" err="1" smtClean="0">
                <a:solidFill>
                  <a:srgbClr val="002060"/>
                </a:solidFill>
                <a:latin typeface="Courier New" pitchFamily="49" charset="0"/>
                <a:cs typeface="Courier New" pitchFamily="49" charset="0"/>
              </a:rPr>
              <a:t>fstream</a:t>
            </a:r>
            <a:r>
              <a:rPr lang="en-US" sz="2400" b="1" dirty="0" smtClean="0">
                <a:solidFill>
                  <a:srgbClr val="002060"/>
                </a:solidFill>
                <a:latin typeface="Courier New" pitchFamily="49" charset="0"/>
                <a:cs typeface="Courier New" pitchFamily="49" charset="0"/>
              </a:rPr>
              <a:t>&gt;</a:t>
            </a:r>
            <a:endParaRPr lang="en-IN" sz="2400" b="1" dirty="0">
              <a:solidFill>
                <a:srgbClr val="002060"/>
              </a:solidFill>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lnSpcReduction="10000"/>
          </a:bodyPr>
          <a:lstStyle/>
          <a:p>
            <a:r>
              <a:rPr lang="en-US" sz="2800" dirty="0" smtClean="0">
                <a:latin typeface="Times New Roman" pitchFamily="18" charset="0"/>
                <a:cs typeface="Times New Roman" pitchFamily="18" charset="0"/>
              </a:rPr>
              <a:t>The header file </a:t>
            </a:r>
            <a:r>
              <a:rPr lang="en-US" sz="2400" b="1" dirty="0" smtClean="0">
                <a:solidFill>
                  <a:srgbClr val="002060"/>
                </a:solidFill>
                <a:latin typeface="Courier New" pitchFamily="49" charset="0"/>
                <a:cs typeface="Courier New" pitchFamily="49" charset="0"/>
              </a:rPr>
              <a:t>#include&lt;</a:t>
            </a:r>
            <a:r>
              <a:rPr lang="en-US" sz="2400" b="1" dirty="0" err="1" smtClean="0">
                <a:solidFill>
                  <a:srgbClr val="002060"/>
                </a:solidFill>
                <a:latin typeface="Courier New" pitchFamily="49" charset="0"/>
                <a:cs typeface="Courier New" pitchFamily="49" charset="0"/>
              </a:rPr>
              <a:t>fstream</a:t>
            </a:r>
            <a:r>
              <a:rPr lang="en-US" sz="2400" b="1" dirty="0" smtClean="0">
                <a:solidFill>
                  <a:srgbClr val="002060"/>
                </a:solidFill>
                <a:latin typeface="Courier New" pitchFamily="49" charset="0"/>
                <a:cs typeface="Courier New" pitchFamily="49" charset="0"/>
              </a:rPr>
              <a:t>&gt;</a:t>
            </a:r>
            <a:r>
              <a:rPr lang="en-US" sz="2800" dirty="0" smtClean="0">
                <a:latin typeface="Times New Roman" pitchFamily="18" charset="0"/>
                <a:cs typeface="Times New Roman" pitchFamily="18" charset="0"/>
              </a:rPr>
              <a:t> defines two data types </a:t>
            </a:r>
            <a:r>
              <a:rPr lang="en-US" sz="2400" b="1" dirty="0" err="1" smtClean="0">
                <a:solidFill>
                  <a:srgbClr val="002060"/>
                </a:solidFill>
                <a:latin typeface="Courier New" pitchFamily="49" charset="0"/>
                <a:cs typeface="Courier New" pitchFamily="49" charset="0"/>
              </a:rPr>
              <a:t>ifstream</a:t>
            </a:r>
            <a:r>
              <a:rPr lang="en-US" sz="2800" dirty="0" smtClean="0">
                <a:latin typeface="Times New Roman" pitchFamily="18" charset="0"/>
                <a:cs typeface="Times New Roman" pitchFamily="18" charset="0"/>
              </a:rPr>
              <a:t> and </a:t>
            </a:r>
            <a:r>
              <a:rPr lang="en-US" sz="2600" b="1" dirty="0" err="1" smtClean="0">
                <a:solidFill>
                  <a:srgbClr val="002060"/>
                </a:solidFill>
                <a:latin typeface="Courier New" pitchFamily="49" charset="0"/>
                <a:cs typeface="Courier New" pitchFamily="49" charset="0"/>
              </a:rPr>
              <a:t>ofstream</a:t>
            </a:r>
            <a:r>
              <a:rPr lang="en-US" sz="2800" dirty="0" smtClean="0">
                <a:latin typeface="Times New Roman" pitchFamily="18" charset="0"/>
                <a:cs typeface="Times New Roman" pitchFamily="18" charset="0"/>
              </a:rPr>
              <a:t>.</a:t>
            </a:r>
          </a:p>
          <a:p>
            <a:r>
              <a:rPr lang="en-US" sz="2600" b="1" dirty="0" err="1" smtClean="0">
                <a:solidFill>
                  <a:srgbClr val="002060"/>
                </a:solidFill>
                <a:latin typeface="Courier New" pitchFamily="49" charset="0"/>
                <a:cs typeface="Courier New" pitchFamily="49" charset="0"/>
              </a:rPr>
              <a:t>ifstream</a:t>
            </a:r>
            <a:r>
              <a:rPr lang="en-US" sz="2800" dirty="0" smtClean="0">
                <a:latin typeface="Times New Roman" pitchFamily="18" charset="0"/>
                <a:cs typeface="Times New Roman" pitchFamily="18" charset="0"/>
              </a:rPr>
              <a:t> represents a stream of characters from coming from input file, whereas an </a:t>
            </a:r>
            <a:r>
              <a:rPr lang="en-US" sz="2600" b="1" dirty="0" err="1" smtClean="0">
                <a:solidFill>
                  <a:srgbClr val="002060"/>
                </a:solidFill>
                <a:latin typeface="Courier New" pitchFamily="49" charset="0"/>
                <a:cs typeface="Courier New" pitchFamily="49" charset="0"/>
              </a:rPr>
              <a:t>ofstream</a:t>
            </a:r>
            <a:r>
              <a:rPr lang="en-US" sz="2800" dirty="0" smtClean="0">
                <a:latin typeface="Times New Roman" pitchFamily="18" charset="0"/>
                <a:cs typeface="Times New Roman" pitchFamily="18" charset="0"/>
              </a:rPr>
              <a:t> represents a stream of characters going to an output file.</a:t>
            </a:r>
          </a:p>
          <a:p>
            <a:r>
              <a:rPr lang="en-US" sz="2800" dirty="0" smtClean="0">
                <a:latin typeface="Times New Roman" pitchFamily="18" charset="0"/>
                <a:cs typeface="Times New Roman" pitchFamily="18" charset="0"/>
              </a:rPr>
              <a:t>In a program, the stream variables are declared the same way as the ordinary variables:</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a:t>
            </a:r>
            <a:r>
              <a:rPr lang="en-US" sz="2400" b="1" dirty="0" smtClean="0">
                <a:solidFill>
                  <a:srgbClr val="002060"/>
                </a:solidFill>
                <a:latin typeface="Courier New" pitchFamily="49" charset="0"/>
                <a:cs typeface="Courier New" pitchFamily="49" charset="0"/>
              </a:rPr>
              <a:t>; </a:t>
            </a:r>
            <a:r>
              <a:rPr lang="en-US" sz="2400" b="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data.in</a:t>
            </a:r>
            <a:r>
              <a:rPr lang="en-US" sz="2400" i="1" dirty="0" smtClean="0">
                <a:latin typeface="Times New Roman" pitchFamily="18" charset="0"/>
                <a:cs typeface="Times New Roman" pitchFamily="18" charset="0"/>
              </a:rPr>
              <a:t> is the name of input file</a:t>
            </a:r>
            <a:endParaRPr lang="en-US" sz="2400" b="1" dirty="0" smtClean="0">
              <a:solidFill>
                <a:srgbClr val="002060"/>
              </a:solidFill>
              <a:latin typeface="Courier New" pitchFamily="49" charset="0"/>
              <a:cs typeface="Courier New" pitchFamily="49" charset="0"/>
            </a:endParaRPr>
          </a:p>
          <a:p>
            <a:pPr>
              <a:buNone/>
            </a:pPr>
            <a:r>
              <a:rPr lang="en-US" sz="26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outFile</a:t>
            </a:r>
            <a:r>
              <a:rPr lang="en-US" sz="2400" b="1" smtClean="0">
                <a:solidFill>
                  <a:srgbClr val="002060"/>
                </a:solidFill>
                <a:latin typeface="Courier New" pitchFamily="49" charset="0"/>
                <a:cs typeface="Courier New" pitchFamily="49" charset="0"/>
              </a:rPr>
              <a:t>; </a:t>
            </a:r>
            <a:r>
              <a:rPr lang="en-US" sz="2400" b="1" smtClean="0">
                <a:latin typeface="Times New Roman" pitchFamily="18" charset="0"/>
                <a:cs typeface="Times New Roman" pitchFamily="18" charset="0"/>
              </a:rPr>
              <a:t>//</a:t>
            </a:r>
            <a:r>
              <a:rPr lang="en-US" sz="2600" i="1" dirty="0" err="1" smtClean="0">
                <a:latin typeface="Times New Roman" pitchFamily="18" charset="0"/>
                <a:cs typeface="Times New Roman" pitchFamily="18" charset="0"/>
              </a:rPr>
              <a:t>data.out</a:t>
            </a:r>
            <a:r>
              <a:rPr lang="en-US" sz="2600" i="1" dirty="0" smtClean="0">
                <a:latin typeface="Times New Roman" pitchFamily="18" charset="0"/>
                <a:cs typeface="Times New Roman" pitchFamily="18" charset="0"/>
              </a:rPr>
              <a:t> is the name of input file</a:t>
            </a:r>
          </a:p>
          <a:p>
            <a:r>
              <a:rPr lang="en-US" sz="2800" dirty="0" smtClean="0">
                <a:latin typeface="Times New Roman" pitchFamily="18" charset="0"/>
                <a:cs typeface="Times New Roman" pitchFamily="18" charset="0"/>
              </a:rPr>
              <a:t>It may be noted that </a:t>
            </a:r>
            <a:r>
              <a:rPr lang="en-US" sz="2400" b="1" dirty="0" err="1" smtClean="0">
                <a:solidFill>
                  <a:srgbClr val="002060"/>
                </a:solidFill>
                <a:latin typeface="Courier New" pitchFamily="49" charset="0"/>
                <a:cs typeface="Courier New" pitchFamily="49" charset="0"/>
              </a:rPr>
              <a:t>cin</a:t>
            </a:r>
            <a:r>
              <a:rPr lang="en-US" sz="2800" dirty="0" smtClean="0">
                <a:latin typeface="Times New Roman" pitchFamily="18" charset="0"/>
                <a:cs typeface="Times New Roman" pitchFamily="18" charset="0"/>
              </a:rPr>
              <a:t> and </a:t>
            </a:r>
            <a:r>
              <a:rPr lang="en-US" sz="2400" b="1" dirty="0" err="1" smtClean="0">
                <a:solidFill>
                  <a:srgbClr val="002060"/>
                </a:solidFill>
                <a:latin typeface="Courier New" pitchFamily="49" charset="0"/>
                <a:cs typeface="Courier New" pitchFamily="49" charset="0"/>
              </a:rPr>
              <a:t>cout</a:t>
            </a:r>
            <a:r>
              <a:rPr lang="en-US" sz="2800" dirty="0" smtClean="0">
                <a:latin typeface="Times New Roman" pitchFamily="18" charset="0"/>
                <a:cs typeface="Times New Roman" pitchFamily="18" charset="0"/>
              </a:rPr>
              <a:t> are also declared in the above form, but this is automatically done by the header file </a:t>
            </a:r>
            <a:r>
              <a:rPr lang="en-US" sz="2400" b="1" dirty="0" smtClean="0">
                <a:solidFill>
                  <a:srgbClr val="002060"/>
                </a:solidFill>
                <a:latin typeface="Courier New" pitchFamily="49" charset="0"/>
                <a:cs typeface="Courier New" pitchFamily="49" charset="0"/>
              </a:rPr>
              <a:t>&lt;</a:t>
            </a:r>
            <a:r>
              <a:rPr lang="en-US" sz="2400" b="1" dirty="0" err="1" smtClean="0">
                <a:solidFill>
                  <a:srgbClr val="002060"/>
                </a:solidFill>
                <a:latin typeface="Courier New" pitchFamily="49" charset="0"/>
                <a:cs typeface="Courier New" pitchFamily="49" charset="0"/>
              </a:rPr>
              <a:t>iostream</a:t>
            </a:r>
            <a:r>
              <a:rPr lang="en-US" sz="2400" b="1" dirty="0" smtClean="0">
                <a:solidFill>
                  <a:srgbClr val="002060"/>
                </a:solidFill>
                <a:latin typeface="Courier New" pitchFamily="49" charset="0"/>
                <a:cs typeface="Courier New" pitchFamily="49" charset="0"/>
              </a:rPr>
              <a:t>&gt;</a:t>
            </a:r>
            <a:r>
              <a:rPr lang="en-US" sz="2400" dirty="0" smtClean="0">
                <a:latin typeface="Times New Roman" pitchFamily="18" charset="0"/>
                <a:cs typeface="Times New Roman" pitchFamily="18" charset="0"/>
              </a:rPr>
              <a:t>  - </a:t>
            </a:r>
            <a:r>
              <a:rPr lang="en-US" sz="2800" dirty="0" smtClean="0">
                <a:latin typeface="Times New Roman" pitchFamily="18" charset="0"/>
                <a:cs typeface="Times New Roman" pitchFamily="18" charset="0"/>
              </a:rPr>
              <a:t>we explicitly do not declare</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cin</a:t>
            </a:r>
            <a:r>
              <a:rPr lang="en-US" sz="2400" b="1" dirty="0" smtClean="0">
                <a:solidFill>
                  <a:srgbClr val="002060"/>
                </a:solidFill>
                <a:latin typeface="Courier New" pitchFamily="49" charset="0"/>
                <a:cs typeface="Courier New" pitchFamily="49" charset="0"/>
              </a:rPr>
              <a:t>;   </a:t>
            </a:r>
            <a:r>
              <a:rPr lang="en-US" sz="2400" dirty="0" smtClean="0">
                <a:latin typeface="Times New Roman" pitchFamily="18" charset="0"/>
                <a:cs typeface="Times New Roman" pitchFamily="18" charset="0"/>
              </a:rPr>
              <a:t>or</a:t>
            </a:r>
          </a:p>
          <a:p>
            <a:pPr>
              <a:buNone/>
            </a:pPr>
            <a:r>
              <a:rPr lang="en-US" sz="2400" b="1" dirty="0" smtClean="0">
                <a:solidFill>
                  <a:srgbClr val="002060"/>
                </a:solidFill>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ostream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a:t>
            </a:r>
            <a:r>
              <a:rPr lang="en-US" sz="2800" b="1" dirty="0" smtClean="0">
                <a:solidFill>
                  <a:srgbClr val="002060"/>
                </a:solidFill>
                <a:latin typeface="Courier New" pitchFamily="49" charset="0"/>
                <a:cs typeface="Courier New" pitchFamily="49" charset="0"/>
              </a:rPr>
              <a:t>  </a:t>
            </a:r>
            <a:endParaRPr lang="en-US" sz="2800" b="1" dirty="0" smtClean="0">
              <a:solidFill>
                <a:srgbClr val="0000FF"/>
              </a:solidFill>
              <a:latin typeface="Times New Roman" pitchFamily="18" charset="0"/>
              <a:cs typeface="Times New Roman" pitchFamily="18" charset="0"/>
            </a:endParaRPr>
          </a:p>
          <a:p>
            <a:pPr>
              <a:buNone/>
            </a:pPr>
            <a:r>
              <a:rPr lang="en-US" sz="2800" b="1" i="1" dirty="0" smtClean="0">
                <a:solidFill>
                  <a:srgbClr val="0000FF"/>
                </a:solidFill>
                <a:latin typeface="Times New Roman" pitchFamily="18" charset="0"/>
                <a:cs typeface="Times New Roman" pitchFamily="18" charset="0"/>
              </a:rPr>
              <a:t>          </a:t>
            </a:r>
            <a:endParaRPr lang="en-US" sz="2800" i="1" dirty="0" smtClean="0">
              <a:solidFill>
                <a:srgbClr val="002060"/>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lnSpcReduction="10000"/>
          </a:bodyPr>
          <a:lstStyle/>
          <a:p>
            <a:pPr>
              <a:buNone/>
            </a:pPr>
            <a:r>
              <a:rPr lang="en-US" sz="2800" b="1" dirty="0" smtClean="0">
                <a:latin typeface="Times New Roman" pitchFamily="18" charset="0"/>
                <a:cs typeface="Times New Roman" pitchFamily="18" charset="0"/>
              </a:rPr>
              <a:t>Opening File:</a:t>
            </a:r>
          </a:p>
          <a:p>
            <a:r>
              <a:rPr lang="en-US" sz="2800" dirty="0" smtClean="0">
                <a:latin typeface="Times New Roman" pitchFamily="18" charset="0"/>
                <a:cs typeface="Times New Roman" pitchFamily="18" charset="0"/>
              </a:rPr>
              <a:t>The relevant file is opened by using the statement:</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inFile.open</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data.in</a:t>
            </a:r>
            <a:r>
              <a:rPr lang="en-US" sz="2400" b="1" dirty="0" smtClean="0">
                <a:solidFill>
                  <a:srgbClr val="002060"/>
                </a:solidFill>
                <a:latin typeface="Courier New" pitchFamily="49" charset="0"/>
                <a:cs typeface="Courier New" pitchFamily="49" charset="0"/>
              </a:rPr>
              <a:t>”);</a:t>
            </a:r>
            <a:r>
              <a:rPr lang="en-US" sz="2400" dirty="0" smtClean="0">
                <a:solidFill>
                  <a:srgbClr val="0000FF"/>
                </a:solidFill>
                <a:latin typeface="Times New Roman" pitchFamily="18" charset="0"/>
                <a:cs typeface="Times New Roman" pitchFamily="18" charset="0"/>
              </a:rPr>
              <a:t>//</a:t>
            </a:r>
            <a:r>
              <a:rPr lang="en-US" sz="2400" i="1" dirty="0" smtClean="0">
                <a:solidFill>
                  <a:srgbClr val="0000FF"/>
                </a:solidFill>
                <a:latin typeface="Times New Roman" pitchFamily="18" charset="0"/>
                <a:cs typeface="Times New Roman" pitchFamily="18" charset="0"/>
              </a:rPr>
              <a:t>takes the input file “</a:t>
            </a:r>
            <a:r>
              <a:rPr lang="en-US" sz="2400" i="1" dirty="0" err="1" smtClean="0">
                <a:solidFill>
                  <a:srgbClr val="0000FF"/>
                </a:solidFill>
                <a:latin typeface="Times New Roman" pitchFamily="18" charset="0"/>
                <a:cs typeface="Times New Roman" pitchFamily="18" charset="0"/>
              </a:rPr>
              <a:t>data.in</a:t>
            </a:r>
            <a:r>
              <a:rPr lang="en-US" sz="2400" i="1" dirty="0" smtClean="0">
                <a:solidFill>
                  <a:srgbClr val="0000FF"/>
                </a:solidFill>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400" b="1" dirty="0" err="1" smtClean="0">
                <a:solidFill>
                  <a:schemeClr val="tx2"/>
                </a:solidFill>
                <a:latin typeface="Courier New" pitchFamily="49" charset="0"/>
                <a:cs typeface="Courier New" pitchFamily="49" charset="0"/>
              </a:rPr>
              <a:t>outFile.open</a:t>
            </a:r>
            <a:r>
              <a:rPr lang="en-US" sz="2400" b="1" dirty="0" smtClean="0">
                <a:solidFill>
                  <a:schemeClr val="tx2"/>
                </a:solidFill>
                <a:latin typeface="Courier New" pitchFamily="49" charset="0"/>
                <a:cs typeface="Courier New" pitchFamily="49" charset="0"/>
              </a:rPr>
              <a:t>(“</a:t>
            </a:r>
            <a:r>
              <a:rPr lang="en-US" sz="2400" b="1" dirty="0" err="1" smtClean="0">
                <a:solidFill>
                  <a:schemeClr val="tx2"/>
                </a:solidFill>
                <a:latin typeface="Courier New" pitchFamily="49" charset="0"/>
                <a:cs typeface="Courier New" pitchFamily="49" charset="0"/>
              </a:rPr>
              <a:t>data.out</a:t>
            </a:r>
            <a:r>
              <a:rPr lang="en-US" sz="2400" b="1" dirty="0" smtClean="0">
                <a:solidFill>
                  <a:schemeClr val="tx2"/>
                </a:solidFill>
                <a:latin typeface="Courier New" pitchFamily="49" charset="0"/>
                <a:cs typeface="Courier New" pitchFamily="49" charset="0"/>
              </a:rPr>
              <a:t>”);</a:t>
            </a:r>
            <a:r>
              <a:rPr lang="en-US" sz="2800" dirty="0" smtClean="0">
                <a:latin typeface="Times New Roman" pitchFamily="18" charset="0"/>
                <a:cs typeface="Times New Roman" pitchFamily="18" charset="0"/>
              </a:rPr>
              <a:t> </a:t>
            </a:r>
            <a:r>
              <a:rPr lang="en-US" sz="2800" i="1" dirty="0" smtClean="0">
                <a:solidFill>
                  <a:srgbClr val="0000FF"/>
                </a:solidFill>
                <a:latin typeface="Times New Roman" pitchFamily="18" charset="0"/>
                <a:cs typeface="Times New Roman" pitchFamily="18" charset="0"/>
              </a:rPr>
              <a:t>//output is given in the file “</a:t>
            </a:r>
            <a:r>
              <a:rPr lang="en-US" sz="2800" i="1" dirty="0" err="1" smtClean="0">
                <a:solidFill>
                  <a:srgbClr val="0000FF"/>
                </a:solidFill>
                <a:latin typeface="Times New Roman" pitchFamily="18" charset="0"/>
                <a:cs typeface="Times New Roman" pitchFamily="18" charset="0"/>
              </a:rPr>
              <a:t>out.data</a:t>
            </a:r>
            <a:r>
              <a:rPr lang="en-US" sz="2800" i="1" dirty="0" smtClean="0">
                <a:solidFill>
                  <a:srgbClr val="0000FF"/>
                </a:solidFill>
                <a:latin typeface="Times New Roman" pitchFamily="18" charset="0"/>
                <a:cs typeface="Times New Roman" pitchFamily="18" charset="0"/>
              </a:rPr>
              <a:t>”</a:t>
            </a:r>
            <a:r>
              <a:rPr lang="en-US" sz="2800" i="1"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or simply by </a:t>
            </a:r>
          </a:p>
          <a:p>
            <a:pPr>
              <a:buNone/>
            </a:pPr>
            <a:r>
              <a:rPr lang="en-US" sz="2800" b="1" dirty="0" smtClean="0">
                <a:solidFill>
                  <a:srgbClr val="002060"/>
                </a:solidFill>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data.in</a:t>
            </a:r>
            <a:r>
              <a:rPr lang="en-US" sz="2400" b="1" dirty="0" smtClean="0">
                <a:solidFill>
                  <a:srgbClr val="002060"/>
                </a:solidFill>
                <a:latin typeface="Courier New" pitchFamily="49" charset="0"/>
                <a:cs typeface="Courier New" pitchFamily="49" charset="0"/>
              </a:rPr>
              <a:t>”);</a:t>
            </a:r>
            <a:r>
              <a:rPr lang="en-US" sz="28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etc.)</a:t>
            </a:r>
            <a:endParaRPr lang="en-US" sz="2800" i="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With an input file, open function sets the file’s reading marker to the first piece of data in the input file.</a:t>
            </a:r>
          </a:p>
          <a:p>
            <a:r>
              <a:rPr lang="en-US" sz="2800" dirty="0" smtClean="0">
                <a:latin typeface="Times New Roman" pitchFamily="18" charset="0"/>
                <a:cs typeface="Times New Roman" pitchFamily="18" charset="0"/>
              </a:rPr>
              <a:t>With an output file, the open function checks whether the file already exists. If not, open creates a new file. If yes, open erases the old content of the file, and then the writing marker is set at the beginning of the empty file.</a:t>
            </a:r>
          </a:p>
          <a:p>
            <a:r>
              <a:rPr lang="en-US" sz="2800" dirty="0" smtClean="0">
                <a:latin typeface="Times New Roman" pitchFamily="18" charset="0"/>
                <a:cs typeface="Times New Roman" pitchFamily="18" charset="0"/>
              </a:rPr>
              <a:t>Before any file </a:t>
            </a:r>
            <a:r>
              <a:rPr lang="en-US" sz="2800" dirty="0" err="1" smtClean="0">
                <a:latin typeface="Times New Roman" pitchFamily="18" charset="0"/>
                <a:cs typeface="Times New Roman" pitchFamily="18" charset="0"/>
              </a:rPr>
              <a:t>iput</a:t>
            </a:r>
            <a:r>
              <a:rPr lang="en-US" sz="2800" dirty="0" smtClean="0">
                <a:latin typeface="Times New Roman" pitchFamily="18" charset="0"/>
                <a:cs typeface="Times New Roman" pitchFamily="18" charset="0"/>
              </a:rPr>
              <a:t>/output operation, the file must be opened.</a:t>
            </a:r>
          </a:p>
          <a:p>
            <a:pPr>
              <a:buNone/>
            </a:pPr>
            <a:endParaRPr lang="en-US"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2800" dirty="0" smtClean="0">
                <a:latin typeface="Times New Roman" pitchFamily="18" charset="0"/>
                <a:cs typeface="Times New Roman" pitchFamily="18" charset="0"/>
              </a:rPr>
              <a:t>Global variables and global constants are those variables or constants that are declared outside all functions. They can be accessed anywhere in the program.</a:t>
            </a: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dirty="0" smtClean="0">
                <a:solidFill>
                  <a:srgbClr val="002060"/>
                </a:solidFill>
                <a:latin typeface="Courier New" pitchFamily="49" charset="0"/>
                <a:cs typeface="Courier New" pitchFamily="49" charset="0"/>
              </a:rPr>
              <a:t>num</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dirty="0" smtClean="0">
                <a:solidFill>
                  <a:srgbClr val="002060"/>
                </a:solidFill>
                <a:latin typeface="Courier New" pitchFamily="49" charset="0"/>
                <a:cs typeface="Courier New" pitchFamily="49" charset="0"/>
              </a:rPr>
              <a:t>main()</a:t>
            </a:r>
          </a:p>
          <a:p>
            <a:pPr>
              <a:buNone/>
            </a:pPr>
            <a:r>
              <a:rPr lang="en-US" sz="2200" b="1" dirty="0" smtClean="0">
                <a:solidFill>
                  <a:srgbClr val="002060"/>
                </a:solidFill>
                <a:latin typeface="Courier New" pitchFamily="49" charset="0"/>
                <a:cs typeface="Courier New" pitchFamily="49" charset="0"/>
              </a:rPr>
              <a:t>   </a:t>
            </a:r>
            <a:r>
              <a:rPr lang="en-US" sz="2200" dirty="0" smtClean="0">
                <a:solidFill>
                  <a:srgbClr val="002060"/>
                </a:solidFill>
                <a:latin typeface="Courier New" pitchFamily="49" charset="0"/>
                <a:cs typeface="Courier New" pitchFamily="49" charset="0"/>
              </a:rPr>
              <a:t>{ num = 5;</a:t>
            </a:r>
          </a:p>
          <a:p>
            <a:pPr>
              <a:buNone/>
            </a:pPr>
            <a:r>
              <a:rPr lang="en-US" sz="2200" dirty="0" smtClean="0">
                <a:solidFill>
                  <a:srgbClr val="002060"/>
                </a:solidFill>
                <a:latin typeface="Courier New" pitchFamily="49" charset="0"/>
                <a:cs typeface="Courier New" pitchFamily="49" charset="0"/>
              </a:rPr>
              <a:t>     - - - </a:t>
            </a:r>
          </a:p>
          <a:p>
            <a:pPr>
              <a:buNone/>
            </a:pPr>
            <a:r>
              <a:rPr lang="en-US" sz="2200" dirty="0" smtClean="0">
                <a:solidFill>
                  <a:srgbClr val="002060"/>
                </a:solidFill>
                <a:latin typeface="Courier New" pitchFamily="49" charset="0"/>
                <a:cs typeface="Courier New" pitchFamily="49" charset="0"/>
              </a:rPr>
              <a:t>    }</a:t>
            </a:r>
          </a:p>
          <a:p>
            <a:pPr>
              <a:buNone/>
            </a:pPr>
            <a:r>
              <a:rPr lang="en-US" sz="2200"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myfunction</a:t>
            </a:r>
            <a:r>
              <a:rPr lang="en-US" sz="2200"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x,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y)</a:t>
            </a:r>
          </a:p>
          <a:p>
            <a:pPr>
              <a:buNone/>
            </a:pPr>
            <a:r>
              <a:rPr lang="en-US" sz="2200" dirty="0" smtClean="0">
                <a:solidFill>
                  <a:srgbClr val="002060"/>
                </a:solidFill>
                <a:latin typeface="Courier New" pitchFamily="49" charset="0"/>
                <a:cs typeface="Courier New" pitchFamily="49" charset="0"/>
              </a:rPr>
              <a:t>   { num = 10;</a:t>
            </a:r>
          </a:p>
          <a:p>
            <a:pPr>
              <a:buNone/>
            </a:pPr>
            <a:r>
              <a:rPr lang="en-US" sz="2200" dirty="0" smtClean="0">
                <a:solidFill>
                  <a:srgbClr val="002060"/>
                </a:solidFill>
                <a:latin typeface="Courier New" pitchFamily="49" charset="0"/>
                <a:cs typeface="Courier New" pitchFamily="49" charset="0"/>
              </a:rPr>
              <a:t>     - - - -</a:t>
            </a:r>
          </a:p>
          <a:p>
            <a:pPr>
              <a:buNone/>
            </a:pPr>
            <a:r>
              <a:rPr lang="en-US" sz="2200" dirty="0" smtClean="0">
                <a:solidFill>
                  <a:srgbClr val="002060"/>
                </a:solidFill>
                <a:latin typeface="Courier New" pitchFamily="49" charset="0"/>
                <a:cs typeface="Courier New" pitchFamily="49" charset="0"/>
              </a:rPr>
              <a:t>    }</a:t>
            </a:r>
          </a:p>
          <a:p>
            <a:pPr>
              <a:buNone/>
            </a:pPr>
            <a:r>
              <a:rPr lang="en-US" sz="2800" dirty="0" smtClean="0">
                <a:solidFill>
                  <a:srgbClr val="002060"/>
                </a:solidFill>
                <a:latin typeface="Courier New" pitchFamily="49" charset="0"/>
                <a:cs typeface="Courier New" pitchFamily="49" charset="0"/>
              </a:rPr>
              <a:t>  num</a:t>
            </a:r>
            <a:r>
              <a:rPr lang="en-US" sz="2800" dirty="0" smtClean="0">
                <a:latin typeface="Times New Roman" pitchFamily="18" charset="0"/>
                <a:cs typeface="Times New Roman" pitchFamily="18" charset="0"/>
              </a:rPr>
              <a:t> is a global variable and can be accessed directly by statements in </a:t>
            </a:r>
            <a:r>
              <a:rPr lang="en-US" sz="2800" dirty="0" smtClean="0">
                <a:solidFill>
                  <a:srgbClr val="002060"/>
                </a:solidFill>
                <a:latin typeface="Courier New" pitchFamily="49" charset="0"/>
                <a:cs typeface="Courier New" pitchFamily="49" charset="0"/>
              </a:rPr>
              <a:t>main</a:t>
            </a:r>
            <a:r>
              <a:rPr lang="en-US" sz="2800" dirty="0" smtClean="0">
                <a:latin typeface="Times New Roman" pitchFamily="18" charset="0"/>
                <a:cs typeface="Times New Roman" pitchFamily="18" charset="0"/>
              </a:rPr>
              <a:t> and </a:t>
            </a:r>
            <a:r>
              <a:rPr lang="en-US" sz="2800" dirty="0" err="1" smtClean="0">
                <a:solidFill>
                  <a:srgbClr val="002060"/>
                </a:solidFill>
                <a:latin typeface="Courier New" pitchFamily="49" charset="0"/>
                <a:cs typeface="Courier New" pitchFamily="49" charset="0"/>
              </a:rPr>
              <a:t>myfunction</a:t>
            </a:r>
            <a:r>
              <a:rPr lang="en-US" sz="2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lnSpcReduction="10000"/>
          </a:bodyPr>
          <a:lstStyle/>
          <a:p>
            <a:r>
              <a:rPr lang="en-US" sz="2800" dirty="0" smtClean="0">
                <a:latin typeface="Times New Roman" pitchFamily="18" charset="0"/>
                <a:cs typeface="Times New Roman" pitchFamily="18" charset="0"/>
              </a:rPr>
              <a:t>A </a:t>
            </a:r>
            <a:r>
              <a:rPr lang="en-US" sz="2400" b="1" dirty="0" smtClean="0">
                <a:solidFill>
                  <a:srgbClr val="002060"/>
                </a:solidFill>
                <a:latin typeface="Courier New" pitchFamily="49" charset="0"/>
                <a:cs typeface="Courier New" pitchFamily="49" charset="0"/>
              </a:rPr>
              <a:t>close</a:t>
            </a:r>
            <a:r>
              <a:rPr lang="en-US" sz="2800" dirty="0" smtClean="0">
                <a:latin typeface="Times New Roman" pitchFamily="18" charset="0"/>
                <a:cs typeface="Times New Roman" pitchFamily="18" charset="0"/>
              </a:rPr>
              <a:t> function (optional) is also associated with </a:t>
            </a:r>
            <a:r>
              <a:rPr lang="en-US" sz="2400" b="1" dirty="0" err="1" smtClean="0">
                <a:solidFill>
                  <a:srgbClr val="002060"/>
                </a:solidFill>
                <a:latin typeface="Courier New" pitchFamily="49" charset="0"/>
                <a:cs typeface="Courier New" pitchFamily="49" charset="0"/>
              </a:rPr>
              <a:t>ifstream</a:t>
            </a:r>
            <a:r>
              <a:rPr lang="en-US" sz="2800" dirty="0" smtClean="0">
                <a:latin typeface="Times New Roman" pitchFamily="18" charset="0"/>
                <a:cs typeface="Times New Roman" pitchFamily="18" charset="0"/>
              </a:rPr>
              <a:t> and </a:t>
            </a:r>
            <a:r>
              <a:rPr lang="en-US" sz="2400" b="1" dirty="0" err="1" smtClean="0">
                <a:solidFill>
                  <a:srgbClr val="002060"/>
                </a:solidFill>
                <a:latin typeface="Courier New" pitchFamily="49" charset="0"/>
                <a:cs typeface="Courier New" pitchFamily="49" charset="0"/>
              </a:rPr>
              <a:t>ofstream</a:t>
            </a:r>
            <a:r>
              <a:rPr lang="en-US" sz="2800" dirty="0" smtClean="0">
                <a:latin typeface="Times New Roman" pitchFamily="18" charset="0"/>
                <a:cs typeface="Times New Roman" pitchFamily="18" charset="0"/>
              </a:rPr>
              <a:t> types. This function looks like:</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inFile.close</a:t>
            </a:r>
            <a:r>
              <a:rPr lang="en-US" sz="2400" b="1" dirty="0" smtClean="0">
                <a:solidFill>
                  <a:srgbClr val="002060"/>
                </a:solidFill>
                <a:latin typeface="Courier New" pitchFamily="49" charset="0"/>
                <a:cs typeface="Courier New" pitchFamily="49" charset="0"/>
              </a:rPr>
              <a:t>();</a:t>
            </a:r>
          </a:p>
          <a:p>
            <a:pPr>
              <a:buNone/>
            </a:pPr>
            <a:r>
              <a:rPr lang="en-US" sz="2800" dirty="0" smtClean="0">
                <a:latin typeface="Times New Roman" pitchFamily="18" charset="0"/>
                <a:cs typeface="Times New Roman" pitchFamily="18" charset="0"/>
              </a:rPr>
              <a:t>Example: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{float amount, </a:t>
            </a:r>
            <a:r>
              <a:rPr lang="en-US" sz="2400" b="1" dirty="0" err="1" smtClean="0">
                <a:solidFill>
                  <a:srgbClr val="002060"/>
                </a:solidFill>
                <a:latin typeface="Courier New" pitchFamily="49" charset="0"/>
                <a:cs typeface="Courier New" pitchFamily="49" charset="0"/>
              </a:rPr>
              <a:t>intrstrate</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intersrest</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years;</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outData</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inData</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inFile.open</a:t>
            </a:r>
            <a:r>
              <a:rPr lang="en-US" sz="2400" b="1" dirty="0" smtClean="0">
                <a:solidFill>
                  <a:srgbClr val="002060"/>
                </a:solidFill>
                <a:latin typeface="Courier New" pitchFamily="49" charset="0"/>
                <a:cs typeface="Courier New" pitchFamily="49" charset="0"/>
              </a:rPr>
              <a:t>(“input.dat”);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outFile.open</a:t>
            </a:r>
            <a:r>
              <a:rPr lang="en-US" sz="2400" b="1" dirty="0" smtClean="0">
                <a:solidFill>
                  <a:srgbClr val="002060"/>
                </a:solidFill>
                <a:latin typeface="Courier New" pitchFamily="49" charset="0"/>
                <a:cs typeface="Courier New" pitchFamily="49" charset="0"/>
              </a:rPr>
              <a:t>(“output.dat”);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inData</a:t>
            </a:r>
            <a:r>
              <a:rPr lang="en-US" sz="2400" b="1" dirty="0" smtClean="0">
                <a:solidFill>
                  <a:srgbClr val="002060"/>
                </a:solidFill>
                <a:latin typeface="Courier New" pitchFamily="49" charset="0"/>
                <a:cs typeface="Courier New" pitchFamily="49" charset="0"/>
              </a:rPr>
              <a:t> &gt;&gt; amount &gt;&gt; </a:t>
            </a:r>
            <a:r>
              <a:rPr lang="en-US" sz="2400" b="1" dirty="0" err="1" smtClean="0">
                <a:solidFill>
                  <a:srgbClr val="002060"/>
                </a:solidFill>
                <a:latin typeface="Courier New" pitchFamily="49" charset="0"/>
                <a:cs typeface="Courier New" pitchFamily="49" charset="0"/>
              </a:rPr>
              <a:t>intrstrate</a:t>
            </a:r>
            <a:r>
              <a:rPr lang="en-US" sz="2400" b="1" dirty="0" smtClean="0">
                <a:solidFill>
                  <a:srgbClr val="002060"/>
                </a:solidFill>
                <a:latin typeface="Courier New" pitchFamily="49" charset="0"/>
                <a:cs typeface="Courier New" pitchFamily="49" charset="0"/>
              </a:rPr>
              <a:t> &gt;&gt; years;</a:t>
            </a:r>
          </a:p>
          <a:p>
            <a:pPr>
              <a:buNone/>
            </a:pPr>
            <a:r>
              <a:rPr lang="en-US" sz="2400" b="1" dirty="0" smtClean="0">
                <a:solidFill>
                  <a:srgbClr val="002060"/>
                </a:solidFill>
                <a:latin typeface="Courier New" pitchFamily="49" charset="0"/>
                <a:cs typeface="Courier New" pitchFamily="49" charset="0"/>
              </a:rPr>
              <a:t>  interest = amount*</a:t>
            </a:r>
            <a:r>
              <a:rPr lang="en-US" sz="2400" b="1" dirty="0" err="1" smtClean="0">
                <a:solidFill>
                  <a:srgbClr val="002060"/>
                </a:solidFill>
                <a:latin typeface="Courier New" pitchFamily="49" charset="0"/>
                <a:cs typeface="Courier New" pitchFamily="49" charset="0"/>
              </a:rPr>
              <a:t>intrstrate</a:t>
            </a:r>
            <a:r>
              <a:rPr lang="en-US" sz="2400" b="1" dirty="0" smtClean="0">
                <a:solidFill>
                  <a:srgbClr val="002060"/>
                </a:solidFill>
                <a:latin typeface="Courier New" pitchFamily="49" charset="0"/>
                <a:cs typeface="Courier New" pitchFamily="49" charset="0"/>
              </a:rPr>
              <a:t>/100;</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outData</a:t>
            </a:r>
            <a:r>
              <a:rPr lang="en-US" sz="2400" b="1" dirty="0" smtClean="0">
                <a:solidFill>
                  <a:srgbClr val="002060"/>
                </a:solidFill>
                <a:latin typeface="Courier New" pitchFamily="49" charset="0"/>
                <a:cs typeface="Courier New" pitchFamily="49" charset="0"/>
              </a:rPr>
              <a:t> &lt;&lt; interest;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inData</a:t>
            </a:r>
            <a:r>
              <a:rPr lang="en-US" sz="2400" b="1" dirty="0" smtClean="0">
                <a:solidFill>
                  <a:srgbClr val="002060"/>
                </a:solidFill>
                <a:latin typeface="Courier New" pitchFamily="49" charset="0"/>
                <a:cs typeface="Courier New" pitchFamily="49" charset="0"/>
              </a:rPr>
              <a:t> close();</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outData</a:t>
            </a:r>
            <a:r>
              <a:rPr lang="en-US" sz="2400" b="1" dirty="0" smtClean="0">
                <a:solidFill>
                  <a:srgbClr val="002060"/>
                </a:solidFill>
                <a:latin typeface="Courier New" pitchFamily="49" charset="0"/>
                <a:cs typeface="Courier New" pitchFamily="49" charset="0"/>
              </a:rPr>
              <a:t> close();</a:t>
            </a:r>
          </a:p>
          <a:p>
            <a:pPr>
              <a:buNone/>
            </a:pPr>
            <a:r>
              <a:rPr lang="en-US" sz="2400" b="1" dirty="0" smtClean="0">
                <a:solidFill>
                  <a:srgbClr val="002060"/>
                </a:solidFill>
                <a:latin typeface="Courier New" pitchFamily="49" charset="0"/>
                <a:cs typeface="Courier New" pitchFamily="49" charset="0"/>
              </a:rPr>
              <a:t>}</a:t>
            </a: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705600"/>
          </a:xfrm>
        </p:spPr>
        <p:txBody>
          <a:bodyPr>
            <a:normAutofit lnSpcReduction="10000"/>
          </a:bodyPr>
          <a:lstStyle/>
          <a:p>
            <a:pPr>
              <a:buNone/>
            </a:pPr>
            <a:r>
              <a:rPr lang="en-US" sz="2800" b="1" dirty="0" smtClean="0">
                <a:latin typeface="Times New Roman" pitchFamily="18" charset="0"/>
                <a:cs typeface="Times New Roman" pitchFamily="18" charset="0"/>
              </a:rPr>
              <a:t>Run-time input of file name:</a:t>
            </a:r>
          </a:p>
          <a:p>
            <a:r>
              <a:rPr lang="en-US" sz="2800" dirty="0" smtClean="0">
                <a:latin typeface="Times New Roman" pitchFamily="18" charset="0"/>
                <a:cs typeface="Times New Roman" pitchFamily="18" charset="0"/>
              </a:rPr>
              <a:t>File names can also be given at the run-time – user is prompt to enter the name of the specified file name. the syntax for this looks like:</a:t>
            </a:r>
          </a:p>
          <a:p>
            <a:pPr>
              <a:buNone/>
            </a:pPr>
            <a:r>
              <a:rPr lang="en-US" sz="28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string filename;</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“Enter the input file name;”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cin</a:t>
            </a:r>
            <a:r>
              <a:rPr lang="en-US" sz="2400" b="1" dirty="0" smtClean="0">
                <a:solidFill>
                  <a:srgbClr val="002060"/>
                </a:solidFill>
                <a:latin typeface="Courier New" pitchFamily="49" charset="0"/>
                <a:cs typeface="Courier New" pitchFamily="49" charset="0"/>
              </a:rPr>
              <a:t> &gt;&gt; filename;</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inFile.open</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filename.c_str</a:t>
            </a:r>
            <a:r>
              <a:rPr lang="en-US" sz="2400" b="1" dirty="0" smtClean="0">
                <a:solidFill>
                  <a:srgbClr val="002060"/>
                </a:solidFill>
                <a:latin typeface="Courier New" pitchFamily="49" charset="0"/>
                <a:cs typeface="Courier New" pitchFamily="49" charset="0"/>
              </a:rPr>
              <a:t>());</a:t>
            </a:r>
          </a:p>
          <a:p>
            <a:r>
              <a:rPr lang="en-US" sz="2800" dirty="0" smtClean="0">
                <a:latin typeface="Times New Roman" pitchFamily="18" charset="0"/>
                <a:cs typeface="Times New Roman" pitchFamily="18" charset="0"/>
              </a:rPr>
              <a:t>The </a:t>
            </a:r>
            <a:r>
              <a:rPr lang="en-US" sz="2400" b="1" dirty="0" smtClean="0">
                <a:solidFill>
                  <a:srgbClr val="002060"/>
                </a:solidFill>
                <a:latin typeface="Courier New" pitchFamily="49" charset="0"/>
                <a:cs typeface="Courier New" pitchFamily="49" charset="0"/>
              </a:rPr>
              <a:t>open</a:t>
            </a:r>
            <a:r>
              <a:rPr lang="en-US" sz="2800" dirty="0" smtClean="0">
                <a:latin typeface="Times New Roman" pitchFamily="18" charset="0"/>
                <a:cs typeface="Times New Roman" pitchFamily="18" charset="0"/>
              </a:rPr>
              <a:t> function does not take an argument of type </a:t>
            </a:r>
            <a:r>
              <a:rPr lang="en-US" sz="2400" b="1" dirty="0" smtClean="0">
                <a:solidFill>
                  <a:srgbClr val="002060"/>
                </a:solidFill>
                <a:latin typeface="Courier New" pitchFamily="49" charset="0"/>
                <a:cs typeface="Courier New" pitchFamily="49" charset="0"/>
              </a:rPr>
              <a:t>string</a:t>
            </a:r>
            <a:r>
              <a:rPr lang="en-US" sz="2800" dirty="0" smtClean="0">
                <a:latin typeface="Times New Roman" pitchFamily="18" charset="0"/>
                <a:cs typeface="Times New Roman" pitchFamily="18" charset="0"/>
              </a:rPr>
              <a:t>, the argument should be a C</a:t>
            </a: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string. Therefore, the argument above is </a:t>
            </a:r>
            <a:r>
              <a:rPr lang="en-US" sz="2400" b="1" dirty="0" err="1" smtClean="0">
                <a:solidFill>
                  <a:srgbClr val="002060"/>
                </a:solidFill>
                <a:latin typeface="Courier New" pitchFamily="49" charset="0"/>
                <a:cs typeface="Courier New" pitchFamily="49" charset="0"/>
              </a:rPr>
              <a:t>filename.c_str</a:t>
            </a:r>
            <a:r>
              <a:rPr lang="en-US" sz="2400" b="1" dirty="0" smtClean="0">
                <a:solidFill>
                  <a:srgbClr val="002060"/>
                </a:solidFill>
                <a:latin typeface="Courier New" pitchFamily="49" charset="0"/>
                <a:cs typeface="Courier New" pitchFamily="49" charset="0"/>
              </a:rPr>
              <a:t>()</a:t>
            </a:r>
            <a:r>
              <a:rPr lang="en-US" sz="24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which is a C</a:t>
            </a:r>
            <a:r>
              <a:rPr lang="en-US" sz="24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string.</a:t>
            </a:r>
          </a:p>
          <a:p>
            <a:pPr>
              <a:buNone/>
            </a:pPr>
            <a:r>
              <a:rPr lang="en-US" sz="28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92500" lnSpcReduction="10000"/>
          </a:bodyPr>
          <a:lstStyle/>
          <a:p>
            <a:pPr>
              <a:buNone/>
            </a:pPr>
            <a:r>
              <a:rPr lang="en-US" sz="2400" dirty="0" smtClean="0">
                <a:latin typeface="Times New Roman" pitchFamily="18" charset="0"/>
                <a:cs typeface="Times New Roman" pitchFamily="18" charset="0"/>
              </a:rPr>
              <a:t>Example:    </a:t>
            </a:r>
            <a:r>
              <a:rPr lang="en-US" sz="2400" b="1" dirty="0" smtClean="0">
                <a:solidFill>
                  <a:srgbClr val="002060"/>
                </a:solidFill>
                <a:latin typeface="Courier New" pitchFamily="49" charset="0"/>
                <a:cs typeface="Courier New" pitchFamily="49" charset="0"/>
              </a:rPr>
              <a:t>#include&lt;string&gt;</a:t>
            </a:r>
          </a:p>
          <a:p>
            <a:pPr>
              <a:buNone/>
            </a:pPr>
            <a:r>
              <a:rPr lang="en-US" sz="2400" dirty="0" smtClean="0">
                <a:latin typeface="Times New Roman" pitchFamily="18" charset="0"/>
                <a:cs typeface="Times New Roman" pitchFamily="18"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ifstream</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string </a:t>
            </a:r>
            <a:r>
              <a:rPr lang="en-US" sz="2400" b="1" dirty="0" err="1" smtClean="0">
                <a:solidFill>
                  <a:srgbClr val="002060"/>
                </a:solidFill>
                <a:latin typeface="Courier New" pitchFamily="49" charset="0"/>
                <a:cs typeface="Courier New" pitchFamily="49" charset="0"/>
              </a:rPr>
              <a:t>indata</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string </a:t>
            </a:r>
            <a:r>
              <a:rPr lang="en-US" sz="2400" b="1" dirty="0" err="1" smtClean="0">
                <a:solidFill>
                  <a:srgbClr val="002060"/>
                </a:solidFill>
                <a:latin typeface="Courier New" pitchFamily="49" charset="0"/>
                <a:cs typeface="Courier New" pitchFamily="49" charset="0"/>
              </a:rPr>
              <a:t>inputstring</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“Enter the input file name: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cin</a:t>
            </a:r>
            <a:r>
              <a:rPr lang="en-US" sz="2400" b="1" dirty="0" smtClean="0">
                <a:solidFill>
                  <a:srgbClr val="002060"/>
                </a:solidFill>
                <a:latin typeface="Courier New" pitchFamily="49" charset="0"/>
                <a:cs typeface="Courier New" pitchFamily="49" charset="0"/>
              </a:rPr>
              <a:t> &gt;&gt; </a:t>
            </a:r>
            <a:r>
              <a:rPr lang="en-US" sz="2400" b="1" dirty="0" err="1" smtClean="0">
                <a:solidFill>
                  <a:srgbClr val="002060"/>
                </a:solidFill>
                <a:latin typeface="Courier New" pitchFamily="49" charset="0"/>
                <a:cs typeface="Courier New" pitchFamily="49" charset="0"/>
              </a:rPr>
              <a:t>indata</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inFile.open</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indata.c_str</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getline</a:t>
            </a:r>
            <a:r>
              <a:rPr lang="en-US" sz="2400" b="1" dirty="0" smtClean="0">
                <a:solidFill>
                  <a:srgbClr val="002060"/>
                </a:solidFill>
                <a:latin typeface="Courier New" pitchFamily="49" charset="0"/>
                <a:cs typeface="Courier New" pitchFamily="49" charset="0"/>
              </a:rPr>
              <a:t>(</a:t>
            </a:r>
            <a:r>
              <a:rPr lang="en-US" sz="2400" b="1" dirty="0" err="1" smtClean="0">
                <a:solidFill>
                  <a:srgbClr val="002060"/>
                </a:solidFill>
                <a:latin typeface="Courier New" pitchFamily="49" charset="0"/>
                <a:cs typeface="Courier New" pitchFamily="49" charset="0"/>
              </a:rPr>
              <a:t>inFile</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inputsring</a:t>
            </a:r>
            <a:r>
              <a:rPr lang="en-US" sz="2400" b="1" dirty="0" smtClean="0">
                <a:solidFill>
                  <a:srgbClr val="002060"/>
                </a:solidFill>
                <a:latin typeface="Courier New" pitchFamily="49" charset="0"/>
                <a:cs typeface="Courier New" pitchFamily="49" charset="0"/>
              </a:rPr>
              <a:t>);</a:t>
            </a:r>
          </a:p>
          <a:p>
            <a:pPr>
              <a:buNone/>
            </a:pP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“First line of file: “ &lt;&lt;</a:t>
            </a:r>
            <a:r>
              <a:rPr lang="en-US" sz="2400" b="1" dirty="0" err="1" smtClean="0">
                <a:solidFill>
                  <a:srgbClr val="002060"/>
                </a:solidFill>
                <a:latin typeface="Courier New" pitchFamily="49" charset="0"/>
                <a:cs typeface="Courier New" pitchFamily="49" charset="0"/>
              </a:rPr>
              <a:t>inputstring</a:t>
            </a:r>
            <a:r>
              <a:rPr lang="en-US" sz="2400" b="1" dirty="0" smtClean="0">
                <a:solidFill>
                  <a:srgbClr val="002060"/>
                </a:solidFill>
                <a:latin typeface="Courier New" pitchFamily="49" charset="0"/>
                <a:cs typeface="Courier New" pitchFamily="49" charset="0"/>
              </a:rPr>
              <a:t> &lt;&lt;</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p>
          <a:p>
            <a:r>
              <a:rPr lang="en-US" sz="2800" dirty="0" smtClean="0">
                <a:latin typeface="Times New Roman" pitchFamily="18" charset="0"/>
                <a:cs typeface="Times New Roman" pitchFamily="18" charset="0"/>
              </a:rPr>
              <a:t>Sometimes we want the output data to be appended to the existing data of the output file, without erasing the current data. This can be achieved by using the file open mode </a:t>
            </a:r>
            <a:r>
              <a:rPr lang="en-US" sz="2600" b="1" dirty="0" err="1" smtClean="0">
                <a:solidFill>
                  <a:srgbClr val="002060"/>
                </a:solidFill>
                <a:latin typeface="Courier New" pitchFamily="49" charset="0"/>
                <a:cs typeface="Courier New" pitchFamily="49" charset="0"/>
              </a:rPr>
              <a:t>ios</a:t>
            </a:r>
            <a:r>
              <a:rPr lang="en-US" sz="2600" b="1" dirty="0" smtClean="0">
                <a:solidFill>
                  <a:srgbClr val="002060"/>
                </a:solidFill>
                <a:latin typeface="Courier New" pitchFamily="49" charset="0"/>
                <a:cs typeface="Courier New" pitchFamily="49" charset="0"/>
              </a:rPr>
              <a:t>::app</a:t>
            </a:r>
            <a:r>
              <a:rPr lang="en-US" sz="2800" dirty="0" smtClean="0">
                <a:latin typeface="Times New Roman" pitchFamily="18" charset="0"/>
                <a:cs typeface="Times New Roman" pitchFamily="18" charset="0"/>
              </a:rPr>
              <a:t>.</a:t>
            </a:r>
            <a:r>
              <a:rPr lang="en-US" sz="26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For example</a:t>
            </a:r>
            <a:r>
              <a:rPr lang="en-US" sz="2800" b="1"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600" b="1" dirty="0" err="1" smtClean="0">
                <a:solidFill>
                  <a:srgbClr val="002060"/>
                </a:solidFill>
                <a:latin typeface="Courier New" pitchFamily="49" charset="0"/>
                <a:cs typeface="Courier New" pitchFamily="49" charset="0"/>
              </a:rPr>
              <a:t>ofstream</a:t>
            </a: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outFile</a:t>
            </a:r>
            <a:r>
              <a:rPr lang="en-US" sz="2600" b="1" dirty="0" smtClean="0">
                <a:solidFill>
                  <a:srgbClr val="002060"/>
                </a:solidFill>
                <a:latin typeface="Courier New" pitchFamily="49" charset="0"/>
                <a:cs typeface="Courier New" pitchFamily="49" charset="0"/>
              </a:rPr>
              <a:t>(“</a:t>
            </a:r>
            <a:r>
              <a:rPr lang="en-US" sz="2600" b="1" dirty="0" err="1" smtClean="0">
                <a:solidFill>
                  <a:srgbClr val="002060"/>
                </a:solidFill>
                <a:latin typeface="Courier New" pitchFamily="49" charset="0"/>
                <a:cs typeface="Courier New" pitchFamily="49" charset="0"/>
              </a:rPr>
              <a:t>data.out</a:t>
            </a: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ios</a:t>
            </a:r>
            <a:r>
              <a:rPr lang="en-US" sz="2600" b="1" dirty="0" smtClean="0">
                <a:solidFill>
                  <a:srgbClr val="002060"/>
                </a:solidFill>
                <a:latin typeface="Courier New" pitchFamily="49" charset="0"/>
                <a:cs typeface="Courier New" pitchFamily="49" charset="0"/>
              </a:rPr>
              <a:t>::app);</a:t>
            </a:r>
            <a:endParaRPr lang="en-IN" sz="2600" b="1" dirty="0">
              <a:solidFill>
                <a:srgbClr val="002060"/>
              </a:solidFill>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52400"/>
            <a:ext cx="8610600" cy="6553200"/>
          </a:xfrm>
        </p:spPr>
        <p:txBody>
          <a:bodyPr>
            <a:normAutofit lnSpcReduction="10000"/>
          </a:bodyPr>
          <a:lstStyle/>
          <a:p>
            <a:pPr>
              <a:spcBef>
                <a:spcPct val="50000"/>
              </a:spcBef>
            </a:pPr>
            <a:r>
              <a:rPr lang="en-US" sz="2800" dirty="0" smtClean="0">
                <a:latin typeface="Times New Roman" pitchFamily="18" charset="0"/>
                <a:cs typeface="Times New Roman" pitchFamily="18" charset="0"/>
              </a:rPr>
              <a:t>When a function declares a local identifier with the same name as a global identifier, the local identifier takes precedence within the function. This principle is called the </a:t>
            </a:r>
            <a:r>
              <a:rPr lang="en-US" sz="2800" i="1" dirty="0" smtClean="0">
                <a:solidFill>
                  <a:srgbClr val="FF0000"/>
                </a:solidFill>
                <a:latin typeface="Times New Roman" pitchFamily="18" charset="0"/>
                <a:cs typeface="Times New Roman" pitchFamily="18" charset="0"/>
              </a:rPr>
              <a:t>name precedence</a:t>
            </a:r>
            <a:r>
              <a:rPr lang="en-US" sz="2800" dirty="0" smtClean="0">
                <a:latin typeface="Times New Roman" pitchFamily="18" charset="0"/>
                <a:cs typeface="Times New Roman" pitchFamily="18" charset="0"/>
              </a:rPr>
              <a:t> or </a:t>
            </a:r>
            <a:r>
              <a:rPr lang="en-US" sz="2800" i="1" dirty="0" smtClean="0">
                <a:solidFill>
                  <a:srgbClr val="FF0000"/>
                </a:solidFill>
                <a:latin typeface="Times New Roman" pitchFamily="18" charset="0"/>
                <a:cs typeface="Times New Roman" pitchFamily="18" charset="0"/>
              </a:rPr>
              <a:t>name hiding</a:t>
            </a:r>
            <a:r>
              <a:rPr lang="en-US" sz="2800" dirty="0" smtClean="0">
                <a:latin typeface="Times New Roman" pitchFamily="18" charset="0"/>
                <a:cs typeface="Times New Roman" pitchFamily="18" charset="0"/>
              </a:rPr>
              <a:t>.</a:t>
            </a:r>
          </a:p>
          <a:p>
            <a:pPr>
              <a:spcBef>
                <a:spcPct val="50000"/>
              </a:spcBef>
              <a:buNone/>
            </a:pPr>
            <a:r>
              <a:rPr lang="en-US" sz="2800" b="1" dirty="0" smtClean="0">
                <a:latin typeface="Times New Roman" pitchFamily="18" charset="0"/>
                <a:cs typeface="Times New Roman" pitchFamily="18" charset="0"/>
              </a:rPr>
              <a:t>Scope Rules:</a:t>
            </a:r>
          </a:p>
          <a:p>
            <a:pPr>
              <a:spcBef>
                <a:spcPct val="50000"/>
              </a:spcBef>
            </a:pPr>
            <a:r>
              <a:rPr lang="en-US" sz="2800" dirty="0" smtClean="0">
                <a:latin typeface="Times New Roman" pitchFamily="18" charset="0"/>
                <a:cs typeface="Times New Roman" pitchFamily="18" charset="0"/>
              </a:rPr>
              <a:t>A function name has global scope. </a:t>
            </a:r>
          </a:p>
          <a:p>
            <a:pPr>
              <a:spcBef>
                <a:spcPct val="50000"/>
              </a:spcBef>
            </a:pPr>
            <a:r>
              <a:rPr lang="en-US" sz="2800" dirty="0" smtClean="0">
                <a:latin typeface="Times New Roman" pitchFamily="18" charset="0"/>
                <a:cs typeface="Times New Roman" pitchFamily="18" charset="0"/>
              </a:rPr>
              <a:t>The scope of a function parameter is identical to the scope of a local variable declared in the outermost block of the function body.</a:t>
            </a:r>
          </a:p>
          <a:p>
            <a:pPr>
              <a:spcBef>
                <a:spcPct val="50000"/>
              </a:spcBef>
            </a:pPr>
            <a:r>
              <a:rPr lang="en-US" sz="2800" dirty="0" smtClean="0">
                <a:latin typeface="Times New Roman" pitchFamily="18" charset="0"/>
                <a:cs typeface="Times New Roman" pitchFamily="18" charset="0"/>
              </a:rPr>
              <a:t>The scope of a global variable or constant extends from the point of its declaration to the end of program file.</a:t>
            </a:r>
          </a:p>
          <a:p>
            <a:pPr>
              <a:spcBef>
                <a:spcPct val="50000"/>
              </a:spcBef>
            </a:pPr>
            <a:r>
              <a:rPr lang="en-US" sz="2800" dirty="0" smtClean="0">
                <a:latin typeface="Times New Roman" pitchFamily="18" charset="0"/>
                <a:cs typeface="Times New Roman" pitchFamily="18" charset="0"/>
              </a:rPr>
              <a:t>The scope of a local variable or constant extends from the point of its declaration to the end of the block in which it is declared.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lnSpcReduction="10000"/>
          </a:bodyPr>
          <a:lstStyle/>
          <a:p>
            <a:r>
              <a:rPr lang="en-US" sz="2800" dirty="0" smtClean="0">
                <a:latin typeface="Times New Roman" pitchFamily="18" charset="0"/>
                <a:cs typeface="Times New Roman" pitchFamily="18" charset="0"/>
              </a:rPr>
              <a:t>The scope of an identifier does not include any nested block that contains a locally declared identifier with the same name (local identifiers have name precedence).</a:t>
            </a:r>
          </a:p>
          <a:p>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Scope Resolution operator (:</a:t>
            </a:r>
            <a:r>
              <a:rPr lang="en-US" sz="2800" b="1" dirty="0" smtClean="0">
                <a:latin typeface="Times New Roman" pitchFamily="18" charset="0"/>
                <a:cs typeface="Times New Roman" pitchFamily="18" charset="0"/>
                <a:sym typeface="Wingdings" pitchFamily="2" charset="2"/>
              </a:rPr>
              <a:t>:)</a:t>
            </a:r>
            <a:endParaRPr lang="en-US" sz="28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When a local variable has the same name as a global variable and local variable is in the scope, the global variable can be accessed by using the </a:t>
            </a:r>
            <a:r>
              <a:rPr lang="en-US" sz="2800" i="1" dirty="0" smtClean="0">
                <a:solidFill>
                  <a:srgbClr val="FF0000"/>
                </a:solidFill>
                <a:latin typeface="Times New Roman" pitchFamily="18" charset="0"/>
                <a:cs typeface="Times New Roman" pitchFamily="18" charset="0"/>
              </a:rPr>
              <a:t>resolution operator</a:t>
            </a:r>
            <a:r>
              <a:rPr lang="en-US" sz="2800" dirty="0" smtClean="0">
                <a:latin typeface="Times New Roman" pitchFamily="18" charset="0"/>
                <a:cs typeface="Times New Roman" pitchFamily="18" charset="0"/>
              </a:rPr>
              <a:t> (::). </a:t>
            </a:r>
          </a:p>
          <a:p>
            <a:r>
              <a:rPr lang="en-US" sz="2800" dirty="0" smtClean="0">
                <a:latin typeface="Times New Roman" pitchFamily="18" charset="0"/>
                <a:cs typeface="Times New Roman" pitchFamily="18" charset="0"/>
              </a:rPr>
              <a:t>The syntax of accessing a global variable using scope resolution operator is:</a:t>
            </a:r>
          </a:p>
          <a:p>
            <a:pPr>
              <a:buNone/>
            </a:pPr>
            <a:r>
              <a:rPr lang="en-US" sz="2800" dirty="0" smtClean="0">
                <a:latin typeface="Times New Roman" pitchFamily="18" charset="0"/>
                <a:cs typeface="Times New Roman" pitchFamily="18" charset="0"/>
              </a:rPr>
              <a:t>                  </a:t>
            </a:r>
            <a:r>
              <a:rPr lang="en-US" sz="2800" dirty="0" smtClean="0">
                <a:solidFill>
                  <a:srgbClr val="002060"/>
                </a:solidFill>
                <a:latin typeface="Courier New" pitchFamily="49" charset="0"/>
                <a:cs typeface="Courier New" pitchFamily="49" charset="0"/>
              </a:rPr>
              <a:t>::</a:t>
            </a:r>
            <a:r>
              <a:rPr lang="en-US" sz="2800" dirty="0" err="1" smtClean="0">
                <a:solidFill>
                  <a:srgbClr val="002060"/>
                </a:solidFill>
                <a:latin typeface="Courier New" pitchFamily="49" charset="0"/>
                <a:cs typeface="Courier New" pitchFamily="49" charset="0"/>
              </a:rPr>
              <a:t>GlobalVariableName</a:t>
            </a:r>
            <a:endParaRPr lang="en-US" sz="2800" dirty="0" smtClean="0">
              <a:solidFill>
                <a:srgbClr val="002060"/>
              </a:solidFill>
              <a:latin typeface="Courier New" pitchFamily="49" charset="0"/>
              <a:cs typeface="Courier New" pitchFamily="49" charset="0"/>
            </a:endParaRPr>
          </a:p>
          <a:p>
            <a:r>
              <a:rPr lang="en-US" sz="2800" dirty="0" smtClean="0">
                <a:latin typeface="Times New Roman" pitchFamily="18" charset="0"/>
                <a:cs typeface="Times New Roman" pitchFamily="18" charset="0"/>
              </a:rPr>
              <a:t>The scope resolution operator cannot be used to access a local variable of same name in an outer block.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92500"/>
          </a:bodyPr>
          <a:lstStyle/>
          <a:p>
            <a:pPr>
              <a:buNone/>
            </a:pPr>
            <a:r>
              <a:rPr lang="en-US" sz="2200" b="1"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#include&lt;</a:t>
            </a:r>
            <a:r>
              <a:rPr lang="en-US" sz="2400" b="1" dirty="0" err="1" smtClean="0">
                <a:solidFill>
                  <a:srgbClr val="002060"/>
                </a:solidFill>
                <a:latin typeface="Courier New" pitchFamily="49" charset="0"/>
                <a:cs typeface="Courier New" pitchFamily="49" charset="0"/>
              </a:rPr>
              <a:t>iostream</a:t>
            </a:r>
            <a:r>
              <a:rPr lang="en-US" sz="2400" b="1" dirty="0" smtClean="0">
                <a:solidFill>
                  <a:srgbClr val="002060"/>
                </a:solidFill>
                <a:latin typeface="Courier New" pitchFamily="49" charset="0"/>
                <a:cs typeface="Courier New" pitchFamily="49" charset="0"/>
              </a:rPr>
              <a:t>&gt;</a:t>
            </a:r>
          </a:p>
          <a:p>
            <a:pPr>
              <a:buNone/>
            </a:pPr>
            <a:r>
              <a:rPr lang="en-US" sz="2400" b="1" dirty="0" smtClean="0">
                <a:solidFill>
                  <a:srgbClr val="002060"/>
                </a:solidFill>
                <a:latin typeface="Courier New" pitchFamily="49" charset="0"/>
                <a:cs typeface="Courier New" pitchFamily="49" charset="0"/>
              </a:rPr>
              <a:t>         using namespace std;</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num = 10;         </a:t>
            </a:r>
            <a:r>
              <a:rPr lang="en-US" sz="2400" b="1" dirty="0" smtClean="0">
                <a:solidFill>
                  <a:srgbClr val="0000FF"/>
                </a:solidFill>
                <a:latin typeface="Courier New" pitchFamily="49" charset="0"/>
                <a:cs typeface="Courier New" pitchFamily="49" charset="0"/>
              </a:rPr>
              <a:t>// </a:t>
            </a:r>
            <a:r>
              <a:rPr lang="en-US" sz="2400" b="1" i="1" dirty="0" smtClean="0">
                <a:solidFill>
                  <a:srgbClr val="0000FF"/>
                </a:solidFill>
                <a:latin typeface="Courier New" pitchFamily="49" charset="0"/>
                <a:cs typeface="Courier New" pitchFamily="49" charset="0"/>
              </a:rPr>
              <a:t>global variable</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num &lt;&lt; </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 </a:t>
            </a:r>
            <a:r>
              <a:rPr lang="en-US" sz="2400" b="1" dirty="0" smtClean="0">
                <a:solidFill>
                  <a:srgbClr val="0000FF"/>
                </a:solidFill>
                <a:latin typeface="Courier New" pitchFamily="49" charset="0"/>
                <a:cs typeface="Courier New" pitchFamily="49" charset="0"/>
              </a:rPr>
              <a:t>// </a:t>
            </a:r>
            <a:r>
              <a:rPr lang="en-US" sz="2400" b="1" i="1" dirty="0" smtClean="0">
                <a:solidFill>
                  <a:srgbClr val="0000FF"/>
                </a:solidFill>
                <a:latin typeface="Courier New" pitchFamily="49" charset="0"/>
                <a:cs typeface="Courier New" pitchFamily="49" charset="0"/>
              </a:rPr>
              <a:t>uses global var.</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num = 20;         </a:t>
            </a:r>
            <a:r>
              <a:rPr lang="en-US" sz="2400" b="1" dirty="0" smtClean="0">
                <a:solidFill>
                  <a:srgbClr val="0000FF"/>
                </a:solidFill>
                <a:latin typeface="Courier New" pitchFamily="49" charset="0"/>
                <a:cs typeface="Courier New" pitchFamily="49" charset="0"/>
              </a:rPr>
              <a:t>// </a:t>
            </a:r>
            <a:r>
              <a:rPr lang="en-US" sz="2400" b="1" i="1" dirty="0" smtClean="0">
                <a:solidFill>
                  <a:srgbClr val="0000FF"/>
                </a:solidFill>
                <a:latin typeface="Courier New" pitchFamily="49" charset="0"/>
                <a:cs typeface="Courier New" pitchFamily="49" charset="0"/>
              </a:rPr>
              <a:t>local variable</a:t>
            </a:r>
          </a:p>
          <a:p>
            <a:pPr>
              <a:buNone/>
            </a:pPr>
            <a:r>
              <a:rPr lang="en-US" sz="2400" b="1" dirty="0" smtClean="0">
                <a:solidFill>
                  <a:srgbClr val="002060"/>
                </a:solidFill>
                <a:latin typeface="Courier New" pitchFamily="49" charset="0"/>
                <a:cs typeface="Courier New" pitchFamily="49" charset="0"/>
              </a:rPr>
              <a:t>            {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num = 30;      </a:t>
            </a:r>
            <a:r>
              <a:rPr lang="en-US" sz="2400" b="1" dirty="0" smtClean="0">
                <a:solidFill>
                  <a:srgbClr val="0000FF"/>
                </a:solidFill>
                <a:latin typeface="Courier New" pitchFamily="49" charset="0"/>
                <a:cs typeface="Courier New" pitchFamily="49" charset="0"/>
              </a:rPr>
              <a:t>// </a:t>
            </a:r>
            <a:r>
              <a:rPr lang="en-US" sz="2400" b="1" i="1" dirty="0" smtClean="0">
                <a:solidFill>
                  <a:srgbClr val="0000FF"/>
                </a:solidFill>
                <a:latin typeface="Courier New" pitchFamily="49" charset="0"/>
                <a:cs typeface="Courier New" pitchFamily="49" charset="0"/>
              </a:rPr>
              <a:t>local variable</a:t>
            </a:r>
            <a:endParaRPr lang="en-US" sz="2400" b="1" dirty="0" smtClean="0">
              <a:solidFill>
                <a:srgbClr val="002060"/>
              </a:solidFill>
              <a:latin typeface="Courier New" pitchFamily="49" charset="0"/>
              <a:cs typeface="Courier New" pitchFamily="49" charset="0"/>
            </a:endParaRP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num &lt;&lt; </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::num &lt;&lt; </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num &lt;&lt; </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::num;</a:t>
            </a:r>
          </a:p>
          <a:p>
            <a:pPr>
              <a:buNone/>
            </a:pPr>
            <a:r>
              <a:rPr lang="en-US" sz="2400" b="1" dirty="0" smtClean="0">
                <a:solidFill>
                  <a:srgbClr val="002060"/>
                </a:solidFill>
                <a:latin typeface="Courier New" pitchFamily="49" charset="0"/>
                <a:cs typeface="Courier New" pitchFamily="49" charset="0"/>
              </a:rPr>
              <a:t>          }      </a:t>
            </a:r>
          </a:p>
          <a:p>
            <a:pPr>
              <a:buNone/>
            </a:pPr>
            <a:r>
              <a:rPr lang="en-US" sz="2400" b="1" dirty="0" smtClean="0">
                <a:latin typeface="Times New Roman" pitchFamily="18" charset="0"/>
                <a:cs typeface="Times New Roman" pitchFamily="18" charset="0"/>
              </a:rPr>
              <a:t>  </a:t>
            </a:r>
          </a:p>
          <a:p>
            <a:pPr>
              <a:buNone/>
            </a:pPr>
            <a:endParaRPr lang="en-US" sz="2400" b="1" dirty="0" smtClean="0">
              <a:latin typeface="Times New Roman" pitchFamily="18" charset="0"/>
              <a:cs typeface="Times New Roman" pitchFamily="18" charset="0"/>
            </a:endParaRPr>
          </a:p>
        </p:txBody>
      </p:sp>
      <p:sp>
        <p:nvSpPr>
          <p:cNvPr id="4" name="TextBox 3"/>
          <p:cNvSpPr txBox="1"/>
          <p:nvPr/>
        </p:nvSpPr>
        <p:spPr>
          <a:xfrm>
            <a:off x="7086600" y="4845784"/>
            <a:ext cx="1447800" cy="1631216"/>
          </a:xfrm>
          <a:prstGeom prst="rect">
            <a:avLst/>
          </a:prstGeom>
          <a:noFill/>
        </p:spPr>
        <p:txBody>
          <a:bodyPr wrap="square" rtlCol="0">
            <a:spAutoFit/>
          </a:bodyPr>
          <a:lstStyle/>
          <a:p>
            <a:r>
              <a:rPr lang="en-US" sz="2000" b="1" dirty="0" smtClean="0"/>
              <a:t>Output:  10</a:t>
            </a:r>
          </a:p>
          <a:p>
            <a:r>
              <a:rPr lang="en-US" sz="2000" b="1" dirty="0" smtClean="0"/>
              <a:t>                30</a:t>
            </a:r>
          </a:p>
          <a:p>
            <a:r>
              <a:rPr lang="en-US" sz="2000" b="1" dirty="0" smtClean="0"/>
              <a:t>                10</a:t>
            </a:r>
          </a:p>
          <a:p>
            <a:r>
              <a:rPr lang="en-US" sz="2000" b="1" dirty="0" smtClean="0"/>
              <a:t>                20</a:t>
            </a:r>
          </a:p>
          <a:p>
            <a:r>
              <a:rPr lang="en-US" sz="2000" b="1" dirty="0" smtClean="0"/>
              <a:t>                10</a:t>
            </a:r>
            <a:endParaRPr lang="en-IN"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latin typeface="Times New Roman" pitchFamily="18" charset="0"/>
                <a:cs typeface="Times New Roman" pitchFamily="18" charset="0"/>
              </a:rPr>
              <a:t>Lifetime of a Variable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638800"/>
          </a:xfrm>
        </p:spPr>
        <p:txBody>
          <a:bodyPr>
            <a:noAutofit/>
          </a:bodyPr>
          <a:lstStyle/>
          <a:p>
            <a:r>
              <a:rPr lang="en-US" sz="2800" dirty="0" smtClean="0">
                <a:latin typeface="Times New Roman" pitchFamily="18" charset="0"/>
                <a:cs typeface="Times New Roman" pitchFamily="18" charset="0"/>
              </a:rPr>
              <a:t>The </a:t>
            </a:r>
            <a:r>
              <a:rPr lang="en-US" sz="2800" i="1" dirty="0" smtClean="0">
                <a:solidFill>
                  <a:srgbClr val="FF0000"/>
                </a:solidFill>
                <a:latin typeface="Times New Roman" pitchFamily="18" charset="0"/>
                <a:cs typeface="Times New Roman" pitchFamily="18" charset="0"/>
              </a:rPr>
              <a:t>lifetime</a:t>
            </a:r>
            <a:r>
              <a:rPr lang="en-US" sz="2800" dirty="0" smtClean="0">
                <a:latin typeface="Times New Roman" pitchFamily="18" charset="0"/>
                <a:cs typeface="Times New Roman" pitchFamily="18" charset="0"/>
              </a:rPr>
              <a:t> of a variable is the period of time during program execution when an identifier actually has memory allocated to it.</a:t>
            </a:r>
          </a:p>
          <a:p>
            <a:r>
              <a:rPr lang="en-US" sz="2800" dirty="0" smtClean="0">
                <a:latin typeface="Times New Roman" pitchFamily="18" charset="0"/>
                <a:cs typeface="Times New Roman" pitchFamily="18" charset="0"/>
              </a:rPr>
              <a:t>A local variable exists only while the function in which it is declared is executing, and the variable is destroyed when the function terminates.</a:t>
            </a:r>
          </a:p>
          <a:p>
            <a:r>
              <a:rPr lang="en-US" sz="2800" dirty="0" smtClean="0">
                <a:latin typeface="Times New Roman" pitchFamily="18" charset="0"/>
                <a:cs typeface="Times New Roman" pitchFamily="18" charset="0"/>
              </a:rPr>
              <a:t>The memory storage for local variables in a function is created at the moment the control enters the function.</a:t>
            </a:r>
          </a:p>
          <a:p>
            <a:r>
              <a:rPr lang="en-US" sz="2800" dirty="0" smtClean="0">
                <a:latin typeface="Times New Roman" pitchFamily="18" charset="0"/>
                <a:cs typeface="Times New Roman" pitchFamily="18" charset="0"/>
              </a:rPr>
              <a:t>Data cannot be retained in local variables defined in a function between calls to the function.</a:t>
            </a:r>
          </a:p>
          <a:p>
            <a:r>
              <a:rPr lang="en-US" sz="2800" dirty="0" smtClean="0">
                <a:latin typeface="Times New Roman" pitchFamily="18" charset="0"/>
                <a:cs typeface="Times New Roman" pitchFamily="18" charset="0"/>
              </a:rPr>
              <a:t>The lifetime of a global variable is the same as the lifetime of the entire program.  </a:t>
            </a:r>
          </a:p>
          <a:p>
            <a:pPr>
              <a:buNone/>
            </a:pP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a:buNone/>
            </a:pPr>
            <a:r>
              <a:rPr lang="en-US" sz="2800" b="1" dirty="0" smtClean="0">
                <a:latin typeface="Times New Roman" pitchFamily="18" charset="0"/>
                <a:cs typeface="Times New Roman" pitchFamily="18" charset="0"/>
              </a:rPr>
              <a:t>Automatic and Static Variables:</a:t>
            </a:r>
          </a:p>
          <a:p>
            <a:r>
              <a:rPr lang="en-US" sz="2800" dirty="0" smtClean="0">
                <a:latin typeface="Times New Roman" pitchFamily="18" charset="0"/>
                <a:cs typeface="Times New Roman" pitchFamily="18" charset="0"/>
              </a:rPr>
              <a:t>An </a:t>
            </a:r>
            <a:r>
              <a:rPr lang="en-US" sz="2800" i="1" dirty="0" smtClean="0">
                <a:solidFill>
                  <a:srgbClr val="FF0000"/>
                </a:solidFill>
                <a:latin typeface="Times New Roman" pitchFamily="18" charset="0"/>
                <a:cs typeface="Times New Roman" pitchFamily="18" charset="0"/>
              </a:rPr>
              <a:t>automatic variable</a:t>
            </a:r>
            <a:r>
              <a:rPr lang="en-US" sz="2800" dirty="0" smtClean="0">
                <a:latin typeface="Times New Roman" pitchFamily="18" charset="0"/>
                <a:cs typeface="Times New Roman" pitchFamily="18" charset="0"/>
              </a:rPr>
              <a:t> is one whose storage is allocated at block entry and </a:t>
            </a:r>
            <a:r>
              <a:rPr lang="en-US" sz="2800" dirty="0" err="1" smtClean="0">
                <a:latin typeface="Times New Roman" pitchFamily="18" charset="0"/>
                <a:cs typeface="Times New Roman" pitchFamily="18" charset="0"/>
              </a:rPr>
              <a:t>deallocated</a:t>
            </a:r>
            <a:r>
              <a:rPr lang="en-US" sz="2800" dirty="0" smtClean="0">
                <a:latin typeface="Times New Roman" pitchFamily="18" charset="0"/>
                <a:cs typeface="Times New Roman" pitchFamily="18" charset="0"/>
              </a:rPr>
              <a:t> at block exit. </a:t>
            </a:r>
          </a:p>
          <a:p>
            <a:r>
              <a:rPr lang="en-US" sz="2800" dirty="0" smtClean="0">
                <a:latin typeface="Times New Roman" pitchFamily="18" charset="0"/>
                <a:cs typeface="Times New Roman" pitchFamily="18" charset="0"/>
              </a:rPr>
              <a:t>A </a:t>
            </a:r>
            <a:r>
              <a:rPr lang="en-US" sz="2800" i="1" dirty="0" smtClean="0">
                <a:solidFill>
                  <a:srgbClr val="FF0000"/>
                </a:solidFill>
                <a:latin typeface="Times New Roman" pitchFamily="18" charset="0"/>
                <a:cs typeface="Times New Roman" pitchFamily="18" charset="0"/>
              </a:rPr>
              <a:t>static variable</a:t>
            </a:r>
            <a:r>
              <a:rPr lang="en-US" sz="2800" dirty="0" smtClean="0">
                <a:latin typeface="Times New Roman" pitchFamily="18" charset="0"/>
                <a:cs typeface="Times New Roman" pitchFamily="18" charset="0"/>
              </a:rPr>
              <a:t> is one whose storage remains allocated for the duration of the entire program.</a:t>
            </a:r>
          </a:p>
          <a:p>
            <a:r>
              <a:rPr lang="en-US" sz="2800" dirty="0" smtClean="0">
                <a:latin typeface="Times New Roman" pitchFamily="18" charset="0"/>
                <a:cs typeface="Times New Roman" pitchFamily="18" charset="0"/>
              </a:rPr>
              <a:t>All global variables are static variables.</a:t>
            </a:r>
          </a:p>
          <a:p>
            <a:r>
              <a:rPr lang="en-US" sz="2800" dirty="0" smtClean="0">
                <a:latin typeface="Times New Roman" pitchFamily="18" charset="0"/>
                <a:cs typeface="Times New Roman" pitchFamily="18" charset="0"/>
              </a:rPr>
              <a:t>Variables declared within a block are by default automatic.</a:t>
            </a:r>
          </a:p>
          <a:p>
            <a:r>
              <a:rPr lang="en-US" sz="2800" dirty="0" smtClean="0">
                <a:latin typeface="Times New Roman" pitchFamily="18" charset="0"/>
                <a:cs typeface="Times New Roman" pitchFamily="18" charset="0"/>
              </a:rPr>
              <a:t>However, a local variable can be declared as a static variable by using the keyword </a:t>
            </a:r>
            <a:r>
              <a:rPr lang="en-US" sz="2800" b="1" dirty="0" smtClean="0">
                <a:solidFill>
                  <a:srgbClr val="002060"/>
                </a:solidFill>
                <a:latin typeface="Courier New" pitchFamily="49" charset="0"/>
                <a:cs typeface="Courier New" pitchFamily="49" charset="0"/>
              </a:rPr>
              <a:t>static</a:t>
            </a:r>
            <a:r>
              <a:rPr lang="en-US" sz="2800" dirty="0" smtClean="0">
                <a:latin typeface="Times New Roman" pitchFamily="18" charset="0"/>
                <a:cs typeface="Times New Roman" pitchFamily="18" charset="0"/>
              </a:rPr>
              <a:t>. For example,</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static </a:t>
            </a:r>
            <a:r>
              <a:rPr lang="en-US" sz="2400" b="1" dirty="0" err="1" smtClean="0">
                <a:solidFill>
                  <a:srgbClr val="002060"/>
                </a:solidFill>
                <a:latin typeface="Courier New" pitchFamily="49" charset="0"/>
                <a:cs typeface="Courier New" pitchFamily="49" charset="0"/>
              </a:rPr>
              <a:t>int</a:t>
            </a:r>
            <a:r>
              <a:rPr lang="en-US" sz="2400" dirty="0" smtClean="0">
                <a:solidFill>
                  <a:srgbClr val="002060"/>
                </a:solidFill>
                <a:latin typeface="Courier New" pitchFamily="49" charset="0"/>
                <a:cs typeface="Courier New" pitchFamily="49" charset="0"/>
              </a:rPr>
              <a:t> count = 1;</a:t>
            </a:r>
          </a:p>
          <a:p>
            <a:r>
              <a:rPr lang="en-US" sz="2800" dirty="0" smtClean="0">
                <a:latin typeface="Times New Roman" pitchFamily="18" charset="0"/>
                <a:cs typeface="Times New Roman" pitchFamily="18" charset="0"/>
              </a:rPr>
              <a:t>The lifetime of a static local variable persists from function call to function call.</a:t>
            </a: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TotalTime>
  <Words>4260</Words>
  <Application>Microsoft Office PowerPoint</Application>
  <PresentationFormat>On-screen Show (4:3)</PresentationFormat>
  <Paragraphs>446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 Scope of Identifiers </vt:lpstr>
      <vt:lpstr>Slide 2</vt:lpstr>
      <vt:lpstr>Slide 3</vt:lpstr>
      <vt:lpstr>Slide 4</vt:lpstr>
      <vt:lpstr>Slide 5</vt:lpstr>
      <vt:lpstr>Slide 6</vt:lpstr>
      <vt:lpstr>Slide 7</vt:lpstr>
      <vt:lpstr>Lifetime of a Variable</vt:lpstr>
      <vt:lpstr>Slide 9</vt:lpstr>
      <vt:lpstr>Slide 10</vt:lpstr>
      <vt:lpstr>Arrays</vt:lpstr>
      <vt:lpstr>Slide 12</vt:lpstr>
      <vt:lpstr>Slide 13</vt:lpstr>
      <vt:lpstr>Slide 14</vt:lpstr>
      <vt:lpstr>Slide 15</vt:lpstr>
      <vt:lpstr>Slide 16</vt:lpstr>
      <vt:lpstr>Slide 17</vt:lpstr>
      <vt:lpstr>Slide 18</vt:lpstr>
      <vt:lpstr>Slide 19</vt:lpstr>
      <vt:lpstr>Slide 20</vt:lpstr>
      <vt:lpstr>Passing an Array to a Function</vt:lpstr>
      <vt:lpstr>Slide 22</vt:lpstr>
      <vt:lpstr>Preprocessor</vt:lpstr>
      <vt:lpstr> Macro Substitution </vt:lpstr>
      <vt:lpstr>Slide 25</vt:lpstr>
      <vt:lpstr>Slide 26</vt:lpstr>
      <vt:lpstr>Slide 27</vt:lpstr>
      <vt:lpstr>Slide 28</vt:lpstr>
      <vt:lpstr>Compiler Control Directives</vt:lpstr>
      <vt:lpstr>Slide 30</vt:lpstr>
      <vt:lpstr>Slide 31</vt:lpstr>
      <vt:lpstr>Slide 32</vt:lpstr>
      <vt:lpstr>Slide 33</vt:lpstr>
      <vt:lpstr>Slide 34</vt:lpstr>
      <vt:lpstr>File Inclusion Directives</vt:lpstr>
      <vt:lpstr>Slide 36</vt:lpstr>
      <vt:lpstr>File Input/Output</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Structures</dc:title>
  <dc:creator>ADMIN</dc:creator>
  <cp:lastModifiedBy>Dr.Maheshanand</cp:lastModifiedBy>
  <cp:revision>1033</cp:revision>
  <dcterms:created xsi:type="dcterms:W3CDTF">2011-01-19T11:30:53Z</dcterms:created>
  <dcterms:modified xsi:type="dcterms:W3CDTF">2011-02-28T09:04:37Z</dcterms:modified>
</cp:coreProperties>
</file>