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17" r:id="rId3"/>
    <p:sldId id="307" r:id="rId4"/>
    <p:sldId id="308" r:id="rId5"/>
    <p:sldId id="306" r:id="rId6"/>
    <p:sldId id="299" r:id="rId7"/>
    <p:sldId id="338" r:id="rId8"/>
    <p:sldId id="339" r:id="rId9"/>
    <p:sldId id="340" r:id="rId10"/>
    <p:sldId id="301" r:id="rId11"/>
    <p:sldId id="302" r:id="rId12"/>
    <p:sldId id="303" r:id="rId13"/>
    <p:sldId id="311" r:id="rId14"/>
    <p:sldId id="320" r:id="rId15"/>
    <p:sldId id="321" r:id="rId16"/>
    <p:sldId id="322" r:id="rId17"/>
    <p:sldId id="324" r:id="rId18"/>
    <p:sldId id="329" r:id="rId19"/>
    <p:sldId id="330" r:id="rId20"/>
    <p:sldId id="331" r:id="rId21"/>
    <p:sldId id="345" r:id="rId22"/>
    <p:sldId id="341" r:id="rId23"/>
    <p:sldId id="333" r:id="rId24"/>
    <p:sldId id="342" r:id="rId25"/>
    <p:sldId id="343" r:id="rId26"/>
    <p:sldId id="344" r:id="rId27"/>
    <p:sldId id="33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38"/>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8E2B19-6986-4429-8628-6575A31FEBC3}" type="datetimeFigureOut">
              <a:rPr lang="en-US" smtClean="0"/>
              <a:pPr/>
              <a:t>3/25/2011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72D8A5-8A83-41BC-974A-60711E7D05A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872D8A5-8A83-41BC-974A-60711E7D05A9}" type="slidenum">
              <a:rPr lang="en-IN" smtClean="0"/>
              <a:pPr/>
              <a:t>12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872D8A5-8A83-41BC-974A-60711E7D05A9}" type="slidenum">
              <a:rPr lang="en-IN" smtClean="0"/>
              <a:pPr/>
              <a:t>14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872D8A5-8A83-41BC-974A-60711E7D05A9}" type="slidenum">
              <a:rPr lang="en-IN" smtClean="0"/>
              <a:pPr/>
              <a:t>23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23A706-AB07-4E2D-AAF1-5EEAA4818937}" type="datetimeFigureOut">
              <a:rPr lang="en-US" smtClean="0"/>
              <a:pPr/>
              <a:t>3/25/2011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3A706-AB07-4E2D-AAF1-5EEAA4818937}" type="datetimeFigureOut">
              <a:rPr lang="en-US" smtClean="0"/>
              <a:pPr/>
              <a:t>3/25/2011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3A706-AB07-4E2D-AAF1-5EEAA4818937}" type="datetimeFigureOut">
              <a:rPr lang="en-US" smtClean="0"/>
              <a:pPr/>
              <a:t>3/25/2011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3A706-AB07-4E2D-AAF1-5EEAA4818937}" type="datetimeFigureOut">
              <a:rPr lang="en-US" smtClean="0"/>
              <a:pPr/>
              <a:t>3/25/2011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23A706-AB07-4E2D-AAF1-5EEAA4818937}" type="datetimeFigureOut">
              <a:rPr lang="en-US" smtClean="0"/>
              <a:pPr/>
              <a:t>3/25/2011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23A706-AB07-4E2D-AAF1-5EEAA4818937}" type="datetimeFigureOut">
              <a:rPr lang="en-US" smtClean="0"/>
              <a:pPr/>
              <a:t>3/25/2011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23A706-AB07-4E2D-AAF1-5EEAA4818937}" type="datetimeFigureOut">
              <a:rPr lang="en-US" smtClean="0"/>
              <a:pPr/>
              <a:t>3/25/2011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23A706-AB07-4E2D-AAF1-5EEAA4818937}" type="datetimeFigureOut">
              <a:rPr lang="en-US" smtClean="0"/>
              <a:pPr/>
              <a:t>3/25/2011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3A706-AB07-4E2D-AAF1-5EEAA4818937}" type="datetimeFigureOut">
              <a:rPr lang="en-US" smtClean="0"/>
              <a:pPr/>
              <a:t>3/25/2011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23A706-AB07-4E2D-AAF1-5EEAA4818937}" type="datetimeFigureOut">
              <a:rPr lang="en-US" smtClean="0"/>
              <a:pPr/>
              <a:t>3/25/2011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23A706-AB07-4E2D-AAF1-5EEAA4818937}" type="datetimeFigureOut">
              <a:rPr lang="en-US" smtClean="0"/>
              <a:pPr/>
              <a:t>3/25/2011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3A706-AB07-4E2D-AAF1-5EEAA4818937}" type="datetimeFigureOut">
              <a:rPr lang="en-US" smtClean="0"/>
              <a:pPr/>
              <a:t>3/25/2011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BFAD1-3039-4D91-9B43-FAE9A45070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153400" cy="609600"/>
          </a:xfrm>
        </p:spPr>
        <p:txBody>
          <a:bodyPr>
            <a:normAutofit fontScale="90000"/>
          </a:bodyPr>
          <a:lstStyle/>
          <a:p>
            <a:r>
              <a:rPr lang="en-US" dirty="0" smtClean="0">
                <a:latin typeface="Times New Roman" pitchFamily="18" charset="0"/>
                <a:cs typeface="Times New Roman" pitchFamily="18" charset="0"/>
              </a:rPr>
              <a:t>Functions (continued)</a:t>
            </a:r>
            <a:endParaRPr lang="en-US" dirty="0">
              <a:latin typeface="Times New Roman" pitchFamily="18" charset="0"/>
              <a:cs typeface="Times New Roman" pitchFamily="18" charset="0"/>
            </a:endParaRPr>
          </a:p>
        </p:txBody>
      </p:sp>
      <p:sp>
        <p:nvSpPr>
          <p:cNvPr id="4" name="Content Placeholder 3"/>
          <p:cNvSpPr>
            <a:spLocks noGrp="1"/>
          </p:cNvSpPr>
          <p:nvPr>
            <p:ph idx="1"/>
          </p:nvPr>
        </p:nvSpPr>
        <p:spPr>
          <a:xfrm>
            <a:off x="228600" y="838200"/>
            <a:ext cx="8686800" cy="5867400"/>
          </a:xfrm>
        </p:spPr>
        <p:txBody>
          <a:bodyPr>
            <a:normAutofit lnSpcReduction="10000"/>
          </a:bodyPr>
          <a:lstStyle/>
          <a:p>
            <a:pPr>
              <a:spcBef>
                <a:spcPct val="50000"/>
              </a:spcBef>
              <a:buNone/>
            </a:pPr>
            <a:r>
              <a:rPr lang="en-US" sz="2800" b="1" dirty="0" smtClean="0">
                <a:latin typeface="Times New Roman" pitchFamily="18" charset="0"/>
                <a:cs typeface="Times New Roman" pitchFamily="18" charset="0"/>
              </a:rPr>
              <a:t>Pass by Reference:</a:t>
            </a:r>
          </a:p>
          <a:p>
            <a:pPr>
              <a:spcBef>
                <a:spcPct val="50000"/>
              </a:spcBef>
            </a:pPr>
            <a:r>
              <a:rPr lang="en-US" sz="2800" dirty="0" smtClean="0">
                <a:latin typeface="Times New Roman" pitchFamily="18" charset="0"/>
                <a:cs typeface="Times New Roman" pitchFamily="18" charset="0"/>
              </a:rPr>
              <a:t>When an argument is passed by value, a copy of the argument’s value is made and passed to the called function. Changes to the copy do not affect the value of the actual parameter.</a:t>
            </a:r>
          </a:p>
          <a:p>
            <a:pPr>
              <a:spcBef>
                <a:spcPct val="50000"/>
              </a:spcBef>
            </a:pPr>
            <a:r>
              <a:rPr lang="en-US" sz="2800" dirty="0" smtClean="0">
                <a:latin typeface="Times New Roman" pitchFamily="18" charset="0"/>
                <a:cs typeface="Times New Roman" pitchFamily="18" charset="0"/>
              </a:rPr>
              <a:t>One disadvantage of pass by value is that, if a large data item is being passed, copying that data takes a considerable amount of execution time and memory space.</a:t>
            </a:r>
          </a:p>
          <a:p>
            <a:pPr>
              <a:spcBef>
                <a:spcPct val="50000"/>
              </a:spcBef>
            </a:pPr>
            <a:r>
              <a:rPr lang="en-US" sz="2800" dirty="0" smtClean="0">
                <a:latin typeface="Times New Roman" pitchFamily="18" charset="0"/>
                <a:cs typeface="Times New Roman" pitchFamily="18" charset="0"/>
              </a:rPr>
              <a:t>Also, in pass by value, a function cannot return more than one value.</a:t>
            </a:r>
          </a:p>
          <a:p>
            <a:pPr>
              <a:spcBef>
                <a:spcPct val="50000"/>
              </a:spcBef>
            </a:pPr>
            <a:r>
              <a:rPr lang="en-US" sz="2800" dirty="0" smtClean="0">
                <a:latin typeface="Times New Roman" pitchFamily="18" charset="0"/>
                <a:cs typeface="Times New Roman" pitchFamily="18" charset="0"/>
              </a:rPr>
              <a:t>In such situations, pass by reference is more appropriate.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smtClean="0">
                <a:latin typeface="Times New Roman" pitchFamily="18" charset="0"/>
                <a:cs typeface="Times New Roman" pitchFamily="18" charset="0"/>
              </a:rPr>
              <a:t>Inline Functions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914400"/>
            <a:ext cx="8686800" cy="5638800"/>
          </a:xfrm>
        </p:spPr>
        <p:txBody>
          <a:bodyPr>
            <a:noAutofit/>
          </a:bodyPr>
          <a:lstStyle/>
          <a:p>
            <a:r>
              <a:rPr lang="en-US" sz="2800" dirty="0" smtClean="0">
                <a:latin typeface="Times New Roman" pitchFamily="18" charset="0"/>
                <a:cs typeface="Times New Roman" pitchFamily="18" charset="0"/>
              </a:rPr>
              <a:t>Function calls involve execution time overhead. Extra time and space have to be used to invoke the function, pass parameters to it, allocate storage for its local variables, store the current variables and the location of execution in the main program etc.</a:t>
            </a:r>
          </a:p>
          <a:p>
            <a:r>
              <a:rPr lang="en-US" sz="2800" dirty="0" smtClean="0">
                <a:latin typeface="Times New Roman" pitchFamily="18" charset="0"/>
                <a:cs typeface="Times New Roman" pitchFamily="18" charset="0"/>
              </a:rPr>
              <a:t>C++ provides </a:t>
            </a:r>
            <a:r>
              <a:rPr lang="en-US" sz="2800" i="1" dirty="0" smtClean="0">
                <a:solidFill>
                  <a:srgbClr val="FF0000"/>
                </a:solidFill>
                <a:latin typeface="Times New Roman" pitchFamily="18" charset="0"/>
                <a:cs typeface="Times New Roman" pitchFamily="18" charset="0"/>
              </a:rPr>
              <a:t>inline functions</a:t>
            </a:r>
            <a:r>
              <a:rPr lang="en-US" sz="2800" dirty="0" smtClean="0">
                <a:latin typeface="Times New Roman" pitchFamily="18" charset="0"/>
                <a:cs typeface="Times New Roman" pitchFamily="18" charset="0"/>
              </a:rPr>
              <a:t> to help reduce the function call overhead. These are especially useful </a:t>
            </a:r>
            <a:r>
              <a:rPr lang="en-US" sz="2800" u="sng" dirty="0" smtClean="0">
                <a:latin typeface="Times New Roman" pitchFamily="18" charset="0"/>
                <a:cs typeface="Times New Roman" pitchFamily="18" charset="0"/>
              </a:rPr>
              <a:t>when the functions are small.</a:t>
            </a:r>
          </a:p>
          <a:p>
            <a:r>
              <a:rPr lang="en-US" sz="2800" dirty="0" smtClean="0">
                <a:latin typeface="Times New Roman" pitchFamily="18" charset="0"/>
                <a:cs typeface="Times New Roman" pitchFamily="18" charset="0"/>
              </a:rPr>
              <a:t>In inline functions, the function body is inserted in place of the function call statement during the compilation process.</a:t>
            </a:r>
          </a:p>
          <a:p>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a:solidFill>
            <a:schemeClr val="accent1">
              <a:lumMod val="20000"/>
              <a:lumOff val="80000"/>
            </a:schemeClr>
          </a:solidFill>
        </p:spPr>
        <p:txBody>
          <a:bodyPr>
            <a:normAutofit/>
          </a:bodyPr>
          <a:lstStyle/>
          <a:p>
            <a:r>
              <a:rPr lang="en-US" sz="2800" dirty="0" smtClean="0">
                <a:latin typeface="Times New Roman" pitchFamily="18" charset="0"/>
                <a:cs typeface="Times New Roman" pitchFamily="18" charset="0"/>
              </a:rPr>
              <a:t>An inline function definition is similar to an ordinary function except that the keyword </a:t>
            </a:r>
            <a:r>
              <a:rPr lang="en-US" sz="2400" b="1" dirty="0" smtClean="0">
                <a:solidFill>
                  <a:srgbClr val="002060"/>
                </a:solidFill>
                <a:latin typeface="Courier New" pitchFamily="49" charset="0"/>
                <a:cs typeface="Courier New" pitchFamily="49" charset="0"/>
              </a:rPr>
              <a:t>inline</a:t>
            </a:r>
            <a:r>
              <a:rPr lang="en-US" sz="2800" dirty="0" smtClean="0">
                <a:latin typeface="Times New Roman" pitchFamily="18" charset="0"/>
                <a:cs typeface="Times New Roman" pitchFamily="18" charset="0"/>
              </a:rPr>
              <a:t> is placed before the function definition. For example,</a:t>
            </a:r>
          </a:p>
          <a:p>
            <a:pPr>
              <a:buNone/>
            </a:pPr>
            <a:r>
              <a:rPr lang="en-US" sz="2800" dirty="0" smtClean="0">
                <a:latin typeface="Times New Roman" pitchFamily="18" charset="0"/>
                <a:cs typeface="Times New Roman" pitchFamily="18" charset="0"/>
              </a:rPr>
              <a:t>                </a:t>
            </a:r>
            <a:r>
              <a:rPr lang="en-US" sz="2400" b="1" dirty="0" smtClean="0">
                <a:solidFill>
                  <a:srgbClr val="002060"/>
                </a:solidFill>
                <a:latin typeface="Courier New" pitchFamily="49" charset="0"/>
                <a:cs typeface="Courier New" pitchFamily="49" charset="0"/>
              </a:rPr>
              <a:t>inline cube(</a:t>
            </a:r>
            <a:r>
              <a:rPr lang="en-US" sz="2400" b="1" dirty="0" err="1" smtClean="0">
                <a:solidFill>
                  <a:srgbClr val="002060"/>
                </a:solidFill>
                <a:latin typeface="Courier New" pitchFamily="49" charset="0"/>
                <a:cs typeface="Courier New" pitchFamily="49" charset="0"/>
              </a:rPr>
              <a:t>int</a:t>
            </a:r>
            <a:r>
              <a:rPr lang="en-US" sz="2400" b="1" dirty="0" smtClean="0">
                <a:solidFill>
                  <a:srgbClr val="002060"/>
                </a:solidFill>
                <a:latin typeface="Courier New" pitchFamily="49" charset="0"/>
                <a:cs typeface="Courier New" pitchFamily="49" charset="0"/>
              </a:rPr>
              <a:t> x)</a:t>
            </a:r>
          </a:p>
          <a:p>
            <a:r>
              <a:rPr lang="en-US" sz="2800" dirty="0" smtClean="0">
                <a:latin typeface="Times New Roman" pitchFamily="18" charset="0"/>
                <a:cs typeface="Times New Roman" pitchFamily="18" charset="0"/>
              </a:rPr>
              <a:t>In inline functions, there is no explicit function call – the body of the function is substituted at the place of function call.</a:t>
            </a:r>
          </a:p>
          <a:p>
            <a:r>
              <a:rPr lang="en-US" sz="2800" dirty="0" smtClean="0">
                <a:latin typeface="Times New Roman" pitchFamily="18" charset="0"/>
                <a:cs typeface="Times New Roman" pitchFamily="18" charset="0"/>
              </a:rPr>
              <a:t>One disadvantage of inline functions is that if there are multiple calls of the function, multiple copies of the code of the function are inserted in the program, often making the program larger.</a:t>
            </a:r>
          </a:p>
          <a:p>
            <a:r>
              <a:rPr lang="en-US" sz="2800" dirty="0" smtClean="0">
                <a:latin typeface="Times New Roman" pitchFamily="18" charset="0"/>
                <a:cs typeface="Times New Roman" pitchFamily="18" charset="0"/>
              </a:rPr>
              <a:t>The </a:t>
            </a:r>
            <a:r>
              <a:rPr lang="en-US" sz="2400" b="1" dirty="0" smtClean="0">
                <a:solidFill>
                  <a:srgbClr val="002060"/>
                </a:solidFill>
                <a:latin typeface="Courier New" pitchFamily="49" charset="0"/>
                <a:cs typeface="Courier New" pitchFamily="49" charset="0"/>
              </a:rPr>
              <a:t>inline</a:t>
            </a:r>
            <a:r>
              <a:rPr lang="en-US" sz="2800" dirty="0" smtClean="0">
                <a:latin typeface="Times New Roman" pitchFamily="18" charset="0"/>
                <a:cs typeface="Times New Roman" pitchFamily="18" charset="0"/>
              </a:rPr>
              <a:t> qualifier may be ignored by the compiler. In fact, typically, the compiler ignores this qualifier for all but the smallest functions.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92500" lnSpcReduction="10000"/>
          </a:bodyPr>
          <a:lstStyle/>
          <a:p>
            <a:pPr>
              <a:buNone/>
            </a:pPr>
            <a:r>
              <a:rPr lang="en-US" sz="2800" b="1" dirty="0" smtClean="0">
                <a:latin typeface="Times New Roman" pitchFamily="18" charset="0"/>
                <a:cs typeface="Times New Roman" pitchFamily="18" charset="0"/>
              </a:rPr>
              <a:t> </a:t>
            </a:r>
            <a:r>
              <a:rPr lang="en-US" sz="2400" b="1" dirty="0" smtClean="0">
                <a:solidFill>
                  <a:srgbClr val="002060"/>
                </a:solidFill>
                <a:latin typeface="Courier New" pitchFamily="49" charset="0"/>
                <a:cs typeface="Courier New" pitchFamily="49" charset="0"/>
              </a:rPr>
              <a:t>#include&lt;</a:t>
            </a:r>
            <a:r>
              <a:rPr lang="en-US" sz="2400" b="1" dirty="0" err="1" smtClean="0">
                <a:solidFill>
                  <a:srgbClr val="002060"/>
                </a:solidFill>
                <a:latin typeface="Courier New" pitchFamily="49" charset="0"/>
                <a:cs typeface="Courier New" pitchFamily="49" charset="0"/>
              </a:rPr>
              <a:t>iostream</a:t>
            </a:r>
            <a:r>
              <a:rPr lang="en-US" sz="2400" b="1" dirty="0" smtClean="0">
                <a:solidFill>
                  <a:srgbClr val="002060"/>
                </a:solidFill>
                <a:latin typeface="Courier New" pitchFamily="49" charset="0"/>
                <a:cs typeface="Courier New" pitchFamily="49" charset="0"/>
              </a:rPr>
              <a:t>&gt;</a:t>
            </a:r>
          </a:p>
          <a:p>
            <a:pPr>
              <a:buNone/>
            </a:pPr>
            <a:r>
              <a:rPr lang="en-US" sz="2400" b="1" dirty="0" smtClean="0">
                <a:solidFill>
                  <a:srgbClr val="002060"/>
                </a:solidFill>
                <a:latin typeface="Courier New" pitchFamily="49" charset="0"/>
                <a:cs typeface="Courier New" pitchFamily="49" charset="0"/>
              </a:rPr>
              <a:t> using namespace std;</a:t>
            </a:r>
          </a:p>
          <a:p>
            <a:pPr>
              <a:buNone/>
            </a:pPr>
            <a:r>
              <a:rPr lang="en-US" sz="2400" b="1" i="1" dirty="0" smtClean="0">
                <a:solidFill>
                  <a:srgbClr val="002060"/>
                </a:solidFill>
                <a:latin typeface="Courier New" pitchFamily="49" charset="0"/>
                <a:cs typeface="Courier New" pitchFamily="49" charset="0"/>
              </a:rPr>
              <a:t> </a:t>
            </a:r>
            <a:r>
              <a:rPr lang="en-US" sz="2400" b="1" dirty="0" smtClean="0">
                <a:solidFill>
                  <a:srgbClr val="002060"/>
                </a:solidFill>
                <a:latin typeface="Courier New" pitchFamily="49" charset="0"/>
                <a:cs typeface="Courier New" pitchFamily="49" charset="0"/>
              </a:rPr>
              <a:t>inline </a:t>
            </a:r>
            <a:r>
              <a:rPr lang="en-US" sz="2400" b="1" dirty="0" err="1" smtClean="0">
                <a:solidFill>
                  <a:srgbClr val="002060"/>
                </a:solidFill>
                <a:latin typeface="Courier New" pitchFamily="49" charset="0"/>
                <a:cs typeface="Courier New" pitchFamily="49" charset="0"/>
              </a:rPr>
              <a:t>int</a:t>
            </a:r>
            <a:r>
              <a:rPr lang="en-US" sz="2400" b="1" dirty="0" smtClean="0">
                <a:solidFill>
                  <a:srgbClr val="002060"/>
                </a:solidFill>
                <a:latin typeface="Courier New" pitchFamily="49" charset="0"/>
                <a:cs typeface="Courier New" pitchFamily="49" charset="0"/>
              </a:rPr>
              <a:t> cube(</a:t>
            </a:r>
            <a:r>
              <a:rPr lang="en-US" sz="2400" b="1" dirty="0" err="1" smtClean="0">
                <a:solidFill>
                  <a:srgbClr val="002060"/>
                </a:solidFill>
                <a:latin typeface="Courier New" pitchFamily="49" charset="0"/>
                <a:cs typeface="Courier New" pitchFamily="49" charset="0"/>
              </a:rPr>
              <a:t>int</a:t>
            </a:r>
            <a:r>
              <a:rPr lang="en-US" sz="2400" b="1" dirty="0" smtClean="0">
                <a:solidFill>
                  <a:srgbClr val="002060"/>
                </a:solidFill>
                <a:latin typeface="Courier New" pitchFamily="49" charset="0"/>
                <a:cs typeface="Courier New" pitchFamily="49" charset="0"/>
              </a:rPr>
              <a:t> x)</a:t>
            </a:r>
          </a:p>
          <a:p>
            <a:pPr>
              <a:buNone/>
            </a:pPr>
            <a:r>
              <a:rPr lang="en-US" sz="2400" b="1" dirty="0" smtClean="0">
                <a:solidFill>
                  <a:srgbClr val="002060"/>
                </a:solidFill>
                <a:latin typeface="Courier New" pitchFamily="49" charset="0"/>
                <a:cs typeface="Courier New" pitchFamily="49" charset="0"/>
              </a:rPr>
              <a:t>  {return x*x*x;</a:t>
            </a:r>
          </a:p>
          <a:p>
            <a:pPr>
              <a:buNone/>
            </a:pPr>
            <a:r>
              <a:rPr lang="en-US" sz="2400" b="1" dirty="0" smtClean="0">
                <a:solidFill>
                  <a:srgbClr val="002060"/>
                </a:solidFill>
                <a:latin typeface="Courier New" pitchFamily="49" charset="0"/>
                <a:cs typeface="Courier New" pitchFamily="49" charset="0"/>
              </a:rPr>
              <a:t>   }</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int</a:t>
            </a:r>
            <a:r>
              <a:rPr lang="en-US" sz="2400" b="1" dirty="0" smtClean="0">
                <a:solidFill>
                  <a:srgbClr val="002060"/>
                </a:solidFill>
                <a:latin typeface="Courier New" pitchFamily="49" charset="0"/>
                <a:cs typeface="Courier New" pitchFamily="49" charset="0"/>
              </a:rPr>
              <a:t> main()</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cout</a:t>
            </a:r>
            <a:r>
              <a:rPr lang="en-US" sz="2400" b="1" dirty="0" smtClean="0">
                <a:solidFill>
                  <a:srgbClr val="002060"/>
                </a:solidFill>
                <a:latin typeface="Courier New" pitchFamily="49" charset="0"/>
                <a:cs typeface="Courier New" pitchFamily="49" charset="0"/>
              </a:rPr>
              <a:t> &lt;&lt; cube(5)&lt;&lt;</a:t>
            </a:r>
            <a:r>
              <a:rPr lang="en-US" sz="2400" b="1" dirty="0" err="1" smtClean="0">
                <a:solidFill>
                  <a:srgbClr val="002060"/>
                </a:solidFill>
                <a:latin typeface="Courier New" pitchFamily="49" charset="0"/>
                <a:cs typeface="Courier New" pitchFamily="49" charset="0"/>
              </a:rPr>
              <a:t>endl</a:t>
            </a:r>
            <a:r>
              <a:rPr lang="en-US" sz="2400" b="1" dirty="0" smtClean="0">
                <a:solidFill>
                  <a:srgbClr val="002060"/>
                </a:solidFill>
                <a:latin typeface="Courier New" pitchFamily="49" charset="0"/>
                <a:cs typeface="Courier New" pitchFamily="49" charset="0"/>
              </a:rPr>
              <a:t>;</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int</a:t>
            </a:r>
            <a:r>
              <a:rPr lang="en-US" sz="2400" b="1" dirty="0" smtClean="0">
                <a:solidFill>
                  <a:srgbClr val="002060"/>
                </a:solidFill>
                <a:latin typeface="Courier New" pitchFamily="49" charset="0"/>
                <a:cs typeface="Courier New" pitchFamily="49" charset="0"/>
              </a:rPr>
              <a:t> a, b;</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cout</a:t>
            </a:r>
            <a:r>
              <a:rPr lang="en-US" sz="2400" b="1" dirty="0" smtClean="0">
                <a:solidFill>
                  <a:srgbClr val="002060"/>
                </a:solidFill>
                <a:latin typeface="Courier New" pitchFamily="49" charset="0"/>
                <a:cs typeface="Courier New" pitchFamily="49" charset="0"/>
              </a:rPr>
              <a:t> &lt;&lt; “Enter the value of a “ &lt;&lt;</a:t>
            </a:r>
            <a:r>
              <a:rPr lang="en-US" sz="2400" b="1" dirty="0" err="1" smtClean="0">
                <a:solidFill>
                  <a:srgbClr val="002060"/>
                </a:solidFill>
                <a:latin typeface="Courier New" pitchFamily="49" charset="0"/>
                <a:cs typeface="Courier New" pitchFamily="49" charset="0"/>
              </a:rPr>
              <a:t>endl</a:t>
            </a:r>
            <a:r>
              <a:rPr lang="en-US" sz="2400" b="1" dirty="0" smtClean="0">
                <a:solidFill>
                  <a:srgbClr val="002060"/>
                </a:solidFill>
                <a:latin typeface="Courier New" pitchFamily="49" charset="0"/>
                <a:cs typeface="Courier New" pitchFamily="49" charset="0"/>
              </a:rPr>
              <a:t>;</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cin</a:t>
            </a:r>
            <a:r>
              <a:rPr lang="en-US" sz="2400" b="1" dirty="0" smtClean="0">
                <a:solidFill>
                  <a:srgbClr val="002060"/>
                </a:solidFill>
                <a:latin typeface="Courier New" pitchFamily="49" charset="0"/>
                <a:cs typeface="Courier New" pitchFamily="49" charset="0"/>
              </a:rPr>
              <a:t> &gt;&gt;  a;</a:t>
            </a:r>
          </a:p>
          <a:p>
            <a:pPr>
              <a:buNone/>
            </a:pPr>
            <a:r>
              <a:rPr lang="en-US" sz="2400" b="1" dirty="0" smtClean="0">
                <a:solidFill>
                  <a:srgbClr val="002060"/>
                </a:solidFill>
                <a:latin typeface="Courier New" pitchFamily="49" charset="0"/>
                <a:cs typeface="Courier New" pitchFamily="49" charset="0"/>
              </a:rPr>
              <a:t>   b = cube(2*a+5);</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cout</a:t>
            </a:r>
            <a:r>
              <a:rPr lang="en-US" sz="2400" b="1" dirty="0" smtClean="0">
                <a:solidFill>
                  <a:srgbClr val="002060"/>
                </a:solidFill>
                <a:latin typeface="Courier New" pitchFamily="49" charset="0"/>
                <a:cs typeface="Courier New" pitchFamily="49" charset="0"/>
              </a:rPr>
              <a:t> &lt;&lt;“The value of b is “ &lt;&lt; b &lt;&lt; </a:t>
            </a:r>
            <a:r>
              <a:rPr lang="en-US" sz="2400" b="1" dirty="0" err="1" smtClean="0">
                <a:solidFill>
                  <a:srgbClr val="002060"/>
                </a:solidFill>
                <a:latin typeface="Courier New" pitchFamily="49" charset="0"/>
                <a:cs typeface="Courier New" pitchFamily="49" charset="0"/>
              </a:rPr>
              <a:t>endl</a:t>
            </a:r>
            <a:r>
              <a:rPr lang="en-US" sz="2400" b="1" dirty="0" smtClean="0">
                <a:solidFill>
                  <a:srgbClr val="002060"/>
                </a:solidFill>
                <a:latin typeface="Courier New" pitchFamily="49" charset="0"/>
                <a:cs typeface="Courier New" pitchFamily="49" charset="0"/>
              </a:rPr>
              <a:t>;</a:t>
            </a:r>
          </a:p>
          <a:p>
            <a:pPr>
              <a:buNone/>
            </a:pPr>
            <a:r>
              <a:rPr lang="en-US" sz="2400" b="1" dirty="0" smtClean="0">
                <a:solidFill>
                  <a:srgbClr val="002060"/>
                </a:solidFill>
                <a:latin typeface="Courier New" pitchFamily="49" charset="0"/>
                <a:cs typeface="Courier New" pitchFamily="49" charset="0"/>
              </a:rPr>
              <a:t>  }</a:t>
            </a:r>
          </a:p>
          <a:p>
            <a:pPr>
              <a:buNone/>
            </a:pPr>
            <a:endParaRPr lang="en-US" sz="2400" b="1" dirty="0" smtClean="0">
              <a:solidFill>
                <a:srgbClr val="002060"/>
              </a:solidFill>
              <a:latin typeface="Courier New" pitchFamily="49" charset="0"/>
              <a:cs typeface="Courier New" pitchFamily="49" charset="0"/>
            </a:endParaRPr>
          </a:p>
          <a:p>
            <a:pPr>
              <a:buNone/>
            </a:pPr>
            <a:r>
              <a:rPr lang="en-US" sz="2400" b="1" dirty="0" smtClean="0">
                <a:solidFill>
                  <a:srgbClr val="002060"/>
                </a:solidFill>
                <a:latin typeface="Courier New" pitchFamily="49" charset="0"/>
                <a:cs typeface="Courier New" pitchFamily="49" charset="0"/>
              </a:rPr>
              <a:t>  </a:t>
            </a:r>
            <a:r>
              <a:rPr lang="en-US" sz="2600" dirty="0" smtClean="0">
                <a:latin typeface="Times New Roman" pitchFamily="18" charset="0"/>
                <a:cs typeface="Times New Roman" pitchFamily="18" charset="0"/>
              </a:rPr>
              <a:t>During the compilation, </a:t>
            </a:r>
            <a:r>
              <a:rPr lang="en-US" sz="2400" b="1" dirty="0" smtClean="0">
                <a:solidFill>
                  <a:srgbClr val="002060"/>
                </a:solidFill>
                <a:latin typeface="Courier New" pitchFamily="49" charset="0"/>
                <a:cs typeface="Courier New" pitchFamily="49" charset="0"/>
              </a:rPr>
              <a:t>cube(5)</a:t>
            </a:r>
            <a:r>
              <a:rPr lang="en-US" sz="2600" dirty="0" smtClean="0">
                <a:latin typeface="Times New Roman" pitchFamily="18" charset="0"/>
                <a:cs typeface="Times New Roman" pitchFamily="18" charset="0"/>
              </a:rPr>
              <a:t> is replaced by </a:t>
            </a:r>
            <a:r>
              <a:rPr lang="en-US" sz="2400" b="1" dirty="0" smtClean="0">
                <a:solidFill>
                  <a:srgbClr val="002060"/>
                </a:solidFill>
                <a:latin typeface="Courier New" pitchFamily="49" charset="0"/>
                <a:cs typeface="Courier New" pitchFamily="49" charset="0"/>
              </a:rPr>
              <a:t>5*5*5</a:t>
            </a:r>
            <a:r>
              <a:rPr lang="en-US" sz="2600" dirty="0" smtClean="0">
                <a:latin typeface="Times New Roman" pitchFamily="18" charset="0"/>
                <a:cs typeface="Times New Roman" pitchFamily="18" charset="0"/>
              </a:rPr>
              <a:t>, and </a:t>
            </a:r>
            <a:r>
              <a:rPr lang="en-US" sz="2400" b="1" dirty="0" smtClean="0">
                <a:solidFill>
                  <a:srgbClr val="002060"/>
                </a:solidFill>
                <a:latin typeface="Courier New" pitchFamily="49" charset="0"/>
                <a:cs typeface="Courier New" pitchFamily="49" charset="0"/>
              </a:rPr>
              <a:t>cube(2*a+5)</a:t>
            </a:r>
            <a:r>
              <a:rPr lang="en-US" sz="2600" dirty="0" smtClean="0">
                <a:latin typeface="Times New Roman" pitchFamily="18" charset="0"/>
                <a:cs typeface="Times New Roman" pitchFamily="18" charset="0"/>
              </a:rPr>
              <a:t> is replaced by</a:t>
            </a:r>
            <a:r>
              <a:rPr lang="en-US" sz="2400" b="1" dirty="0" smtClean="0">
                <a:latin typeface="Times New Roman" pitchFamily="18" charset="0"/>
                <a:cs typeface="Times New Roman" pitchFamily="18" charset="0"/>
              </a:rPr>
              <a:t> </a:t>
            </a:r>
            <a:r>
              <a:rPr lang="en-US" sz="2400" b="1" dirty="0" smtClean="0">
                <a:solidFill>
                  <a:srgbClr val="002060"/>
                </a:solidFill>
                <a:latin typeface="Courier New" pitchFamily="49" charset="0"/>
                <a:cs typeface="Courier New" pitchFamily="49" charset="0"/>
              </a:rPr>
              <a:t>(2*a+5)*(2*a+5)*(2*a+5)</a:t>
            </a:r>
            <a:r>
              <a:rPr lang="en-US" sz="2600" dirty="0" smtClean="0">
                <a:latin typeface="Times New Roman" pitchFamily="18" charset="0"/>
                <a:cs typeface="Times New Roman" pitchFamily="18" charset="0"/>
              </a:rPr>
              <a:t>.</a:t>
            </a:r>
          </a:p>
          <a:p>
            <a:pPr>
              <a:buNone/>
            </a:pPr>
            <a:endParaRPr lang="en-US" sz="2400" b="1" dirty="0" smtClean="0">
              <a:solidFill>
                <a:srgbClr val="002060"/>
              </a:solidFill>
              <a:latin typeface="Courier New" pitchFamily="49" charset="0"/>
              <a:cs typeface="Courier New" pitchFamily="49" charset="0"/>
            </a:endParaRPr>
          </a:p>
          <a:p>
            <a:pPr>
              <a:buNone/>
            </a:pPr>
            <a:endParaRPr lang="en-US" sz="2400" b="1" dirty="0" smtClean="0">
              <a:solidFill>
                <a:srgbClr val="0000FF"/>
              </a:solidFill>
              <a:latin typeface="Courier New" pitchFamily="49" charset="0"/>
              <a:cs typeface="Courier New" pitchFamily="49" charset="0"/>
            </a:endParaRPr>
          </a:p>
          <a:p>
            <a:pPr>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a:bodyPr>
          <a:lstStyle/>
          <a:p>
            <a:r>
              <a:rPr lang="en-US" sz="3600" dirty="0" smtClean="0">
                <a:latin typeface="Times New Roman" pitchFamily="18" charset="0"/>
                <a:cs typeface="Times New Roman" pitchFamily="18" charset="0"/>
              </a:rPr>
              <a:t>Default Arguments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152400" y="838200"/>
            <a:ext cx="8839200" cy="5867400"/>
          </a:xfrm>
        </p:spPr>
        <p:txBody>
          <a:bodyPr>
            <a:noAutofit/>
          </a:bodyPr>
          <a:lstStyle/>
          <a:p>
            <a:r>
              <a:rPr lang="en-US" sz="2800" dirty="0" smtClean="0">
                <a:latin typeface="Times New Roman" pitchFamily="18" charset="0"/>
                <a:cs typeface="Times New Roman" pitchFamily="18" charset="0"/>
              </a:rPr>
              <a:t>If in a program, a function is repeatedly invoked with the same argument value for a particular parameter, then such a parameter may be specified to have a </a:t>
            </a:r>
            <a:r>
              <a:rPr lang="en-US" sz="2800" i="1" dirty="0" smtClean="0">
                <a:solidFill>
                  <a:srgbClr val="FF0000"/>
                </a:solidFill>
                <a:latin typeface="Times New Roman" pitchFamily="18" charset="0"/>
                <a:cs typeface="Times New Roman" pitchFamily="18" charset="0"/>
              </a:rPr>
              <a:t>default argument</a:t>
            </a:r>
            <a:r>
              <a:rPr lang="en-US" sz="2800" dirty="0" smtClean="0">
                <a:latin typeface="Times New Roman" pitchFamily="18" charset="0"/>
                <a:cs typeface="Times New Roman" pitchFamily="18" charset="0"/>
              </a:rPr>
              <a:t>, that is, a default value is to be passed to that parameter.</a:t>
            </a:r>
          </a:p>
          <a:p>
            <a:r>
              <a:rPr lang="en-US" sz="2800" dirty="0" smtClean="0">
                <a:latin typeface="Times New Roman" pitchFamily="18" charset="0"/>
                <a:cs typeface="Times New Roman" pitchFamily="18" charset="0"/>
              </a:rPr>
              <a:t>The default values of the default parameters must be provided in the function declaration. If the function declaration is omitted by defining the function before it is called, then the default arguments should be specified in the function heading.</a:t>
            </a:r>
          </a:p>
          <a:p>
            <a:r>
              <a:rPr lang="en-US" sz="2800" dirty="0" smtClean="0">
                <a:latin typeface="Times New Roman" pitchFamily="18" charset="0"/>
                <a:cs typeface="Times New Roman" pitchFamily="18" charset="0"/>
              </a:rPr>
              <a:t>The default parameters in the function declaration follow an equal sign which is placed immediately after the type name: </a:t>
            </a:r>
          </a:p>
          <a:p>
            <a:pPr>
              <a:buNone/>
            </a:pPr>
            <a:r>
              <a:rPr lang="en-US" sz="2800" b="1" dirty="0" smtClean="0">
                <a:solidFill>
                  <a:srgbClr val="002060"/>
                </a:solidFill>
                <a:latin typeface="Times New Roman" pitchFamily="18" charset="0"/>
                <a:cs typeface="Times New Roman" pitchFamily="18" charset="0"/>
              </a:rPr>
              <a:t>      </a:t>
            </a:r>
            <a:r>
              <a:rPr lang="en-US" sz="2200" b="1" dirty="0" err="1" smtClean="0">
                <a:solidFill>
                  <a:srgbClr val="002060"/>
                </a:solidFill>
                <a:latin typeface="Courier New" pitchFamily="49" charset="0"/>
                <a:cs typeface="Courier New" pitchFamily="49" charset="0"/>
              </a:rPr>
              <a:t>myfunction</a:t>
            </a:r>
            <a:r>
              <a:rPr lang="en-US" sz="2200" b="1" dirty="0" smtClean="0">
                <a:solidFill>
                  <a:srgbClr val="002060"/>
                </a:solidFill>
                <a:latin typeface="Courier New" pitchFamily="49" charset="0"/>
                <a:cs typeface="Courier New" pitchFamily="49" charset="0"/>
              </a:rPr>
              <a:t>(</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=5, char=‘*’); </a:t>
            </a:r>
            <a:r>
              <a:rPr lang="en-US" sz="2200" i="1" dirty="0" smtClean="0">
                <a:solidFill>
                  <a:srgbClr val="0000FF"/>
                </a:solidFill>
                <a:latin typeface="Times New Roman" pitchFamily="18" charset="0"/>
                <a:cs typeface="Times New Roman" pitchFamily="18" charset="0"/>
              </a:rPr>
              <a:t>//function declaration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Autofit/>
          </a:bodyPr>
          <a:lstStyle/>
          <a:p>
            <a:r>
              <a:rPr lang="en-US" sz="2800" dirty="0" smtClean="0">
                <a:latin typeface="Times New Roman" pitchFamily="18" charset="0"/>
                <a:cs typeface="Times New Roman" pitchFamily="18" charset="0"/>
              </a:rPr>
              <a:t> Variable names can also be used</a:t>
            </a:r>
          </a:p>
          <a:p>
            <a:pPr>
              <a:buNone/>
            </a:pPr>
            <a:r>
              <a:rPr lang="en-US" sz="2200" dirty="0" smtClean="0">
                <a:latin typeface="Times New Roman" pitchFamily="18" charset="0"/>
                <a:cs typeface="Times New Roman" pitchFamily="18" charset="0"/>
              </a:rPr>
              <a:t>              </a:t>
            </a:r>
            <a:r>
              <a:rPr lang="en-US" sz="2200" b="1" dirty="0" err="1" smtClean="0">
                <a:solidFill>
                  <a:srgbClr val="002060"/>
                </a:solidFill>
                <a:latin typeface="Courier New" pitchFamily="49" charset="0"/>
                <a:cs typeface="Courier New" pitchFamily="49" charset="0"/>
              </a:rPr>
              <a:t>myfunction</a:t>
            </a:r>
            <a:r>
              <a:rPr lang="en-US" sz="2200" b="1" dirty="0" smtClean="0">
                <a:solidFill>
                  <a:srgbClr val="002060"/>
                </a:solidFill>
                <a:latin typeface="Courier New" pitchFamily="49" charset="0"/>
                <a:cs typeface="Courier New" pitchFamily="49" charset="0"/>
              </a:rPr>
              <a:t>(</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x = 5, char a = ‘*’);</a:t>
            </a:r>
            <a:r>
              <a:rPr lang="en-US" sz="2800" b="1" dirty="0" smtClean="0">
                <a:solidFill>
                  <a:srgbClr val="002060"/>
                </a:solidFill>
                <a:latin typeface="Courier New" pitchFamily="49" charset="0"/>
                <a:cs typeface="Courier New" pitchFamily="49" charset="0"/>
              </a:rPr>
              <a:t> </a:t>
            </a:r>
            <a:endParaRPr lang="en-US" sz="2800" dirty="0" smtClean="0">
              <a:latin typeface="Times New Roman" pitchFamily="18" charset="0"/>
              <a:cs typeface="Times New Roman" pitchFamily="18" charset="0"/>
            </a:endParaRPr>
          </a:p>
          <a:p>
            <a:r>
              <a:rPr lang="en-US" sz="2800" u="sng" dirty="0" smtClean="0">
                <a:latin typeface="Times New Roman" pitchFamily="18" charset="0"/>
                <a:cs typeface="Times New Roman" pitchFamily="18" charset="0"/>
              </a:rPr>
              <a:t>The function can be called without specifying the default arguments. </a:t>
            </a:r>
          </a:p>
          <a:p>
            <a:pPr>
              <a:buNone/>
            </a:pPr>
            <a:r>
              <a:rPr lang="en-US" sz="28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myfunction</a:t>
            </a:r>
            <a:r>
              <a:rPr lang="en-US" sz="2400" b="1" dirty="0" smtClean="0">
                <a:solidFill>
                  <a:srgbClr val="002060"/>
                </a:solidFill>
                <a:latin typeface="Courier New" pitchFamily="49" charset="0"/>
                <a:cs typeface="Courier New" pitchFamily="49" charset="0"/>
              </a:rPr>
              <a:t>( ); </a:t>
            </a:r>
            <a:r>
              <a:rPr lang="en-US" sz="2400" dirty="0" smtClean="0">
                <a:latin typeface="Times New Roman" pitchFamily="18" charset="0"/>
                <a:cs typeface="Times New Roman" pitchFamily="18" charset="0"/>
              </a:rPr>
              <a:t>OR</a:t>
            </a: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myfunction</a:t>
            </a:r>
            <a:r>
              <a:rPr lang="en-US" sz="2400" b="1" dirty="0" smtClean="0">
                <a:solidFill>
                  <a:srgbClr val="002060"/>
                </a:solidFill>
                <a:latin typeface="Courier New" pitchFamily="49" charset="0"/>
                <a:cs typeface="Courier New" pitchFamily="49" charset="0"/>
              </a:rPr>
              <a:t>(10);</a:t>
            </a:r>
            <a:endParaRPr lang="en-US" sz="24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When a program omits an argument for a parameter with a default argument, the compiler rewrites the function call and inserts the default value of that argument.</a:t>
            </a:r>
          </a:p>
          <a:p>
            <a:r>
              <a:rPr lang="en-US" sz="2800" dirty="0" smtClean="0">
                <a:latin typeface="Times New Roman" pitchFamily="18" charset="0"/>
                <a:cs typeface="Times New Roman" pitchFamily="18" charset="0"/>
              </a:rPr>
              <a:t>Default arguments must be the rightmost (trailing) arguments in a function’s parameter list.</a:t>
            </a:r>
          </a:p>
          <a:p>
            <a:pPr>
              <a:lnSpc>
                <a:spcPct val="85000"/>
              </a:lnSpc>
              <a:buNone/>
            </a:pPr>
            <a:r>
              <a:rPr lang="en-US" sz="2800" b="1" dirty="0" smtClean="0">
                <a:solidFill>
                  <a:srgbClr val="3D8963"/>
                </a:solidFill>
                <a:latin typeface="Courier New" pitchFamily="49" charset="0"/>
              </a:rPr>
              <a:t>   </a:t>
            </a:r>
            <a:r>
              <a:rPr lang="en-US" sz="2400" b="1" dirty="0" smtClean="0">
                <a:solidFill>
                  <a:srgbClr val="002060"/>
                </a:solidFill>
                <a:latin typeface="Courier New" pitchFamily="49" charset="0"/>
              </a:rPr>
              <a:t>sum = </a:t>
            </a:r>
            <a:r>
              <a:rPr lang="en-US" sz="2400" b="1" dirty="0" err="1" smtClean="0">
                <a:solidFill>
                  <a:srgbClr val="002060"/>
                </a:solidFill>
                <a:latin typeface="Courier New" pitchFamily="49" charset="0"/>
              </a:rPr>
              <a:t>getSum</a:t>
            </a:r>
            <a:r>
              <a:rPr lang="en-US" sz="2400" b="1" dirty="0" smtClean="0">
                <a:solidFill>
                  <a:srgbClr val="002060"/>
                </a:solidFill>
                <a:latin typeface="Courier New" pitchFamily="49" charset="0"/>
              </a:rPr>
              <a:t>(num1, num2);    // OK</a:t>
            </a:r>
          </a:p>
          <a:p>
            <a:pPr>
              <a:lnSpc>
                <a:spcPct val="85000"/>
              </a:lnSpc>
              <a:buNone/>
            </a:pPr>
            <a:r>
              <a:rPr lang="en-US" sz="2400" b="1" dirty="0" smtClean="0">
                <a:solidFill>
                  <a:srgbClr val="002060"/>
                </a:solidFill>
                <a:latin typeface="Courier New" pitchFamily="49" charset="0"/>
              </a:rPr>
              <a:t>   sum = </a:t>
            </a:r>
            <a:r>
              <a:rPr lang="en-US" sz="2400" b="1" dirty="0" err="1" smtClean="0">
                <a:solidFill>
                  <a:srgbClr val="002060"/>
                </a:solidFill>
                <a:latin typeface="Courier New" pitchFamily="49" charset="0"/>
              </a:rPr>
              <a:t>getSum</a:t>
            </a:r>
            <a:r>
              <a:rPr lang="en-US" sz="2400" b="1" dirty="0" smtClean="0">
                <a:solidFill>
                  <a:srgbClr val="002060"/>
                </a:solidFill>
                <a:latin typeface="Courier New" pitchFamily="49" charset="0"/>
              </a:rPr>
              <a:t>(num1, , num3);  // wrong!</a:t>
            </a: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p:spPr>
        <p:txBody>
          <a:bodyPr>
            <a:normAutofit/>
          </a:bodyPr>
          <a:lstStyle/>
          <a:p>
            <a:r>
              <a:rPr lang="en-US" sz="2800" dirty="0" smtClean="0">
                <a:latin typeface="Times New Roman" pitchFamily="18" charset="0"/>
                <a:cs typeface="Times New Roman" pitchFamily="18" charset="0"/>
              </a:rPr>
              <a:t>Default values can be any expression, including constants, global variables or function calls.</a:t>
            </a:r>
          </a:p>
          <a:p>
            <a:r>
              <a:rPr lang="en-US" sz="2800" u="sng" dirty="0" smtClean="0">
                <a:latin typeface="Times New Roman" pitchFamily="18" charset="0"/>
                <a:cs typeface="Times New Roman" pitchFamily="18" charset="0"/>
              </a:rPr>
              <a:t>The arguments specified in the function call explicitly always override the default values specified in the function prototype/heading</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Not specifying an argument for which no default value is given results in a compilation error.</a:t>
            </a:r>
          </a:p>
          <a:p>
            <a:r>
              <a:rPr lang="en-US" sz="2800" dirty="0" smtClean="0">
                <a:latin typeface="Times New Roman" pitchFamily="18" charset="0"/>
                <a:cs typeface="Times New Roman" pitchFamily="18" charset="0"/>
              </a:rPr>
              <a:t>Default arguments are also useful in situations where a programmer decides to add more arguments to a function. By using default arguments, existing function calls can continue old number of arguments, while new functions can use more.</a:t>
            </a:r>
          </a:p>
          <a:p>
            <a:pPr>
              <a:buNone/>
            </a:pPr>
            <a:r>
              <a:rPr lang="en-US" sz="2800" b="1" dirty="0" smtClean="0">
                <a:solidFill>
                  <a:srgbClr val="002060"/>
                </a:solidFill>
                <a:latin typeface="Courier New" pitchFamily="49" charset="0"/>
                <a:cs typeface="Courier New" pitchFamily="49" charset="0"/>
              </a:rPr>
              <a:t> </a:t>
            </a:r>
            <a:endParaRPr lang="en-IN" sz="2800" dirty="0" smtClean="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839200" cy="6553200"/>
          </a:xfrm>
        </p:spPr>
        <p:txBody>
          <a:bodyPr>
            <a:normAutofit/>
          </a:bodyPr>
          <a:lstStyle/>
          <a:p>
            <a:pPr>
              <a:buNone/>
            </a:pPr>
            <a:r>
              <a:rPr lang="en-US" sz="2200" b="1" dirty="0" smtClean="0">
                <a:solidFill>
                  <a:srgbClr val="002060"/>
                </a:solidFill>
                <a:latin typeface="Courier New" pitchFamily="49" charset="0"/>
                <a:cs typeface="Courier New" pitchFamily="49" charset="0"/>
              </a:rPr>
              <a:t>#</a:t>
            </a:r>
            <a:r>
              <a:rPr lang="en-US" sz="2200" b="1" dirty="0" err="1" smtClean="0">
                <a:solidFill>
                  <a:srgbClr val="002060"/>
                </a:solidFill>
                <a:latin typeface="Courier New" pitchFamily="49" charset="0"/>
                <a:cs typeface="Courier New" pitchFamily="49" charset="0"/>
              </a:rPr>
              <a:t>inlude</a:t>
            </a:r>
            <a:r>
              <a:rPr lang="en-US" sz="2200" b="1" dirty="0" smtClean="0">
                <a:solidFill>
                  <a:srgbClr val="002060"/>
                </a:solidFill>
                <a:latin typeface="Courier New" pitchFamily="49" charset="0"/>
                <a:cs typeface="Courier New" pitchFamily="49" charset="0"/>
              </a:rPr>
              <a:t>&lt;</a:t>
            </a:r>
            <a:r>
              <a:rPr lang="en-US" sz="2200" b="1" dirty="0" err="1" smtClean="0">
                <a:solidFill>
                  <a:srgbClr val="002060"/>
                </a:solidFill>
                <a:latin typeface="Courier New" pitchFamily="49" charset="0"/>
                <a:cs typeface="Courier New" pitchFamily="49" charset="0"/>
              </a:rPr>
              <a:t>iostream</a:t>
            </a:r>
            <a:r>
              <a:rPr lang="en-US" sz="2200" b="1" dirty="0" smtClean="0">
                <a:solidFill>
                  <a:srgbClr val="002060"/>
                </a:solidFill>
                <a:latin typeface="Courier New" pitchFamily="49" charset="0"/>
                <a:cs typeface="Courier New" pitchFamily="49" charset="0"/>
              </a:rPr>
              <a:t>&gt;    </a:t>
            </a:r>
            <a:r>
              <a:rPr lang="en-US" sz="2200" i="1" dirty="0" smtClean="0">
                <a:solidFill>
                  <a:srgbClr val="0000FF"/>
                </a:solidFill>
                <a:latin typeface="Times New Roman" pitchFamily="18" charset="0"/>
                <a:cs typeface="Times New Roman" pitchFamily="18" charset="0"/>
              </a:rPr>
              <a:t>//default arguments demo</a:t>
            </a:r>
          </a:p>
          <a:p>
            <a:pPr>
              <a:buNone/>
            </a:pPr>
            <a:r>
              <a:rPr lang="en-US" sz="2200" b="1" dirty="0" smtClean="0">
                <a:solidFill>
                  <a:srgbClr val="002060"/>
                </a:solidFill>
                <a:latin typeface="Courier New" pitchFamily="49" charset="0"/>
                <a:cs typeface="Courier New" pitchFamily="49" charset="0"/>
              </a:rPr>
              <a:t>Using namespace std;</a:t>
            </a:r>
          </a:p>
          <a:p>
            <a:pPr>
              <a:buNone/>
            </a:pP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boxvolume</a:t>
            </a:r>
            <a:r>
              <a:rPr lang="en-US" sz="2200" b="1" dirty="0" smtClean="0">
                <a:solidFill>
                  <a:srgbClr val="002060"/>
                </a:solidFill>
                <a:latin typeface="Courier New" pitchFamily="49" charset="0"/>
                <a:cs typeface="Courier New" pitchFamily="49" charset="0"/>
              </a:rPr>
              <a:t>(</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l=1,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b=1,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h=1);</a:t>
            </a:r>
          </a:p>
          <a:p>
            <a:pPr>
              <a:buNone/>
            </a:pPr>
            <a:endParaRPr lang="en-US" sz="2200" b="1" dirty="0" smtClean="0">
              <a:solidFill>
                <a:srgbClr val="002060"/>
              </a:solidFill>
              <a:latin typeface="Courier New" pitchFamily="49" charset="0"/>
              <a:cs typeface="Courier New" pitchFamily="49" charset="0"/>
            </a:endParaRP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main()</a:t>
            </a:r>
          </a:p>
          <a:p>
            <a:pPr>
              <a:buNone/>
            </a:pPr>
            <a:r>
              <a:rPr lang="en-US" sz="2200" b="1" dirty="0" smtClean="0">
                <a:solidFill>
                  <a:srgbClr val="002060"/>
                </a:solidFill>
                <a:latin typeface="Courier New" pitchFamily="49" charset="0"/>
                <a:cs typeface="Courier New" pitchFamily="49" charset="0"/>
              </a:rPr>
              <a:t>{</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 &lt;&lt; “The default volume is“ &lt;&lt;</a:t>
            </a:r>
            <a:r>
              <a:rPr lang="en-US" sz="2200" b="1" dirty="0" err="1" smtClean="0">
                <a:solidFill>
                  <a:srgbClr val="002060"/>
                </a:solidFill>
                <a:latin typeface="Courier New" pitchFamily="49" charset="0"/>
                <a:cs typeface="Courier New" pitchFamily="49" charset="0"/>
              </a:rPr>
              <a:t>boxvolume</a:t>
            </a:r>
            <a:r>
              <a:rPr lang="en-US" sz="2200" b="1" dirty="0" smtClean="0">
                <a:solidFill>
                  <a:srgbClr val="002060"/>
                </a:solidFill>
                <a:latin typeface="Courier New" pitchFamily="49" charset="0"/>
                <a:cs typeface="Courier New" pitchFamily="49" charset="0"/>
              </a:rPr>
              <a:t>();</a:t>
            </a:r>
          </a:p>
          <a:p>
            <a:pPr>
              <a:buNone/>
            </a:pP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 &lt;&lt;“The volume with l=10 is“ &lt;&lt;</a:t>
            </a:r>
            <a:r>
              <a:rPr lang="en-US" sz="2200" b="1" dirty="0" err="1" smtClean="0">
                <a:solidFill>
                  <a:srgbClr val="002060"/>
                </a:solidFill>
                <a:latin typeface="Courier New" pitchFamily="49" charset="0"/>
                <a:cs typeface="Courier New" pitchFamily="49" charset="0"/>
              </a:rPr>
              <a:t>boxvolume</a:t>
            </a:r>
            <a:r>
              <a:rPr lang="en-US" sz="2200" b="1" dirty="0" smtClean="0">
                <a:solidFill>
                  <a:srgbClr val="002060"/>
                </a:solidFill>
                <a:latin typeface="Courier New" pitchFamily="49" charset="0"/>
                <a:cs typeface="Courier New" pitchFamily="49" charset="0"/>
              </a:rPr>
              <a:t>(10);</a:t>
            </a:r>
          </a:p>
          <a:p>
            <a:pPr>
              <a:buNone/>
            </a:pP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 &lt;&lt;“The volume with l=10 and b=5 is“ &lt;&lt;</a:t>
            </a:r>
            <a:r>
              <a:rPr lang="en-US" sz="2200" b="1" dirty="0" err="1" smtClean="0">
                <a:solidFill>
                  <a:srgbClr val="002060"/>
                </a:solidFill>
                <a:latin typeface="Courier New" pitchFamily="49" charset="0"/>
                <a:cs typeface="Courier New" pitchFamily="49" charset="0"/>
              </a:rPr>
              <a:t>boxvolume</a:t>
            </a:r>
            <a:r>
              <a:rPr lang="en-US" sz="2200" b="1" dirty="0" smtClean="0">
                <a:solidFill>
                  <a:srgbClr val="002060"/>
                </a:solidFill>
                <a:latin typeface="Courier New" pitchFamily="49" charset="0"/>
                <a:cs typeface="Courier New" pitchFamily="49" charset="0"/>
              </a:rPr>
              <a:t>(10, 5);</a:t>
            </a:r>
          </a:p>
          <a:p>
            <a:pPr>
              <a:buNone/>
            </a:pP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 &lt;&lt;“The volume with l=10, b=5 and h=2 is“ &lt;&lt;</a:t>
            </a:r>
            <a:r>
              <a:rPr lang="en-US" sz="2200" b="1" dirty="0" err="1" smtClean="0">
                <a:solidFill>
                  <a:srgbClr val="002060"/>
                </a:solidFill>
                <a:latin typeface="Courier New" pitchFamily="49" charset="0"/>
                <a:cs typeface="Courier New" pitchFamily="49" charset="0"/>
              </a:rPr>
              <a:t>boxvolume</a:t>
            </a:r>
            <a:r>
              <a:rPr lang="en-US" sz="2200" b="1" dirty="0" smtClean="0">
                <a:solidFill>
                  <a:srgbClr val="002060"/>
                </a:solidFill>
                <a:latin typeface="Courier New" pitchFamily="49" charset="0"/>
                <a:cs typeface="Courier New" pitchFamily="49" charset="0"/>
              </a:rPr>
              <a:t>(10, 5, 2);</a:t>
            </a:r>
          </a:p>
          <a:p>
            <a:pPr>
              <a:buNone/>
            </a:pPr>
            <a:r>
              <a:rPr lang="en-US" sz="2200" b="1" dirty="0" smtClean="0">
                <a:solidFill>
                  <a:srgbClr val="002060"/>
                </a:solidFill>
                <a:latin typeface="Courier New" pitchFamily="49" charset="0"/>
                <a:cs typeface="Courier New" pitchFamily="49" charset="0"/>
              </a:rPr>
              <a:t>}</a:t>
            </a:r>
          </a:p>
          <a:p>
            <a:pPr>
              <a:buNone/>
            </a:pP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boxvolume</a:t>
            </a:r>
            <a:r>
              <a:rPr lang="en-US" sz="2200" b="1" dirty="0" smtClean="0">
                <a:solidFill>
                  <a:srgbClr val="002060"/>
                </a:solidFill>
                <a:latin typeface="Courier New" pitchFamily="49" charset="0"/>
                <a:cs typeface="Courier New" pitchFamily="49" charset="0"/>
              </a:rPr>
              <a:t>(</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l,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b,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h)</a:t>
            </a:r>
          </a:p>
          <a:p>
            <a:pPr>
              <a:buNone/>
            </a:pPr>
            <a:r>
              <a:rPr lang="en-US" sz="2200" b="1" dirty="0" smtClean="0">
                <a:solidFill>
                  <a:srgbClr val="002060"/>
                </a:solidFill>
                <a:latin typeface="Courier New" pitchFamily="49" charset="0"/>
                <a:cs typeface="Courier New" pitchFamily="49" charset="0"/>
              </a:rPr>
              <a:t>{return l*b*h;</a:t>
            </a:r>
          </a:p>
          <a:p>
            <a:pPr>
              <a:buNone/>
            </a:pPr>
            <a:r>
              <a:rPr lang="en-US" sz="2200" b="1" dirty="0" smtClean="0">
                <a:solidFill>
                  <a:srgbClr val="002060"/>
                </a:solidFill>
                <a:latin typeface="Courier New" pitchFamily="49" charset="0"/>
                <a:cs typeface="Courier New" pitchFamily="49" charset="0"/>
              </a:rPr>
              <a:t>}</a:t>
            </a:r>
          </a:p>
          <a:p>
            <a:pPr>
              <a:buNone/>
            </a:pPr>
            <a:r>
              <a:rPr lang="en-US" sz="2400" dirty="0" smtClean="0">
                <a:latin typeface="Times New Roman" pitchFamily="18" charset="0"/>
                <a:cs typeface="Times New Roman" pitchFamily="18" charset="0"/>
              </a:rPr>
              <a:t>Volume outputs: 1,  10,  50,  100</a:t>
            </a:r>
          </a:p>
          <a:p>
            <a:pPr>
              <a:buNone/>
            </a:pPr>
            <a:endParaRPr lang="en-US" sz="2200" b="1" dirty="0" smtClean="0">
              <a:solidFill>
                <a:srgbClr val="002060"/>
              </a:solidFill>
              <a:latin typeface="Courier New" pitchFamily="49" charset="0"/>
              <a:cs typeface="Courier New" pitchFamily="49" charset="0"/>
            </a:endParaRPr>
          </a:p>
          <a:p>
            <a:pPr>
              <a:buNone/>
            </a:pPr>
            <a:endParaRPr lang="en-US" sz="28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762000"/>
          </a:xfrm>
        </p:spPr>
        <p:txBody>
          <a:bodyPr>
            <a:noAutofit/>
          </a:bodyPr>
          <a:lstStyle/>
          <a:p>
            <a:r>
              <a:rPr lang="en-US" sz="3200" dirty="0" smtClean="0">
                <a:latin typeface="Times New Roman" pitchFamily="18" charset="0"/>
                <a:cs typeface="Times New Roman" pitchFamily="18" charset="0"/>
              </a:rPr>
              <a:t>Overloaded Functions</a:t>
            </a:r>
            <a:endParaRPr lang="en-US" sz="3200" dirty="0">
              <a:latin typeface="Times New Roman" pitchFamily="18" charset="0"/>
              <a:cs typeface="Times New Roman" pitchFamily="18" charset="0"/>
            </a:endParaRPr>
          </a:p>
        </p:txBody>
      </p:sp>
      <p:sp>
        <p:nvSpPr>
          <p:cNvPr id="5" name="Content Placeholder 4"/>
          <p:cNvSpPr>
            <a:spLocks noGrp="1"/>
          </p:cNvSpPr>
          <p:nvPr>
            <p:ph idx="1"/>
          </p:nvPr>
        </p:nvSpPr>
        <p:spPr>
          <a:xfrm>
            <a:off x="152400" y="838200"/>
            <a:ext cx="8839200" cy="5791200"/>
          </a:xfrm>
        </p:spPr>
        <p:txBody>
          <a:bodyPr>
            <a:normAutofit lnSpcReduction="10000"/>
          </a:bodyPr>
          <a:lstStyle/>
          <a:p>
            <a:r>
              <a:rPr lang="en-US" sz="2800" dirty="0" smtClean="0">
                <a:latin typeface="Times New Roman" pitchFamily="18" charset="0"/>
                <a:cs typeface="Times New Roman" pitchFamily="18" charset="0"/>
              </a:rPr>
              <a:t>In C++, several functions with the same name can be defined, as long as they have different signatures (parameter type lists). The compiler will treat them as different functions. This is called </a:t>
            </a:r>
            <a:r>
              <a:rPr lang="en-US" sz="2800" i="1" dirty="0" smtClean="0">
                <a:solidFill>
                  <a:srgbClr val="FF0000"/>
                </a:solidFill>
                <a:latin typeface="Times New Roman" pitchFamily="18" charset="0"/>
                <a:cs typeface="Times New Roman" pitchFamily="18" charset="0"/>
              </a:rPr>
              <a:t>function overloading</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The compiler selects the proper function to call by examining the number, types, and the number of arguments in the call.</a:t>
            </a:r>
          </a:p>
          <a:p>
            <a:r>
              <a:rPr lang="en-US" sz="2800" dirty="0" smtClean="0">
                <a:latin typeface="Times New Roman" pitchFamily="18" charset="0"/>
                <a:cs typeface="Times New Roman" pitchFamily="18" charset="0"/>
              </a:rPr>
              <a:t>To be distinguished, the parameter list either contain a different number of parameters, or there must be at least one position in their parameter lists where the types are different.</a:t>
            </a:r>
          </a:p>
          <a:p>
            <a:r>
              <a:rPr lang="en-US" sz="2800" dirty="0" smtClean="0">
                <a:latin typeface="Times New Roman" pitchFamily="18" charset="0"/>
                <a:cs typeface="Times New Roman" pitchFamily="18" charset="0"/>
              </a:rPr>
              <a:t>Function overloading is used to create several functions of the same name that perform similar tasks but on different data types.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92500" lnSpcReduction="10000"/>
          </a:bodyPr>
          <a:lstStyle/>
          <a:p>
            <a:pPr>
              <a:buNone/>
            </a:pPr>
            <a:r>
              <a:rPr lang="en-US" sz="2200" b="1" dirty="0" smtClean="0">
                <a:solidFill>
                  <a:srgbClr val="002060"/>
                </a:solidFill>
                <a:latin typeface="Courier New" pitchFamily="49" charset="0"/>
                <a:cs typeface="Courier New" pitchFamily="49" charset="0"/>
              </a:rPr>
              <a:t> 1.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square(</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x)</a:t>
            </a:r>
          </a:p>
          <a:p>
            <a:pPr>
              <a:buNone/>
            </a:pPr>
            <a:r>
              <a:rPr lang="en-US" sz="2200" b="1" dirty="0" smtClean="0">
                <a:solidFill>
                  <a:srgbClr val="002060"/>
                </a:solidFill>
                <a:latin typeface="Courier New" pitchFamily="49" charset="0"/>
                <a:cs typeface="Courier New" pitchFamily="49" charset="0"/>
              </a:rPr>
              <a:t>     {return x*x;}</a:t>
            </a:r>
          </a:p>
          <a:p>
            <a:pPr>
              <a:buNone/>
            </a:pPr>
            <a:r>
              <a:rPr lang="en-US" sz="2200" b="1" dirty="0" smtClean="0">
                <a:solidFill>
                  <a:srgbClr val="002060"/>
                </a:solidFill>
                <a:latin typeface="Courier New" pitchFamily="49" charset="0"/>
                <a:cs typeface="Courier New" pitchFamily="49" charset="0"/>
              </a:rPr>
              <a:t>     double square(double x)</a:t>
            </a:r>
          </a:p>
          <a:p>
            <a:pPr>
              <a:buNone/>
            </a:pPr>
            <a:r>
              <a:rPr lang="en-US" sz="2200" b="1" dirty="0" smtClean="0">
                <a:solidFill>
                  <a:srgbClr val="002060"/>
                </a:solidFill>
                <a:latin typeface="Courier New" pitchFamily="49" charset="0"/>
                <a:cs typeface="Courier New" pitchFamily="49" charset="0"/>
              </a:rPr>
              <a:t>     {return x*x;}   </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main()</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 &lt;&lt; square(5); </a:t>
            </a:r>
            <a:r>
              <a:rPr lang="en-US" sz="2200" i="1" dirty="0" smtClean="0">
                <a:solidFill>
                  <a:srgbClr val="0000FF"/>
                </a:solidFill>
                <a:latin typeface="Times New Roman" pitchFamily="18" charset="0"/>
                <a:cs typeface="Times New Roman" pitchFamily="18" charset="0"/>
              </a:rPr>
              <a:t>//calls </a:t>
            </a:r>
            <a:r>
              <a:rPr lang="en-US" sz="2200" i="1" dirty="0" err="1" smtClean="0">
                <a:solidFill>
                  <a:srgbClr val="0000FF"/>
                </a:solidFill>
                <a:latin typeface="Times New Roman" pitchFamily="18" charset="0"/>
                <a:cs typeface="Times New Roman" pitchFamily="18" charset="0"/>
              </a:rPr>
              <a:t>int</a:t>
            </a:r>
            <a:r>
              <a:rPr lang="en-US" sz="2200" i="1" dirty="0" smtClean="0">
                <a:solidFill>
                  <a:srgbClr val="0000FF"/>
                </a:solidFill>
                <a:latin typeface="Times New Roman" pitchFamily="18" charset="0"/>
                <a:cs typeface="Times New Roman" pitchFamily="18" charset="0"/>
              </a:rPr>
              <a:t> version</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 &lt;&lt; square(5.5); </a:t>
            </a:r>
            <a:r>
              <a:rPr lang="en-US" sz="2200" i="1" dirty="0" smtClean="0">
                <a:solidFill>
                  <a:srgbClr val="0000FF"/>
                </a:solidFill>
                <a:latin typeface="Times New Roman" pitchFamily="18" charset="0"/>
                <a:cs typeface="Times New Roman" pitchFamily="18" charset="0"/>
              </a:rPr>
              <a:t>//calls double version</a:t>
            </a:r>
          </a:p>
          <a:p>
            <a:pPr>
              <a:buNone/>
            </a:pPr>
            <a:r>
              <a:rPr lang="en-US" sz="2200" b="1" i="1" dirty="0" smtClean="0">
                <a:solidFill>
                  <a:srgbClr val="0000FF"/>
                </a:solidFill>
                <a:latin typeface="Times New Roman" pitchFamily="18" charset="0"/>
                <a:cs typeface="Times New Roman" pitchFamily="18" charset="0"/>
              </a:rPr>
              <a:t>              </a:t>
            </a:r>
            <a:r>
              <a:rPr lang="en-US" sz="2200" b="1" dirty="0" smtClean="0">
                <a:solidFill>
                  <a:srgbClr val="002060"/>
                </a:solidFill>
                <a:latin typeface="Courier New" pitchFamily="49" charset="0"/>
                <a:cs typeface="Courier New" pitchFamily="49" charset="0"/>
              </a:rPr>
              <a:t>}</a:t>
            </a:r>
          </a:p>
          <a:p>
            <a:pPr>
              <a:buNone/>
            </a:pPr>
            <a:endParaRPr lang="en-US" sz="2200" b="1" dirty="0" smtClean="0">
              <a:solidFill>
                <a:srgbClr val="002060"/>
              </a:solidFill>
              <a:latin typeface="Courier New" pitchFamily="49" charset="0"/>
              <a:cs typeface="Courier New" pitchFamily="49" charset="0"/>
            </a:endParaRPr>
          </a:p>
          <a:p>
            <a:pPr>
              <a:buNone/>
            </a:pPr>
            <a:r>
              <a:rPr lang="en-US" sz="2200" b="1" dirty="0" smtClean="0">
                <a:solidFill>
                  <a:srgbClr val="002060"/>
                </a:solidFill>
                <a:latin typeface="Courier New" pitchFamily="49" charset="0"/>
                <a:cs typeface="Courier New" pitchFamily="49" charset="0"/>
              </a:rPr>
              <a:t> 2.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max(</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x,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y)</a:t>
            </a:r>
          </a:p>
          <a:p>
            <a:pPr>
              <a:buNone/>
            </a:pPr>
            <a:r>
              <a:rPr lang="en-US" sz="2200" b="1" dirty="0" smtClean="0">
                <a:solidFill>
                  <a:srgbClr val="002060"/>
                </a:solidFill>
                <a:latin typeface="Courier New" pitchFamily="49" charset="0"/>
                <a:cs typeface="Courier New" pitchFamily="49" charset="0"/>
              </a:rPr>
              <a:t>     {return(x &gt; y ? x : y);}</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max(</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x,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y,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z)</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m = (x &gt; y ? x : y);</a:t>
            </a:r>
          </a:p>
          <a:p>
            <a:pPr>
              <a:buNone/>
            </a:pPr>
            <a:r>
              <a:rPr lang="en-US" sz="2200" b="1" dirty="0" smtClean="0">
                <a:solidFill>
                  <a:srgbClr val="002060"/>
                </a:solidFill>
                <a:latin typeface="Courier New" pitchFamily="49" charset="0"/>
                <a:cs typeface="Courier New" pitchFamily="49" charset="0"/>
              </a:rPr>
              <a:t>      return(m &gt; z ? m : z);}</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main()</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 &lt;&lt; max(5, 10); </a:t>
            </a:r>
            <a:r>
              <a:rPr lang="en-US" sz="2200" i="1" dirty="0" smtClean="0">
                <a:solidFill>
                  <a:srgbClr val="0000FF"/>
                </a:solidFill>
                <a:latin typeface="Times New Roman" pitchFamily="18" charset="0"/>
                <a:cs typeface="Times New Roman" pitchFamily="18" charset="0"/>
              </a:rPr>
              <a:t>//calls first version (with two arguments)</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 &lt;&lt; max(6, 12, 8); </a:t>
            </a:r>
            <a:r>
              <a:rPr lang="en-US" sz="2200" i="1" dirty="0" smtClean="0">
                <a:solidFill>
                  <a:srgbClr val="0000FF"/>
                </a:solidFill>
                <a:latin typeface="Times New Roman" pitchFamily="18" charset="0"/>
                <a:cs typeface="Times New Roman" pitchFamily="18" charset="0"/>
              </a:rPr>
              <a:t>//calls second version (with 3 </a:t>
            </a:r>
            <a:r>
              <a:rPr lang="en-US" sz="2200" i="1" dirty="0" err="1" smtClean="0">
                <a:solidFill>
                  <a:srgbClr val="0000FF"/>
                </a:solidFill>
                <a:latin typeface="Times New Roman" pitchFamily="18" charset="0"/>
                <a:cs typeface="Times New Roman" pitchFamily="18" charset="0"/>
              </a:rPr>
              <a:t>argumnts</a:t>
            </a:r>
            <a:r>
              <a:rPr lang="en-US" sz="2200" i="1" dirty="0" smtClean="0">
                <a:solidFill>
                  <a:srgbClr val="0000FF"/>
                </a:solidFill>
                <a:latin typeface="Times New Roman" pitchFamily="18" charset="0"/>
                <a:cs typeface="Times New Roman" pitchFamily="18" charset="0"/>
              </a:rPr>
              <a:t>)</a:t>
            </a:r>
          </a:p>
          <a:p>
            <a:pPr>
              <a:buNone/>
            </a:pPr>
            <a:r>
              <a:rPr lang="en-US" sz="2200" b="1" i="1" dirty="0" smtClean="0">
                <a:solidFill>
                  <a:srgbClr val="0000FF"/>
                </a:solidFill>
                <a:latin typeface="Times New Roman" pitchFamily="18" charset="0"/>
                <a:cs typeface="Times New Roman" pitchFamily="18" charset="0"/>
              </a:rPr>
              <a:t>              </a:t>
            </a:r>
            <a:r>
              <a:rPr lang="en-US" sz="2200" b="1" dirty="0" smtClean="0">
                <a:solidFill>
                  <a:srgbClr val="002060"/>
                </a:solidFill>
                <a:latin typeface="Courier New" pitchFamily="49" charset="0"/>
                <a:cs typeface="Courier New" pitchFamily="49" charset="0"/>
              </a:rPr>
              <a:t>}</a:t>
            </a:r>
          </a:p>
          <a:p>
            <a:pPr>
              <a:buNone/>
            </a:pPr>
            <a:endParaRPr lang="en-US" sz="2200" b="1" dirty="0" smtClean="0">
              <a:solidFill>
                <a:srgbClr val="002060"/>
              </a:solidFill>
              <a:latin typeface="Courier New" pitchFamily="49" charset="0"/>
              <a:cs typeface="Courier New" pitchFamily="49" charset="0"/>
            </a:endParaRPr>
          </a:p>
          <a:p>
            <a:pPr>
              <a:buNone/>
            </a:pPr>
            <a:endParaRPr lang="en-IN" sz="28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smtClean="0">
                <a:latin typeface="Times New Roman" pitchFamily="18" charset="0"/>
                <a:cs typeface="Times New Roman" pitchFamily="18" charset="0"/>
              </a:rPr>
              <a:t>Recursive Functions (Recursion)</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943600"/>
          </a:xfrm>
        </p:spPr>
        <p:txBody>
          <a:bodyPr>
            <a:normAutofit/>
          </a:bodyPr>
          <a:lstStyle/>
          <a:p>
            <a:r>
              <a:rPr lang="en-US" sz="2800" dirty="0" smtClean="0">
                <a:latin typeface="Times New Roman" pitchFamily="18" charset="0"/>
                <a:cs typeface="Times New Roman" pitchFamily="18" charset="0"/>
              </a:rPr>
              <a:t>A recursive function is a function that calls itself, either directly, or indirectly through another function.</a:t>
            </a:r>
          </a:p>
          <a:p>
            <a:r>
              <a:rPr lang="en-US" sz="2800" dirty="0" smtClean="0">
                <a:latin typeface="Times New Roman" pitchFamily="18" charset="0"/>
                <a:cs typeface="Times New Roman" pitchFamily="18" charset="0"/>
              </a:rPr>
              <a:t>The recursive approach of problem solving substitute the given problem with another problem of the same form in such a way that the new problem is simpler than the original.</a:t>
            </a:r>
          </a:p>
          <a:p>
            <a:r>
              <a:rPr lang="en-US" sz="2800" dirty="0" smtClean="0">
                <a:latin typeface="Times New Roman" pitchFamily="18" charset="0"/>
                <a:cs typeface="Times New Roman" pitchFamily="18" charset="0"/>
              </a:rPr>
              <a:t>Two important conditions which must be satisfied by any recursive function are:</a:t>
            </a:r>
          </a:p>
          <a:p>
            <a:pPr lvl="1"/>
            <a:r>
              <a:rPr lang="en-US" sz="2400" dirty="0" smtClean="0">
                <a:latin typeface="Times New Roman" pitchFamily="18" charset="0"/>
                <a:cs typeface="Times New Roman" pitchFamily="18" charset="0"/>
              </a:rPr>
              <a:t>Each time a function calls itself it must be nearer to a solution.</a:t>
            </a:r>
          </a:p>
          <a:p>
            <a:pPr lvl="1"/>
            <a:r>
              <a:rPr lang="en-US" sz="2400" dirty="0" smtClean="0">
                <a:latin typeface="Times New Roman" pitchFamily="18" charset="0"/>
                <a:cs typeface="Times New Roman" pitchFamily="18" charset="0"/>
              </a:rPr>
              <a:t>There must be a decision criterion for stopping the process.</a:t>
            </a:r>
          </a:p>
          <a:p>
            <a:r>
              <a:rPr lang="en-US" sz="2800" dirty="0" smtClean="0">
                <a:latin typeface="Times New Roman" pitchFamily="18" charset="0"/>
                <a:cs typeface="Times New Roman" pitchFamily="18" charset="0"/>
              </a:rPr>
              <a:t>A recursive function is called to solve a problem. The function only knows how to  solve the simplest case(s), the base case(s). </a:t>
            </a:r>
            <a:endParaRPr lang="en-IN" sz="2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lnSpcReduction="10000"/>
          </a:bodyPr>
          <a:lstStyle/>
          <a:p>
            <a:pPr>
              <a:spcBef>
                <a:spcPct val="50000"/>
              </a:spcBef>
            </a:pPr>
            <a:r>
              <a:rPr lang="en-US" sz="2800" dirty="0" smtClean="0">
                <a:latin typeface="Times New Roman" pitchFamily="18" charset="0"/>
                <a:cs typeface="Times New Roman" pitchFamily="18" charset="0"/>
              </a:rPr>
              <a:t>A </a:t>
            </a:r>
            <a:r>
              <a:rPr lang="en-US" sz="2800" i="1" dirty="0" smtClean="0">
                <a:solidFill>
                  <a:srgbClr val="FF0000"/>
                </a:solidFill>
                <a:latin typeface="Times New Roman" pitchFamily="18" charset="0"/>
                <a:cs typeface="Times New Roman" pitchFamily="18" charset="0"/>
              </a:rPr>
              <a:t>reference</a:t>
            </a:r>
            <a:r>
              <a:rPr lang="en-US" sz="2800" dirty="0" smtClean="0">
                <a:latin typeface="Times New Roman" pitchFamily="18" charset="0"/>
                <a:cs typeface="Times New Roman" pitchFamily="18" charset="0"/>
              </a:rPr>
              <a:t> provides an </a:t>
            </a:r>
            <a:r>
              <a:rPr lang="en-US" sz="2800" i="1" dirty="0" smtClean="0">
                <a:latin typeface="Times New Roman" pitchFamily="18" charset="0"/>
                <a:cs typeface="Times New Roman" pitchFamily="18" charset="0"/>
              </a:rPr>
              <a:t>alias</a:t>
            </a:r>
            <a:r>
              <a:rPr lang="en-US" sz="2800" dirty="0" smtClean="0">
                <a:latin typeface="Times New Roman" pitchFamily="18" charset="0"/>
                <a:cs typeface="Times New Roman" pitchFamily="18" charset="0"/>
              </a:rPr>
              <a:t> (a different name) for a variable.</a:t>
            </a:r>
          </a:p>
          <a:p>
            <a:pPr>
              <a:spcBef>
                <a:spcPct val="50000"/>
              </a:spcBef>
            </a:pPr>
            <a:r>
              <a:rPr lang="en-US" sz="2800" dirty="0" smtClean="0">
                <a:latin typeface="Times New Roman" pitchFamily="18" charset="0"/>
                <a:cs typeface="Times New Roman" pitchFamily="18" charset="0"/>
              </a:rPr>
              <a:t>A function parameter is said to be a </a:t>
            </a:r>
            <a:r>
              <a:rPr lang="en-US" sz="2800" i="1" dirty="0" smtClean="0">
                <a:solidFill>
                  <a:srgbClr val="FF0000"/>
                </a:solidFill>
                <a:latin typeface="Times New Roman" pitchFamily="18" charset="0"/>
                <a:cs typeface="Times New Roman" pitchFamily="18" charset="0"/>
              </a:rPr>
              <a:t>reference parameter </a:t>
            </a:r>
            <a:r>
              <a:rPr lang="en-US" sz="2800" dirty="0" smtClean="0">
                <a:latin typeface="Times New Roman" pitchFamily="18" charset="0"/>
                <a:cs typeface="Times New Roman" pitchFamily="18" charset="0"/>
              </a:rPr>
              <a:t>if a reference to the original variable in the calling function is passed.  The reference is actually the memory address of the argument. We say that the argument is </a:t>
            </a:r>
            <a:r>
              <a:rPr lang="en-US" sz="2800" i="1" dirty="0" smtClean="0">
                <a:solidFill>
                  <a:srgbClr val="FF0000"/>
                </a:solidFill>
                <a:latin typeface="Times New Roman" pitchFamily="18" charset="0"/>
                <a:cs typeface="Times New Roman" pitchFamily="18" charset="0"/>
              </a:rPr>
              <a:t>passed by reference</a:t>
            </a:r>
            <a:r>
              <a:rPr lang="en-US" sz="2800" dirty="0" smtClean="0">
                <a:latin typeface="Times New Roman" pitchFamily="18" charset="0"/>
                <a:cs typeface="Times New Roman" pitchFamily="18" charset="0"/>
              </a:rPr>
              <a:t>.</a:t>
            </a:r>
          </a:p>
          <a:p>
            <a:pPr>
              <a:spcBef>
                <a:spcPct val="50000"/>
              </a:spcBef>
            </a:pPr>
            <a:r>
              <a:rPr lang="en-US" sz="2800" dirty="0" smtClean="0">
                <a:latin typeface="Times New Roman" pitchFamily="18" charset="0"/>
                <a:cs typeface="Times New Roman" pitchFamily="18" charset="0"/>
              </a:rPr>
              <a:t>Only one copy of the passed argument exists, and it is used by both the caller and the called function.</a:t>
            </a:r>
          </a:p>
          <a:p>
            <a:pPr>
              <a:spcBef>
                <a:spcPct val="50000"/>
              </a:spcBef>
            </a:pPr>
            <a:r>
              <a:rPr lang="en-US" sz="2800" dirty="0" smtClean="0">
                <a:latin typeface="Times New Roman" pitchFamily="18" charset="0"/>
                <a:cs typeface="Times New Roman" pitchFamily="18" charset="0"/>
              </a:rPr>
              <a:t>When a function is called, the argument and the parameter become synonym of the same location in memory.</a:t>
            </a:r>
          </a:p>
          <a:p>
            <a:pPr>
              <a:spcBef>
                <a:spcPct val="50000"/>
              </a:spcBef>
            </a:pPr>
            <a:r>
              <a:rPr lang="en-US" sz="2800" dirty="0" smtClean="0">
                <a:latin typeface="Times New Roman" pitchFamily="18" charset="0"/>
                <a:cs typeface="Times New Roman" pitchFamily="18" charset="0"/>
              </a:rPr>
              <a:t>Any modification by the called function in the reference parameters will also be reflected in the actual parameters.</a:t>
            </a:r>
            <a:endParaRPr lang="en-US" sz="2800" b="1" dirty="0" smtClean="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normAutofit lnSpcReduction="10000"/>
          </a:bodyPr>
          <a:lstStyle/>
          <a:p>
            <a:r>
              <a:rPr lang="en-US" sz="3000" dirty="0" smtClean="0">
                <a:latin typeface="Times New Roman" pitchFamily="18" charset="0"/>
                <a:cs typeface="Times New Roman" pitchFamily="18" charset="0"/>
              </a:rPr>
              <a:t>If the problem is complex, it is divided into smaller problems successively till each </a:t>
            </a:r>
            <a:r>
              <a:rPr lang="en-US" sz="3000" dirty="0" err="1" smtClean="0">
                <a:latin typeface="Times New Roman" pitchFamily="18" charset="0"/>
                <a:cs typeface="Times New Roman" pitchFamily="18" charset="0"/>
              </a:rPr>
              <a:t>subproblem</a:t>
            </a:r>
            <a:r>
              <a:rPr lang="en-US" sz="3000" dirty="0" smtClean="0">
                <a:latin typeface="Times New Roman" pitchFamily="18" charset="0"/>
                <a:cs typeface="Times New Roman" pitchFamily="18" charset="0"/>
              </a:rPr>
              <a:t> is reduced to a base case, which can easily be solved. The solution to the origin problem is then build upward from the solutions of the </a:t>
            </a:r>
            <a:r>
              <a:rPr lang="en-US" sz="3000" dirty="0" err="1" smtClean="0">
                <a:latin typeface="Times New Roman" pitchFamily="18" charset="0"/>
                <a:cs typeface="Times New Roman" pitchFamily="18" charset="0"/>
              </a:rPr>
              <a:t>subproblems</a:t>
            </a:r>
            <a:r>
              <a:rPr lang="en-US" sz="3000" dirty="0" smtClean="0">
                <a:latin typeface="Times New Roman" pitchFamily="18" charset="0"/>
                <a:cs typeface="Times New Roman" pitchFamily="18" charset="0"/>
              </a:rPr>
              <a:t>.</a:t>
            </a:r>
          </a:p>
          <a:p>
            <a:pPr>
              <a:buNone/>
            </a:pPr>
            <a:endParaRPr lang="en-IN" sz="33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Examples:  1.  The factorial of a non-negative integer.     </a:t>
            </a:r>
          </a:p>
          <a:p>
            <a:pPr>
              <a:buNone/>
            </a:pPr>
            <a:r>
              <a:rPr lang="en-US" sz="2600" b="1" dirty="0" smtClean="0">
                <a:solidFill>
                  <a:srgbClr val="002060"/>
                </a:solidFill>
                <a:latin typeface="Times New Roman" pitchFamily="18" charset="0"/>
                <a:cs typeface="Times New Roman" pitchFamily="18" charset="0"/>
              </a:rPr>
              <a:t>                </a:t>
            </a:r>
            <a:r>
              <a:rPr lang="en-US" sz="2600" b="1" dirty="0" smtClean="0">
                <a:solidFill>
                  <a:srgbClr val="002060"/>
                </a:solidFill>
                <a:latin typeface="Courier New" pitchFamily="49" charset="0"/>
                <a:cs typeface="Courier New" pitchFamily="49" charset="0"/>
              </a:rPr>
              <a:t>unsigned long fact(unsigned </a:t>
            </a:r>
            <a:r>
              <a:rPr lang="en-US" sz="2600" b="1" dirty="0" err="1" smtClean="0">
                <a:solidFill>
                  <a:srgbClr val="002060"/>
                </a:solidFill>
                <a:latin typeface="Courier New" pitchFamily="49" charset="0"/>
                <a:cs typeface="Courier New" pitchFamily="49" charset="0"/>
              </a:rPr>
              <a:t>int</a:t>
            </a:r>
            <a:r>
              <a:rPr lang="en-US" sz="2600" b="1" dirty="0" smtClean="0">
                <a:solidFill>
                  <a:srgbClr val="002060"/>
                </a:solidFill>
                <a:latin typeface="Courier New" pitchFamily="49" charset="0"/>
                <a:cs typeface="Courier New" pitchFamily="49" charset="0"/>
              </a:rPr>
              <a:t> num)</a:t>
            </a:r>
          </a:p>
          <a:p>
            <a:pPr>
              <a:buNone/>
            </a:pPr>
            <a:r>
              <a:rPr lang="en-US" sz="2600" b="1" dirty="0" smtClean="0">
                <a:solidFill>
                  <a:srgbClr val="002060"/>
                </a:solidFill>
                <a:latin typeface="Courier New" pitchFamily="49" charset="0"/>
                <a:cs typeface="Courier New" pitchFamily="49" charset="0"/>
              </a:rPr>
              <a:t>        {if(num == 0)</a:t>
            </a:r>
          </a:p>
          <a:p>
            <a:pPr>
              <a:buNone/>
            </a:pPr>
            <a:r>
              <a:rPr lang="en-US" sz="2600" b="1" dirty="0" smtClean="0">
                <a:solidFill>
                  <a:srgbClr val="002060"/>
                </a:solidFill>
                <a:latin typeface="Courier New" pitchFamily="49" charset="0"/>
                <a:cs typeface="Courier New" pitchFamily="49" charset="0"/>
              </a:rPr>
              <a:t>         return 1;</a:t>
            </a:r>
          </a:p>
          <a:p>
            <a:pPr>
              <a:buNone/>
            </a:pPr>
            <a:r>
              <a:rPr lang="en-US" sz="2600" b="1" dirty="0" smtClean="0">
                <a:solidFill>
                  <a:srgbClr val="002060"/>
                </a:solidFill>
                <a:latin typeface="Courier New" pitchFamily="49" charset="0"/>
                <a:cs typeface="Courier New" pitchFamily="49" charset="0"/>
              </a:rPr>
              <a:t>         else return num*fact(num-1);</a:t>
            </a:r>
          </a:p>
          <a:p>
            <a:pPr>
              <a:buNone/>
            </a:pPr>
            <a:r>
              <a:rPr lang="en-US" sz="2600" b="1" dirty="0" smtClean="0">
                <a:solidFill>
                  <a:srgbClr val="002060"/>
                </a:solidFill>
                <a:latin typeface="Courier New" pitchFamily="49" charset="0"/>
                <a:cs typeface="Courier New" pitchFamily="49" charset="0"/>
              </a:rPr>
              <a:t>         }</a:t>
            </a:r>
          </a:p>
          <a:p>
            <a:pPr>
              <a:buNone/>
            </a:pPr>
            <a:endParaRPr lang="en-US" sz="2200" b="1" dirty="0" smtClean="0">
              <a:solidFill>
                <a:srgbClr val="002060"/>
              </a:solidFill>
              <a:latin typeface="Courier New" pitchFamily="49" charset="0"/>
              <a:cs typeface="Courier New" pitchFamily="49" charset="0"/>
            </a:endParaRPr>
          </a:p>
          <a:p>
            <a:pPr>
              <a:buNone/>
            </a:pPr>
            <a:r>
              <a:rPr lang="en-US" sz="2400" b="1" dirty="0" smtClean="0">
                <a:solidFill>
                  <a:srgbClr val="002060"/>
                </a:solidFill>
                <a:latin typeface="Courier New" pitchFamily="49" charset="0"/>
                <a:cs typeface="Courier New" pitchFamily="49" charset="0"/>
              </a:rPr>
              <a:t>        </a:t>
            </a:r>
            <a:endParaRPr lang="en-US" sz="2400" dirty="0" smtClean="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821363"/>
          </a:xfrm>
        </p:spPr>
        <p:txBody>
          <a:bodyPr/>
          <a:lstStyle/>
          <a:p>
            <a:pPr>
              <a:buNone/>
            </a:pPr>
            <a:r>
              <a:rPr lang="en-US" sz="2800" dirty="0" smtClean="0">
                <a:solidFill>
                  <a:srgbClr val="002060"/>
                </a:solidFill>
                <a:latin typeface="Times New Roman" pitchFamily="18" charset="0"/>
                <a:cs typeface="Times New Roman" pitchFamily="18" charset="0"/>
              </a:rPr>
              <a:t>2</a:t>
            </a:r>
            <a:r>
              <a:rPr lang="en-US" sz="2800" dirty="0" smtClean="0">
                <a:latin typeface="Times New Roman" pitchFamily="18" charset="0"/>
                <a:cs typeface="Times New Roman" pitchFamily="18" charset="0"/>
              </a:rPr>
              <a:t>.  The non-negative power of a number.</a:t>
            </a:r>
            <a:r>
              <a:rPr lang="en-US" sz="2800" b="1" dirty="0" smtClean="0">
                <a:solidFill>
                  <a:srgbClr val="002060"/>
                </a:solidFill>
                <a:latin typeface="Times New Roman" pitchFamily="18" charset="0"/>
                <a:cs typeface="Times New Roman" pitchFamily="18" charset="0"/>
              </a:rPr>
              <a:t>        </a:t>
            </a:r>
          </a:p>
          <a:p>
            <a:pPr>
              <a:buNone/>
            </a:pPr>
            <a:r>
              <a:rPr lang="en-US" sz="2400" b="1" dirty="0" smtClean="0">
                <a:solidFill>
                  <a:srgbClr val="002060"/>
                </a:solidFill>
                <a:latin typeface="Courier New" pitchFamily="49" charset="0"/>
                <a:cs typeface="Courier New" pitchFamily="49" charset="0"/>
              </a:rPr>
              <a:t>      double power(float x, unsigned </a:t>
            </a:r>
            <a:r>
              <a:rPr lang="en-US" sz="2400" b="1" dirty="0" err="1" smtClean="0">
                <a:solidFill>
                  <a:srgbClr val="002060"/>
                </a:solidFill>
                <a:latin typeface="Courier New" pitchFamily="49" charset="0"/>
                <a:cs typeface="Courier New" pitchFamily="49" charset="0"/>
              </a:rPr>
              <a:t>int</a:t>
            </a:r>
            <a:r>
              <a:rPr lang="en-US" sz="2400" b="1" dirty="0" smtClean="0">
                <a:solidFill>
                  <a:srgbClr val="002060"/>
                </a:solidFill>
                <a:latin typeface="Courier New" pitchFamily="49" charset="0"/>
                <a:cs typeface="Courier New" pitchFamily="49" charset="0"/>
              </a:rPr>
              <a:t> n)</a:t>
            </a:r>
          </a:p>
          <a:p>
            <a:pPr>
              <a:buNone/>
            </a:pPr>
            <a:r>
              <a:rPr lang="en-US" sz="2400" b="1" dirty="0" smtClean="0">
                <a:solidFill>
                  <a:srgbClr val="002060"/>
                </a:solidFill>
                <a:latin typeface="Courier New" pitchFamily="49" charset="0"/>
                <a:cs typeface="Courier New" pitchFamily="49" charset="0"/>
              </a:rPr>
              <a:t>        {if(n == 0)</a:t>
            </a:r>
          </a:p>
          <a:p>
            <a:pPr>
              <a:buNone/>
            </a:pPr>
            <a:r>
              <a:rPr lang="en-US" sz="2400" b="1" dirty="0" smtClean="0">
                <a:solidFill>
                  <a:srgbClr val="002060"/>
                </a:solidFill>
                <a:latin typeface="Courier New" pitchFamily="49" charset="0"/>
                <a:cs typeface="Courier New" pitchFamily="49" charset="0"/>
              </a:rPr>
              <a:t>         return 1;</a:t>
            </a:r>
          </a:p>
          <a:p>
            <a:pPr>
              <a:buNone/>
            </a:pPr>
            <a:r>
              <a:rPr lang="en-US" sz="2400" b="1" dirty="0" smtClean="0">
                <a:solidFill>
                  <a:srgbClr val="002060"/>
                </a:solidFill>
                <a:latin typeface="Courier New" pitchFamily="49" charset="0"/>
                <a:cs typeface="Courier New" pitchFamily="49" charset="0"/>
              </a:rPr>
              <a:t>         else return x*power(x, n-1);</a:t>
            </a:r>
          </a:p>
          <a:p>
            <a:pPr>
              <a:buNone/>
            </a:pPr>
            <a:r>
              <a:rPr lang="en-US" sz="2400" b="1" dirty="0" smtClean="0">
                <a:solidFill>
                  <a:srgbClr val="002060"/>
                </a:solidFill>
                <a:latin typeface="Courier New" pitchFamily="49" charset="0"/>
                <a:cs typeface="Courier New" pitchFamily="49" charset="0"/>
              </a:rPr>
              <a:t>         }</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9144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5!</a:t>
            </a:r>
            <a:endParaRPr lang="en-IN" sz="2000" b="1" dirty="0">
              <a:solidFill>
                <a:schemeClr val="tx1"/>
              </a:solidFill>
            </a:endParaRPr>
          </a:p>
        </p:txBody>
      </p:sp>
      <p:sp>
        <p:nvSpPr>
          <p:cNvPr id="4" name="Rectangle 3"/>
          <p:cNvSpPr/>
          <p:nvPr/>
        </p:nvSpPr>
        <p:spPr>
          <a:xfrm>
            <a:off x="685800" y="1371600"/>
            <a:ext cx="1219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5 * 4!</a:t>
            </a:r>
            <a:endParaRPr lang="en-IN" sz="2000" b="1" dirty="0">
              <a:solidFill>
                <a:schemeClr val="tx1"/>
              </a:solidFill>
            </a:endParaRPr>
          </a:p>
        </p:txBody>
      </p:sp>
      <p:sp>
        <p:nvSpPr>
          <p:cNvPr id="5" name="Rectangle 4"/>
          <p:cNvSpPr/>
          <p:nvPr/>
        </p:nvSpPr>
        <p:spPr>
          <a:xfrm>
            <a:off x="1143000" y="2286000"/>
            <a:ext cx="1219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4 * 3!</a:t>
            </a:r>
            <a:endParaRPr lang="en-IN" sz="2000" b="1" dirty="0">
              <a:solidFill>
                <a:schemeClr val="tx1"/>
              </a:solidFill>
            </a:endParaRPr>
          </a:p>
        </p:txBody>
      </p:sp>
      <p:sp>
        <p:nvSpPr>
          <p:cNvPr id="6" name="Rectangle 5"/>
          <p:cNvSpPr/>
          <p:nvPr/>
        </p:nvSpPr>
        <p:spPr>
          <a:xfrm>
            <a:off x="2057400" y="4114800"/>
            <a:ext cx="1219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2 * 1!</a:t>
            </a:r>
            <a:endParaRPr lang="en-IN" sz="2000" b="1" dirty="0">
              <a:solidFill>
                <a:schemeClr val="tx1"/>
              </a:solidFill>
            </a:endParaRPr>
          </a:p>
        </p:txBody>
      </p:sp>
      <p:sp>
        <p:nvSpPr>
          <p:cNvPr id="7" name="Rectangle 6"/>
          <p:cNvSpPr/>
          <p:nvPr/>
        </p:nvSpPr>
        <p:spPr>
          <a:xfrm>
            <a:off x="1600200" y="3200400"/>
            <a:ext cx="1219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3 * 2!</a:t>
            </a:r>
            <a:endParaRPr lang="en-IN" sz="2000" b="1" dirty="0">
              <a:solidFill>
                <a:schemeClr val="tx1"/>
              </a:solidFill>
            </a:endParaRPr>
          </a:p>
        </p:txBody>
      </p:sp>
      <p:sp>
        <p:nvSpPr>
          <p:cNvPr id="8" name="Rectangle 7"/>
          <p:cNvSpPr/>
          <p:nvPr/>
        </p:nvSpPr>
        <p:spPr>
          <a:xfrm>
            <a:off x="2362200" y="5029200"/>
            <a:ext cx="9144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1</a:t>
            </a:r>
            <a:endParaRPr lang="en-IN" sz="2000" b="1" dirty="0">
              <a:solidFill>
                <a:schemeClr val="tx1"/>
              </a:solidFill>
            </a:endParaRPr>
          </a:p>
        </p:txBody>
      </p:sp>
      <p:cxnSp>
        <p:nvCxnSpPr>
          <p:cNvPr id="10" name="Straight Arrow Connector 9"/>
          <p:cNvCxnSpPr/>
          <p:nvPr/>
        </p:nvCxnSpPr>
        <p:spPr>
          <a:xfrm rot="5400000">
            <a:off x="837406" y="1143000"/>
            <a:ext cx="457994" cy="7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1294606" y="2057400"/>
            <a:ext cx="457994" cy="7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1675606" y="2971006"/>
            <a:ext cx="457994" cy="7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2132806" y="3885406"/>
            <a:ext cx="457994" cy="7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2590006" y="4799806"/>
            <a:ext cx="457994" cy="7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67200" y="609600"/>
            <a:ext cx="9144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5!</a:t>
            </a:r>
            <a:endParaRPr lang="en-IN" sz="2000" b="1" dirty="0">
              <a:solidFill>
                <a:schemeClr val="tx1"/>
              </a:solidFill>
            </a:endParaRPr>
          </a:p>
        </p:txBody>
      </p:sp>
      <p:sp>
        <p:nvSpPr>
          <p:cNvPr id="17" name="Rectangle 16"/>
          <p:cNvSpPr/>
          <p:nvPr/>
        </p:nvSpPr>
        <p:spPr>
          <a:xfrm>
            <a:off x="4343400" y="1524000"/>
            <a:ext cx="1219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5 * 4!</a:t>
            </a:r>
            <a:endParaRPr lang="en-IN" sz="2000" b="1" dirty="0">
              <a:solidFill>
                <a:schemeClr val="tx1"/>
              </a:solidFill>
            </a:endParaRPr>
          </a:p>
        </p:txBody>
      </p:sp>
      <p:sp>
        <p:nvSpPr>
          <p:cNvPr id="18" name="Rectangle 17"/>
          <p:cNvSpPr/>
          <p:nvPr/>
        </p:nvSpPr>
        <p:spPr>
          <a:xfrm>
            <a:off x="4800600" y="2438400"/>
            <a:ext cx="1219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4 * 3!</a:t>
            </a:r>
            <a:endParaRPr lang="en-IN" sz="2000" b="1" dirty="0">
              <a:solidFill>
                <a:schemeClr val="tx1"/>
              </a:solidFill>
            </a:endParaRPr>
          </a:p>
        </p:txBody>
      </p:sp>
      <p:sp>
        <p:nvSpPr>
          <p:cNvPr id="19" name="Rectangle 18"/>
          <p:cNvSpPr/>
          <p:nvPr/>
        </p:nvSpPr>
        <p:spPr>
          <a:xfrm>
            <a:off x="5715000" y="4267200"/>
            <a:ext cx="1219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2 * 1!</a:t>
            </a:r>
            <a:endParaRPr lang="en-IN" sz="2000" b="1" dirty="0">
              <a:solidFill>
                <a:schemeClr val="tx1"/>
              </a:solidFill>
            </a:endParaRPr>
          </a:p>
        </p:txBody>
      </p:sp>
      <p:sp>
        <p:nvSpPr>
          <p:cNvPr id="20" name="Rectangle 19"/>
          <p:cNvSpPr/>
          <p:nvPr/>
        </p:nvSpPr>
        <p:spPr>
          <a:xfrm>
            <a:off x="5257800" y="3352800"/>
            <a:ext cx="1219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3 * 2!</a:t>
            </a:r>
            <a:endParaRPr lang="en-IN" sz="2000" b="1" dirty="0">
              <a:solidFill>
                <a:schemeClr val="tx1"/>
              </a:solidFill>
            </a:endParaRPr>
          </a:p>
        </p:txBody>
      </p:sp>
      <p:sp>
        <p:nvSpPr>
          <p:cNvPr id="21" name="Rectangle 20"/>
          <p:cNvSpPr/>
          <p:nvPr/>
        </p:nvSpPr>
        <p:spPr>
          <a:xfrm>
            <a:off x="6019800" y="5181600"/>
            <a:ext cx="9144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1</a:t>
            </a:r>
            <a:endParaRPr lang="en-IN" sz="2000" b="1" dirty="0">
              <a:solidFill>
                <a:schemeClr val="tx1"/>
              </a:solidFill>
            </a:endParaRPr>
          </a:p>
        </p:txBody>
      </p:sp>
      <p:cxnSp>
        <p:nvCxnSpPr>
          <p:cNvPr id="28" name="Straight Arrow Connector 27"/>
          <p:cNvCxnSpPr>
            <a:stCxn id="21" idx="0"/>
          </p:cNvCxnSpPr>
          <p:nvPr/>
        </p:nvCxnSpPr>
        <p:spPr>
          <a:xfrm rot="5400000" flipH="1" flipV="1">
            <a:off x="6248400" y="4953000"/>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flipH="1" flipV="1">
            <a:off x="5791994" y="4037806"/>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5409406" y="3123406"/>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4877594" y="2209006"/>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flipH="1" flipV="1">
            <a:off x="4496594" y="1294606"/>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086600" y="4800600"/>
            <a:ext cx="1676400" cy="369332"/>
          </a:xfrm>
          <a:prstGeom prst="rect">
            <a:avLst/>
          </a:prstGeom>
          <a:noFill/>
        </p:spPr>
        <p:txBody>
          <a:bodyPr wrap="square" rtlCol="0">
            <a:spAutoFit/>
          </a:bodyPr>
          <a:lstStyle/>
          <a:p>
            <a:r>
              <a:rPr lang="en-US" b="1" dirty="0" smtClean="0"/>
              <a:t>1 is returned</a:t>
            </a:r>
            <a:endParaRPr lang="en-IN" b="1" dirty="0"/>
          </a:p>
        </p:txBody>
      </p:sp>
      <p:sp>
        <p:nvSpPr>
          <p:cNvPr id="37" name="TextBox 36"/>
          <p:cNvSpPr txBox="1"/>
          <p:nvPr/>
        </p:nvSpPr>
        <p:spPr>
          <a:xfrm>
            <a:off x="6705600" y="3886200"/>
            <a:ext cx="2209800" cy="369332"/>
          </a:xfrm>
          <a:prstGeom prst="rect">
            <a:avLst/>
          </a:prstGeom>
          <a:noFill/>
        </p:spPr>
        <p:txBody>
          <a:bodyPr wrap="square" rtlCol="0">
            <a:spAutoFit/>
          </a:bodyPr>
          <a:lstStyle/>
          <a:p>
            <a:r>
              <a:rPr lang="en-US" b="1" dirty="0" smtClean="0"/>
              <a:t>2*1 = 2 is returned</a:t>
            </a:r>
            <a:endParaRPr lang="en-IN" b="1" dirty="0"/>
          </a:p>
        </p:txBody>
      </p:sp>
      <p:sp>
        <p:nvSpPr>
          <p:cNvPr id="38" name="TextBox 37"/>
          <p:cNvSpPr txBox="1"/>
          <p:nvPr/>
        </p:nvSpPr>
        <p:spPr>
          <a:xfrm>
            <a:off x="6248400" y="2971800"/>
            <a:ext cx="2209800" cy="369332"/>
          </a:xfrm>
          <a:prstGeom prst="rect">
            <a:avLst/>
          </a:prstGeom>
          <a:noFill/>
        </p:spPr>
        <p:txBody>
          <a:bodyPr wrap="square" rtlCol="0">
            <a:spAutoFit/>
          </a:bodyPr>
          <a:lstStyle/>
          <a:p>
            <a:r>
              <a:rPr lang="en-US" b="1" dirty="0" smtClean="0"/>
              <a:t>3*2 = 6 is returned</a:t>
            </a:r>
            <a:endParaRPr lang="en-IN" b="1" dirty="0"/>
          </a:p>
        </p:txBody>
      </p:sp>
      <p:sp>
        <p:nvSpPr>
          <p:cNvPr id="39" name="TextBox 38"/>
          <p:cNvSpPr txBox="1"/>
          <p:nvPr/>
        </p:nvSpPr>
        <p:spPr>
          <a:xfrm>
            <a:off x="5791200" y="2057400"/>
            <a:ext cx="2209800" cy="369332"/>
          </a:xfrm>
          <a:prstGeom prst="rect">
            <a:avLst/>
          </a:prstGeom>
          <a:noFill/>
        </p:spPr>
        <p:txBody>
          <a:bodyPr wrap="square" rtlCol="0">
            <a:spAutoFit/>
          </a:bodyPr>
          <a:lstStyle/>
          <a:p>
            <a:r>
              <a:rPr lang="en-US" b="1" dirty="0" smtClean="0"/>
              <a:t>4*6 = 24 is returned</a:t>
            </a:r>
            <a:endParaRPr lang="en-IN" b="1" dirty="0"/>
          </a:p>
        </p:txBody>
      </p:sp>
      <p:sp>
        <p:nvSpPr>
          <p:cNvPr id="40" name="TextBox 39"/>
          <p:cNvSpPr txBox="1"/>
          <p:nvPr/>
        </p:nvSpPr>
        <p:spPr>
          <a:xfrm>
            <a:off x="5181600" y="1143000"/>
            <a:ext cx="3276600" cy="369332"/>
          </a:xfrm>
          <a:prstGeom prst="rect">
            <a:avLst/>
          </a:prstGeom>
          <a:noFill/>
        </p:spPr>
        <p:txBody>
          <a:bodyPr wrap="square" rtlCol="0">
            <a:spAutoFit/>
          </a:bodyPr>
          <a:lstStyle/>
          <a:p>
            <a:r>
              <a:rPr lang="en-US" b="1" dirty="0" smtClean="0"/>
              <a:t>5*24 = 120 is returned</a:t>
            </a:r>
            <a:endParaRPr lang="en-IN" b="1" dirty="0"/>
          </a:p>
        </p:txBody>
      </p:sp>
      <p:sp>
        <p:nvSpPr>
          <p:cNvPr id="41" name="TextBox 40"/>
          <p:cNvSpPr txBox="1"/>
          <p:nvPr/>
        </p:nvSpPr>
        <p:spPr>
          <a:xfrm>
            <a:off x="4724400" y="228600"/>
            <a:ext cx="2209800" cy="369332"/>
          </a:xfrm>
          <a:prstGeom prst="rect">
            <a:avLst/>
          </a:prstGeom>
          <a:noFill/>
        </p:spPr>
        <p:txBody>
          <a:bodyPr wrap="square" rtlCol="0">
            <a:spAutoFit/>
          </a:bodyPr>
          <a:lstStyle/>
          <a:p>
            <a:r>
              <a:rPr lang="en-US" b="1" dirty="0" smtClean="0"/>
              <a:t>Final value = 120</a:t>
            </a:r>
            <a:endParaRPr lang="en-IN" b="1" dirty="0"/>
          </a:p>
        </p:txBody>
      </p:sp>
      <p:sp>
        <p:nvSpPr>
          <p:cNvPr id="42" name="TextBox 41"/>
          <p:cNvSpPr txBox="1"/>
          <p:nvPr/>
        </p:nvSpPr>
        <p:spPr>
          <a:xfrm>
            <a:off x="990600" y="6019800"/>
            <a:ext cx="3124200" cy="400110"/>
          </a:xfrm>
          <a:prstGeom prst="rect">
            <a:avLst/>
          </a:prstGeom>
          <a:noFill/>
        </p:spPr>
        <p:txBody>
          <a:bodyPr wrap="square" rtlCol="0">
            <a:spAutoFit/>
          </a:bodyPr>
          <a:lstStyle/>
          <a:p>
            <a:r>
              <a:rPr lang="en-US" sz="2000" b="1" dirty="0" smtClean="0"/>
              <a:t>Procession of recursive call</a:t>
            </a:r>
            <a:endParaRPr lang="en-IN" sz="2000" b="1" dirty="0"/>
          </a:p>
        </p:txBody>
      </p:sp>
      <p:sp>
        <p:nvSpPr>
          <p:cNvPr id="43" name="TextBox 42"/>
          <p:cNvSpPr txBox="1"/>
          <p:nvPr/>
        </p:nvSpPr>
        <p:spPr>
          <a:xfrm>
            <a:off x="4419600" y="6019800"/>
            <a:ext cx="4572000" cy="400110"/>
          </a:xfrm>
          <a:prstGeom prst="rect">
            <a:avLst/>
          </a:prstGeom>
          <a:noFill/>
        </p:spPr>
        <p:txBody>
          <a:bodyPr wrap="square" rtlCol="0">
            <a:spAutoFit/>
          </a:bodyPr>
          <a:lstStyle/>
          <a:p>
            <a:r>
              <a:rPr lang="en-US" sz="2000" b="1" dirty="0" smtClean="0"/>
              <a:t>Values returned from each recursive call</a:t>
            </a:r>
            <a:endParaRPr lang="en-IN" sz="20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a:bodyPr>
          <a:lstStyle/>
          <a:p>
            <a:pPr>
              <a:buNone/>
            </a:pPr>
            <a:r>
              <a:rPr lang="en-US" sz="2800" dirty="0" smtClean="0">
                <a:latin typeface="Times New Roman" pitchFamily="18" charset="0"/>
                <a:cs typeface="Times New Roman" pitchFamily="18" charset="0"/>
              </a:rPr>
              <a:t>Example: Fibonacci series :  0, 1, 1, 3, 5, 8, 13, 21, …</a:t>
            </a:r>
          </a:p>
          <a:p>
            <a:pPr>
              <a:buNone/>
            </a:pPr>
            <a:r>
              <a:rPr lang="en-US" sz="2800" dirty="0" smtClean="0">
                <a:latin typeface="Times New Roman" pitchFamily="18" charset="0"/>
                <a:cs typeface="Times New Roman" pitchFamily="18" charset="0"/>
              </a:rPr>
              <a:t>    Begins with 0 and 1 and each subsequent Fibonacci number is the sum of previous two Fibonacci numbers.</a:t>
            </a:r>
          </a:p>
          <a:p>
            <a:r>
              <a:rPr lang="en-US" sz="2800" dirty="0" smtClean="0">
                <a:latin typeface="Times New Roman" pitchFamily="18" charset="0"/>
                <a:cs typeface="Times New Roman" pitchFamily="18" charset="0"/>
              </a:rPr>
              <a:t> Fibonacci series  can be defined recursively as follows:</a:t>
            </a:r>
          </a:p>
          <a:p>
            <a:pPr>
              <a:buNone/>
            </a:pPr>
            <a:r>
              <a:rPr lang="en-US" sz="24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fibonacci</a:t>
            </a:r>
            <a:r>
              <a:rPr lang="en-US" sz="2200" b="1" dirty="0" smtClean="0">
                <a:solidFill>
                  <a:srgbClr val="002060"/>
                </a:solidFill>
                <a:latin typeface="Courier New" pitchFamily="49" charset="0"/>
                <a:cs typeface="Courier New" pitchFamily="49" charset="0"/>
              </a:rPr>
              <a:t>(0) = 0;</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fibonacci</a:t>
            </a:r>
            <a:r>
              <a:rPr lang="en-US" sz="2200" b="1" dirty="0" smtClean="0">
                <a:solidFill>
                  <a:srgbClr val="002060"/>
                </a:solidFill>
                <a:latin typeface="Courier New" pitchFamily="49" charset="0"/>
                <a:cs typeface="Courier New" pitchFamily="49" charset="0"/>
              </a:rPr>
              <a:t>(1) = 1;</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fibonacci</a:t>
            </a:r>
            <a:r>
              <a:rPr lang="en-US" sz="2200" b="1" dirty="0" smtClean="0">
                <a:solidFill>
                  <a:srgbClr val="002060"/>
                </a:solidFill>
                <a:latin typeface="Courier New" pitchFamily="49" charset="0"/>
                <a:cs typeface="Courier New" pitchFamily="49" charset="0"/>
              </a:rPr>
              <a:t>(n) = </a:t>
            </a:r>
            <a:r>
              <a:rPr lang="en-US" sz="2200" b="1" dirty="0" err="1" smtClean="0">
                <a:solidFill>
                  <a:srgbClr val="002060"/>
                </a:solidFill>
                <a:latin typeface="Courier New" pitchFamily="49" charset="0"/>
                <a:cs typeface="Courier New" pitchFamily="49" charset="0"/>
              </a:rPr>
              <a:t>fibonacci</a:t>
            </a:r>
            <a:r>
              <a:rPr lang="en-US" sz="2200" b="1" dirty="0" smtClean="0">
                <a:solidFill>
                  <a:srgbClr val="002060"/>
                </a:solidFill>
                <a:latin typeface="Courier New" pitchFamily="49" charset="0"/>
                <a:cs typeface="Courier New" pitchFamily="49" charset="0"/>
              </a:rPr>
              <a:t>(n-1) + </a:t>
            </a:r>
            <a:r>
              <a:rPr lang="en-US" sz="2200" b="1" dirty="0" err="1" smtClean="0">
                <a:solidFill>
                  <a:srgbClr val="002060"/>
                </a:solidFill>
                <a:latin typeface="Courier New" pitchFamily="49" charset="0"/>
                <a:cs typeface="Courier New" pitchFamily="49" charset="0"/>
              </a:rPr>
              <a:t>fibonacci</a:t>
            </a:r>
            <a:r>
              <a:rPr lang="en-US" sz="2200" b="1" dirty="0" smtClean="0">
                <a:solidFill>
                  <a:srgbClr val="002060"/>
                </a:solidFill>
                <a:latin typeface="Courier New" pitchFamily="49" charset="0"/>
                <a:cs typeface="Courier New" pitchFamily="49" charset="0"/>
              </a:rPr>
              <a:t>(n-2);</a:t>
            </a:r>
          </a:p>
          <a:p>
            <a:pPr>
              <a:buNone/>
            </a:pPr>
            <a:endParaRPr lang="en-US" sz="2200" b="1" dirty="0" smtClean="0">
              <a:solidFill>
                <a:srgbClr val="002060"/>
              </a:solidFill>
              <a:latin typeface="Courier New" pitchFamily="49" charset="0"/>
              <a:cs typeface="Courier New" pitchFamily="49" charset="0"/>
            </a:endParaRPr>
          </a:p>
          <a:p>
            <a:pPr>
              <a:buNone/>
            </a:pPr>
            <a:r>
              <a:rPr lang="en-US" sz="2200" i="1" dirty="0" smtClean="0">
                <a:solidFill>
                  <a:srgbClr val="002060"/>
                </a:solidFill>
                <a:latin typeface="Times New Roman" pitchFamily="18" charset="0"/>
                <a:cs typeface="Times New Roman" pitchFamily="18" charset="0"/>
              </a:rPr>
              <a:t>// function for computing a Fibonacci numbers.</a:t>
            </a:r>
          </a:p>
          <a:p>
            <a:pPr>
              <a:buNone/>
            </a:pPr>
            <a:endParaRPr lang="en-US" sz="2200" i="1" dirty="0" smtClean="0">
              <a:solidFill>
                <a:srgbClr val="002060"/>
              </a:solidFill>
              <a:latin typeface="Times New Roman" pitchFamily="18" charset="0"/>
              <a:cs typeface="Times New Roman" pitchFamily="18" charset="0"/>
            </a:endParaRPr>
          </a:p>
          <a:p>
            <a:pPr>
              <a:buNone/>
            </a:pPr>
            <a:r>
              <a:rPr lang="en-US" sz="2400" b="1" dirty="0" smtClean="0">
                <a:solidFill>
                  <a:srgbClr val="002060"/>
                </a:solidFill>
                <a:latin typeface="Times New Roman" pitchFamily="18" charset="0"/>
                <a:cs typeface="Times New Roman" pitchFamily="18" charset="0"/>
              </a:rPr>
              <a:t>         </a:t>
            </a:r>
            <a:r>
              <a:rPr lang="en-US" sz="2000" b="1" dirty="0" smtClean="0">
                <a:solidFill>
                  <a:srgbClr val="002060"/>
                </a:solidFill>
                <a:latin typeface="Courier New" pitchFamily="49" charset="0"/>
                <a:cs typeface="Courier New" pitchFamily="49" charset="0"/>
              </a:rPr>
              <a:t>unsigned long </a:t>
            </a:r>
            <a:r>
              <a:rPr lang="en-US" sz="2000" b="1" dirty="0" err="1" smtClean="0">
                <a:solidFill>
                  <a:srgbClr val="002060"/>
                </a:solidFill>
                <a:latin typeface="Courier New" pitchFamily="49" charset="0"/>
                <a:cs typeface="Courier New" pitchFamily="49" charset="0"/>
              </a:rPr>
              <a:t>fibonacci</a:t>
            </a:r>
            <a:r>
              <a:rPr lang="en-US" sz="2000" b="1" dirty="0" smtClean="0">
                <a:solidFill>
                  <a:srgbClr val="002060"/>
                </a:solidFill>
                <a:latin typeface="Courier New" pitchFamily="49" charset="0"/>
                <a:cs typeface="Courier New" pitchFamily="49" charset="0"/>
              </a:rPr>
              <a:t>(unsigned </a:t>
            </a:r>
            <a:r>
              <a:rPr lang="en-US" sz="2000" b="1" dirty="0" err="1" smtClean="0">
                <a:solidFill>
                  <a:srgbClr val="002060"/>
                </a:solidFill>
                <a:latin typeface="Courier New" pitchFamily="49" charset="0"/>
                <a:cs typeface="Courier New" pitchFamily="49" charset="0"/>
              </a:rPr>
              <a:t>int</a:t>
            </a:r>
            <a:r>
              <a:rPr lang="en-US" sz="2000" b="1" dirty="0" smtClean="0">
                <a:solidFill>
                  <a:srgbClr val="002060"/>
                </a:solidFill>
                <a:latin typeface="Courier New" pitchFamily="49" charset="0"/>
                <a:cs typeface="Courier New" pitchFamily="49" charset="0"/>
              </a:rPr>
              <a:t> n)</a:t>
            </a:r>
          </a:p>
          <a:p>
            <a:pPr>
              <a:buNone/>
            </a:pPr>
            <a:r>
              <a:rPr lang="en-US" sz="2000" b="1" dirty="0" smtClean="0">
                <a:solidFill>
                  <a:srgbClr val="002060"/>
                </a:solidFill>
                <a:latin typeface="Courier New" pitchFamily="49" charset="0"/>
                <a:cs typeface="Courier New" pitchFamily="49" charset="0"/>
              </a:rPr>
              <a:t>        {if((n == 0)||(n == 1))</a:t>
            </a:r>
          </a:p>
          <a:p>
            <a:pPr>
              <a:buNone/>
            </a:pPr>
            <a:r>
              <a:rPr lang="en-US" sz="2000" b="1" dirty="0" smtClean="0">
                <a:solidFill>
                  <a:srgbClr val="002060"/>
                </a:solidFill>
                <a:latin typeface="Courier New" pitchFamily="49" charset="0"/>
                <a:cs typeface="Courier New" pitchFamily="49" charset="0"/>
              </a:rPr>
              <a:t>         return n;</a:t>
            </a:r>
          </a:p>
          <a:p>
            <a:pPr>
              <a:buNone/>
            </a:pPr>
            <a:r>
              <a:rPr lang="en-US" sz="2000" b="1" dirty="0" smtClean="0">
                <a:solidFill>
                  <a:srgbClr val="002060"/>
                </a:solidFill>
                <a:latin typeface="Courier New" pitchFamily="49" charset="0"/>
                <a:cs typeface="Courier New" pitchFamily="49" charset="0"/>
              </a:rPr>
              <a:t>         else return </a:t>
            </a:r>
            <a:r>
              <a:rPr lang="en-US" sz="2000" b="1" dirty="0" err="1" smtClean="0">
                <a:solidFill>
                  <a:srgbClr val="002060"/>
                </a:solidFill>
                <a:latin typeface="Courier New" pitchFamily="49" charset="0"/>
                <a:cs typeface="Courier New" pitchFamily="49" charset="0"/>
              </a:rPr>
              <a:t>fibonacci</a:t>
            </a:r>
            <a:r>
              <a:rPr lang="en-US" sz="2000" b="1" dirty="0" smtClean="0">
                <a:solidFill>
                  <a:srgbClr val="002060"/>
                </a:solidFill>
                <a:latin typeface="Courier New" pitchFamily="49" charset="0"/>
                <a:cs typeface="Courier New" pitchFamily="49" charset="0"/>
              </a:rPr>
              <a:t>(n-1) + </a:t>
            </a:r>
            <a:r>
              <a:rPr lang="en-US" sz="2000" b="1" dirty="0" err="1" smtClean="0">
                <a:solidFill>
                  <a:srgbClr val="002060"/>
                </a:solidFill>
                <a:latin typeface="Courier New" pitchFamily="49" charset="0"/>
                <a:cs typeface="Courier New" pitchFamily="49" charset="0"/>
              </a:rPr>
              <a:t>fibonacci</a:t>
            </a:r>
            <a:r>
              <a:rPr lang="en-US" sz="2000" b="1" dirty="0" smtClean="0">
                <a:solidFill>
                  <a:srgbClr val="002060"/>
                </a:solidFill>
                <a:latin typeface="Courier New" pitchFamily="49" charset="0"/>
                <a:cs typeface="Courier New" pitchFamily="49" charset="0"/>
              </a:rPr>
              <a:t>(n-2);</a:t>
            </a:r>
          </a:p>
          <a:p>
            <a:pPr>
              <a:buNone/>
            </a:pPr>
            <a:r>
              <a:rPr lang="en-US" sz="2000" b="1" dirty="0" smtClean="0">
                <a:solidFill>
                  <a:srgbClr val="002060"/>
                </a:solidFill>
                <a:latin typeface="Courier New" pitchFamily="49" charset="0"/>
                <a:cs typeface="Courier New" pitchFamily="49" charset="0"/>
              </a:rPr>
              <a:t>         }</a:t>
            </a:r>
            <a:endParaRPr lang="en-US" sz="2200" i="1" dirty="0" smtClean="0">
              <a:solidFill>
                <a:srgbClr val="002060"/>
              </a:solidFill>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a:bodyPr>
          <a:lstStyle/>
          <a:p>
            <a:r>
              <a:rPr lang="en-US" sz="2800" dirty="0" smtClean="0">
                <a:latin typeface="Times New Roman" pitchFamily="18" charset="0"/>
                <a:cs typeface="Times New Roman" pitchFamily="18" charset="0"/>
              </a:rPr>
              <a:t>A recursive algorithm can be expensive in terms of processor time and memory space.</a:t>
            </a:r>
          </a:p>
          <a:p>
            <a:r>
              <a:rPr lang="en-US" sz="2800" dirty="0" smtClean="0">
                <a:latin typeface="Times New Roman" pitchFamily="18" charset="0"/>
                <a:cs typeface="Times New Roman" pitchFamily="18" charset="0"/>
              </a:rPr>
              <a:t>Since a recursion repeatedly calls the function, each recursive call causes another copy of the function’s variables to be created. This can consume considerable memory.</a:t>
            </a:r>
          </a:p>
          <a:p>
            <a:r>
              <a:rPr lang="en-US" sz="2800" dirty="0" smtClean="0">
                <a:latin typeface="Times New Roman" pitchFamily="18" charset="0"/>
                <a:cs typeface="Times New Roman" pitchFamily="18" charset="0"/>
              </a:rPr>
              <a:t>For example, each level of recursion in function </a:t>
            </a:r>
            <a:r>
              <a:rPr lang="en-US" sz="2400" b="1" dirty="0" err="1" smtClean="0">
                <a:solidFill>
                  <a:srgbClr val="002060"/>
                </a:solidFill>
                <a:latin typeface="Courier New" pitchFamily="49" charset="0"/>
                <a:cs typeface="Courier New" pitchFamily="49" charset="0"/>
              </a:rPr>
              <a:t>fibonacci</a:t>
            </a:r>
            <a:r>
              <a:rPr lang="en-US" sz="2800" dirty="0" smtClean="0">
                <a:latin typeface="Times New Roman" pitchFamily="18" charset="0"/>
                <a:cs typeface="Times New Roman" pitchFamily="18" charset="0"/>
              </a:rPr>
              <a:t> has a doubling effect on the number of function calls – the number of recursive calls for computing nth Fibonacci is of order 2</a:t>
            </a:r>
            <a:r>
              <a:rPr lang="en-US" sz="2800" baseline="30000" dirty="0" smtClean="0">
                <a:latin typeface="Times New Roman" pitchFamily="18" charset="0"/>
                <a:cs typeface="Times New Roman" pitchFamily="18" charset="0"/>
              </a:rPr>
              <a:t>n</a:t>
            </a:r>
            <a:r>
              <a:rPr lang="en-US" sz="2800" dirty="0" smtClean="0">
                <a:latin typeface="Times New Roman" pitchFamily="18" charset="0"/>
                <a:cs typeface="Times New Roman" pitchFamily="18" charset="0"/>
              </a:rPr>
              <a:t>. This rapidly gets out of hand.</a:t>
            </a:r>
          </a:p>
          <a:p>
            <a:r>
              <a:rPr lang="en-US" sz="2800" dirty="0" smtClean="0">
                <a:latin typeface="Times New Roman" pitchFamily="18" charset="0"/>
                <a:cs typeface="Times New Roman" pitchFamily="18" charset="0"/>
              </a:rPr>
              <a:t>The recursive algorithms that result in an exponential number of function calls should be avoided.</a:t>
            </a:r>
          </a:p>
          <a:p>
            <a:endParaRPr lang="en-US" sz="2800" dirty="0" smtClean="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a:bodyPr>
          <a:lstStyle/>
          <a:p>
            <a:pPr>
              <a:buNone/>
            </a:pPr>
            <a:r>
              <a:rPr lang="en-US" sz="2800" b="1" dirty="0" smtClean="0">
                <a:latin typeface="Times New Roman" pitchFamily="18" charset="0"/>
                <a:cs typeface="Times New Roman" pitchFamily="18" charset="0"/>
              </a:rPr>
              <a:t>Recursion vs. Iteration:</a:t>
            </a:r>
          </a:p>
          <a:p>
            <a:r>
              <a:rPr lang="en-US" sz="2800" dirty="0" smtClean="0">
                <a:latin typeface="Times New Roman" pitchFamily="18" charset="0"/>
                <a:cs typeface="Times New Roman" pitchFamily="18" charset="0"/>
              </a:rPr>
              <a:t>Both are based on a control statement: iteration uses a repetition structure; recursion uses a selection structure.</a:t>
            </a:r>
          </a:p>
          <a:p>
            <a:r>
              <a:rPr lang="en-US" sz="2800" dirty="0" smtClean="0">
                <a:latin typeface="Times New Roman" pitchFamily="18" charset="0"/>
                <a:cs typeface="Times New Roman" pitchFamily="18" charset="0"/>
              </a:rPr>
              <a:t>Both involve repetition – iteration explicitly uses a repetition structure; </a:t>
            </a:r>
            <a:r>
              <a:rPr lang="en-US" sz="2800" u="sng" dirty="0" smtClean="0">
                <a:latin typeface="Times New Roman" pitchFamily="18" charset="0"/>
                <a:cs typeface="Times New Roman" pitchFamily="18" charset="0"/>
              </a:rPr>
              <a:t>recursion achieves repetition through repeated function calls</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Both involve a termination test: iteration terminates when the loop continuation condition fails; </a:t>
            </a:r>
            <a:r>
              <a:rPr lang="en-US" sz="2800" u="sng" dirty="0" smtClean="0">
                <a:latin typeface="Times New Roman" pitchFamily="18" charset="0"/>
                <a:cs typeface="Times New Roman" pitchFamily="18" charset="0"/>
              </a:rPr>
              <a:t>recursion terminates when the base case is recognized.</a:t>
            </a:r>
          </a:p>
          <a:p>
            <a:r>
              <a:rPr lang="en-US" sz="2800" dirty="0" smtClean="0">
                <a:latin typeface="Times New Roman" pitchFamily="18" charset="0"/>
                <a:cs typeface="Times New Roman" pitchFamily="18" charset="0"/>
              </a:rPr>
              <a:t>Both can occur infinitely: an infinite loop occurs in an iteration when the loop continuation condition never becomes falls; infinite recursion occurs when the recursion step does not reduce the problem during each recursive call.</a:t>
            </a:r>
            <a:endParaRPr lang="en-IN" sz="28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normAutofit/>
          </a:bodyPr>
          <a:lstStyle/>
          <a:p>
            <a:r>
              <a:rPr lang="en-US" sz="2800" dirty="0" smtClean="0">
                <a:latin typeface="Times New Roman" pitchFamily="18" charset="0"/>
                <a:cs typeface="Times New Roman" pitchFamily="18" charset="0"/>
              </a:rPr>
              <a:t>Due to repeated function calls, a recursion can be expensive in terms of processor time and memory space. On the other hand, iteration normally occurs within a function, so it can be far less expensive.</a:t>
            </a:r>
          </a:p>
          <a:p>
            <a:r>
              <a:rPr lang="en-US" sz="2800" dirty="0" smtClean="0">
                <a:latin typeface="Times New Roman" pitchFamily="18" charset="0"/>
                <a:cs typeface="Times New Roman" pitchFamily="18" charset="0"/>
              </a:rPr>
              <a:t>Therefore, an iterative solution should be preferred over a recursive one.</a:t>
            </a:r>
          </a:p>
          <a:p>
            <a:r>
              <a:rPr lang="en-US" sz="2800" dirty="0" smtClean="0">
                <a:latin typeface="Times New Roman" pitchFamily="18" charset="0"/>
                <a:cs typeface="Times New Roman" pitchFamily="18" charset="0"/>
              </a:rPr>
              <a:t>A recursive approach to solve a problem is normally chosen when the recursive approach more naturally mirrors the problem and results in a program which is easier to understand and debug. </a:t>
            </a:r>
          </a:p>
          <a:p>
            <a:r>
              <a:rPr lang="en-US" sz="2800" dirty="0" smtClean="0">
                <a:latin typeface="Times New Roman" pitchFamily="18" charset="0"/>
                <a:cs typeface="Times New Roman" pitchFamily="18" charset="0"/>
              </a:rPr>
              <a:t>A recursive approach can also be chosen when an iterative solution is not apparent.</a:t>
            </a:r>
          </a:p>
          <a:p>
            <a:pPr>
              <a:buNone/>
            </a:pPr>
            <a:r>
              <a:rPr lang="en-US" sz="2800" dirty="0" smtClean="0">
                <a:latin typeface="Times New Roman" pitchFamily="18" charset="0"/>
                <a:cs typeface="Times New Roman" pitchFamily="18" charset="0"/>
              </a:rPr>
              <a:t>   </a:t>
            </a:r>
            <a:endParaRPr lang="en-IN" sz="28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normAutofit/>
          </a:bodyPr>
          <a:lstStyle/>
          <a:p>
            <a:pPr>
              <a:buNone/>
            </a:pPr>
            <a:endParaRPr lang="en-US" sz="2800" dirty="0" smtClean="0">
              <a:latin typeface="Times New Roman" pitchFamily="18" charset="0"/>
              <a:cs typeface="Times New Roman" pitchFamily="18" charset="0"/>
            </a:endParaRPr>
          </a:p>
          <a:p>
            <a:pPr>
              <a:buNone/>
            </a:pPr>
            <a:endParaRPr lang="en-IN" sz="2800" dirty="0">
              <a:latin typeface="Times New Roman" pitchFamily="18" charset="0"/>
              <a:cs typeface="Times New Roman" pitchFamily="18" charset="0"/>
            </a:endParaRPr>
          </a:p>
        </p:txBody>
      </p:sp>
      <p:sp>
        <p:nvSpPr>
          <p:cNvPr id="4" name="Rectangle 3"/>
          <p:cNvSpPr/>
          <p:nvPr/>
        </p:nvSpPr>
        <p:spPr>
          <a:xfrm>
            <a:off x="381000" y="0"/>
            <a:ext cx="8458200" cy="6801862"/>
          </a:xfrm>
          <a:prstGeom prst="rect">
            <a:avLst/>
          </a:prstGeom>
        </p:spPr>
        <p:txBody>
          <a:bodyPr wrap="square">
            <a:spAutoFit/>
          </a:bodyPr>
          <a:lstStyle/>
          <a:p>
            <a:endParaRPr lang="en-IN" sz="2200" b="1" dirty="0" smtClean="0">
              <a:latin typeface="Courier New" pitchFamily="49" charset="0"/>
              <a:cs typeface="Courier New" pitchFamily="49" charset="0"/>
            </a:endParaRPr>
          </a:p>
          <a:p>
            <a:r>
              <a:rPr lang="en-IN" sz="2200" b="1" dirty="0" smtClean="0">
                <a:solidFill>
                  <a:srgbClr val="002060"/>
                </a:solidFill>
                <a:latin typeface="Courier New" pitchFamily="49" charset="0"/>
                <a:cs typeface="Courier New" pitchFamily="49" charset="0"/>
              </a:rPr>
              <a:t>long </a:t>
            </a:r>
            <a:r>
              <a:rPr lang="en-IN" sz="2200" b="1" dirty="0" err="1" smtClean="0">
                <a:solidFill>
                  <a:srgbClr val="002060"/>
                </a:solidFill>
                <a:latin typeface="Courier New" pitchFamily="49" charset="0"/>
                <a:cs typeface="Courier New" pitchFamily="49" charset="0"/>
              </a:rPr>
              <a:t>fibonacci</a:t>
            </a:r>
            <a:r>
              <a:rPr lang="en-IN" sz="2200" b="1" dirty="0" smtClean="0">
                <a:solidFill>
                  <a:srgbClr val="002060"/>
                </a:solidFill>
                <a:latin typeface="Courier New" pitchFamily="49" charset="0"/>
                <a:cs typeface="Courier New" pitchFamily="49" charset="0"/>
              </a:rPr>
              <a:t>(unsigned </a:t>
            </a:r>
            <a:r>
              <a:rPr lang="en-IN" sz="2200" b="1" dirty="0" err="1" smtClean="0">
                <a:solidFill>
                  <a:srgbClr val="002060"/>
                </a:solidFill>
                <a:latin typeface="Courier New" pitchFamily="49" charset="0"/>
                <a:cs typeface="Courier New" pitchFamily="49" charset="0"/>
              </a:rPr>
              <a:t>int</a:t>
            </a:r>
            <a:r>
              <a:rPr lang="en-IN" sz="2200" b="1" dirty="0" smtClean="0">
                <a:solidFill>
                  <a:srgbClr val="002060"/>
                </a:solidFill>
                <a:latin typeface="Courier New" pitchFamily="49" charset="0"/>
                <a:cs typeface="Courier New" pitchFamily="49" charset="0"/>
              </a:rPr>
              <a:t>); </a:t>
            </a:r>
            <a:r>
              <a:rPr lang="en-IN" sz="2200" i="1" dirty="0" smtClean="0">
                <a:solidFill>
                  <a:srgbClr val="0000FF"/>
                </a:solidFill>
                <a:latin typeface="Times New Roman" pitchFamily="18" charset="0"/>
                <a:cs typeface="Times New Roman" pitchFamily="18" charset="0"/>
              </a:rPr>
              <a:t>//iterative </a:t>
            </a:r>
            <a:r>
              <a:rPr lang="en-IN" sz="2200" i="1" dirty="0" err="1" smtClean="0">
                <a:solidFill>
                  <a:srgbClr val="0000FF"/>
                </a:solidFill>
                <a:latin typeface="Times New Roman" pitchFamily="18" charset="0"/>
                <a:cs typeface="Times New Roman" pitchFamily="18" charset="0"/>
              </a:rPr>
              <a:t>fibonacci</a:t>
            </a:r>
            <a:r>
              <a:rPr lang="en-IN" sz="2200" i="1" dirty="0" smtClean="0">
                <a:solidFill>
                  <a:srgbClr val="0000FF"/>
                </a:solidFill>
                <a:latin typeface="Times New Roman" pitchFamily="18" charset="0"/>
                <a:cs typeface="Times New Roman" pitchFamily="18" charset="0"/>
              </a:rPr>
              <a:t> </a:t>
            </a:r>
            <a:r>
              <a:rPr lang="en-IN" sz="2200" i="1" dirty="0" err="1" smtClean="0">
                <a:solidFill>
                  <a:srgbClr val="0000FF"/>
                </a:solidFill>
                <a:latin typeface="Times New Roman" pitchFamily="18" charset="0"/>
                <a:cs typeface="Times New Roman" pitchFamily="18" charset="0"/>
              </a:rPr>
              <a:t>algo</a:t>
            </a:r>
            <a:endParaRPr lang="en-IN" sz="2200" i="1" dirty="0" smtClean="0">
              <a:solidFill>
                <a:srgbClr val="0000FF"/>
              </a:solidFill>
              <a:latin typeface="Times New Roman" pitchFamily="18" charset="0"/>
              <a:cs typeface="Times New Roman" pitchFamily="18" charset="0"/>
            </a:endParaRPr>
          </a:p>
          <a:p>
            <a:r>
              <a:rPr lang="en-IN" sz="2200" b="1" dirty="0" smtClean="0">
                <a:solidFill>
                  <a:srgbClr val="002060"/>
                </a:solidFill>
                <a:latin typeface="Courier New" pitchFamily="49" charset="0"/>
                <a:cs typeface="Courier New" pitchFamily="49" charset="0"/>
              </a:rPr>
              <a:t> </a:t>
            </a:r>
            <a:r>
              <a:rPr lang="en-IN" sz="2200" b="1" dirty="0" err="1" smtClean="0">
                <a:solidFill>
                  <a:srgbClr val="002060"/>
                </a:solidFill>
                <a:latin typeface="Courier New" pitchFamily="49" charset="0"/>
                <a:cs typeface="Courier New" pitchFamily="49" charset="0"/>
              </a:rPr>
              <a:t>int</a:t>
            </a:r>
            <a:r>
              <a:rPr lang="en-IN" sz="2200" b="1" dirty="0" smtClean="0">
                <a:solidFill>
                  <a:srgbClr val="002060"/>
                </a:solidFill>
                <a:latin typeface="Courier New" pitchFamily="49" charset="0"/>
                <a:cs typeface="Courier New" pitchFamily="49" charset="0"/>
              </a:rPr>
              <a:t> main()</a:t>
            </a:r>
          </a:p>
          <a:p>
            <a:r>
              <a:rPr lang="en-IN" sz="2200" b="1" dirty="0" smtClean="0">
                <a:solidFill>
                  <a:srgbClr val="002060"/>
                </a:solidFill>
                <a:latin typeface="Courier New" pitchFamily="49" charset="0"/>
                <a:cs typeface="Courier New" pitchFamily="49" charset="0"/>
              </a:rPr>
              <a:t> {unsigned </a:t>
            </a:r>
            <a:r>
              <a:rPr lang="en-IN" sz="2200" b="1" dirty="0" err="1" smtClean="0">
                <a:solidFill>
                  <a:srgbClr val="002060"/>
                </a:solidFill>
                <a:latin typeface="Courier New" pitchFamily="49" charset="0"/>
                <a:cs typeface="Courier New" pitchFamily="49" charset="0"/>
              </a:rPr>
              <a:t>int</a:t>
            </a:r>
            <a:r>
              <a:rPr lang="en-IN" sz="2200" b="1" dirty="0" smtClean="0">
                <a:solidFill>
                  <a:srgbClr val="002060"/>
                </a:solidFill>
                <a:latin typeface="Courier New" pitchFamily="49" charset="0"/>
                <a:cs typeface="Courier New" pitchFamily="49" charset="0"/>
              </a:rPr>
              <a:t> n; long s;</a:t>
            </a:r>
          </a:p>
          <a:p>
            <a:r>
              <a:rPr lang="en-IN" sz="2200" b="1" dirty="0" smtClean="0">
                <a:solidFill>
                  <a:srgbClr val="002060"/>
                </a:solidFill>
                <a:latin typeface="Courier New" pitchFamily="49" charset="0"/>
                <a:cs typeface="Courier New" pitchFamily="49" charset="0"/>
              </a:rPr>
              <a:t> </a:t>
            </a:r>
            <a:r>
              <a:rPr lang="en-IN" sz="2200" b="1" dirty="0" err="1" smtClean="0">
                <a:solidFill>
                  <a:srgbClr val="002060"/>
                </a:solidFill>
                <a:latin typeface="Courier New" pitchFamily="49" charset="0"/>
                <a:cs typeface="Courier New" pitchFamily="49" charset="0"/>
              </a:rPr>
              <a:t>cout</a:t>
            </a:r>
            <a:r>
              <a:rPr lang="en-IN" sz="2200" b="1" dirty="0" smtClean="0">
                <a:solidFill>
                  <a:srgbClr val="002060"/>
                </a:solidFill>
                <a:latin typeface="Courier New" pitchFamily="49" charset="0"/>
                <a:cs typeface="Courier New" pitchFamily="49" charset="0"/>
              </a:rPr>
              <a:t> &lt;&lt;"Enter the number of terms "&lt;&lt;</a:t>
            </a:r>
            <a:r>
              <a:rPr lang="en-IN" sz="2200" b="1" dirty="0" err="1" smtClean="0">
                <a:solidFill>
                  <a:srgbClr val="002060"/>
                </a:solidFill>
                <a:latin typeface="Courier New" pitchFamily="49" charset="0"/>
                <a:cs typeface="Courier New" pitchFamily="49" charset="0"/>
              </a:rPr>
              <a:t>endl</a:t>
            </a:r>
            <a:r>
              <a:rPr lang="en-IN" sz="2200" b="1" dirty="0" smtClean="0">
                <a:solidFill>
                  <a:srgbClr val="002060"/>
                </a:solidFill>
                <a:latin typeface="Courier New" pitchFamily="49" charset="0"/>
                <a:cs typeface="Courier New" pitchFamily="49" charset="0"/>
              </a:rPr>
              <a:t>;</a:t>
            </a:r>
          </a:p>
          <a:p>
            <a:r>
              <a:rPr lang="en-IN" sz="2200" b="1" dirty="0" smtClean="0">
                <a:solidFill>
                  <a:srgbClr val="002060"/>
                </a:solidFill>
                <a:latin typeface="Courier New" pitchFamily="49" charset="0"/>
                <a:cs typeface="Courier New" pitchFamily="49" charset="0"/>
              </a:rPr>
              <a:t> </a:t>
            </a:r>
            <a:r>
              <a:rPr lang="en-IN" sz="2200" b="1" dirty="0" err="1" smtClean="0">
                <a:solidFill>
                  <a:srgbClr val="002060"/>
                </a:solidFill>
                <a:latin typeface="Courier New" pitchFamily="49" charset="0"/>
                <a:cs typeface="Courier New" pitchFamily="49" charset="0"/>
              </a:rPr>
              <a:t>cin</a:t>
            </a:r>
            <a:r>
              <a:rPr lang="en-IN" sz="2200" b="1" dirty="0" smtClean="0">
                <a:solidFill>
                  <a:srgbClr val="002060"/>
                </a:solidFill>
                <a:latin typeface="Courier New" pitchFamily="49" charset="0"/>
                <a:cs typeface="Courier New" pitchFamily="49" charset="0"/>
              </a:rPr>
              <a:t> &gt;&gt; n;</a:t>
            </a:r>
          </a:p>
          <a:p>
            <a:r>
              <a:rPr lang="en-IN" sz="2200" b="1" dirty="0" smtClean="0">
                <a:solidFill>
                  <a:srgbClr val="002060"/>
                </a:solidFill>
                <a:latin typeface="Courier New" pitchFamily="49" charset="0"/>
                <a:cs typeface="Courier New" pitchFamily="49" charset="0"/>
              </a:rPr>
              <a:t> s = </a:t>
            </a:r>
            <a:r>
              <a:rPr lang="en-IN" sz="2200" b="1" dirty="0" err="1" smtClean="0">
                <a:solidFill>
                  <a:srgbClr val="002060"/>
                </a:solidFill>
                <a:latin typeface="Courier New" pitchFamily="49" charset="0"/>
                <a:cs typeface="Courier New" pitchFamily="49" charset="0"/>
              </a:rPr>
              <a:t>fibonacci</a:t>
            </a:r>
            <a:r>
              <a:rPr lang="en-IN" sz="2200" b="1" dirty="0" smtClean="0">
                <a:solidFill>
                  <a:srgbClr val="002060"/>
                </a:solidFill>
                <a:latin typeface="Courier New" pitchFamily="49" charset="0"/>
                <a:cs typeface="Courier New" pitchFamily="49" charset="0"/>
              </a:rPr>
              <a:t>(n);</a:t>
            </a:r>
          </a:p>
          <a:p>
            <a:r>
              <a:rPr lang="en-IN" sz="2200" b="1" dirty="0" smtClean="0">
                <a:solidFill>
                  <a:srgbClr val="002060"/>
                </a:solidFill>
                <a:latin typeface="Courier New" pitchFamily="49" charset="0"/>
                <a:cs typeface="Courier New" pitchFamily="49" charset="0"/>
              </a:rPr>
              <a:t> </a:t>
            </a:r>
            <a:r>
              <a:rPr lang="en-IN" sz="2200" b="1" dirty="0" err="1" smtClean="0">
                <a:solidFill>
                  <a:srgbClr val="002060"/>
                </a:solidFill>
                <a:latin typeface="Courier New" pitchFamily="49" charset="0"/>
                <a:cs typeface="Courier New" pitchFamily="49" charset="0"/>
              </a:rPr>
              <a:t>cout</a:t>
            </a:r>
            <a:r>
              <a:rPr lang="en-IN" sz="2200" b="1" dirty="0" smtClean="0">
                <a:solidFill>
                  <a:srgbClr val="002060"/>
                </a:solidFill>
                <a:latin typeface="Courier New" pitchFamily="49" charset="0"/>
                <a:cs typeface="Courier New" pitchFamily="49" charset="0"/>
              </a:rPr>
              <a:t> &lt;&lt;"The nth </a:t>
            </a:r>
            <a:r>
              <a:rPr lang="en-IN" sz="2200" b="1" dirty="0" err="1" smtClean="0">
                <a:solidFill>
                  <a:srgbClr val="002060"/>
                </a:solidFill>
                <a:latin typeface="Courier New" pitchFamily="49" charset="0"/>
                <a:cs typeface="Courier New" pitchFamily="49" charset="0"/>
              </a:rPr>
              <a:t>fibonacci</a:t>
            </a:r>
            <a:r>
              <a:rPr lang="en-IN" sz="2200" b="1" dirty="0" smtClean="0">
                <a:solidFill>
                  <a:srgbClr val="002060"/>
                </a:solidFill>
                <a:latin typeface="Courier New" pitchFamily="49" charset="0"/>
                <a:cs typeface="Courier New" pitchFamily="49" charset="0"/>
              </a:rPr>
              <a:t> number is "&lt;&lt;s &lt;&lt;</a:t>
            </a:r>
            <a:r>
              <a:rPr lang="en-IN" sz="2200" b="1" dirty="0" err="1" smtClean="0">
                <a:solidFill>
                  <a:srgbClr val="002060"/>
                </a:solidFill>
                <a:latin typeface="Courier New" pitchFamily="49" charset="0"/>
                <a:cs typeface="Courier New" pitchFamily="49" charset="0"/>
              </a:rPr>
              <a:t>endl</a:t>
            </a:r>
            <a:r>
              <a:rPr lang="en-IN" sz="2200" b="1" dirty="0" smtClean="0">
                <a:solidFill>
                  <a:srgbClr val="002060"/>
                </a:solidFill>
                <a:latin typeface="Courier New" pitchFamily="49" charset="0"/>
                <a:cs typeface="Courier New" pitchFamily="49" charset="0"/>
              </a:rPr>
              <a:t>; </a:t>
            </a:r>
          </a:p>
          <a:p>
            <a:r>
              <a:rPr lang="en-IN" sz="2200" b="1" dirty="0" smtClean="0">
                <a:solidFill>
                  <a:srgbClr val="002060"/>
                </a:solidFill>
                <a:latin typeface="Courier New" pitchFamily="49" charset="0"/>
                <a:cs typeface="Courier New" pitchFamily="49" charset="0"/>
              </a:rPr>
              <a:t>}</a:t>
            </a:r>
          </a:p>
          <a:p>
            <a:endParaRPr lang="en-IN" sz="2200" b="1" dirty="0" smtClean="0">
              <a:solidFill>
                <a:srgbClr val="002060"/>
              </a:solidFill>
              <a:latin typeface="Courier New" pitchFamily="49" charset="0"/>
              <a:cs typeface="Courier New" pitchFamily="49" charset="0"/>
            </a:endParaRPr>
          </a:p>
          <a:p>
            <a:r>
              <a:rPr lang="en-IN" sz="2200" b="1" dirty="0" smtClean="0">
                <a:solidFill>
                  <a:srgbClr val="002060"/>
                </a:solidFill>
                <a:latin typeface="Courier New" pitchFamily="49" charset="0"/>
                <a:cs typeface="Courier New" pitchFamily="49" charset="0"/>
              </a:rPr>
              <a:t>long </a:t>
            </a:r>
            <a:r>
              <a:rPr lang="en-IN" sz="2200" b="1" dirty="0" err="1" smtClean="0">
                <a:solidFill>
                  <a:srgbClr val="002060"/>
                </a:solidFill>
                <a:latin typeface="Courier New" pitchFamily="49" charset="0"/>
                <a:cs typeface="Courier New" pitchFamily="49" charset="0"/>
              </a:rPr>
              <a:t>fibonacci</a:t>
            </a:r>
            <a:r>
              <a:rPr lang="en-IN" sz="2200" b="1" dirty="0" smtClean="0">
                <a:solidFill>
                  <a:srgbClr val="002060"/>
                </a:solidFill>
                <a:latin typeface="Courier New" pitchFamily="49" charset="0"/>
                <a:cs typeface="Courier New" pitchFamily="49" charset="0"/>
              </a:rPr>
              <a:t>(unsigned </a:t>
            </a:r>
            <a:r>
              <a:rPr lang="en-IN" sz="2200" b="1" dirty="0" err="1" smtClean="0">
                <a:solidFill>
                  <a:srgbClr val="002060"/>
                </a:solidFill>
                <a:latin typeface="Courier New" pitchFamily="49" charset="0"/>
                <a:cs typeface="Courier New" pitchFamily="49" charset="0"/>
              </a:rPr>
              <a:t>int</a:t>
            </a:r>
            <a:r>
              <a:rPr lang="en-IN" sz="2200" b="1" dirty="0" smtClean="0">
                <a:solidFill>
                  <a:srgbClr val="002060"/>
                </a:solidFill>
                <a:latin typeface="Courier New" pitchFamily="49" charset="0"/>
                <a:cs typeface="Courier New" pitchFamily="49" charset="0"/>
              </a:rPr>
              <a:t> n)</a:t>
            </a:r>
          </a:p>
          <a:p>
            <a:r>
              <a:rPr lang="en-IN" sz="2200" b="1" dirty="0" smtClean="0">
                <a:solidFill>
                  <a:srgbClr val="002060"/>
                </a:solidFill>
                <a:latin typeface="Courier New" pitchFamily="49" charset="0"/>
                <a:cs typeface="Courier New" pitchFamily="49" charset="0"/>
              </a:rPr>
              <a:t>{long f0 = 0, f1 = 1, fib;</a:t>
            </a:r>
          </a:p>
          <a:p>
            <a:r>
              <a:rPr lang="en-IN" sz="2200" b="1" dirty="0" smtClean="0">
                <a:solidFill>
                  <a:srgbClr val="002060"/>
                </a:solidFill>
                <a:latin typeface="Courier New" pitchFamily="49" charset="0"/>
                <a:cs typeface="Courier New" pitchFamily="49" charset="0"/>
              </a:rPr>
              <a:t>if((n==0)||(n==1)) return n;</a:t>
            </a:r>
          </a:p>
          <a:p>
            <a:r>
              <a:rPr lang="en-IN" sz="2200" b="1" dirty="0" smtClean="0">
                <a:solidFill>
                  <a:srgbClr val="002060"/>
                </a:solidFill>
                <a:latin typeface="Courier New" pitchFamily="49" charset="0"/>
                <a:cs typeface="Courier New" pitchFamily="49" charset="0"/>
              </a:rPr>
              <a:t>for(</a:t>
            </a:r>
            <a:r>
              <a:rPr lang="en-IN" sz="2200" b="1" dirty="0" err="1" smtClean="0">
                <a:solidFill>
                  <a:srgbClr val="002060"/>
                </a:solidFill>
                <a:latin typeface="Courier New" pitchFamily="49" charset="0"/>
                <a:cs typeface="Courier New" pitchFamily="49" charset="0"/>
              </a:rPr>
              <a:t>int</a:t>
            </a:r>
            <a:r>
              <a:rPr lang="en-IN" sz="2200" b="1" dirty="0" smtClean="0">
                <a:solidFill>
                  <a:srgbClr val="002060"/>
                </a:solidFill>
                <a:latin typeface="Courier New" pitchFamily="49" charset="0"/>
                <a:cs typeface="Courier New" pitchFamily="49" charset="0"/>
              </a:rPr>
              <a:t> </a:t>
            </a:r>
            <a:r>
              <a:rPr lang="en-IN" sz="2200" b="1" dirty="0" err="1" smtClean="0">
                <a:solidFill>
                  <a:srgbClr val="002060"/>
                </a:solidFill>
                <a:latin typeface="Courier New" pitchFamily="49" charset="0"/>
                <a:cs typeface="Courier New" pitchFamily="49" charset="0"/>
              </a:rPr>
              <a:t>i</a:t>
            </a:r>
            <a:r>
              <a:rPr lang="en-IN" sz="2200" b="1" dirty="0" smtClean="0">
                <a:solidFill>
                  <a:srgbClr val="002060"/>
                </a:solidFill>
                <a:latin typeface="Courier New" pitchFamily="49" charset="0"/>
                <a:cs typeface="Courier New" pitchFamily="49" charset="0"/>
              </a:rPr>
              <a:t>=2; </a:t>
            </a:r>
            <a:r>
              <a:rPr lang="en-IN" sz="2200" b="1" dirty="0" err="1" smtClean="0">
                <a:solidFill>
                  <a:srgbClr val="002060"/>
                </a:solidFill>
                <a:latin typeface="Courier New" pitchFamily="49" charset="0"/>
                <a:cs typeface="Courier New" pitchFamily="49" charset="0"/>
              </a:rPr>
              <a:t>i</a:t>
            </a:r>
            <a:r>
              <a:rPr lang="en-IN" sz="2200" b="1" dirty="0" smtClean="0">
                <a:solidFill>
                  <a:srgbClr val="002060"/>
                </a:solidFill>
                <a:latin typeface="Courier New" pitchFamily="49" charset="0"/>
                <a:cs typeface="Courier New" pitchFamily="49" charset="0"/>
              </a:rPr>
              <a:t>&lt;=n; </a:t>
            </a:r>
            <a:r>
              <a:rPr lang="en-IN" sz="2200" b="1" dirty="0" err="1" smtClean="0">
                <a:solidFill>
                  <a:srgbClr val="002060"/>
                </a:solidFill>
                <a:latin typeface="Courier New" pitchFamily="49" charset="0"/>
                <a:cs typeface="Courier New" pitchFamily="49" charset="0"/>
              </a:rPr>
              <a:t>i</a:t>
            </a:r>
            <a:r>
              <a:rPr lang="en-IN" sz="2200" b="1" dirty="0" smtClean="0">
                <a:solidFill>
                  <a:srgbClr val="002060"/>
                </a:solidFill>
                <a:latin typeface="Courier New" pitchFamily="49" charset="0"/>
                <a:cs typeface="Courier New" pitchFamily="49" charset="0"/>
              </a:rPr>
              <a:t>++)</a:t>
            </a:r>
          </a:p>
          <a:p>
            <a:r>
              <a:rPr lang="en-IN" sz="2200" b="1" dirty="0" smtClean="0">
                <a:solidFill>
                  <a:srgbClr val="002060"/>
                </a:solidFill>
                <a:latin typeface="Courier New" pitchFamily="49" charset="0"/>
                <a:cs typeface="Courier New" pitchFamily="49" charset="0"/>
              </a:rPr>
              <a:t>{fib = f0 + f1;</a:t>
            </a:r>
          </a:p>
          <a:p>
            <a:r>
              <a:rPr lang="en-IN" sz="2200" b="1" dirty="0" smtClean="0">
                <a:solidFill>
                  <a:srgbClr val="002060"/>
                </a:solidFill>
                <a:latin typeface="Courier New" pitchFamily="49" charset="0"/>
                <a:cs typeface="Courier New" pitchFamily="49" charset="0"/>
              </a:rPr>
              <a:t>f0=f1;</a:t>
            </a:r>
          </a:p>
          <a:p>
            <a:r>
              <a:rPr lang="en-IN" sz="2200" b="1" dirty="0" smtClean="0">
                <a:solidFill>
                  <a:srgbClr val="002060"/>
                </a:solidFill>
                <a:latin typeface="Courier New" pitchFamily="49" charset="0"/>
                <a:cs typeface="Courier New" pitchFamily="49" charset="0"/>
              </a:rPr>
              <a:t>f1=fib; }</a:t>
            </a:r>
          </a:p>
          <a:p>
            <a:r>
              <a:rPr lang="en-IN" sz="2200" b="1" dirty="0" smtClean="0">
                <a:solidFill>
                  <a:srgbClr val="002060"/>
                </a:solidFill>
                <a:latin typeface="Courier New" pitchFamily="49" charset="0"/>
                <a:cs typeface="Courier New" pitchFamily="49" charset="0"/>
              </a:rPr>
              <a:t>return fib;</a:t>
            </a:r>
          </a:p>
          <a:p>
            <a:r>
              <a:rPr lang="en-IN" sz="2200" b="1" dirty="0" smtClean="0">
                <a:solidFill>
                  <a:srgbClr val="002060"/>
                </a:solidFill>
                <a:latin typeface="Courier New" pitchFamily="49" charset="0"/>
                <a:cs typeface="Courier New" pitchFamily="49" charset="0"/>
              </a:rPr>
              <a:t>}</a:t>
            </a:r>
          </a:p>
          <a:p>
            <a:r>
              <a:rPr lang="en-IN" dirty="0" smtClean="0"/>
              <a:t>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a:bodyPr>
          <a:lstStyle/>
          <a:p>
            <a:r>
              <a:rPr lang="en-US" sz="2800" dirty="0" smtClean="0">
                <a:latin typeface="Times New Roman" pitchFamily="18" charset="0"/>
                <a:cs typeface="Times New Roman" pitchFamily="18" charset="0"/>
              </a:rPr>
              <a:t>In pass by reference, the function call is similar to that of call by value. However, in the function </a:t>
            </a:r>
            <a:r>
              <a:rPr lang="en-US" sz="2800" dirty="0" err="1" smtClean="0">
                <a:latin typeface="Times New Roman" pitchFamily="18" charset="0"/>
                <a:cs typeface="Times New Roman" pitchFamily="18" charset="0"/>
              </a:rPr>
              <a:t>declarator</a:t>
            </a:r>
            <a:r>
              <a:rPr lang="en-US" sz="2800" dirty="0" smtClean="0">
                <a:latin typeface="Times New Roman" pitchFamily="18" charset="0"/>
                <a:cs typeface="Times New Roman" pitchFamily="18" charset="0"/>
              </a:rPr>
              <a:t>, a reference parameter must be preceded by an ampersand (&amp;) following the data type.</a:t>
            </a:r>
          </a:p>
          <a:p>
            <a:r>
              <a:rPr lang="en-US" sz="2800" dirty="0" smtClean="0">
                <a:latin typeface="Times New Roman" pitchFamily="18" charset="0"/>
                <a:cs typeface="Times New Roman" pitchFamily="18" charset="0"/>
              </a:rPr>
              <a:t>It cannot be determined by the function call alone whether an argument is passed by reference or by value.</a:t>
            </a:r>
          </a:p>
          <a:p>
            <a:r>
              <a:rPr lang="en-US" sz="2800" dirty="0" smtClean="0">
                <a:latin typeface="Times New Roman" pitchFamily="18" charset="0"/>
                <a:cs typeface="Times New Roman" pitchFamily="18" charset="0"/>
              </a:rPr>
              <a:t>In pass by reference, a function can return more than one value to the calling function.</a:t>
            </a:r>
          </a:p>
          <a:p>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a:noFill/>
        </p:spPr>
        <p:txBody>
          <a:bodyPr>
            <a:normAutofit fontScale="92500" lnSpcReduction="20000"/>
          </a:bodyPr>
          <a:lstStyle/>
          <a:p>
            <a:pPr>
              <a:buNone/>
            </a:pPr>
            <a:r>
              <a:rPr lang="en-US" sz="2800" dirty="0" smtClean="0">
                <a:solidFill>
                  <a:srgbClr val="002060"/>
                </a:solidFill>
                <a:latin typeface="Courier New" pitchFamily="49" charset="0"/>
                <a:cs typeface="Courier New" pitchFamily="49" charset="0"/>
              </a:rPr>
              <a:t> </a:t>
            </a:r>
            <a:r>
              <a:rPr lang="en-US" sz="2400" b="1" dirty="0" smtClean="0">
                <a:solidFill>
                  <a:srgbClr val="002060"/>
                </a:solidFill>
                <a:latin typeface="Courier New" pitchFamily="49" charset="0"/>
                <a:cs typeface="Courier New" pitchFamily="49" charset="0"/>
              </a:rPr>
              <a:t>#include&lt;</a:t>
            </a:r>
            <a:r>
              <a:rPr lang="en-US" sz="2400" b="1" dirty="0" err="1" smtClean="0">
                <a:solidFill>
                  <a:srgbClr val="002060"/>
                </a:solidFill>
                <a:latin typeface="Courier New" pitchFamily="49" charset="0"/>
                <a:cs typeface="Courier New" pitchFamily="49" charset="0"/>
              </a:rPr>
              <a:t>iostream</a:t>
            </a:r>
            <a:r>
              <a:rPr lang="en-US" sz="2400" b="1" dirty="0" smtClean="0">
                <a:solidFill>
                  <a:srgbClr val="002060"/>
                </a:solidFill>
                <a:latin typeface="Courier New" pitchFamily="49" charset="0"/>
                <a:cs typeface="Courier New" pitchFamily="49" charset="0"/>
              </a:rPr>
              <a:t>&gt; </a:t>
            </a:r>
            <a:r>
              <a:rPr lang="en-US" sz="2200" i="1" dirty="0" smtClean="0">
                <a:solidFill>
                  <a:srgbClr val="0000FF"/>
                </a:solidFill>
                <a:latin typeface="Times New Roman" pitchFamily="18" charset="0"/>
                <a:cs typeface="Times New Roman" pitchFamily="18" charset="0"/>
              </a:rPr>
              <a:t>// finds integer and fractional parts of a number</a:t>
            </a:r>
          </a:p>
          <a:p>
            <a:pPr>
              <a:buNone/>
            </a:pPr>
            <a:r>
              <a:rPr lang="en-US" sz="2400" b="1" dirty="0" smtClean="0">
                <a:solidFill>
                  <a:srgbClr val="002060"/>
                </a:solidFill>
                <a:latin typeface="Courier New" pitchFamily="49" charset="0"/>
                <a:cs typeface="Courier New" pitchFamily="49" charset="0"/>
              </a:rPr>
              <a:t>  using namespace std;</a:t>
            </a:r>
          </a:p>
          <a:p>
            <a:pPr>
              <a:buNone/>
            </a:pPr>
            <a:r>
              <a:rPr lang="en-US" sz="2400" b="1" dirty="0" smtClean="0">
                <a:solidFill>
                  <a:srgbClr val="002060"/>
                </a:solidFill>
                <a:latin typeface="Courier New" pitchFamily="49" charset="0"/>
                <a:cs typeface="Courier New" pitchFamily="49" charset="0"/>
              </a:rPr>
              <a:t>  void </a:t>
            </a:r>
            <a:r>
              <a:rPr lang="en-US" sz="2400" b="1" dirty="0" err="1" smtClean="0">
                <a:solidFill>
                  <a:srgbClr val="002060"/>
                </a:solidFill>
                <a:latin typeface="Courier New" pitchFamily="49" charset="0"/>
                <a:cs typeface="Courier New" pitchFamily="49" charset="0"/>
              </a:rPr>
              <a:t>intfrac</a:t>
            </a:r>
            <a:r>
              <a:rPr lang="en-US" sz="2400" b="1" dirty="0" smtClean="0">
                <a:solidFill>
                  <a:srgbClr val="002060"/>
                </a:solidFill>
                <a:latin typeface="Courier New" pitchFamily="49" charset="0"/>
                <a:cs typeface="Courier New" pitchFamily="49" charset="0"/>
              </a:rPr>
              <a:t>(float, long&amp;, float&amp;);</a:t>
            </a:r>
          </a:p>
          <a:p>
            <a:pPr>
              <a:buNone/>
            </a:pPr>
            <a:endParaRPr lang="en-US" sz="2400" b="1" dirty="0" smtClean="0">
              <a:solidFill>
                <a:srgbClr val="002060"/>
              </a:solidFill>
              <a:latin typeface="Courier New" pitchFamily="49" charset="0"/>
              <a:cs typeface="Courier New" pitchFamily="49" charset="0"/>
            </a:endParaRP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int</a:t>
            </a:r>
            <a:r>
              <a:rPr lang="en-US" sz="2400" b="1" dirty="0" smtClean="0">
                <a:solidFill>
                  <a:srgbClr val="002060"/>
                </a:solidFill>
                <a:latin typeface="Courier New" pitchFamily="49" charset="0"/>
                <a:cs typeface="Courier New" pitchFamily="49" charset="0"/>
              </a:rPr>
              <a:t> main()</a:t>
            </a:r>
          </a:p>
          <a:p>
            <a:pPr>
              <a:buNone/>
            </a:pPr>
            <a:r>
              <a:rPr lang="en-US" sz="2400" b="1" dirty="0" smtClean="0">
                <a:solidFill>
                  <a:srgbClr val="002060"/>
                </a:solidFill>
                <a:latin typeface="Courier New" pitchFamily="49" charset="0"/>
                <a:cs typeface="Courier New" pitchFamily="49" charset="0"/>
              </a:rPr>
              <a:t> {float number, </a:t>
            </a:r>
            <a:r>
              <a:rPr lang="en-US" sz="2400" b="1" dirty="0" err="1" smtClean="0">
                <a:solidFill>
                  <a:srgbClr val="002060"/>
                </a:solidFill>
                <a:latin typeface="Courier New" pitchFamily="49" charset="0"/>
                <a:cs typeface="Courier New" pitchFamily="49" charset="0"/>
              </a:rPr>
              <a:t>fracpart</a:t>
            </a:r>
            <a:r>
              <a:rPr lang="en-US" sz="2400" b="1" dirty="0" smtClean="0">
                <a:solidFill>
                  <a:srgbClr val="002060"/>
                </a:solidFill>
                <a:latin typeface="Courier New" pitchFamily="49" charset="0"/>
                <a:cs typeface="Courier New" pitchFamily="49" charset="0"/>
              </a:rPr>
              <a:t>;     </a:t>
            </a:r>
          </a:p>
          <a:p>
            <a:pPr>
              <a:buNone/>
            </a:pPr>
            <a:r>
              <a:rPr lang="en-US" sz="2400" b="1" dirty="0" smtClean="0">
                <a:solidFill>
                  <a:srgbClr val="002060"/>
                </a:solidFill>
                <a:latin typeface="Courier New" pitchFamily="49" charset="0"/>
                <a:cs typeface="Courier New" pitchFamily="49" charset="0"/>
              </a:rPr>
              <a:t>  long </a:t>
            </a:r>
            <a:r>
              <a:rPr lang="en-US" sz="2400" b="1" dirty="0" err="1" smtClean="0">
                <a:solidFill>
                  <a:srgbClr val="002060"/>
                </a:solidFill>
                <a:latin typeface="Courier New" pitchFamily="49" charset="0"/>
                <a:cs typeface="Courier New" pitchFamily="49" charset="0"/>
              </a:rPr>
              <a:t>intpart</a:t>
            </a:r>
            <a:r>
              <a:rPr lang="en-US" sz="2400" b="1" dirty="0" smtClean="0">
                <a:solidFill>
                  <a:srgbClr val="002060"/>
                </a:solidFill>
                <a:latin typeface="Courier New" pitchFamily="49" charset="0"/>
                <a:cs typeface="Courier New" pitchFamily="49" charset="0"/>
              </a:rPr>
              <a:t>;</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cout</a:t>
            </a:r>
            <a:r>
              <a:rPr lang="en-US" sz="2400" b="1" dirty="0" smtClean="0">
                <a:solidFill>
                  <a:srgbClr val="002060"/>
                </a:solidFill>
                <a:latin typeface="Courier New" pitchFamily="49" charset="0"/>
                <a:cs typeface="Courier New" pitchFamily="49" charset="0"/>
              </a:rPr>
              <a:t> &lt;&lt;“Enter a floating point number”&lt;&lt;</a:t>
            </a:r>
            <a:r>
              <a:rPr lang="en-US" sz="2400" b="1" dirty="0" err="1" smtClean="0">
                <a:solidFill>
                  <a:srgbClr val="002060"/>
                </a:solidFill>
                <a:latin typeface="Courier New" pitchFamily="49" charset="0"/>
                <a:cs typeface="Courier New" pitchFamily="49" charset="0"/>
              </a:rPr>
              <a:t>endl</a:t>
            </a:r>
            <a:r>
              <a:rPr lang="en-US" sz="2400" b="1" dirty="0" smtClean="0">
                <a:solidFill>
                  <a:srgbClr val="002060"/>
                </a:solidFill>
                <a:latin typeface="Courier New" pitchFamily="49" charset="0"/>
                <a:cs typeface="Courier New" pitchFamily="49" charset="0"/>
              </a:rPr>
              <a:t>;</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cin</a:t>
            </a:r>
            <a:r>
              <a:rPr lang="en-US" sz="2400" b="1" dirty="0" smtClean="0">
                <a:solidFill>
                  <a:srgbClr val="002060"/>
                </a:solidFill>
                <a:latin typeface="Courier New" pitchFamily="49" charset="0"/>
                <a:cs typeface="Courier New" pitchFamily="49" charset="0"/>
              </a:rPr>
              <a:t> &gt;&gt; number;</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intfrac</a:t>
            </a:r>
            <a:r>
              <a:rPr lang="en-US" sz="2400" b="1" dirty="0" smtClean="0">
                <a:solidFill>
                  <a:srgbClr val="002060"/>
                </a:solidFill>
                <a:latin typeface="Courier New" pitchFamily="49" charset="0"/>
                <a:cs typeface="Courier New" pitchFamily="49" charset="0"/>
              </a:rPr>
              <a:t>(number, </a:t>
            </a:r>
            <a:r>
              <a:rPr lang="en-US" sz="2400" b="1" dirty="0" err="1" smtClean="0">
                <a:solidFill>
                  <a:srgbClr val="002060"/>
                </a:solidFill>
                <a:latin typeface="Courier New" pitchFamily="49" charset="0"/>
                <a:cs typeface="Courier New" pitchFamily="49" charset="0"/>
              </a:rPr>
              <a:t>intpart</a:t>
            </a: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fracpart</a:t>
            </a:r>
            <a:r>
              <a:rPr lang="en-US" sz="2400" b="1" dirty="0" smtClean="0">
                <a:solidFill>
                  <a:srgbClr val="002060"/>
                </a:solidFill>
                <a:latin typeface="Courier New" pitchFamily="49" charset="0"/>
                <a:cs typeface="Courier New" pitchFamily="49" charset="0"/>
              </a:rPr>
              <a:t>);</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cout</a:t>
            </a:r>
            <a:r>
              <a:rPr lang="en-US" sz="2400" b="1" dirty="0" smtClean="0">
                <a:solidFill>
                  <a:srgbClr val="002060"/>
                </a:solidFill>
                <a:latin typeface="Courier New" pitchFamily="49" charset="0"/>
                <a:cs typeface="Courier New" pitchFamily="49" charset="0"/>
              </a:rPr>
              <a:t> &lt;&lt; “Integer part is “ &lt;&lt; </a:t>
            </a:r>
            <a:r>
              <a:rPr lang="en-US" sz="2400" b="1" dirty="0" err="1" smtClean="0">
                <a:solidFill>
                  <a:srgbClr val="002060"/>
                </a:solidFill>
                <a:latin typeface="Courier New" pitchFamily="49" charset="0"/>
                <a:cs typeface="Courier New" pitchFamily="49" charset="0"/>
              </a:rPr>
              <a:t>intpart</a:t>
            </a:r>
            <a:r>
              <a:rPr lang="en-US" sz="2400" b="1" dirty="0" smtClean="0">
                <a:solidFill>
                  <a:srgbClr val="002060"/>
                </a:solidFill>
                <a:latin typeface="Courier New" pitchFamily="49" charset="0"/>
                <a:cs typeface="Courier New" pitchFamily="49" charset="0"/>
              </a:rPr>
              <a:t> &lt;&lt;</a:t>
            </a:r>
            <a:r>
              <a:rPr lang="en-US" sz="2400" b="1" dirty="0" err="1" smtClean="0">
                <a:solidFill>
                  <a:srgbClr val="002060"/>
                </a:solidFill>
                <a:latin typeface="Courier New" pitchFamily="49" charset="0"/>
                <a:cs typeface="Courier New" pitchFamily="49" charset="0"/>
              </a:rPr>
              <a:t>endl</a:t>
            </a:r>
            <a:r>
              <a:rPr lang="en-US" sz="2400" b="1" dirty="0" smtClean="0">
                <a:solidFill>
                  <a:srgbClr val="002060"/>
                </a:solidFill>
                <a:latin typeface="Courier New" pitchFamily="49" charset="0"/>
                <a:cs typeface="Courier New" pitchFamily="49" charset="0"/>
              </a:rPr>
              <a:t>;</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cout</a:t>
            </a:r>
            <a:r>
              <a:rPr lang="en-US" sz="2400" b="1" dirty="0" smtClean="0">
                <a:solidFill>
                  <a:srgbClr val="002060"/>
                </a:solidFill>
                <a:latin typeface="Courier New" pitchFamily="49" charset="0"/>
                <a:cs typeface="Courier New" pitchFamily="49" charset="0"/>
              </a:rPr>
              <a:t> &lt;&lt; “Fractional part is “&lt;&lt; </a:t>
            </a:r>
            <a:r>
              <a:rPr lang="en-US" sz="2400" b="1" dirty="0" err="1" smtClean="0">
                <a:solidFill>
                  <a:srgbClr val="002060"/>
                </a:solidFill>
                <a:latin typeface="Courier New" pitchFamily="49" charset="0"/>
                <a:cs typeface="Courier New" pitchFamily="49" charset="0"/>
              </a:rPr>
              <a:t>fracpart</a:t>
            </a:r>
            <a:r>
              <a:rPr lang="en-US" sz="2400" b="1" dirty="0" smtClean="0">
                <a:solidFill>
                  <a:srgbClr val="002060"/>
                </a:solidFill>
                <a:latin typeface="Courier New" pitchFamily="49" charset="0"/>
                <a:cs typeface="Courier New" pitchFamily="49" charset="0"/>
              </a:rPr>
              <a:t> &lt;&lt;</a:t>
            </a:r>
            <a:r>
              <a:rPr lang="en-US" sz="2400" b="1" dirty="0" err="1" smtClean="0">
                <a:solidFill>
                  <a:srgbClr val="002060"/>
                </a:solidFill>
                <a:latin typeface="Courier New" pitchFamily="49" charset="0"/>
                <a:cs typeface="Courier New" pitchFamily="49" charset="0"/>
              </a:rPr>
              <a:t>endl</a:t>
            </a:r>
            <a:r>
              <a:rPr lang="en-US" sz="2400" b="1" dirty="0" smtClean="0">
                <a:solidFill>
                  <a:srgbClr val="002060"/>
                </a:solidFill>
                <a:latin typeface="Courier New" pitchFamily="49" charset="0"/>
                <a:cs typeface="Courier New" pitchFamily="49" charset="0"/>
              </a:rPr>
              <a:t>;</a:t>
            </a:r>
          </a:p>
          <a:p>
            <a:pPr>
              <a:buNone/>
            </a:pPr>
            <a:r>
              <a:rPr lang="en-US" sz="2400" b="1" dirty="0" smtClean="0">
                <a:solidFill>
                  <a:srgbClr val="002060"/>
                </a:solidFill>
                <a:latin typeface="Courier New" pitchFamily="49" charset="0"/>
                <a:cs typeface="Courier New" pitchFamily="49" charset="0"/>
              </a:rPr>
              <a:t>  }</a:t>
            </a:r>
          </a:p>
          <a:p>
            <a:pPr>
              <a:buNone/>
            </a:pPr>
            <a:r>
              <a:rPr lang="en-US" sz="2400" b="1" dirty="0" smtClean="0">
                <a:solidFill>
                  <a:srgbClr val="002060"/>
                </a:solidFill>
                <a:latin typeface="Courier New" pitchFamily="49" charset="0"/>
                <a:cs typeface="Courier New" pitchFamily="49" charset="0"/>
              </a:rPr>
              <a:t> void </a:t>
            </a:r>
            <a:r>
              <a:rPr lang="en-US" sz="2400" b="1" dirty="0" err="1" smtClean="0">
                <a:solidFill>
                  <a:srgbClr val="002060"/>
                </a:solidFill>
                <a:latin typeface="Courier New" pitchFamily="49" charset="0"/>
                <a:cs typeface="Courier New" pitchFamily="49" charset="0"/>
              </a:rPr>
              <a:t>intfrac</a:t>
            </a:r>
            <a:r>
              <a:rPr lang="en-US" sz="2400" b="1" dirty="0" smtClean="0">
                <a:solidFill>
                  <a:srgbClr val="002060"/>
                </a:solidFill>
                <a:latin typeface="Courier New" pitchFamily="49" charset="0"/>
                <a:cs typeface="Courier New" pitchFamily="49" charset="0"/>
              </a:rPr>
              <a:t>(float n, long&amp; </a:t>
            </a:r>
            <a:r>
              <a:rPr lang="en-US" sz="2400" b="1" dirty="0" err="1" smtClean="0">
                <a:solidFill>
                  <a:srgbClr val="002060"/>
                </a:solidFill>
                <a:latin typeface="Courier New" pitchFamily="49" charset="0"/>
                <a:cs typeface="Courier New" pitchFamily="49" charset="0"/>
              </a:rPr>
              <a:t>intp</a:t>
            </a:r>
            <a:r>
              <a:rPr lang="en-US" sz="2400" b="1" dirty="0" smtClean="0">
                <a:solidFill>
                  <a:srgbClr val="002060"/>
                </a:solidFill>
                <a:latin typeface="Courier New" pitchFamily="49" charset="0"/>
                <a:cs typeface="Courier New" pitchFamily="49" charset="0"/>
              </a:rPr>
              <a:t>, float&amp; </a:t>
            </a:r>
            <a:r>
              <a:rPr lang="en-US" sz="2400" b="1" dirty="0" err="1" smtClean="0">
                <a:solidFill>
                  <a:srgbClr val="002060"/>
                </a:solidFill>
                <a:latin typeface="Courier New" pitchFamily="49" charset="0"/>
                <a:cs typeface="Courier New" pitchFamily="49" charset="0"/>
              </a:rPr>
              <a:t>fracp</a:t>
            </a:r>
            <a:r>
              <a:rPr lang="en-US" sz="2400" b="1" dirty="0" smtClean="0">
                <a:solidFill>
                  <a:srgbClr val="002060"/>
                </a:solidFill>
                <a:latin typeface="Courier New" pitchFamily="49" charset="0"/>
                <a:cs typeface="Courier New" pitchFamily="49" charset="0"/>
              </a:rPr>
              <a:t>)</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intp</a:t>
            </a:r>
            <a:r>
              <a:rPr lang="en-US" sz="2400" b="1" dirty="0" smtClean="0">
                <a:solidFill>
                  <a:srgbClr val="002060"/>
                </a:solidFill>
                <a:latin typeface="Courier New" pitchFamily="49" charset="0"/>
                <a:cs typeface="Courier New" pitchFamily="49" charset="0"/>
              </a:rPr>
              <a:t> = </a:t>
            </a:r>
            <a:r>
              <a:rPr lang="en-US" sz="2400" b="1" dirty="0" err="1" smtClean="0">
                <a:solidFill>
                  <a:srgbClr val="002060"/>
                </a:solidFill>
                <a:latin typeface="Courier New" pitchFamily="49" charset="0"/>
                <a:cs typeface="Courier New" pitchFamily="49" charset="0"/>
              </a:rPr>
              <a:t>static_cast</a:t>
            </a:r>
            <a:r>
              <a:rPr lang="en-US" sz="2400" b="1" dirty="0" smtClean="0">
                <a:solidFill>
                  <a:srgbClr val="002060"/>
                </a:solidFill>
                <a:latin typeface="Courier New" pitchFamily="49" charset="0"/>
                <a:cs typeface="Courier New" pitchFamily="49" charset="0"/>
              </a:rPr>
              <a:t>&lt;long&gt;(n);</a:t>
            </a:r>
          </a:p>
          <a:p>
            <a:pPr>
              <a:buNone/>
            </a:pPr>
            <a:r>
              <a:rPr lang="en-US" sz="2400" b="1" dirty="0" smtClean="0">
                <a:solidFill>
                  <a:srgbClr val="002060"/>
                </a:solidFill>
                <a:latin typeface="Courier New" pitchFamily="49" charset="0"/>
                <a:cs typeface="Courier New" pitchFamily="49" charset="0"/>
              </a:rPr>
              <a:t>   </a:t>
            </a:r>
            <a:r>
              <a:rPr lang="en-US" sz="2400" b="1" dirty="0" err="1" smtClean="0">
                <a:solidFill>
                  <a:srgbClr val="002060"/>
                </a:solidFill>
                <a:latin typeface="Courier New" pitchFamily="49" charset="0"/>
                <a:cs typeface="Courier New" pitchFamily="49" charset="0"/>
              </a:rPr>
              <a:t>fracp</a:t>
            </a:r>
            <a:r>
              <a:rPr lang="en-US" sz="2400" b="1" dirty="0" smtClean="0">
                <a:solidFill>
                  <a:srgbClr val="002060"/>
                </a:solidFill>
                <a:latin typeface="Courier New" pitchFamily="49" charset="0"/>
                <a:cs typeface="Courier New" pitchFamily="49" charset="0"/>
              </a:rPr>
              <a:t> = n – </a:t>
            </a:r>
            <a:r>
              <a:rPr lang="en-US" sz="2400" b="1" dirty="0" err="1" smtClean="0">
                <a:solidFill>
                  <a:srgbClr val="002060"/>
                </a:solidFill>
                <a:latin typeface="Courier New" pitchFamily="49" charset="0"/>
                <a:cs typeface="Courier New" pitchFamily="49" charset="0"/>
              </a:rPr>
              <a:t>intp</a:t>
            </a:r>
            <a:r>
              <a:rPr lang="en-US" sz="2400" b="1" dirty="0" smtClean="0">
                <a:solidFill>
                  <a:srgbClr val="002060"/>
                </a:solidFill>
                <a:latin typeface="Courier New" pitchFamily="49" charset="0"/>
                <a:cs typeface="Courier New" pitchFamily="49" charset="0"/>
              </a:rPr>
              <a:t>;</a:t>
            </a:r>
          </a:p>
          <a:p>
            <a:pPr>
              <a:buNone/>
            </a:pPr>
            <a:r>
              <a:rPr lang="en-US" sz="2400" b="1" dirty="0" smtClean="0">
                <a:solidFill>
                  <a:srgbClr val="002060"/>
                </a:solidFill>
                <a:latin typeface="Courier New" pitchFamily="49" charset="0"/>
                <a:cs typeface="Courier New" pitchFamily="49" charset="0"/>
              </a:rPr>
              <a:t>  }</a:t>
            </a:r>
          </a:p>
          <a:p>
            <a:pPr>
              <a:buNone/>
            </a:pPr>
            <a:r>
              <a:rPr lang="en-US" sz="2400" b="1" dirty="0" smtClean="0">
                <a:solidFill>
                  <a:srgbClr val="002060"/>
                </a:solidFill>
                <a:latin typeface="Courier New" pitchFamily="49" charset="0"/>
                <a:cs typeface="Courier New" pitchFamily="49" charset="0"/>
              </a:rPr>
              <a:t>      </a:t>
            </a:r>
          </a:p>
          <a:p>
            <a:pPr>
              <a:buNone/>
            </a:pPr>
            <a:r>
              <a:rPr lang="en-US" sz="2200" b="1" dirty="0" smtClean="0">
                <a:solidFill>
                  <a:srgbClr val="002060"/>
                </a:solidFill>
                <a:latin typeface="Courier New" pitchFamily="49" charset="0"/>
                <a:cs typeface="Courier New" pitchFamily="49" charset="0"/>
              </a:rPr>
              <a:t>      </a:t>
            </a:r>
          </a:p>
          <a:p>
            <a:pPr>
              <a:buNone/>
            </a:pPr>
            <a:endParaRPr lang="en-US" sz="2800" dirty="0" smtClean="0">
              <a:solidFill>
                <a:srgbClr val="002060"/>
              </a:solidFill>
              <a:latin typeface="Courier New" pitchFamily="49" charset="0"/>
              <a:cs typeface="Courier New" pitchFamily="49" charset="0"/>
            </a:endParaRPr>
          </a:p>
          <a:p>
            <a:pPr>
              <a:buNone/>
            </a:pPr>
            <a:endParaRPr lang="en-US" sz="2800" dirty="0" smtClean="0">
              <a:solidFill>
                <a:srgbClr val="00206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52400"/>
            <a:ext cx="8610600" cy="6553200"/>
          </a:xfrm>
        </p:spPr>
        <p:txBody>
          <a:bodyPr>
            <a:normAutofit lnSpcReduction="10000"/>
          </a:bodyPr>
          <a:lstStyle/>
          <a:p>
            <a:pPr>
              <a:buNone/>
            </a:pPr>
            <a:r>
              <a:rPr lang="en-US" sz="2200" b="1" dirty="0" smtClean="0">
                <a:solidFill>
                  <a:srgbClr val="002060"/>
                </a:solidFill>
                <a:latin typeface="Courier New" pitchFamily="49" charset="0"/>
                <a:cs typeface="Courier New" pitchFamily="49" charset="0"/>
              </a:rPr>
              <a:t> void reorder(</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&amp;,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&amp;); </a:t>
            </a:r>
            <a:r>
              <a:rPr lang="en-US" sz="2200" i="1" dirty="0" smtClean="0">
                <a:solidFill>
                  <a:srgbClr val="0000FF"/>
                </a:solidFill>
                <a:latin typeface="Times New Roman" pitchFamily="18" charset="0"/>
                <a:cs typeface="Times New Roman" pitchFamily="18" charset="0"/>
              </a:rPr>
              <a:t>// reorders two integers</a:t>
            </a:r>
            <a:endParaRPr lang="en-US" sz="2200" b="1" dirty="0" smtClean="0">
              <a:solidFill>
                <a:srgbClr val="002060"/>
              </a:solidFill>
              <a:latin typeface="Courier New" pitchFamily="49" charset="0"/>
              <a:cs typeface="Courier New" pitchFamily="49" charset="0"/>
            </a:endParaRP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main()</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n1 = 10, n2 = 15, n3 = 30, n4 = 25;</a:t>
            </a:r>
          </a:p>
          <a:p>
            <a:pPr>
              <a:buNone/>
            </a:pPr>
            <a:r>
              <a:rPr lang="en-US" sz="2200" b="1" dirty="0" smtClean="0">
                <a:solidFill>
                  <a:srgbClr val="002060"/>
                </a:solidFill>
                <a:latin typeface="Courier New" pitchFamily="49" charset="0"/>
                <a:cs typeface="Courier New" pitchFamily="49" charset="0"/>
              </a:rPr>
              <a:t>  reorder(n1, n2);</a:t>
            </a:r>
          </a:p>
          <a:p>
            <a:pPr>
              <a:buNone/>
            </a:pPr>
            <a:r>
              <a:rPr lang="en-US" sz="2200" b="1" dirty="0" smtClean="0">
                <a:solidFill>
                  <a:srgbClr val="002060"/>
                </a:solidFill>
                <a:latin typeface="Courier New" pitchFamily="49" charset="0"/>
                <a:cs typeface="Courier New" pitchFamily="49" charset="0"/>
              </a:rPr>
              <a:t>  reorder(n3, n4);</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 &lt;&lt;“n1 = “ &lt;&lt; n1 &lt;&lt;</a:t>
            </a:r>
            <a:r>
              <a:rPr lang="en-US" sz="2200" b="1" dirty="0" err="1" smtClean="0">
                <a:solidFill>
                  <a:srgbClr val="002060"/>
                </a:solidFill>
                <a:latin typeface="Courier New" pitchFamily="49" charset="0"/>
                <a:cs typeface="Courier New" pitchFamily="49" charset="0"/>
              </a:rPr>
              <a:t>endl</a:t>
            </a:r>
            <a:r>
              <a:rPr lang="en-US" sz="2200" b="1" dirty="0" smtClean="0">
                <a:solidFill>
                  <a:srgbClr val="002060"/>
                </a:solidFill>
                <a:latin typeface="Courier New" pitchFamily="49" charset="0"/>
                <a:cs typeface="Courier New" pitchFamily="49" charset="0"/>
              </a:rPr>
              <a:t>;</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 &lt;&lt;“n2 = “ &lt;&lt; n2 &lt;&lt;</a:t>
            </a:r>
            <a:r>
              <a:rPr lang="en-US" sz="2200" b="1" dirty="0" err="1" smtClean="0">
                <a:solidFill>
                  <a:srgbClr val="002060"/>
                </a:solidFill>
                <a:latin typeface="Courier New" pitchFamily="49" charset="0"/>
                <a:cs typeface="Courier New" pitchFamily="49" charset="0"/>
              </a:rPr>
              <a:t>endl</a:t>
            </a:r>
            <a:r>
              <a:rPr lang="en-US" sz="2200" b="1" dirty="0" smtClean="0">
                <a:solidFill>
                  <a:srgbClr val="002060"/>
                </a:solidFill>
                <a:latin typeface="Courier New" pitchFamily="49" charset="0"/>
                <a:cs typeface="Courier New" pitchFamily="49" charset="0"/>
              </a:rPr>
              <a:t>;</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 &lt;&lt;“n3 = “ &lt;&lt; n3 &lt;&lt;</a:t>
            </a:r>
            <a:r>
              <a:rPr lang="en-US" sz="2200" b="1" dirty="0" err="1" smtClean="0">
                <a:solidFill>
                  <a:srgbClr val="002060"/>
                </a:solidFill>
                <a:latin typeface="Courier New" pitchFamily="49" charset="0"/>
                <a:cs typeface="Courier New" pitchFamily="49" charset="0"/>
              </a:rPr>
              <a:t>endl</a:t>
            </a:r>
            <a:r>
              <a:rPr lang="en-US" sz="2200" b="1" dirty="0" smtClean="0">
                <a:solidFill>
                  <a:srgbClr val="002060"/>
                </a:solidFill>
                <a:latin typeface="Courier New" pitchFamily="49" charset="0"/>
                <a:cs typeface="Courier New" pitchFamily="49" charset="0"/>
              </a:rPr>
              <a:t>;</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cout</a:t>
            </a:r>
            <a:r>
              <a:rPr lang="en-US" sz="2200" b="1" dirty="0" smtClean="0">
                <a:solidFill>
                  <a:srgbClr val="002060"/>
                </a:solidFill>
                <a:latin typeface="Courier New" pitchFamily="49" charset="0"/>
                <a:cs typeface="Courier New" pitchFamily="49" charset="0"/>
              </a:rPr>
              <a:t> &lt;&lt;“n4 = “ &lt;&lt; n4 &lt;&lt; </a:t>
            </a:r>
            <a:r>
              <a:rPr lang="en-US" sz="2200" b="1" dirty="0" err="1" smtClean="0">
                <a:solidFill>
                  <a:srgbClr val="002060"/>
                </a:solidFill>
                <a:latin typeface="Courier New" pitchFamily="49" charset="0"/>
                <a:cs typeface="Courier New" pitchFamily="49" charset="0"/>
              </a:rPr>
              <a:t>endl</a:t>
            </a:r>
            <a:r>
              <a:rPr lang="en-US" sz="2200" b="1" dirty="0" smtClean="0">
                <a:solidFill>
                  <a:srgbClr val="002060"/>
                </a:solidFill>
                <a:latin typeface="Courier New" pitchFamily="49" charset="0"/>
                <a:cs typeface="Courier New" pitchFamily="49" charset="0"/>
              </a:rPr>
              <a:t>;</a:t>
            </a:r>
          </a:p>
          <a:p>
            <a:pPr>
              <a:buNone/>
            </a:pPr>
            <a:r>
              <a:rPr lang="en-US" sz="2200" b="1" dirty="0" smtClean="0">
                <a:solidFill>
                  <a:srgbClr val="002060"/>
                </a:solidFill>
                <a:latin typeface="Courier New" pitchFamily="49" charset="0"/>
                <a:cs typeface="Courier New" pitchFamily="49" charset="0"/>
              </a:rPr>
              <a:t> }</a:t>
            </a:r>
          </a:p>
          <a:p>
            <a:pPr>
              <a:buNone/>
            </a:pPr>
            <a:r>
              <a:rPr lang="en-US" sz="2200" b="1" dirty="0" smtClean="0">
                <a:solidFill>
                  <a:srgbClr val="002060"/>
                </a:solidFill>
                <a:latin typeface="Courier New" pitchFamily="49" charset="0"/>
                <a:cs typeface="Courier New" pitchFamily="49" charset="0"/>
              </a:rPr>
              <a:t> void reorder(</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&amp; num1,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&amp; num2)</a:t>
            </a:r>
          </a:p>
          <a:p>
            <a:pPr>
              <a:buNone/>
            </a:pPr>
            <a:r>
              <a:rPr lang="en-US" sz="2200" b="1" dirty="0" smtClean="0">
                <a:solidFill>
                  <a:srgbClr val="002060"/>
                </a:solidFill>
                <a:latin typeface="Courier New" pitchFamily="49" charset="0"/>
                <a:cs typeface="Courier New" pitchFamily="49" charset="0"/>
              </a:rPr>
              <a:t>  {if(num1 &gt; num2)</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temp = num1;</a:t>
            </a:r>
          </a:p>
          <a:p>
            <a:pPr>
              <a:buNone/>
            </a:pPr>
            <a:r>
              <a:rPr lang="en-US" sz="2200" b="1" dirty="0" smtClean="0">
                <a:solidFill>
                  <a:srgbClr val="002060"/>
                </a:solidFill>
                <a:latin typeface="Courier New" pitchFamily="49" charset="0"/>
                <a:cs typeface="Courier New" pitchFamily="49" charset="0"/>
              </a:rPr>
              <a:t>     num1 = num2;</a:t>
            </a:r>
          </a:p>
          <a:p>
            <a:pPr>
              <a:buNone/>
            </a:pPr>
            <a:r>
              <a:rPr lang="en-US" sz="2200" b="1" dirty="0" smtClean="0">
                <a:solidFill>
                  <a:srgbClr val="002060"/>
                </a:solidFill>
                <a:latin typeface="Courier New" pitchFamily="49" charset="0"/>
                <a:cs typeface="Courier New" pitchFamily="49" charset="0"/>
              </a:rPr>
              <a:t>     num2=temp;}</a:t>
            </a:r>
          </a:p>
          <a:p>
            <a:pPr>
              <a:buNone/>
            </a:pPr>
            <a:r>
              <a:rPr lang="en-US" sz="2200" b="1" dirty="0" smtClean="0">
                <a:solidFill>
                  <a:srgbClr val="002060"/>
                </a:solidFill>
                <a:latin typeface="Courier New" pitchFamily="49" charset="0"/>
                <a:cs typeface="Courier New" pitchFamily="49" charset="0"/>
              </a:rPr>
              <a:t>  }</a:t>
            </a:r>
          </a:p>
          <a:p>
            <a:pPr>
              <a:spcBef>
                <a:spcPct val="50000"/>
              </a:spcBef>
              <a:buNone/>
            </a:pP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sp>
        <p:nvSpPr>
          <p:cNvPr id="3" name="TextBox 2"/>
          <p:cNvSpPr txBox="1"/>
          <p:nvPr/>
        </p:nvSpPr>
        <p:spPr>
          <a:xfrm>
            <a:off x="7315200" y="4419600"/>
            <a:ext cx="1524000" cy="1785104"/>
          </a:xfrm>
          <a:prstGeom prst="rect">
            <a:avLst/>
          </a:prstGeom>
          <a:noFill/>
        </p:spPr>
        <p:txBody>
          <a:bodyPr wrap="square" rtlCol="0">
            <a:spAutoFit/>
          </a:bodyPr>
          <a:lstStyle/>
          <a:p>
            <a:r>
              <a:rPr lang="en-US" sz="2200" b="1" dirty="0" smtClean="0"/>
              <a:t>Output:</a:t>
            </a:r>
          </a:p>
          <a:p>
            <a:r>
              <a:rPr lang="en-US" sz="2200" b="1" dirty="0" smtClean="0"/>
              <a:t>n1 = 10</a:t>
            </a:r>
          </a:p>
          <a:p>
            <a:r>
              <a:rPr lang="en-US" sz="2200" b="1" dirty="0" smtClean="0"/>
              <a:t>n2 = 15</a:t>
            </a:r>
          </a:p>
          <a:p>
            <a:r>
              <a:rPr lang="en-US" sz="2200" b="1" dirty="0" smtClean="0"/>
              <a:t>n3 = 25</a:t>
            </a:r>
          </a:p>
          <a:p>
            <a:r>
              <a:rPr lang="en-US" sz="2200" b="1" dirty="0" smtClean="0"/>
              <a:t>n4 = 30</a:t>
            </a:r>
            <a:endParaRPr lang="en-IN" sz="2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a:solidFill>
            <a:srgbClr val="92D050"/>
          </a:solidFill>
        </p:spPr>
        <p:txBody>
          <a:bodyPr>
            <a:normAutofit/>
          </a:bodyPr>
          <a:lstStyle/>
          <a:p>
            <a:r>
              <a:rPr lang="en-US" sz="2800" dirty="0" smtClean="0">
                <a:latin typeface="Times New Roman" pitchFamily="18" charset="0"/>
                <a:cs typeface="Times New Roman" pitchFamily="18" charset="0"/>
              </a:rPr>
              <a:t>For reference parameters, </a:t>
            </a:r>
            <a:r>
              <a:rPr lang="en-US" sz="2800" u="sng" dirty="0" smtClean="0">
                <a:latin typeface="Times New Roman" pitchFamily="18" charset="0"/>
                <a:cs typeface="Times New Roman" pitchFamily="18" charset="0"/>
              </a:rPr>
              <a:t>the type of an argument must exactly match the type of the function parameter</a:t>
            </a:r>
            <a:r>
              <a:rPr lang="en-US" sz="2800" dirty="0" smtClean="0">
                <a:latin typeface="Times New Roman" pitchFamily="18" charset="0"/>
                <a:cs typeface="Times New Roman" pitchFamily="18" charset="0"/>
              </a:rPr>
              <a:t> – no implicit type coercion takes place in this case.</a:t>
            </a:r>
          </a:p>
          <a:p>
            <a:r>
              <a:rPr lang="en-US" sz="2800" dirty="0" smtClean="0">
                <a:latin typeface="Times New Roman" pitchFamily="18" charset="0"/>
                <a:cs typeface="Times New Roman" pitchFamily="18" charset="0"/>
              </a:rPr>
              <a:t>Following point should be noted about reference parameters:</a:t>
            </a:r>
          </a:p>
          <a:p>
            <a:r>
              <a:rPr lang="en-US" sz="2800" dirty="0" smtClean="0">
                <a:latin typeface="Times New Roman" pitchFamily="18" charset="0"/>
                <a:cs typeface="Times New Roman" pitchFamily="18" charset="0"/>
              </a:rPr>
              <a:t>A reference can never be null, it must always refer to a legitimate object.</a:t>
            </a: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p:txBody>
      </p:sp>
      <p:sp>
        <p:nvSpPr>
          <p:cNvPr id="4" name="5-Point Star 3"/>
          <p:cNvSpPr/>
          <p:nvPr/>
        </p:nvSpPr>
        <p:spPr>
          <a:xfrm>
            <a:off x="0" y="304800"/>
            <a:ext cx="533400" cy="381000"/>
          </a:xfrm>
          <a:prstGeom prst="star5">
            <a:avLst>
              <a:gd name="adj" fmla="val 13359"/>
              <a:gd name="hf" fmla="val 105146"/>
              <a:gd name="vf" fmla="val 11055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lnSpcReduction="10000"/>
          </a:bodyPr>
          <a:lstStyle/>
          <a:p>
            <a:pPr>
              <a:buNone/>
            </a:pPr>
            <a:r>
              <a:rPr lang="en-US" sz="2800" b="1" dirty="0" smtClean="0">
                <a:latin typeface="Times New Roman" pitchFamily="18" charset="0"/>
                <a:cs typeface="Times New Roman" pitchFamily="18" charset="0"/>
              </a:rPr>
              <a:t>Pass by Constant Reference:</a:t>
            </a:r>
          </a:p>
          <a:p>
            <a:r>
              <a:rPr lang="en-US" sz="2800" dirty="0" smtClean="0">
                <a:latin typeface="Times New Roman" pitchFamily="18" charset="0"/>
                <a:cs typeface="Times New Roman" pitchFamily="18" charset="0"/>
              </a:rPr>
              <a:t>Passing by reference has one disadvantage that it can change the values of the reference argument.</a:t>
            </a:r>
          </a:p>
          <a:p>
            <a:r>
              <a:rPr lang="en-US" sz="2800" dirty="0" smtClean="0">
                <a:latin typeface="Times New Roman" pitchFamily="18" charset="0"/>
                <a:cs typeface="Times New Roman" pitchFamily="18" charset="0"/>
              </a:rPr>
              <a:t>If it is required that the value of a reference parameter is not to be changed, then passing by </a:t>
            </a:r>
            <a:r>
              <a:rPr lang="en-US" sz="2800" i="1" dirty="0" smtClean="0">
                <a:solidFill>
                  <a:srgbClr val="FF0000"/>
                </a:solidFill>
                <a:latin typeface="Times New Roman" pitchFamily="18" charset="0"/>
                <a:cs typeface="Times New Roman" pitchFamily="18" charset="0"/>
              </a:rPr>
              <a:t>constant reference</a:t>
            </a:r>
            <a:r>
              <a:rPr lang="en-US" sz="2800" dirty="0" smtClean="0">
                <a:latin typeface="Times New Roman" pitchFamily="18" charset="0"/>
                <a:cs typeface="Times New Roman" pitchFamily="18" charset="0"/>
              </a:rPr>
              <a:t> is appropriate.</a:t>
            </a:r>
          </a:p>
          <a:p>
            <a:r>
              <a:rPr lang="en-US" sz="2800" dirty="0" smtClean="0">
                <a:latin typeface="Times New Roman" pitchFamily="18" charset="0"/>
                <a:cs typeface="Times New Roman" pitchFamily="18" charset="0"/>
              </a:rPr>
              <a:t>Pass by constant reference works the same way as passing by reference, except that the function is prevented from changing the value of the parameter.</a:t>
            </a:r>
          </a:p>
          <a:p>
            <a:r>
              <a:rPr lang="en-US" sz="2800" dirty="0" smtClean="0">
                <a:latin typeface="Times New Roman" pitchFamily="18" charset="0"/>
                <a:cs typeface="Times New Roman" pitchFamily="18" charset="0"/>
              </a:rPr>
              <a:t>The effect of passing by constant reference is that the value of the actual argument can be accessed by the formal parameter, but the value of that formal parameter may not be changed during the execution of the function. Such references are therefore also called </a:t>
            </a:r>
            <a:r>
              <a:rPr lang="en-US" sz="2800" i="1" dirty="0" smtClean="0">
                <a:solidFill>
                  <a:srgbClr val="FF0000"/>
                </a:solidFill>
                <a:latin typeface="Times New Roman" pitchFamily="18" charset="0"/>
                <a:cs typeface="Times New Roman" pitchFamily="18" charset="0"/>
              </a:rPr>
              <a:t>read only </a:t>
            </a:r>
            <a:r>
              <a:rPr lang="en-US" sz="2800" dirty="0" smtClean="0">
                <a:latin typeface="Times New Roman" pitchFamily="18" charset="0"/>
                <a:cs typeface="Times New Roman" pitchFamily="18" charset="0"/>
              </a:rPr>
              <a:t>references.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a:bodyPr>
          <a:lstStyle/>
          <a:p>
            <a:r>
              <a:rPr lang="en-US" sz="2800" dirty="0" smtClean="0">
                <a:latin typeface="Times New Roman" pitchFamily="18" charset="0"/>
                <a:cs typeface="Times New Roman" pitchFamily="18" charset="0"/>
              </a:rPr>
              <a:t>In passing by constant reference, the reference parameter has the syntax:</a:t>
            </a:r>
          </a:p>
          <a:p>
            <a:pPr>
              <a:buNone/>
            </a:pPr>
            <a:r>
              <a:rPr lang="en-US" sz="2800" dirty="0" smtClean="0">
                <a:latin typeface="Times New Roman" pitchFamily="18" charset="0"/>
                <a:cs typeface="Times New Roman" pitchFamily="18" charset="0"/>
              </a:rPr>
              <a:t>           </a:t>
            </a:r>
            <a:r>
              <a:rPr lang="en-US" sz="2200" b="1" dirty="0" smtClean="0">
                <a:solidFill>
                  <a:srgbClr val="002060"/>
                </a:solidFill>
                <a:latin typeface="Courier New" pitchFamily="49" charset="0"/>
                <a:cs typeface="Courier New" pitchFamily="49" charset="0"/>
              </a:rPr>
              <a:t>const </a:t>
            </a:r>
            <a:r>
              <a:rPr lang="en-US" sz="2200" b="1" dirty="0" err="1" smtClean="0">
                <a:solidFill>
                  <a:srgbClr val="002060"/>
                </a:solidFill>
                <a:latin typeface="Courier New" pitchFamily="49" charset="0"/>
                <a:cs typeface="Courier New" pitchFamily="49" charset="0"/>
              </a:rPr>
              <a:t>dataType</a:t>
            </a:r>
            <a:r>
              <a:rPr lang="en-US" sz="2200" b="1" dirty="0" smtClean="0">
                <a:solidFill>
                  <a:srgbClr val="002060"/>
                </a:solidFill>
                <a:latin typeface="Courier New" pitchFamily="49" charset="0"/>
                <a:cs typeface="Courier New" pitchFamily="49" charset="0"/>
              </a:rPr>
              <a:t>&amp; </a:t>
            </a:r>
            <a:r>
              <a:rPr lang="en-US" sz="2200" b="1" dirty="0" err="1" smtClean="0">
                <a:solidFill>
                  <a:srgbClr val="002060"/>
                </a:solidFill>
                <a:latin typeface="Courier New" pitchFamily="49" charset="0"/>
                <a:cs typeface="Courier New" pitchFamily="49" charset="0"/>
              </a:rPr>
              <a:t>varaible</a:t>
            </a:r>
            <a:r>
              <a:rPr lang="en-US" sz="2200" b="1" dirty="0" smtClean="0">
                <a:solidFill>
                  <a:srgbClr val="002060"/>
                </a:solidFill>
                <a:latin typeface="Courier New" pitchFamily="49" charset="0"/>
                <a:cs typeface="Courier New" pitchFamily="49" charset="0"/>
              </a:rPr>
              <a:t> </a:t>
            </a:r>
          </a:p>
          <a:p>
            <a:pPr>
              <a:buNone/>
            </a:pPr>
            <a:r>
              <a:rPr lang="en-US" sz="2200" b="1" dirty="0" smtClean="0">
                <a:solidFill>
                  <a:srgbClr val="002060"/>
                </a:solidFill>
                <a:latin typeface="Courier New" pitchFamily="49" charset="0"/>
                <a:cs typeface="Courier New" pitchFamily="49" charset="0"/>
              </a:rPr>
              <a:t>  </a:t>
            </a:r>
            <a:r>
              <a:rPr lang="en-US" sz="2800" dirty="0" smtClean="0">
                <a:latin typeface="Times New Roman" pitchFamily="18" charset="0"/>
                <a:cs typeface="Times New Roman" pitchFamily="18" charset="0"/>
              </a:rPr>
              <a:t>as in </a:t>
            </a:r>
            <a:r>
              <a:rPr lang="en-US" sz="2200" b="1" dirty="0" err="1" smtClean="0">
                <a:solidFill>
                  <a:srgbClr val="002060"/>
                </a:solidFill>
                <a:latin typeface="Courier New" pitchFamily="49" charset="0"/>
                <a:cs typeface="Courier New" pitchFamily="49" charset="0"/>
              </a:rPr>
              <a:t>myfunction</a:t>
            </a:r>
            <a:r>
              <a:rPr lang="en-US" sz="2200" b="1" dirty="0" smtClean="0">
                <a:solidFill>
                  <a:srgbClr val="002060"/>
                </a:solidFill>
                <a:latin typeface="Courier New" pitchFamily="49" charset="0"/>
                <a:cs typeface="Courier New" pitchFamily="49" charset="0"/>
              </a:rPr>
              <a:t>(</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n, float&amp; m, const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&amp; x)</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When the function </a:t>
            </a:r>
            <a:r>
              <a:rPr lang="en-US" sz="2400" b="1" dirty="0" err="1" smtClean="0">
                <a:solidFill>
                  <a:srgbClr val="002060"/>
                </a:solidFill>
                <a:latin typeface="Courier New" pitchFamily="49" charset="0"/>
                <a:cs typeface="Courier New" pitchFamily="49" charset="0"/>
              </a:rPr>
              <a:t>myfunction</a:t>
            </a:r>
            <a:r>
              <a:rPr lang="en-US" sz="2800" dirty="0" smtClean="0">
                <a:latin typeface="Times New Roman" pitchFamily="18" charset="0"/>
                <a:cs typeface="Times New Roman" pitchFamily="18" charset="0"/>
              </a:rPr>
              <a:t> above, is called, the first argument is passed by value, the second argument is passed by reference, and the third argument is passed by constant reference.</a:t>
            </a:r>
          </a:p>
          <a:p>
            <a:r>
              <a:rPr lang="en-US" sz="2800" dirty="0" smtClean="0">
                <a:latin typeface="Times New Roman" pitchFamily="18" charset="0"/>
                <a:cs typeface="Times New Roman" pitchFamily="18" charset="0"/>
              </a:rPr>
              <a:t>Passing parameters by constant reference is used mostly in functions that process large objects, such as arrays and class instances.</a:t>
            </a:r>
            <a:endParaRPr lang="en-IN" sz="2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92500" lnSpcReduction="20000"/>
          </a:bodyPr>
          <a:lstStyle/>
          <a:p>
            <a:pPr>
              <a:buNone/>
            </a:pPr>
            <a:r>
              <a:rPr lang="en-US" sz="2800" b="1" dirty="0" smtClean="0">
                <a:solidFill>
                  <a:srgbClr val="002060"/>
                </a:solidFill>
                <a:latin typeface="Courier New" pitchFamily="49" charset="0"/>
                <a:cs typeface="Courier New" pitchFamily="49" charset="0"/>
              </a:rPr>
              <a:t> </a:t>
            </a:r>
            <a:r>
              <a:rPr lang="en-US" sz="2600" b="1" dirty="0" smtClean="0">
                <a:solidFill>
                  <a:srgbClr val="002060"/>
                </a:solidFill>
                <a:latin typeface="Courier New" pitchFamily="49" charset="0"/>
                <a:cs typeface="Courier New" pitchFamily="49" charset="0"/>
              </a:rPr>
              <a:t>#include&lt;</a:t>
            </a:r>
            <a:r>
              <a:rPr lang="en-US" sz="2600" b="1" dirty="0" err="1" smtClean="0">
                <a:solidFill>
                  <a:srgbClr val="002060"/>
                </a:solidFill>
                <a:latin typeface="Courier New" pitchFamily="49" charset="0"/>
                <a:cs typeface="Courier New" pitchFamily="49" charset="0"/>
              </a:rPr>
              <a:t>iostream</a:t>
            </a:r>
            <a:r>
              <a:rPr lang="en-US" sz="2600" b="1" dirty="0" smtClean="0">
                <a:solidFill>
                  <a:srgbClr val="002060"/>
                </a:solidFill>
                <a:latin typeface="Courier New" pitchFamily="49" charset="0"/>
                <a:cs typeface="Courier New" pitchFamily="49" charset="0"/>
              </a:rPr>
              <a:t>&gt; </a:t>
            </a:r>
            <a:r>
              <a:rPr lang="en-US" sz="2600" i="1" dirty="0" smtClean="0">
                <a:solidFill>
                  <a:srgbClr val="0000FF"/>
                </a:solidFill>
                <a:latin typeface="Times New Roman" pitchFamily="18" charset="0"/>
                <a:cs typeface="Times New Roman" pitchFamily="18" charset="0"/>
              </a:rPr>
              <a:t>// constant reference demo.</a:t>
            </a:r>
            <a:endParaRPr lang="en-US" sz="2600" b="1" dirty="0" smtClean="0">
              <a:solidFill>
                <a:srgbClr val="002060"/>
              </a:solidFill>
              <a:latin typeface="Courier New" pitchFamily="49" charset="0"/>
              <a:cs typeface="Courier New" pitchFamily="49" charset="0"/>
            </a:endParaRPr>
          </a:p>
          <a:p>
            <a:pPr>
              <a:buNone/>
            </a:pPr>
            <a:r>
              <a:rPr lang="en-US" sz="2600" b="1" dirty="0" smtClean="0">
                <a:solidFill>
                  <a:srgbClr val="002060"/>
                </a:solidFill>
                <a:latin typeface="Courier New" pitchFamily="49" charset="0"/>
                <a:cs typeface="Courier New" pitchFamily="49" charset="0"/>
              </a:rPr>
              <a:t>  using namespace std;</a:t>
            </a:r>
          </a:p>
          <a:p>
            <a:pPr>
              <a:buNone/>
            </a:pPr>
            <a:r>
              <a:rPr lang="en-US" sz="2600" b="1" dirty="0" smtClean="0">
                <a:solidFill>
                  <a:srgbClr val="002060"/>
                </a:solidFill>
                <a:latin typeface="Courier New" pitchFamily="49" charset="0"/>
                <a:cs typeface="Courier New" pitchFamily="49" charset="0"/>
              </a:rPr>
              <a:t>void f(</a:t>
            </a:r>
            <a:r>
              <a:rPr lang="en-US" sz="2600" b="1" dirty="0" err="1" smtClean="0">
                <a:solidFill>
                  <a:srgbClr val="002060"/>
                </a:solidFill>
                <a:latin typeface="Courier New" pitchFamily="49" charset="0"/>
                <a:cs typeface="Courier New" pitchFamily="49" charset="0"/>
              </a:rPr>
              <a:t>int</a:t>
            </a:r>
            <a:r>
              <a:rPr lang="en-US" sz="2600" b="1" dirty="0" smtClean="0">
                <a:solidFill>
                  <a:srgbClr val="002060"/>
                </a:solidFill>
                <a:latin typeface="Courier New" pitchFamily="49" charset="0"/>
                <a:cs typeface="Courier New" pitchFamily="49" charset="0"/>
              </a:rPr>
              <a:t>, </a:t>
            </a:r>
            <a:r>
              <a:rPr lang="en-US" sz="2600" b="1" dirty="0" err="1" smtClean="0">
                <a:solidFill>
                  <a:srgbClr val="002060"/>
                </a:solidFill>
                <a:latin typeface="Courier New" pitchFamily="49" charset="0"/>
                <a:cs typeface="Courier New" pitchFamily="49" charset="0"/>
              </a:rPr>
              <a:t>int</a:t>
            </a:r>
            <a:r>
              <a:rPr lang="en-US" sz="2600" b="1" dirty="0" smtClean="0">
                <a:solidFill>
                  <a:srgbClr val="002060"/>
                </a:solidFill>
                <a:latin typeface="Courier New" pitchFamily="49" charset="0"/>
                <a:cs typeface="Courier New" pitchFamily="49" charset="0"/>
              </a:rPr>
              <a:t>&amp;, const </a:t>
            </a:r>
            <a:r>
              <a:rPr lang="en-US" sz="2600" b="1" dirty="0" err="1" smtClean="0">
                <a:solidFill>
                  <a:srgbClr val="002060"/>
                </a:solidFill>
                <a:latin typeface="Courier New" pitchFamily="49" charset="0"/>
                <a:cs typeface="Courier New" pitchFamily="49" charset="0"/>
              </a:rPr>
              <a:t>int</a:t>
            </a:r>
            <a:r>
              <a:rPr lang="en-US" sz="2600" b="1" dirty="0" smtClean="0">
                <a:solidFill>
                  <a:srgbClr val="002060"/>
                </a:solidFill>
                <a:latin typeface="Courier New" pitchFamily="49" charset="0"/>
                <a:cs typeface="Courier New" pitchFamily="49" charset="0"/>
              </a:rPr>
              <a:t>&amp;); </a:t>
            </a:r>
          </a:p>
          <a:p>
            <a:pPr>
              <a:buNone/>
            </a:pPr>
            <a:endParaRPr lang="en-US" sz="2600" b="1" dirty="0" smtClean="0">
              <a:solidFill>
                <a:srgbClr val="002060"/>
              </a:solidFill>
              <a:latin typeface="Courier New" pitchFamily="49" charset="0"/>
              <a:cs typeface="Courier New" pitchFamily="49" charset="0"/>
            </a:endParaRPr>
          </a:p>
          <a:p>
            <a:pPr>
              <a:buNone/>
            </a:pPr>
            <a:r>
              <a:rPr lang="en-US" sz="2600" b="1" dirty="0" smtClean="0">
                <a:solidFill>
                  <a:srgbClr val="002060"/>
                </a:solidFill>
                <a:latin typeface="Courier New" pitchFamily="49" charset="0"/>
                <a:cs typeface="Courier New" pitchFamily="49" charset="0"/>
              </a:rPr>
              <a:t>  </a:t>
            </a:r>
            <a:r>
              <a:rPr lang="en-US" sz="2600" b="1" dirty="0" err="1" smtClean="0">
                <a:solidFill>
                  <a:srgbClr val="002060"/>
                </a:solidFill>
                <a:latin typeface="Courier New" pitchFamily="49" charset="0"/>
                <a:cs typeface="Courier New" pitchFamily="49" charset="0"/>
              </a:rPr>
              <a:t>int</a:t>
            </a:r>
            <a:r>
              <a:rPr lang="en-US" sz="2600" b="1" dirty="0" smtClean="0">
                <a:solidFill>
                  <a:srgbClr val="002060"/>
                </a:solidFill>
                <a:latin typeface="Courier New" pitchFamily="49" charset="0"/>
                <a:cs typeface="Courier New" pitchFamily="49" charset="0"/>
              </a:rPr>
              <a:t> main()</a:t>
            </a:r>
          </a:p>
          <a:p>
            <a:pPr>
              <a:buNone/>
            </a:pPr>
            <a:r>
              <a:rPr lang="en-US" sz="2600" b="1" dirty="0" smtClean="0">
                <a:solidFill>
                  <a:srgbClr val="002060"/>
                </a:solidFill>
                <a:latin typeface="Courier New" pitchFamily="49" charset="0"/>
                <a:cs typeface="Courier New" pitchFamily="49" charset="0"/>
              </a:rPr>
              <a:t> {</a:t>
            </a:r>
            <a:r>
              <a:rPr lang="en-US" sz="2600" b="1" dirty="0" err="1" smtClean="0">
                <a:solidFill>
                  <a:srgbClr val="002060"/>
                </a:solidFill>
                <a:latin typeface="Courier New" pitchFamily="49" charset="0"/>
                <a:cs typeface="Courier New" pitchFamily="49" charset="0"/>
              </a:rPr>
              <a:t>int</a:t>
            </a:r>
            <a:r>
              <a:rPr lang="en-US" sz="2600" b="1" dirty="0" smtClean="0">
                <a:solidFill>
                  <a:srgbClr val="002060"/>
                </a:solidFill>
                <a:latin typeface="Courier New" pitchFamily="49" charset="0"/>
                <a:cs typeface="Courier New" pitchFamily="49" charset="0"/>
              </a:rPr>
              <a:t> n1 = 10, n2 = 15, n3 = 35;</a:t>
            </a:r>
          </a:p>
          <a:p>
            <a:pPr>
              <a:buNone/>
            </a:pPr>
            <a:r>
              <a:rPr lang="en-US" sz="2600" b="1" dirty="0" smtClean="0">
                <a:solidFill>
                  <a:srgbClr val="002060"/>
                </a:solidFill>
                <a:latin typeface="Courier New" pitchFamily="49" charset="0"/>
                <a:cs typeface="Courier New" pitchFamily="49" charset="0"/>
              </a:rPr>
              <a:t>  f(n1, n2, n3);</a:t>
            </a:r>
          </a:p>
          <a:p>
            <a:pPr>
              <a:buNone/>
            </a:pPr>
            <a:r>
              <a:rPr lang="en-US" sz="2600" b="1" dirty="0" smtClean="0">
                <a:solidFill>
                  <a:srgbClr val="002060"/>
                </a:solidFill>
                <a:latin typeface="Courier New" pitchFamily="49" charset="0"/>
                <a:cs typeface="Courier New" pitchFamily="49" charset="0"/>
              </a:rPr>
              <a:t>  </a:t>
            </a:r>
            <a:r>
              <a:rPr lang="en-US" sz="2600" b="1" dirty="0" err="1" smtClean="0">
                <a:solidFill>
                  <a:srgbClr val="002060"/>
                </a:solidFill>
                <a:latin typeface="Courier New" pitchFamily="49" charset="0"/>
                <a:cs typeface="Courier New" pitchFamily="49" charset="0"/>
              </a:rPr>
              <a:t>cout</a:t>
            </a:r>
            <a:r>
              <a:rPr lang="en-US" sz="2600" b="1" dirty="0" smtClean="0">
                <a:solidFill>
                  <a:srgbClr val="002060"/>
                </a:solidFill>
                <a:latin typeface="Courier New" pitchFamily="49" charset="0"/>
                <a:cs typeface="Courier New" pitchFamily="49" charset="0"/>
              </a:rPr>
              <a:t> &lt;&lt;“n1 = “ &lt;&lt; n1 &lt;&lt;</a:t>
            </a:r>
            <a:r>
              <a:rPr lang="en-US" sz="2600" b="1" dirty="0" err="1" smtClean="0">
                <a:solidFill>
                  <a:srgbClr val="002060"/>
                </a:solidFill>
                <a:latin typeface="Courier New" pitchFamily="49" charset="0"/>
                <a:cs typeface="Courier New" pitchFamily="49" charset="0"/>
              </a:rPr>
              <a:t>endl</a:t>
            </a:r>
            <a:r>
              <a:rPr lang="en-US" sz="2600" b="1" dirty="0" smtClean="0">
                <a:solidFill>
                  <a:srgbClr val="002060"/>
                </a:solidFill>
                <a:latin typeface="Courier New" pitchFamily="49" charset="0"/>
                <a:cs typeface="Courier New" pitchFamily="49" charset="0"/>
              </a:rPr>
              <a:t>;</a:t>
            </a:r>
          </a:p>
          <a:p>
            <a:pPr>
              <a:buNone/>
            </a:pPr>
            <a:r>
              <a:rPr lang="en-US" sz="2600" b="1" dirty="0" smtClean="0">
                <a:solidFill>
                  <a:srgbClr val="002060"/>
                </a:solidFill>
                <a:latin typeface="Courier New" pitchFamily="49" charset="0"/>
                <a:cs typeface="Courier New" pitchFamily="49" charset="0"/>
              </a:rPr>
              <a:t>  </a:t>
            </a:r>
            <a:r>
              <a:rPr lang="en-US" sz="2600" b="1" dirty="0" err="1" smtClean="0">
                <a:solidFill>
                  <a:srgbClr val="002060"/>
                </a:solidFill>
                <a:latin typeface="Courier New" pitchFamily="49" charset="0"/>
                <a:cs typeface="Courier New" pitchFamily="49" charset="0"/>
              </a:rPr>
              <a:t>cout</a:t>
            </a:r>
            <a:r>
              <a:rPr lang="en-US" sz="2600" b="1" dirty="0" smtClean="0">
                <a:solidFill>
                  <a:srgbClr val="002060"/>
                </a:solidFill>
                <a:latin typeface="Courier New" pitchFamily="49" charset="0"/>
                <a:cs typeface="Courier New" pitchFamily="49" charset="0"/>
              </a:rPr>
              <a:t> &lt;&lt;“n2 = “ &lt;&lt; n2 &lt;&lt;</a:t>
            </a:r>
            <a:r>
              <a:rPr lang="en-US" sz="2600" b="1" dirty="0" err="1" smtClean="0">
                <a:solidFill>
                  <a:srgbClr val="002060"/>
                </a:solidFill>
                <a:latin typeface="Courier New" pitchFamily="49" charset="0"/>
                <a:cs typeface="Courier New" pitchFamily="49" charset="0"/>
              </a:rPr>
              <a:t>endl</a:t>
            </a:r>
            <a:r>
              <a:rPr lang="en-US" sz="2600" b="1" dirty="0" smtClean="0">
                <a:solidFill>
                  <a:srgbClr val="002060"/>
                </a:solidFill>
                <a:latin typeface="Courier New" pitchFamily="49" charset="0"/>
                <a:cs typeface="Courier New" pitchFamily="49" charset="0"/>
              </a:rPr>
              <a:t>;</a:t>
            </a:r>
          </a:p>
          <a:p>
            <a:pPr>
              <a:buNone/>
            </a:pPr>
            <a:r>
              <a:rPr lang="en-US" sz="2600" b="1" dirty="0" smtClean="0">
                <a:solidFill>
                  <a:srgbClr val="002060"/>
                </a:solidFill>
                <a:latin typeface="Courier New" pitchFamily="49" charset="0"/>
                <a:cs typeface="Courier New" pitchFamily="49" charset="0"/>
              </a:rPr>
              <a:t>  </a:t>
            </a:r>
            <a:r>
              <a:rPr lang="en-US" sz="2600" b="1" dirty="0" err="1" smtClean="0">
                <a:solidFill>
                  <a:srgbClr val="002060"/>
                </a:solidFill>
                <a:latin typeface="Courier New" pitchFamily="49" charset="0"/>
                <a:cs typeface="Courier New" pitchFamily="49" charset="0"/>
              </a:rPr>
              <a:t>cout</a:t>
            </a:r>
            <a:r>
              <a:rPr lang="en-US" sz="2600" b="1" dirty="0" smtClean="0">
                <a:solidFill>
                  <a:srgbClr val="002060"/>
                </a:solidFill>
                <a:latin typeface="Courier New" pitchFamily="49" charset="0"/>
                <a:cs typeface="Courier New" pitchFamily="49" charset="0"/>
              </a:rPr>
              <a:t> &lt;&lt;“n3 = “ &lt;&lt; n3 &lt;&lt;</a:t>
            </a:r>
            <a:r>
              <a:rPr lang="en-US" sz="2600" b="1" dirty="0" err="1" smtClean="0">
                <a:solidFill>
                  <a:srgbClr val="002060"/>
                </a:solidFill>
                <a:latin typeface="Courier New" pitchFamily="49" charset="0"/>
                <a:cs typeface="Courier New" pitchFamily="49" charset="0"/>
              </a:rPr>
              <a:t>endl</a:t>
            </a:r>
            <a:r>
              <a:rPr lang="en-US" sz="2600" b="1" dirty="0" smtClean="0">
                <a:solidFill>
                  <a:srgbClr val="002060"/>
                </a:solidFill>
                <a:latin typeface="Courier New" pitchFamily="49" charset="0"/>
                <a:cs typeface="Courier New" pitchFamily="49" charset="0"/>
              </a:rPr>
              <a:t>;</a:t>
            </a:r>
          </a:p>
          <a:p>
            <a:pPr>
              <a:buNone/>
            </a:pPr>
            <a:r>
              <a:rPr lang="en-US" sz="2600" b="1" dirty="0" smtClean="0">
                <a:solidFill>
                  <a:srgbClr val="002060"/>
                </a:solidFill>
                <a:latin typeface="Courier New" pitchFamily="49" charset="0"/>
                <a:cs typeface="Courier New" pitchFamily="49" charset="0"/>
              </a:rPr>
              <a:t> }</a:t>
            </a:r>
          </a:p>
          <a:p>
            <a:pPr>
              <a:buNone/>
            </a:pPr>
            <a:r>
              <a:rPr lang="en-US" sz="2600" b="1" dirty="0" smtClean="0">
                <a:solidFill>
                  <a:srgbClr val="002060"/>
                </a:solidFill>
                <a:latin typeface="Courier New" pitchFamily="49" charset="0"/>
                <a:cs typeface="Courier New" pitchFamily="49" charset="0"/>
              </a:rPr>
              <a:t> void f(</a:t>
            </a:r>
            <a:r>
              <a:rPr lang="en-US" sz="2600" b="1" dirty="0" err="1" smtClean="0">
                <a:solidFill>
                  <a:srgbClr val="002060"/>
                </a:solidFill>
                <a:latin typeface="Courier New" pitchFamily="49" charset="0"/>
                <a:cs typeface="Courier New" pitchFamily="49" charset="0"/>
              </a:rPr>
              <a:t>int</a:t>
            </a:r>
            <a:r>
              <a:rPr lang="en-US" sz="2600" b="1" dirty="0" smtClean="0">
                <a:solidFill>
                  <a:srgbClr val="002060"/>
                </a:solidFill>
                <a:latin typeface="Courier New" pitchFamily="49" charset="0"/>
                <a:cs typeface="Courier New" pitchFamily="49" charset="0"/>
              </a:rPr>
              <a:t> x, </a:t>
            </a:r>
            <a:r>
              <a:rPr lang="en-US" sz="2600" b="1" dirty="0" err="1" smtClean="0">
                <a:solidFill>
                  <a:srgbClr val="002060"/>
                </a:solidFill>
                <a:latin typeface="Courier New" pitchFamily="49" charset="0"/>
                <a:cs typeface="Courier New" pitchFamily="49" charset="0"/>
              </a:rPr>
              <a:t>int</a:t>
            </a:r>
            <a:r>
              <a:rPr lang="en-US" sz="2600" b="1" dirty="0" smtClean="0">
                <a:solidFill>
                  <a:srgbClr val="002060"/>
                </a:solidFill>
                <a:latin typeface="Courier New" pitchFamily="49" charset="0"/>
                <a:cs typeface="Courier New" pitchFamily="49" charset="0"/>
              </a:rPr>
              <a:t>&amp; y, const </a:t>
            </a:r>
            <a:r>
              <a:rPr lang="en-US" sz="2600" b="1" dirty="0" err="1" smtClean="0">
                <a:solidFill>
                  <a:srgbClr val="002060"/>
                </a:solidFill>
                <a:latin typeface="Courier New" pitchFamily="49" charset="0"/>
                <a:cs typeface="Courier New" pitchFamily="49" charset="0"/>
              </a:rPr>
              <a:t>int</a:t>
            </a:r>
            <a:r>
              <a:rPr lang="en-US" sz="2600" b="1" dirty="0" smtClean="0">
                <a:solidFill>
                  <a:srgbClr val="002060"/>
                </a:solidFill>
                <a:latin typeface="Courier New" pitchFamily="49" charset="0"/>
                <a:cs typeface="Courier New" pitchFamily="49" charset="0"/>
              </a:rPr>
              <a:t>&amp; z)</a:t>
            </a:r>
          </a:p>
          <a:p>
            <a:pPr>
              <a:buNone/>
            </a:pPr>
            <a:r>
              <a:rPr lang="en-US" sz="2600" b="1" dirty="0" smtClean="0">
                <a:solidFill>
                  <a:srgbClr val="002060"/>
                </a:solidFill>
                <a:latin typeface="Courier New" pitchFamily="49" charset="0"/>
                <a:cs typeface="Courier New" pitchFamily="49" charset="0"/>
              </a:rPr>
              <a:t>  {x += y;</a:t>
            </a:r>
          </a:p>
          <a:p>
            <a:pPr>
              <a:buNone/>
            </a:pPr>
            <a:r>
              <a:rPr lang="en-US" sz="2600" b="1" dirty="0" smtClean="0">
                <a:solidFill>
                  <a:srgbClr val="002060"/>
                </a:solidFill>
                <a:latin typeface="Courier New" pitchFamily="49" charset="0"/>
                <a:cs typeface="Courier New" pitchFamily="49" charset="0"/>
              </a:rPr>
              <a:t>   y += z;</a:t>
            </a:r>
          </a:p>
          <a:p>
            <a:pPr>
              <a:buNone/>
            </a:pPr>
            <a:r>
              <a:rPr lang="en-US" sz="2600" b="1" dirty="0" smtClean="0">
                <a:solidFill>
                  <a:srgbClr val="002060"/>
                </a:solidFill>
                <a:latin typeface="Courier New" pitchFamily="49" charset="0"/>
                <a:cs typeface="Courier New" pitchFamily="49" charset="0"/>
              </a:rPr>
              <a:t>  }</a:t>
            </a:r>
          </a:p>
          <a:p>
            <a:pPr>
              <a:spcBef>
                <a:spcPct val="50000"/>
              </a:spcBef>
              <a:buNone/>
            </a:pPr>
            <a:r>
              <a:rPr lang="en-US" sz="2600" dirty="0" smtClean="0">
                <a:latin typeface="Times New Roman" pitchFamily="18" charset="0"/>
                <a:cs typeface="Times New Roman" pitchFamily="18" charset="0"/>
              </a:rPr>
              <a:t> </a:t>
            </a:r>
          </a:p>
          <a:p>
            <a:pPr>
              <a:buNone/>
            </a:pPr>
            <a:endParaRPr lang="en-IN" sz="2800" dirty="0">
              <a:latin typeface="Times New Roman" pitchFamily="18" charset="0"/>
              <a:cs typeface="Times New Roman" pitchFamily="18" charset="0"/>
            </a:endParaRPr>
          </a:p>
        </p:txBody>
      </p:sp>
      <p:sp>
        <p:nvSpPr>
          <p:cNvPr id="4" name="Rectangle 3"/>
          <p:cNvSpPr/>
          <p:nvPr/>
        </p:nvSpPr>
        <p:spPr>
          <a:xfrm>
            <a:off x="7391400" y="4800600"/>
            <a:ext cx="1143000" cy="1785104"/>
          </a:xfrm>
          <a:prstGeom prst="rect">
            <a:avLst/>
          </a:prstGeom>
        </p:spPr>
        <p:txBody>
          <a:bodyPr wrap="square">
            <a:spAutoFit/>
          </a:bodyPr>
          <a:lstStyle/>
          <a:p>
            <a:r>
              <a:rPr lang="en-US" sz="2200" b="1" dirty="0" smtClean="0"/>
              <a:t>Output:</a:t>
            </a:r>
          </a:p>
          <a:p>
            <a:r>
              <a:rPr lang="en-US" sz="2200" b="1" dirty="0" smtClean="0"/>
              <a:t>n1 = 10</a:t>
            </a:r>
          </a:p>
          <a:p>
            <a:r>
              <a:rPr lang="en-US" sz="2200" b="1" dirty="0" smtClean="0"/>
              <a:t>n2 = 50</a:t>
            </a:r>
          </a:p>
          <a:p>
            <a:r>
              <a:rPr lang="en-US" sz="2200" b="1" dirty="0" smtClean="0"/>
              <a:t>n3 = 35</a:t>
            </a:r>
          </a:p>
          <a:p>
            <a:endParaRPr lang="en-IN" sz="22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2904</TotalTime>
  <Words>2801</Words>
  <Application>Microsoft Office PowerPoint</Application>
  <PresentationFormat>On-screen Show (4:3)</PresentationFormat>
  <Paragraphs>263</Paragraphs>
  <Slides>27</Slides>
  <Notes>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Functions (continued)</vt:lpstr>
      <vt:lpstr>Slide 2</vt:lpstr>
      <vt:lpstr>Slide 3</vt:lpstr>
      <vt:lpstr>Slide 4</vt:lpstr>
      <vt:lpstr>Slide 5</vt:lpstr>
      <vt:lpstr>Slide 6</vt:lpstr>
      <vt:lpstr>Slide 7</vt:lpstr>
      <vt:lpstr>Slide 8</vt:lpstr>
      <vt:lpstr>Slide 9</vt:lpstr>
      <vt:lpstr>Inline Functions</vt:lpstr>
      <vt:lpstr>Slide 11</vt:lpstr>
      <vt:lpstr>Slide 12</vt:lpstr>
      <vt:lpstr>Default Arguments</vt:lpstr>
      <vt:lpstr>Slide 14</vt:lpstr>
      <vt:lpstr>Slide 15</vt:lpstr>
      <vt:lpstr>Slide 16</vt:lpstr>
      <vt:lpstr>Overloaded Functions</vt:lpstr>
      <vt:lpstr>Slide 18</vt:lpstr>
      <vt:lpstr>Recursive Functions (Recursion)</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Structures</dc:title>
  <dc:creator>ADMIN</dc:creator>
  <cp:lastModifiedBy>ACER</cp:lastModifiedBy>
  <cp:revision>1216</cp:revision>
  <dcterms:created xsi:type="dcterms:W3CDTF">2011-01-19T11:30:53Z</dcterms:created>
  <dcterms:modified xsi:type="dcterms:W3CDTF">2011-03-25T07:15:25Z</dcterms:modified>
</cp:coreProperties>
</file>