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29.xml" ContentType="application/vnd.openxmlformats-officedocument.presentationml.slide+xml"/>
  <Override PartName="/ppt/slideLayouts/slideLayout39.xml" ContentType="application/vnd.openxmlformats-officedocument.presentationml.slideLayout+xml"/>
  <Override PartName="/ppt/theme/theme5.xml" ContentType="application/vnd.openxmlformats-officedocument.theme+xml"/>
  <Override PartName="/ppt/slideLayouts/slideLayout57.xml" ContentType="application/vnd.openxmlformats-officedocument.presentationml.slideLayout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64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3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docProps/custom.xml" ContentType="application/vnd.openxmlformats-officedocument.custom-properties+xml"/>
  <Override PartName="/ppt/notesSlides/notesSlide7.xml" ContentType="application/vnd.openxmlformats-officedocument.presentationml.notesSlide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slideMasters/slideMaster4.xml" ContentType="application/vnd.openxmlformats-officedocument.presentationml.slideMaster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theme/theme6.xml" ContentType="application/vnd.openxmlformats-officedocument.theme+xml"/>
  <Override PartName="/ppt/diagrams/colors4.xml" ContentType="application/vnd.openxmlformats-officedocument.drawingml.diagramColor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Layouts/slideLayout29.xml" ContentType="application/vnd.openxmlformats-officedocument.presentationml.slideLayout+xml"/>
  <Override PartName="/ppt/slideLayouts/slideLayout58.xml" ContentType="application/vnd.openxmlformats-officedocument.presentationml.slideLayout+xml"/>
  <Override PartName="/ppt/notesSlides/notesSlide3.xml" ContentType="application/vnd.openxmlformats-officedocument.presentationml.notes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65.xml" ContentType="application/vnd.openxmlformats-officedocument.presentationml.slideLayout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63.xml" ContentType="application/vnd.openxmlformats-officedocument.presentationml.slideLayout+xml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61.xml" ContentType="application/vnd.openxmlformats-officedocument.presentationml.slideLayout+xml"/>
  <Override PartName="/ppt/diagrams/layout6.xml" ContentType="application/vnd.openxmlformats-officedocument.drawingml.diagram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0.xml" ContentType="application/vnd.openxmlformats-officedocument.presentationml.slideLayout+xml"/>
  <Override PartName="/ppt/diagrams/layout4.xml" ContentType="application/vnd.openxmlformats-officedocument.drawingml.diagram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diagrams/layout2.xml" ContentType="application/vnd.openxmlformats-officedocument.drawingml.diagramLayout+xml"/>
  <Override PartName="/ppt/diagrams/data5.xml" ContentType="application/vnd.openxmlformats-officedocument.drawingml.diagramData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slideMasters/slideMaster5.xml" ContentType="application/vnd.openxmlformats-officedocument.presentationml.slideMaster+xml"/>
  <Override PartName="/ppt/slides/slide8.xml" ContentType="application/vnd.openxmlformats-officedocument.presentationml.slide+xml"/>
  <Override PartName="/ppt/slideLayouts/slideLayout59.xml" ContentType="application/vnd.openxmlformats-officedocument.presentationml.slideLayout+xml"/>
  <Override PartName="/ppt/theme/theme7.xml" ContentType="application/vnd.openxmlformats-officedocument.them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quickStyle6.xml" ContentType="application/vnd.openxmlformats-officedocument.drawingml.diagramStyl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66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2.xml" ContentType="application/vnd.openxmlformats-officedocument.presentationml.slideLayout+xml"/>
  <Default Extension="rels" ContentType="application/vnd.openxmlformats-package.relationships+xml"/>
  <Override PartName="/ppt/slides/slide23.xml" ContentType="application/vnd.openxmlformats-officedocument.presentationml.slide+xml"/>
  <Override PartName="/ppt/slideLayouts/slideLayout2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s/slide12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40.xml" ContentType="application/vnd.openxmlformats-officedocument.presentationml.slideLayout+xml"/>
  <Override PartName="/ppt/commentAuthors.xml" ContentType="application/vnd.openxmlformats-officedocument.presentationml.commentAuthors+xml"/>
  <Override PartName="/ppt/diagrams/layout3.xml" ContentType="application/vnd.openxmlformats-officedocument.drawingml.diagramLayout+xml"/>
  <Override PartName="/ppt/notesSlides/notesSlide9.xml" ContentType="application/vnd.openxmlformats-officedocument.presentationml.notesSlide+xml"/>
  <Override PartName="/ppt/diagrams/data4.xml" ContentType="application/vnd.openxmlformats-officedocument.drawingml.diagramData+xml"/>
  <Override PartName="/ppt/slideMasters/slideMaster6.xml" ContentType="application/vnd.openxmlformats-officedocument.presentationml.slideMaster+xml"/>
  <Override PartName="/ppt/diagrams/colors6.xml" ContentType="application/vnd.openxmlformats-officedocument.drawingml.diagramColors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28.xml" ContentType="application/vnd.openxmlformats-officedocument.presentationml.slide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notesSlides/notesSlide1.xml" ContentType="application/vnd.openxmlformats-officedocument.presentationml.notesSlide+xml"/>
  <Override PartName="/ppt/diagrams/colors2.xml" ContentType="application/vnd.openxmlformats-officedocument.drawingml.diagramColors+xml"/>
  <Override PartName="/ppt/diagrams/quickStyle5.xml" ContentType="application/vnd.openxmlformats-officedocument.drawingml.diagramStyl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56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99" r:id="rId2"/>
    <p:sldMasterId id="2147483693" r:id="rId3"/>
    <p:sldMasterId id="2147483701" r:id="rId4"/>
    <p:sldMasterId id="2147483684" r:id="rId5"/>
    <p:sldMasterId id="2147483704" r:id="rId6"/>
  </p:sldMasterIdLst>
  <p:notesMasterIdLst>
    <p:notesMasterId r:id="rId36"/>
  </p:notesMasterIdLst>
  <p:sldIdLst>
    <p:sldId id="256" r:id="rId7"/>
    <p:sldId id="576" r:id="rId8"/>
    <p:sldId id="692" r:id="rId9"/>
    <p:sldId id="772" r:id="rId10"/>
    <p:sldId id="773" r:id="rId11"/>
    <p:sldId id="755" r:id="rId12"/>
    <p:sldId id="764" r:id="rId13"/>
    <p:sldId id="756" r:id="rId14"/>
    <p:sldId id="689" r:id="rId15"/>
    <p:sldId id="691" r:id="rId16"/>
    <p:sldId id="761" r:id="rId17"/>
    <p:sldId id="757" r:id="rId18"/>
    <p:sldId id="758" r:id="rId19"/>
    <p:sldId id="744" r:id="rId20"/>
    <p:sldId id="762" r:id="rId21"/>
    <p:sldId id="760" r:id="rId22"/>
    <p:sldId id="697" r:id="rId23"/>
    <p:sldId id="698" r:id="rId24"/>
    <p:sldId id="763" r:id="rId25"/>
    <p:sldId id="759" r:id="rId26"/>
    <p:sldId id="716" r:id="rId27"/>
    <p:sldId id="740" r:id="rId28"/>
    <p:sldId id="715" r:id="rId29"/>
    <p:sldId id="765" r:id="rId30"/>
    <p:sldId id="766" r:id="rId31"/>
    <p:sldId id="768" r:id="rId32"/>
    <p:sldId id="769" r:id="rId33"/>
    <p:sldId id="770" r:id="rId34"/>
    <p:sldId id="259" r:id="rId35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52">
          <p15:clr>
            <a:srgbClr val="A4A3A4"/>
          </p15:clr>
        </p15:guide>
        <p15:guide id="2" pos="3773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edong sun" initials="ds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90B4E8"/>
    <a:srgbClr val="FEB3A4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59" autoAdjust="0"/>
    <p:restoredTop sz="94414" autoAdjust="0"/>
  </p:normalViewPr>
  <p:slideViewPr>
    <p:cSldViewPr snapToGrid="0">
      <p:cViewPr varScale="1">
        <p:scale>
          <a:sx n="66" d="100"/>
          <a:sy n="66" d="100"/>
        </p:scale>
        <p:origin x="-918" y="-108"/>
      </p:cViewPr>
      <p:guideLst>
        <p:guide orient="horz" pos="2152"/>
        <p:guide pos="377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3025" cy="7373302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6EFBF03-A01C-458C-97A9-DE452EF2634C}" type="doc">
      <dgm:prSet loTypeId="urn:microsoft.com/office/officeart/2005/8/layout/radial2" loCatId="relationship" qsTypeId="urn:microsoft.com/office/officeart/2005/8/quickstyle/3d5" qsCatId="3D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8C2AD3D-0F1E-4FEC-99D5-3D6C00399EBE}">
      <dgm:prSet/>
      <dgm:spPr>
        <a:solidFill>
          <a:srgbClr val="FFC000"/>
        </a:solidFill>
      </dgm:spPr>
      <dgm:t>
        <a:bodyPr/>
        <a:lstStyle/>
        <a:p>
          <a:pPr rtl="0"/>
          <a:r>
            <a:rPr lang="zh-CN" smtClean="0"/>
            <a:t>生产者</a:t>
          </a:r>
          <a:endParaRPr lang="zh-CN" dirty="0"/>
        </a:p>
      </dgm:t>
    </dgm:pt>
    <dgm:pt modelId="{7C335078-1FD6-44EF-85D2-4998FBF210B8}" type="parTrans" cxnId="{8B29F473-824F-4F95-8846-A08D0EF9BE62}">
      <dgm:prSet/>
      <dgm:spPr/>
      <dgm:t>
        <a:bodyPr/>
        <a:lstStyle/>
        <a:p>
          <a:endParaRPr lang="zh-CN" altLang="en-US"/>
        </a:p>
      </dgm:t>
    </dgm:pt>
    <dgm:pt modelId="{4AE4D38A-9642-4487-AEBC-C87AFC89F80F}" type="sibTrans" cxnId="{8B29F473-824F-4F95-8846-A08D0EF9BE62}">
      <dgm:prSet/>
      <dgm:spPr/>
      <dgm:t>
        <a:bodyPr/>
        <a:lstStyle/>
        <a:p>
          <a:endParaRPr lang="zh-CN" altLang="en-US"/>
        </a:p>
      </dgm:t>
    </dgm:pt>
    <dgm:pt modelId="{C750D00C-CF39-4A87-AD41-2A2ABE72988A}">
      <dgm:prSet/>
      <dgm:spPr/>
      <dgm:t>
        <a:bodyPr/>
        <a:lstStyle/>
        <a:p>
          <a:pPr rtl="0"/>
          <a:r>
            <a:rPr lang="zh-CN" dirty="0" smtClean="0"/>
            <a:t>消费者</a:t>
          </a:r>
          <a:endParaRPr lang="zh-CN" dirty="0"/>
        </a:p>
      </dgm:t>
    </dgm:pt>
    <dgm:pt modelId="{03FCD36E-B379-4D5E-A028-DCE41E490DB2}" type="parTrans" cxnId="{1BED460E-4B66-4849-81E3-8D36B3F9A432}">
      <dgm:prSet/>
      <dgm:spPr/>
      <dgm:t>
        <a:bodyPr/>
        <a:lstStyle/>
        <a:p>
          <a:endParaRPr lang="zh-CN" altLang="en-US"/>
        </a:p>
      </dgm:t>
    </dgm:pt>
    <dgm:pt modelId="{DA3E45E5-EAE9-45FF-A01C-74E29E3FE0D7}" type="sibTrans" cxnId="{1BED460E-4B66-4849-81E3-8D36B3F9A432}">
      <dgm:prSet/>
      <dgm:spPr/>
      <dgm:t>
        <a:bodyPr/>
        <a:lstStyle/>
        <a:p>
          <a:endParaRPr lang="zh-CN" altLang="en-US"/>
        </a:p>
      </dgm:t>
    </dgm:pt>
    <dgm:pt modelId="{E33056EF-DC47-4EBB-93B5-2D950D5485F0}" type="pres">
      <dgm:prSet presAssocID="{A6EFBF03-A01C-458C-97A9-DE452EF2634C}" presName="composite" presStyleCnt="0">
        <dgm:presLayoutVars>
          <dgm:chMax val="5"/>
          <dgm:dir/>
          <dgm:animLvl val="ctr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888DFA59-4DA4-44F4-8ABB-8BC69D1942EF}" type="pres">
      <dgm:prSet presAssocID="{A6EFBF03-A01C-458C-97A9-DE452EF2634C}" presName="cycle" presStyleCnt="0"/>
      <dgm:spPr/>
    </dgm:pt>
    <dgm:pt modelId="{FEDA4FBE-C4F3-4155-B83B-4F485D0319EF}" type="pres">
      <dgm:prSet presAssocID="{A6EFBF03-A01C-458C-97A9-DE452EF2634C}" presName="centerShape" presStyleCnt="0"/>
      <dgm:spPr/>
    </dgm:pt>
    <dgm:pt modelId="{D1B79219-9A2D-44B8-A0AE-C3D33B16DF74}" type="pres">
      <dgm:prSet presAssocID="{A6EFBF03-A01C-458C-97A9-DE452EF2634C}" presName="connSite" presStyleLbl="node1" presStyleIdx="0" presStyleCnt="3"/>
      <dgm:spPr/>
    </dgm:pt>
    <dgm:pt modelId="{2AB2305C-2FFE-4B92-AC6A-EEFC9EB78902}" type="pres">
      <dgm:prSet presAssocID="{A6EFBF03-A01C-458C-97A9-DE452EF2634C}" presName="visible" presStyleLbl="node1" presStyleIdx="0" presStyleCnt="3"/>
      <dgm:spPr>
        <a:prstGeom prst="rect">
          <a:avLst/>
        </a:prstGeom>
        <a:solidFill>
          <a:srgbClr val="92D050"/>
        </a:solidFill>
      </dgm:spPr>
    </dgm:pt>
    <dgm:pt modelId="{E5443F94-0662-439F-ACCC-044224A43628}" type="pres">
      <dgm:prSet presAssocID="{7C335078-1FD6-44EF-85D2-4998FBF210B8}" presName="Name25" presStyleLbl="parChTrans1D1" presStyleIdx="0" presStyleCnt="2"/>
      <dgm:spPr/>
      <dgm:t>
        <a:bodyPr/>
        <a:lstStyle/>
        <a:p>
          <a:endParaRPr lang="zh-CN" altLang="en-US"/>
        </a:p>
      </dgm:t>
    </dgm:pt>
    <dgm:pt modelId="{639B6F84-60BB-4897-81AB-D7C01880D131}" type="pres">
      <dgm:prSet presAssocID="{18C2AD3D-0F1E-4FEC-99D5-3D6C00399EBE}" presName="node" presStyleCnt="0"/>
      <dgm:spPr/>
    </dgm:pt>
    <dgm:pt modelId="{E5859FF5-6135-446C-AE36-57B59ACD7BB5}" type="pres">
      <dgm:prSet presAssocID="{18C2AD3D-0F1E-4FEC-99D5-3D6C00399EBE}" presName="parentNode" presStyleLbl="node1" presStyleIdx="1" presStyleCnt="3" custLinFactNeighborX="26806" custLinFactNeighborY="-10376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A970443-6D4F-4DA6-BB70-B94ADB018994}" type="pres">
      <dgm:prSet presAssocID="{18C2AD3D-0F1E-4FEC-99D5-3D6C00399EBE}" presName="childNode" presStyleLbl="revTx" presStyleIdx="0" presStyleCnt="0">
        <dgm:presLayoutVars>
          <dgm:bulletEnabled val="1"/>
        </dgm:presLayoutVars>
      </dgm:prSet>
      <dgm:spPr/>
    </dgm:pt>
    <dgm:pt modelId="{970E15C5-9B6B-47FA-B44C-C120713B5A49}" type="pres">
      <dgm:prSet presAssocID="{03FCD36E-B379-4D5E-A028-DCE41E490DB2}" presName="Name25" presStyleLbl="parChTrans1D1" presStyleIdx="1" presStyleCnt="2"/>
      <dgm:spPr/>
      <dgm:t>
        <a:bodyPr/>
        <a:lstStyle/>
        <a:p>
          <a:endParaRPr lang="zh-CN" altLang="en-US"/>
        </a:p>
      </dgm:t>
    </dgm:pt>
    <dgm:pt modelId="{2C762E34-0F31-4BC8-B620-E7A3F1614001}" type="pres">
      <dgm:prSet presAssocID="{C750D00C-CF39-4A87-AD41-2A2ABE72988A}" presName="node" presStyleCnt="0"/>
      <dgm:spPr/>
    </dgm:pt>
    <dgm:pt modelId="{0F3E18A7-0CA8-445D-A4F9-269218A925E9}" type="pres">
      <dgm:prSet presAssocID="{C750D00C-CF39-4A87-AD41-2A2ABE72988A}" presName="parentNode" presStyleLbl="node1" presStyleIdx="2" presStyleCnt="3" custLinFactNeighborX="23347" custLinFactNeighborY="8647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0DEEC61-27D2-4FC5-A4B1-0AF0357FE4C2}" type="pres">
      <dgm:prSet presAssocID="{C750D00C-CF39-4A87-AD41-2A2ABE72988A}" presName="childNode" presStyleLbl="revTx" presStyleIdx="0" presStyleCnt="0">
        <dgm:presLayoutVars>
          <dgm:bulletEnabled val="1"/>
        </dgm:presLayoutVars>
      </dgm:prSet>
      <dgm:spPr/>
    </dgm:pt>
  </dgm:ptLst>
  <dgm:cxnLst>
    <dgm:cxn modelId="{8B29F473-824F-4F95-8846-A08D0EF9BE62}" srcId="{A6EFBF03-A01C-458C-97A9-DE452EF2634C}" destId="{18C2AD3D-0F1E-4FEC-99D5-3D6C00399EBE}" srcOrd="0" destOrd="0" parTransId="{7C335078-1FD6-44EF-85D2-4998FBF210B8}" sibTransId="{4AE4D38A-9642-4487-AEBC-C87AFC89F80F}"/>
    <dgm:cxn modelId="{1BED460E-4B66-4849-81E3-8D36B3F9A432}" srcId="{A6EFBF03-A01C-458C-97A9-DE452EF2634C}" destId="{C750D00C-CF39-4A87-AD41-2A2ABE72988A}" srcOrd="1" destOrd="0" parTransId="{03FCD36E-B379-4D5E-A028-DCE41E490DB2}" sibTransId="{DA3E45E5-EAE9-45FF-A01C-74E29E3FE0D7}"/>
    <dgm:cxn modelId="{706B172C-1E69-47E8-B3B6-176B40A9E8E7}" type="presOf" srcId="{03FCD36E-B379-4D5E-A028-DCE41E490DB2}" destId="{970E15C5-9B6B-47FA-B44C-C120713B5A49}" srcOrd="0" destOrd="0" presId="urn:microsoft.com/office/officeart/2005/8/layout/radial2"/>
    <dgm:cxn modelId="{04FB9154-D26E-4353-8F0D-C856A9DBE08A}" type="presOf" srcId="{C750D00C-CF39-4A87-AD41-2A2ABE72988A}" destId="{0F3E18A7-0CA8-445D-A4F9-269218A925E9}" srcOrd="0" destOrd="0" presId="urn:microsoft.com/office/officeart/2005/8/layout/radial2"/>
    <dgm:cxn modelId="{E5BF2509-2EAF-4B18-8B5B-F0770365DCE3}" type="presOf" srcId="{A6EFBF03-A01C-458C-97A9-DE452EF2634C}" destId="{E33056EF-DC47-4EBB-93B5-2D950D5485F0}" srcOrd="0" destOrd="0" presId="urn:microsoft.com/office/officeart/2005/8/layout/radial2"/>
    <dgm:cxn modelId="{61AD696A-43A1-4A50-A1CD-2F1DE1580529}" type="presOf" srcId="{18C2AD3D-0F1E-4FEC-99D5-3D6C00399EBE}" destId="{E5859FF5-6135-446C-AE36-57B59ACD7BB5}" srcOrd="0" destOrd="0" presId="urn:microsoft.com/office/officeart/2005/8/layout/radial2"/>
    <dgm:cxn modelId="{8CE67227-75C7-4E65-9FF2-13E72686731F}" type="presOf" srcId="{7C335078-1FD6-44EF-85D2-4998FBF210B8}" destId="{E5443F94-0662-439F-ACCC-044224A43628}" srcOrd="0" destOrd="0" presId="urn:microsoft.com/office/officeart/2005/8/layout/radial2"/>
    <dgm:cxn modelId="{1962433C-ED49-4865-92A4-C76D1D68127A}" type="presParOf" srcId="{E33056EF-DC47-4EBB-93B5-2D950D5485F0}" destId="{888DFA59-4DA4-44F4-8ABB-8BC69D1942EF}" srcOrd="0" destOrd="0" presId="urn:microsoft.com/office/officeart/2005/8/layout/radial2"/>
    <dgm:cxn modelId="{FB07E5D2-E6FA-4FD2-A050-C46229725794}" type="presParOf" srcId="{888DFA59-4DA4-44F4-8ABB-8BC69D1942EF}" destId="{FEDA4FBE-C4F3-4155-B83B-4F485D0319EF}" srcOrd="0" destOrd="0" presId="urn:microsoft.com/office/officeart/2005/8/layout/radial2"/>
    <dgm:cxn modelId="{2776AC44-B4A5-4A8B-AF8C-53BF62B8C5C6}" type="presParOf" srcId="{FEDA4FBE-C4F3-4155-B83B-4F485D0319EF}" destId="{D1B79219-9A2D-44B8-A0AE-C3D33B16DF74}" srcOrd="0" destOrd="0" presId="urn:microsoft.com/office/officeart/2005/8/layout/radial2"/>
    <dgm:cxn modelId="{B5DD1C38-E15F-4B04-BE65-E82C1ACAA7D5}" type="presParOf" srcId="{FEDA4FBE-C4F3-4155-B83B-4F485D0319EF}" destId="{2AB2305C-2FFE-4B92-AC6A-EEFC9EB78902}" srcOrd="1" destOrd="0" presId="urn:microsoft.com/office/officeart/2005/8/layout/radial2"/>
    <dgm:cxn modelId="{2A2E8712-EBEB-4763-9136-2E4C8C7349E4}" type="presParOf" srcId="{888DFA59-4DA4-44F4-8ABB-8BC69D1942EF}" destId="{E5443F94-0662-439F-ACCC-044224A43628}" srcOrd="1" destOrd="0" presId="urn:microsoft.com/office/officeart/2005/8/layout/radial2"/>
    <dgm:cxn modelId="{911C1078-7955-4F77-B4C4-E46F511EE303}" type="presParOf" srcId="{888DFA59-4DA4-44F4-8ABB-8BC69D1942EF}" destId="{639B6F84-60BB-4897-81AB-D7C01880D131}" srcOrd="2" destOrd="0" presId="urn:microsoft.com/office/officeart/2005/8/layout/radial2"/>
    <dgm:cxn modelId="{3F51997C-01D0-4D57-A837-568D50D22608}" type="presParOf" srcId="{639B6F84-60BB-4897-81AB-D7C01880D131}" destId="{E5859FF5-6135-446C-AE36-57B59ACD7BB5}" srcOrd="0" destOrd="0" presId="urn:microsoft.com/office/officeart/2005/8/layout/radial2"/>
    <dgm:cxn modelId="{BD5B3212-A45F-42FA-A578-0F41A8186DAD}" type="presParOf" srcId="{639B6F84-60BB-4897-81AB-D7C01880D131}" destId="{1A970443-6D4F-4DA6-BB70-B94ADB018994}" srcOrd="1" destOrd="0" presId="urn:microsoft.com/office/officeart/2005/8/layout/radial2"/>
    <dgm:cxn modelId="{27B2785F-FAAE-44E5-A7E5-E9AAA73D54FD}" type="presParOf" srcId="{888DFA59-4DA4-44F4-8ABB-8BC69D1942EF}" destId="{970E15C5-9B6B-47FA-B44C-C120713B5A49}" srcOrd="3" destOrd="0" presId="urn:microsoft.com/office/officeart/2005/8/layout/radial2"/>
    <dgm:cxn modelId="{51B106AC-3832-455F-A860-E26B94F09FC3}" type="presParOf" srcId="{888DFA59-4DA4-44F4-8ABB-8BC69D1942EF}" destId="{2C762E34-0F31-4BC8-B620-E7A3F1614001}" srcOrd="4" destOrd="0" presId="urn:microsoft.com/office/officeart/2005/8/layout/radial2"/>
    <dgm:cxn modelId="{CC7941F0-A67C-41A6-96A5-F8B50734EB95}" type="presParOf" srcId="{2C762E34-0F31-4BC8-B620-E7A3F1614001}" destId="{0F3E18A7-0CA8-445D-A4F9-269218A925E9}" srcOrd="0" destOrd="0" presId="urn:microsoft.com/office/officeart/2005/8/layout/radial2"/>
    <dgm:cxn modelId="{81643E19-6642-4A29-A458-6C7D045A3A8E}" type="presParOf" srcId="{2C762E34-0F31-4BC8-B620-E7A3F1614001}" destId="{00DEEC61-27D2-4FC5-A4B1-0AF0357FE4C2}" srcOrd="1" destOrd="0" presId="urn:microsoft.com/office/officeart/2005/8/layout/radial2"/>
  </dgm:cxnLst>
  <dgm:bg/>
  <dgm:whole/>
  <dgm:extLst>
    <a:ext uri="http://schemas.microsoft.com/office/drawing/2008/diagram">
      <dsp:dataModelExt xmlns=""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70F3074-D3ED-4F61-91FC-0A9CF7654EBC}" type="doc">
      <dgm:prSet loTypeId="urn:microsoft.com/office/officeart/2005/8/layout/radial2" loCatId="relationship" qsTypeId="urn:microsoft.com/office/officeart/2005/8/quickstyle/3d6" qsCatId="3D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A0F677AD-C0BF-4007-A41F-9FA77D745FF6}">
      <dgm:prSet/>
      <dgm:spPr/>
      <dgm:t>
        <a:bodyPr/>
        <a:lstStyle/>
        <a:p>
          <a:pPr rtl="0"/>
          <a:r>
            <a:rPr lang="zh-CN" dirty="0" smtClean="0"/>
            <a:t>消息接收</a:t>
          </a:r>
          <a:endParaRPr lang="zh-CN" dirty="0"/>
        </a:p>
      </dgm:t>
    </dgm:pt>
    <dgm:pt modelId="{EEE97FBB-FFE8-480D-82C6-EBDD04ABD579}" type="parTrans" cxnId="{BDD6E18A-CB3A-4BB2-A6E2-0C6646992031}">
      <dgm:prSet/>
      <dgm:spPr/>
      <dgm:t>
        <a:bodyPr/>
        <a:lstStyle/>
        <a:p>
          <a:endParaRPr lang="zh-CN" altLang="en-US"/>
        </a:p>
      </dgm:t>
    </dgm:pt>
    <dgm:pt modelId="{16DF6A06-9E7C-4E5A-A088-9847E5D7784B}" type="sibTrans" cxnId="{BDD6E18A-CB3A-4BB2-A6E2-0C6646992031}">
      <dgm:prSet/>
      <dgm:spPr/>
      <dgm:t>
        <a:bodyPr/>
        <a:lstStyle/>
        <a:p>
          <a:endParaRPr lang="zh-CN" altLang="en-US"/>
        </a:p>
      </dgm:t>
    </dgm:pt>
    <dgm:pt modelId="{02933084-D229-4839-8CFC-AA1CEFE5A966}">
      <dgm:prSet/>
      <dgm:spPr/>
      <dgm:t>
        <a:bodyPr/>
        <a:lstStyle/>
        <a:p>
          <a:pPr rtl="0"/>
          <a:r>
            <a:rPr lang="zh-CN" dirty="0" smtClean="0"/>
            <a:t>消息队列管理</a:t>
          </a:r>
          <a:endParaRPr lang="zh-CN" dirty="0"/>
        </a:p>
      </dgm:t>
    </dgm:pt>
    <dgm:pt modelId="{5A9998F5-D4A4-4890-B52E-D292C1EDE182}" type="parTrans" cxnId="{A72DC73F-1A0C-4714-AF4B-B5FBEEEED6D4}">
      <dgm:prSet/>
      <dgm:spPr/>
      <dgm:t>
        <a:bodyPr/>
        <a:lstStyle/>
        <a:p>
          <a:endParaRPr lang="zh-CN" altLang="en-US"/>
        </a:p>
      </dgm:t>
    </dgm:pt>
    <dgm:pt modelId="{0F702052-F4A5-4081-A055-18C8E5BB1611}" type="sibTrans" cxnId="{A72DC73F-1A0C-4714-AF4B-B5FBEEEED6D4}">
      <dgm:prSet/>
      <dgm:spPr/>
      <dgm:t>
        <a:bodyPr/>
        <a:lstStyle/>
        <a:p>
          <a:endParaRPr lang="zh-CN" altLang="en-US"/>
        </a:p>
      </dgm:t>
    </dgm:pt>
    <dgm:pt modelId="{90DB6FF9-075C-4FDF-8E1B-501186A7B646}">
      <dgm:prSet/>
      <dgm:spPr/>
      <dgm:t>
        <a:bodyPr/>
        <a:lstStyle/>
        <a:p>
          <a:pPr rtl="0"/>
          <a:r>
            <a:rPr lang="zh-CN" dirty="0" smtClean="0"/>
            <a:t>持久化</a:t>
          </a:r>
          <a:endParaRPr lang="zh-CN" dirty="0"/>
        </a:p>
      </dgm:t>
    </dgm:pt>
    <dgm:pt modelId="{290BABF5-30C2-4ED3-87FD-8B25D4D37548}" type="parTrans" cxnId="{FE951E11-9E7D-4BA3-BABC-A0176D8134AF}">
      <dgm:prSet/>
      <dgm:spPr/>
      <dgm:t>
        <a:bodyPr/>
        <a:lstStyle/>
        <a:p>
          <a:endParaRPr lang="zh-CN" altLang="en-US"/>
        </a:p>
      </dgm:t>
    </dgm:pt>
    <dgm:pt modelId="{6DB03CE8-EA38-4DD0-8F62-1DB42BBE6DCD}" type="sibTrans" cxnId="{FE951E11-9E7D-4BA3-BABC-A0176D8134AF}">
      <dgm:prSet/>
      <dgm:spPr/>
      <dgm:t>
        <a:bodyPr/>
        <a:lstStyle/>
        <a:p>
          <a:endParaRPr lang="zh-CN" altLang="en-US"/>
        </a:p>
      </dgm:t>
    </dgm:pt>
    <dgm:pt modelId="{8A1F2846-EABA-4E17-B7DA-0ECB305871E0}">
      <dgm:prSet/>
      <dgm:spPr/>
      <dgm:t>
        <a:bodyPr/>
        <a:lstStyle/>
        <a:p>
          <a:pPr rtl="0"/>
          <a:r>
            <a:rPr lang="zh-CN" dirty="0" smtClean="0"/>
            <a:t>投递路由</a:t>
          </a:r>
          <a:endParaRPr lang="zh-CN" dirty="0"/>
        </a:p>
      </dgm:t>
    </dgm:pt>
    <dgm:pt modelId="{781B73D1-3632-41ED-888F-FC0C4C5C2B34}" type="parTrans" cxnId="{FA54CAAF-F2D6-4B57-9090-8D8BBE817DAC}">
      <dgm:prSet/>
      <dgm:spPr/>
      <dgm:t>
        <a:bodyPr/>
        <a:lstStyle/>
        <a:p>
          <a:endParaRPr lang="zh-CN" altLang="en-US"/>
        </a:p>
      </dgm:t>
    </dgm:pt>
    <dgm:pt modelId="{9A0F6C0D-C099-4247-BFC9-027A240BFBFF}" type="sibTrans" cxnId="{FA54CAAF-F2D6-4B57-9090-8D8BBE817DAC}">
      <dgm:prSet/>
      <dgm:spPr/>
      <dgm:t>
        <a:bodyPr/>
        <a:lstStyle/>
        <a:p>
          <a:endParaRPr lang="zh-CN" altLang="en-US"/>
        </a:p>
      </dgm:t>
    </dgm:pt>
    <dgm:pt modelId="{98CBD256-F09A-4D42-A12C-9473520BAF65}">
      <dgm:prSet/>
      <dgm:spPr/>
      <dgm:t>
        <a:bodyPr/>
        <a:lstStyle/>
        <a:p>
          <a:pPr rtl="0"/>
          <a:r>
            <a:rPr lang="zh-CN" dirty="0" smtClean="0"/>
            <a:t>消息投递重试</a:t>
          </a:r>
          <a:endParaRPr lang="zh-CN" dirty="0"/>
        </a:p>
      </dgm:t>
    </dgm:pt>
    <dgm:pt modelId="{16C90F7A-179C-4911-B147-3B1C9D3B9966}" type="parTrans" cxnId="{FABB3433-40BA-461A-8516-A3D0D17D9E65}">
      <dgm:prSet/>
      <dgm:spPr/>
      <dgm:t>
        <a:bodyPr/>
        <a:lstStyle/>
        <a:p>
          <a:endParaRPr lang="zh-CN" altLang="en-US"/>
        </a:p>
      </dgm:t>
    </dgm:pt>
    <dgm:pt modelId="{F9161971-4E5F-419D-AB58-DD1ADA142DDF}" type="sibTrans" cxnId="{FABB3433-40BA-461A-8516-A3D0D17D9E65}">
      <dgm:prSet/>
      <dgm:spPr/>
      <dgm:t>
        <a:bodyPr/>
        <a:lstStyle/>
        <a:p>
          <a:endParaRPr lang="zh-CN" altLang="en-US"/>
        </a:p>
      </dgm:t>
    </dgm:pt>
    <dgm:pt modelId="{34326BA3-6C08-49F9-9CCE-F884C8B2203F}" type="pres">
      <dgm:prSet presAssocID="{770F3074-D3ED-4F61-91FC-0A9CF7654EBC}" presName="composite" presStyleCnt="0">
        <dgm:presLayoutVars>
          <dgm:chMax val="5"/>
          <dgm:dir/>
          <dgm:animLvl val="ctr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87CFBFA-C83E-49A4-AFDA-8F8C05401CB3}" type="pres">
      <dgm:prSet presAssocID="{770F3074-D3ED-4F61-91FC-0A9CF7654EBC}" presName="cycle" presStyleCnt="0"/>
      <dgm:spPr/>
    </dgm:pt>
    <dgm:pt modelId="{36CF48CD-6283-4DE6-B202-19E856B414F8}" type="pres">
      <dgm:prSet presAssocID="{770F3074-D3ED-4F61-91FC-0A9CF7654EBC}" presName="centerShape" presStyleCnt="0"/>
      <dgm:spPr/>
    </dgm:pt>
    <dgm:pt modelId="{DC4C4283-E248-4275-B13B-23E255216E71}" type="pres">
      <dgm:prSet presAssocID="{770F3074-D3ED-4F61-91FC-0A9CF7654EBC}" presName="connSite" presStyleLbl="node1" presStyleIdx="0" presStyleCnt="6"/>
      <dgm:spPr/>
    </dgm:pt>
    <dgm:pt modelId="{A2595C86-6106-4836-B379-9B927BD47148}" type="pres">
      <dgm:prSet presAssocID="{770F3074-D3ED-4F61-91FC-0A9CF7654EBC}" presName="visible" presStyleLbl="node1" presStyleIdx="0" presStyleCnt="6"/>
      <dgm:spPr>
        <a:solidFill>
          <a:schemeClr val="accent5">
            <a:lumMod val="90000"/>
          </a:schemeClr>
        </a:solidFill>
      </dgm:spPr>
    </dgm:pt>
    <dgm:pt modelId="{37E3F800-4C5B-4D85-8795-567322811ED7}" type="pres">
      <dgm:prSet presAssocID="{EEE97FBB-FFE8-480D-82C6-EBDD04ABD579}" presName="Name25" presStyleLbl="parChTrans1D1" presStyleIdx="0" presStyleCnt="5"/>
      <dgm:spPr/>
      <dgm:t>
        <a:bodyPr/>
        <a:lstStyle/>
        <a:p>
          <a:endParaRPr lang="zh-CN" altLang="en-US"/>
        </a:p>
      </dgm:t>
    </dgm:pt>
    <dgm:pt modelId="{29EC3CB0-C737-4D76-AE35-E7CA1F0949F8}" type="pres">
      <dgm:prSet presAssocID="{A0F677AD-C0BF-4007-A41F-9FA77D745FF6}" presName="node" presStyleCnt="0"/>
      <dgm:spPr/>
    </dgm:pt>
    <dgm:pt modelId="{C1D05F47-34CB-4FD1-96D1-453E61675E35}" type="pres">
      <dgm:prSet presAssocID="{A0F677AD-C0BF-4007-A41F-9FA77D745FF6}" presName="parentNode" presStyleLbl="node1" presStyleIdx="1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A2F81E3-88BE-4B66-B176-7A2E21EB0535}" type="pres">
      <dgm:prSet presAssocID="{A0F677AD-C0BF-4007-A41F-9FA77D745FF6}" presName="childNode" presStyleLbl="revTx" presStyleIdx="0" presStyleCnt="0">
        <dgm:presLayoutVars>
          <dgm:bulletEnabled val="1"/>
        </dgm:presLayoutVars>
      </dgm:prSet>
      <dgm:spPr/>
    </dgm:pt>
    <dgm:pt modelId="{ED992469-9421-4E5D-AEDF-73B45DCE0C51}" type="pres">
      <dgm:prSet presAssocID="{5A9998F5-D4A4-4890-B52E-D292C1EDE182}" presName="Name25" presStyleLbl="parChTrans1D1" presStyleIdx="1" presStyleCnt="5"/>
      <dgm:spPr/>
      <dgm:t>
        <a:bodyPr/>
        <a:lstStyle/>
        <a:p>
          <a:endParaRPr lang="zh-CN" altLang="en-US"/>
        </a:p>
      </dgm:t>
    </dgm:pt>
    <dgm:pt modelId="{662A663B-7F3F-4C87-BABD-1D968060AF4D}" type="pres">
      <dgm:prSet presAssocID="{02933084-D229-4839-8CFC-AA1CEFE5A966}" presName="node" presStyleCnt="0"/>
      <dgm:spPr/>
    </dgm:pt>
    <dgm:pt modelId="{297F5122-1B7F-444A-BD0E-BC918262DA29}" type="pres">
      <dgm:prSet presAssocID="{02933084-D229-4839-8CFC-AA1CEFE5A966}" presName="parentNode" presStyleLbl="node1" presStyleIdx="2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4BA17F1-01B1-4098-A5AA-D7E8C5923B45}" type="pres">
      <dgm:prSet presAssocID="{02933084-D229-4839-8CFC-AA1CEFE5A966}" presName="childNode" presStyleLbl="revTx" presStyleIdx="0" presStyleCnt="0">
        <dgm:presLayoutVars>
          <dgm:bulletEnabled val="1"/>
        </dgm:presLayoutVars>
      </dgm:prSet>
      <dgm:spPr/>
    </dgm:pt>
    <dgm:pt modelId="{12F60466-1FD4-4905-8EE2-4F30A82ED0DF}" type="pres">
      <dgm:prSet presAssocID="{290BABF5-30C2-4ED3-87FD-8B25D4D37548}" presName="Name25" presStyleLbl="parChTrans1D1" presStyleIdx="2" presStyleCnt="5"/>
      <dgm:spPr/>
      <dgm:t>
        <a:bodyPr/>
        <a:lstStyle/>
        <a:p>
          <a:endParaRPr lang="zh-CN" altLang="en-US"/>
        </a:p>
      </dgm:t>
    </dgm:pt>
    <dgm:pt modelId="{5FA604AA-484A-4761-96DD-BE8CBA0C240A}" type="pres">
      <dgm:prSet presAssocID="{90DB6FF9-075C-4FDF-8E1B-501186A7B646}" presName="node" presStyleCnt="0"/>
      <dgm:spPr/>
    </dgm:pt>
    <dgm:pt modelId="{74506184-5BC8-4C64-88C3-B808004BA1BE}" type="pres">
      <dgm:prSet presAssocID="{90DB6FF9-075C-4FDF-8E1B-501186A7B646}" presName="parentNode" presStyleLbl="node1" presStyleIdx="3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C692126-9D22-4E72-9227-0E9D59253931}" type="pres">
      <dgm:prSet presAssocID="{90DB6FF9-075C-4FDF-8E1B-501186A7B646}" presName="childNode" presStyleLbl="revTx" presStyleIdx="0" presStyleCnt="0">
        <dgm:presLayoutVars>
          <dgm:bulletEnabled val="1"/>
        </dgm:presLayoutVars>
      </dgm:prSet>
      <dgm:spPr/>
    </dgm:pt>
    <dgm:pt modelId="{14BFCA54-C0C2-401D-AA4C-D96E02F45AC3}" type="pres">
      <dgm:prSet presAssocID="{781B73D1-3632-41ED-888F-FC0C4C5C2B34}" presName="Name25" presStyleLbl="parChTrans1D1" presStyleIdx="3" presStyleCnt="5"/>
      <dgm:spPr/>
      <dgm:t>
        <a:bodyPr/>
        <a:lstStyle/>
        <a:p>
          <a:endParaRPr lang="zh-CN" altLang="en-US"/>
        </a:p>
      </dgm:t>
    </dgm:pt>
    <dgm:pt modelId="{56E1FAF1-1BFC-4E52-AA03-1D228BBAE658}" type="pres">
      <dgm:prSet presAssocID="{8A1F2846-EABA-4E17-B7DA-0ECB305871E0}" presName="node" presStyleCnt="0"/>
      <dgm:spPr/>
    </dgm:pt>
    <dgm:pt modelId="{ADF9D0D4-A576-46CE-99A3-4FF09A1A92E8}" type="pres">
      <dgm:prSet presAssocID="{8A1F2846-EABA-4E17-B7DA-0ECB305871E0}" presName="parentNode" presStyleLbl="node1" presStyleIdx="4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EAC8D22-70F0-48E7-ADE9-4DF2DA0F37D8}" type="pres">
      <dgm:prSet presAssocID="{8A1F2846-EABA-4E17-B7DA-0ECB305871E0}" presName="childNode" presStyleLbl="revTx" presStyleIdx="0" presStyleCnt="0">
        <dgm:presLayoutVars>
          <dgm:bulletEnabled val="1"/>
        </dgm:presLayoutVars>
      </dgm:prSet>
      <dgm:spPr/>
    </dgm:pt>
    <dgm:pt modelId="{91082561-821D-433E-BC28-45B860FDE77F}" type="pres">
      <dgm:prSet presAssocID="{16C90F7A-179C-4911-B147-3B1C9D3B9966}" presName="Name25" presStyleLbl="parChTrans1D1" presStyleIdx="4" presStyleCnt="5"/>
      <dgm:spPr/>
      <dgm:t>
        <a:bodyPr/>
        <a:lstStyle/>
        <a:p>
          <a:endParaRPr lang="zh-CN" altLang="en-US"/>
        </a:p>
      </dgm:t>
    </dgm:pt>
    <dgm:pt modelId="{6148096E-06F7-4183-A4B4-53081B2B7D63}" type="pres">
      <dgm:prSet presAssocID="{98CBD256-F09A-4D42-A12C-9473520BAF65}" presName="node" presStyleCnt="0"/>
      <dgm:spPr/>
    </dgm:pt>
    <dgm:pt modelId="{F803C72E-E455-4080-A3D8-30B16FD095A6}" type="pres">
      <dgm:prSet presAssocID="{98CBD256-F09A-4D42-A12C-9473520BAF65}" presName="parentNode" presStyleLbl="node1" presStyleIdx="5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EEA09F2-338D-4555-9B16-FBD4C6D2590D}" type="pres">
      <dgm:prSet presAssocID="{98CBD256-F09A-4D42-A12C-9473520BAF65}" presName="childNode" presStyleLbl="revTx" presStyleIdx="0" presStyleCnt="0">
        <dgm:presLayoutVars>
          <dgm:bulletEnabled val="1"/>
        </dgm:presLayoutVars>
      </dgm:prSet>
      <dgm:spPr/>
    </dgm:pt>
  </dgm:ptLst>
  <dgm:cxnLst>
    <dgm:cxn modelId="{ADE2FC4A-E1A5-4741-AC23-0FF67D729146}" type="presOf" srcId="{02933084-D229-4839-8CFC-AA1CEFE5A966}" destId="{297F5122-1B7F-444A-BD0E-BC918262DA29}" srcOrd="0" destOrd="0" presId="urn:microsoft.com/office/officeart/2005/8/layout/radial2"/>
    <dgm:cxn modelId="{A72DC73F-1A0C-4714-AF4B-B5FBEEEED6D4}" srcId="{770F3074-D3ED-4F61-91FC-0A9CF7654EBC}" destId="{02933084-D229-4839-8CFC-AA1CEFE5A966}" srcOrd="1" destOrd="0" parTransId="{5A9998F5-D4A4-4890-B52E-D292C1EDE182}" sibTransId="{0F702052-F4A5-4081-A055-18C8E5BB1611}"/>
    <dgm:cxn modelId="{D3EADAED-C1CC-474A-B8DC-23F3A0E7F866}" type="presOf" srcId="{5A9998F5-D4A4-4890-B52E-D292C1EDE182}" destId="{ED992469-9421-4E5D-AEDF-73B45DCE0C51}" srcOrd="0" destOrd="0" presId="urn:microsoft.com/office/officeart/2005/8/layout/radial2"/>
    <dgm:cxn modelId="{EF467191-3487-45E9-A3B1-15C5536749AD}" type="presOf" srcId="{98CBD256-F09A-4D42-A12C-9473520BAF65}" destId="{F803C72E-E455-4080-A3D8-30B16FD095A6}" srcOrd="0" destOrd="0" presId="urn:microsoft.com/office/officeart/2005/8/layout/radial2"/>
    <dgm:cxn modelId="{FE951E11-9E7D-4BA3-BABC-A0176D8134AF}" srcId="{770F3074-D3ED-4F61-91FC-0A9CF7654EBC}" destId="{90DB6FF9-075C-4FDF-8E1B-501186A7B646}" srcOrd="2" destOrd="0" parTransId="{290BABF5-30C2-4ED3-87FD-8B25D4D37548}" sibTransId="{6DB03CE8-EA38-4DD0-8F62-1DB42BBE6DCD}"/>
    <dgm:cxn modelId="{0C543EE9-D8BF-4B58-A2CD-E7303E3344B9}" type="presOf" srcId="{781B73D1-3632-41ED-888F-FC0C4C5C2B34}" destId="{14BFCA54-C0C2-401D-AA4C-D96E02F45AC3}" srcOrd="0" destOrd="0" presId="urn:microsoft.com/office/officeart/2005/8/layout/radial2"/>
    <dgm:cxn modelId="{6D782D33-4ADB-4FD6-83B1-C20C80C26C0D}" type="presOf" srcId="{A0F677AD-C0BF-4007-A41F-9FA77D745FF6}" destId="{C1D05F47-34CB-4FD1-96D1-453E61675E35}" srcOrd="0" destOrd="0" presId="urn:microsoft.com/office/officeart/2005/8/layout/radial2"/>
    <dgm:cxn modelId="{1EC7A08A-17B6-4EC4-8B7B-9798B8C6AF23}" type="presOf" srcId="{EEE97FBB-FFE8-480D-82C6-EBDD04ABD579}" destId="{37E3F800-4C5B-4D85-8795-567322811ED7}" srcOrd="0" destOrd="0" presId="urn:microsoft.com/office/officeart/2005/8/layout/radial2"/>
    <dgm:cxn modelId="{FABB3433-40BA-461A-8516-A3D0D17D9E65}" srcId="{770F3074-D3ED-4F61-91FC-0A9CF7654EBC}" destId="{98CBD256-F09A-4D42-A12C-9473520BAF65}" srcOrd="4" destOrd="0" parTransId="{16C90F7A-179C-4911-B147-3B1C9D3B9966}" sibTransId="{F9161971-4E5F-419D-AB58-DD1ADA142DDF}"/>
    <dgm:cxn modelId="{44ABE2CB-F318-4AFF-88D7-136C92A42268}" type="presOf" srcId="{8A1F2846-EABA-4E17-B7DA-0ECB305871E0}" destId="{ADF9D0D4-A576-46CE-99A3-4FF09A1A92E8}" srcOrd="0" destOrd="0" presId="urn:microsoft.com/office/officeart/2005/8/layout/radial2"/>
    <dgm:cxn modelId="{2D92FB4A-70BB-4B5C-AC0C-01E7DE433D41}" type="presOf" srcId="{770F3074-D3ED-4F61-91FC-0A9CF7654EBC}" destId="{34326BA3-6C08-49F9-9CCE-F884C8B2203F}" srcOrd="0" destOrd="0" presId="urn:microsoft.com/office/officeart/2005/8/layout/radial2"/>
    <dgm:cxn modelId="{E068645B-130A-48FF-AA94-E70343656E1C}" type="presOf" srcId="{90DB6FF9-075C-4FDF-8E1B-501186A7B646}" destId="{74506184-5BC8-4C64-88C3-B808004BA1BE}" srcOrd="0" destOrd="0" presId="urn:microsoft.com/office/officeart/2005/8/layout/radial2"/>
    <dgm:cxn modelId="{B9A0418E-4C3F-4CEC-8C7E-140103A3BF20}" type="presOf" srcId="{16C90F7A-179C-4911-B147-3B1C9D3B9966}" destId="{91082561-821D-433E-BC28-45B860FDE77F}" srcOrd="0" destOrd="0" presId="urn:microsoft.com/office/officeart/2005/8/layout/radial2"/>
    <dgm:cxn modelId="{CDD37BD3-EE28-4CEC-AE40-844A69FDD957}" type="presOf" srcId="{290BABF5-30C2-4ED3-87FD-8B25D4D37548}" destId="{12F60466-1FD4-4905-8EE2-4F30A82ED0DF}" srcOrd="0" destOrd="0" presId="urn:microsoft.com/office/officeart/2005/8/layout/radial2"/>
    <dgm:cxn modelId="{BDD6E18A-CB3A-4BB2-A6E2-0C6646992031}" srcId="{770F3074-D3ED-4F61-91FC-0A9CF7654EBC}" destId="{A0F677AD-C0BF-4007-A41F-9FA77D745FF6}" srcOrd="0" destOrd="0" parTransId="{EEE97FBB-FFE8-480D-82C6-EBDD04ABD579}" sibTransId="{16DF6A06-9E7C-4E5A-A088-9847E5D7784B}"/>
    <dgm:cxn modelId="{FA54CAAF-F2D6-4B57-9090-8D8BBE817DAC}" srcId="{770F3074-D3ED-4F61-91FC-0A9CF7654EBC}" destId="{8A1F2846-EABA-4E17-B7DA-0ECB305871E0}" srcOrd="3" destOrd="0" parTransId="{781B73D1-3632-41ED-888F-FC0C4C5C2B34}" sibTransId="{9A0F6C0D-C099-4247-BFC9-027A240BFBFF}"/>
    <dgm:cxn modelId="{FF9D7417-6836-4D10-A3E3-FAD3553169E8}" type="presParOf" srcId="{34326BA3-6C08-49F9-9CCE-F884C8B2203F}" destId="{687CFBFA-C83E-49A4-AFDA-8F8C05401CB3}" srcOrd="0" destOrd="0" presId="urn:microsoft.com/office/officeart/2005/8/layout/radial2"/>
    <dgm:cxn modelId="{41362F7D-CD29-4D98-AA46-9A52D2D362CD}" type="presParOf" srcId="{687CFBFA-C83E-49A4-AFDA-8F8C05401CB3}" destId="{36CF48CD-6283-4DE6-B202-19E856B414F8}" srcOrd="0" destOrd="0" presId="urn:microsoft.com/office/officeart/2005/8/layout/radial2"/>
    <dgm:cxn modelId="{21544BCB-3CF0-42AF-B4B9-788231858C38}" type="presParOf" srcId="{36CF48CD-6283-4DE6-B202-19E856B414F8}" destId="{DC4C4283-E248-4275-B13B-23E255216E71}" srcOrd="0" destOrd="0" presId="urn:microsoft.com/office/officeart/2005/8/layout/radial2"/>
    <dgm:cxn modelId="{4F9D3751-BC93-4695-B899-8F5A5417A604}" type="presParOf" srcId="{36CF48CD-6283-4DE6-B202-19E856B414F8}" destId="{A2595C86-6106-4836-B379-9B927BD47148}" srcOrd="1" destOrd="0" presId="urn:microsoft.com/office/officeart/2005/8/layout/radial2"/>
    <dgm:cxn modelId="{93633F19-15BA-471A-8F0F-2F2CCE83CD16}" type="presParOf" srcId="{687CFBFA-C83E-49A4-AFDA-8F8C05401CB3}" destId="{37E3F800-4C5B-4D85-8795-567322811ED7}" srcOrd="1" destOrd="0" presId="urn:microsoft.com/office/officeart/2005/8/layout/radial2"/>
    <dgm:cxn modelId="{55D4DBA1-6CAB-45B2-A105-E50D990B6B71}" type="presParOf" srcId="{687CFBFA-C83E-49A4-AFDA-8F8C05401CB3}" destId="{29EC3CB0-C737-4D76-AE35-E7CA1F0949F8}" srcOrd="2" destOrd="0" presId="urn:microsoft.com/office/officeart/2005/8/layout/radial2"/>
    <dgm:cxn modelId="{FF0FF976-6741-45D8-A807-E5BD82E697DC}" type="presParOf" srcId="{29EC3CB0-C737-4D76-AE35-E7CA1F0949F8}" destId="{C1D05F47-34CB-4FD1-96D1-453E61675E35}" srcOrd="0" destOrd="0" presId="urn:microsoft.com/office/officeart/2005/8/layout/radial2"/>
    <dgm:cxn modelId="{D6F97C49-CB05-41EF-94B4-FFAAFFBF3258}" type="presParOf" srcId="{29EC3CB0-C737-4D76-AE35-E7CA1F0949F8}" destId="{2A2F81E3-88BE-4B66-B176-7A2E21EB0535}" srcOrd="1" destOrd="0" presId="urn:microsoft.com/office/officeart/2005/8/layout/radial2"/>
    <dgm:cxn modelId="{C70EB29B-35E9-4323-B55F-F44379C78EFF}" type="presParOf" srcId="{687CFBFA-C83E-49A4-AFDA-8F8C05401CB3}" destId="{ED992469-9421-4E5D-AEDF-73B45DCE0C51}" srcOrd="3" destOrd="0" presId="urn:microsoft.com/office/officeart/2005/8/layout/radial2"/>
    <dgm:cxn modelId="{FCA4D461-A274-4064-9176-7C5242AC99BD}" type="presParOf" srcId="{687CFBFA-C83E-49A4-AFDA-8F8C05401CB3}" destId="{662A663B-7F3F-4C87-BABD-1D968060AF4D}" srcOrd="4" destOrd="0" presId="urn:microsoft.com/office/officeart/2005/8/layout/radial2"/>
    <dgm:cxn modelId="{D5F182B4-2B0C-4B9D-BDBB-122F7988A389}" type="presParOf" srcId="{662A663B-7F3F-4C87-BABD-1D968060AF4D}" destId="{297F5122-1B7F-444A-BD0E-BC918262DA29}" srcOrd="0" destOrd="0" presId="urn:microsoft.com/office/officeart/2005/8/layout/radial2"/>
    <dgm:cxn modelId="{AAB93D14-5E2B-47F7-B096-DC0086194807}" type="presParOf" srcId="{662A663B-7F3F-4C87-BABD-1D968060AF4D}" destId="{74BA17F1-01B1-4098-A5AA-D7E8C5923B45}" srcOrd="1" destOrd="0" presId="urn:microsoft.com/office/officeart/2005/8/layout/radial2"/>
    <dgm:cxn modelId="{E72007B8-21F2-419E-9135-E3A9BAAB9FDA}" type="presParOf" srcId="{687CFBFA-C83E-49A4-AFDA-8F8C05401CB3}" destId="{12F60466-1FD4-4905-8EE2-4F30A82ED0DF}" srcOrd="5" destOrd="0" presId="urn:microsoft.com/office/officeart/2005/8/layout/radial2"/>
    <dgm:cxn modelId="{BB3863B6-ECCA-4EF0-A3C4-D3CAE2DCD3B7}" type="presParOf" srcId="{687CFBFA-C83E-49A4-AFDA-8F8C05401CB3}" destId="{5FA604AA-484A-4761-96DD-BE8CBA0C240A}" srcOrd="6" destOrd="0" presId="urn:microsoft.com/office/officeart/2005/8/layout/radial2"/>
    <dgm:cxn modelId="{A3967BA7-59B7-4078-A2F7-EF861C45DC63}" type="presParOf" srcId="{5FA604AA-484A-4761-96DD-BE8CBA0C240A}" destId="{74506184-5BC8-4C64-88C3-B808004BA1BE}" srcOrd="0" destOrd="0" presId="urn:microsoft.com/office/officeart/2005/8/layout/radial2"/>
    <dgm:cxn modelId="{BBB81D68-65F5-442B-817B-82BF35D5DB3B}" type="presParOf" srcId="{5FA604AA-484A-4761-96DD-BE8CBA0C240A}" destId="{DC692126-9D22-4E72-9227-0E9D59253931}" srcOrd="1" destOrd="0" presId="urn:microsoft.com/office/officeart/2005/8/layout/radial2"/>
    <dgm:cxn modelId="{E57A8925-FB7F-448E-903C-EF7EB83FD123}" type="presParOf" srcId="{687CFBFA-C83E-49A4-AFDA-8F8C05401CB3}" destId="{14BFCA54-C0C2-401D-AA4C-D96E02F45AC3}" srcOrd="7" destOrd="0" presId="urn:microsoft.com/office/officeart/2005/8/layout/radial2"/>
    <dgm:cxn modelId="{9CC6436C-A9BF-4813-86DA-9A414A0079A0}" type="presParOf" srcId="{687CFBFA-C83E-49A4-AFDA-8F8C05401CB3}" destId="{56E1FAF1-1BFC-4E52-AA03-1D228BBAE658}" srcOrd="8" destOrd="0" presId="urn:microsoft.com/office/officeart/2005/8/layout/radial2"/>
    <dgm:cxn modelId="{585D717C-9090-44DD-98C2-4127BB8DEABD}" type="presParOf" srcId="{56E1FAF1-1BFC-4E52-AA03-1D228BBAE658}" destId="{ADF9D0D4-A576-46CE-99A3-4FF09A1A92E8}" srcOrd="0" destOrd="0" presId="urn:microsoft.com/office/officeart/2005/8/layout/radial2"/>
    <dgm:cxn modelId="{FCDB876C-BF33-4848-B5D4-C7E9F8B47A5D}" type="presParOf" srcId="{56E1FAF1-1BFC-4E52-AA03-1D228BBAE658}" destId="{3EAC8D22-70F0-48E7-ADE9-4DF2DA0F37D8}" srcOrd="1" destOrd="0" presId="urn:microsoft.com/office/officeart/2005/8/layout/radial2"/>
    <dgm:cxn modelId="{739555E6-201F-4E15-92EE-DFD6C759EDDF}" type="presParOf" srcId="{687CFBFA-C83E-49A4-AFDA-8F8C05401CB3}" destId="{91082561-821D-433E-BC28-45B860FDE77F}" srcOrd="9" destOrd="0" presId="urn:microsoft.com/office/officeart/2005/8/layout/radial2"/>
    <dgm:cxn modelId="{5746085C-D6FD-4A17-90F9-6F24F5FB7EC6}" type="presParOf" srcId="{687CFBFA-C83E-49A4-AFDA-8F8C05401CB3}" destId="{6148096E-06F7-4183-A4B4-53081B2B7D63}" srcOrd="10" destOrd="0" presId="urn:microsoft.com/office/officeart/2005/8/layout/radial2"/>
    <dgm:cxn modelId="{63BD4516-DF30-48C7-BFCB-248AA2A88E25}" type="presParOf" srcId="{6148096E-06F7-4183-A4B4-53081B2B7D63}" destId="{F803C72E-E455-4080-A3D8-30B16FD095A6}" srcOrd="0" destOrd="0" presId="urn:microsoft.com/office/officeart/2005/8/layout/radial2"/>
    <dgm:cxn modelId="{4C79E340-4BE4-42DE-A285-B7D1C6D20CFD}" type="presParOf" srcId="{6148096E-06F7-4183-A4B4-53081B2B7D63}" destId="{9EEA09F2-338D-4555-9B16-FBD4C6D2590D}" srcOrd="1" destOrd="0" presId="urn:microsoft.com/office/officeart/2005/8/layout/radial2"/>
  </dgm:cxnLst>
  <dgm:bg/>
  <dgm:whole/>
  <dgm:extLst>
    <a:ext uri="http://schemas.microsoft.com/office/drawing/2008/diagram">
      <dsp:dataModelExt xmlns=""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B1183D4-15AE-4DB5-B170-F895AE87762F}" type="doc">
      <dgm:prSet loTypeId="urn:microsoft.com/office/officeart/2005/8/layout/cycle6" loCatId="cycle" qsTypeId="urn:microsoft.com/office/officeart/2005/8/quickstyle/3d4" qsCatId="3D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2A1B0C6-C75F-4B5E-BEB7-87F813EDDB04}">
      <dgm:prSet custT="1"/>
      <dgm:spPr/>
      <dgm:t>
        <a:bodyPr/>
        <a:lstStyle/>
        <a:p>
          <a:pPr rtl="0"/>
          <a:r>
            <a:rPr lang="en-US" altLang="zh-CN" sz="1600" b="1" dirty="0" smtClean="0">
              <a:latin typeface="+mj-ea"/>
              <a:ea typeface="+mj-ea"/>
            </a:rPr>
            <a:t>B</a:t>
          </a:r>
          <a:r>
            <a:rPr lang="en-US" sz="1600" b="1" dirty="0" smtClean="0">
              <a:latin typeface="+mj-ea"/>
              <a:ea typeface="+mj-ea"/>
            </a:rPr>
            <a:t>roker</a:t>
          </a:r>
          <a:r>
            <a:rPr lang="zh-CN" sz="1600" b="1" dirty="0" smtClean="0">
              <a:latin typeface="+mj-ea"/>
              <a:ea typeface="+mj-ea"/>
            </a:rPr>
            <a:t>集群信息</a:t>
          </a:r>
          <a:endParaRPr lang="en-US" altLang="zh-CN" sz="1600" b="1" dirty="0" smtClean="0">
            <a:latin typeface="+mj-ea"/>
            <a:ea typeface="+mj-ea"/>
          </a:endParaRPr>
        </a:p>
        <a:p>
          <a:pPr rtl="0"/>
          <a:r>
            <a:rPr lang="zh-CN" sz="1200" dirty="0" smtClean="0">
              <a:latin typeface="+mj-ea"/>
              <a:ea typeface="+mj-ea"/>
            </a:rPr>
            <a:t>集群服务器数量，</a:t>
          </a:r>
          <a:r>
            <a:rPr lang="en-US" altLang="zh-CN" sz="1200" dirty="0" smtClean="0">
              <a:latin typeface="+mj-ea"/>
              <a:ea typeface="+mj-ea"/>
            </a:rPr>
            <a:t>TPS</a:t>
          </a:r>
          <a:r>
            <a:rPr lang="zh-CN" sz="1200" dirty="0" smtClean="0">
              <a:latin typeface="+mj-ea"/>
              <a:ea typeface="+mj-ea"/>
            </a:rPr>
            <a:t>，消息接入接出量</a:t>
          </a:r>
          <a:endParaRPr lang="zh-CN" sz="1200" dirty="0">
            <a:latin typeface="+mj-ea"/>
            <a:ea typeface="+mj-ea"/>
          </a:endParaRPr>
        </a:p>
      </dgm:t>
    </dgm:pt>
    <dgm:pt modelId="{7FE580B1-6FBC-4208-9878-6CEE5FFD2DF5}" type="parTrans" cxnId="{5007857F-A62A-45F2-9200-48C2306267C1}">
      <dgm:prSet/>
      <dgm:spPr/>
      <dgm:t>
        <a:bodyPr/>
        <a:lstStyle/>
        <a:p>
          <a:endParaRPr lang="zh-CN" altLang="en-US">
            <a:latin typeface="+mj-ea"/>
            <a:ea typeface="+mj-ea"/>
          </a:endParaRPr>
        </a:p>
      </dgm:t>
    </dgm:pt>
    <dgm:pt modelId="{544D2E7B-5D07-4D06-BE24-A1A92ED797B3}" type="sibTrans" cxnId="{5007857F-A62A-45F2-9200-48C2306267C1}">
      <dgm:prSet/>
      <dgm:spPr/>
      <dgm:t>
        <a:bodyPr/>
        <a:lstStyle/>
        <a:p>
          <a:endParaRPr lang="zh-CN" altLang="en-US">
            <a:latin typeface="+mj-ea"/>
            <a:ea typeface="+mj-ea"/>
          </a:endParaRPr>
        </a:p>
      </dgm:t>
    </dgm:pt>
    <dgm:pt modelId="{6E28AD0C-B107-4CB3-A78C-111F916E96D0}">
      <dgm:prSet custT="1"/>
      <dgm:spPr/>
      <dgm:t>
        <a:bodyPr/>
        <a:lstStyle/>
        <a:p>
          <a:pPr rtl="0"/>
          <a:r>
            <a:rPr lang="zh-CN" sz="1600" b="1" dirty="0" smtClean="0">
              <a:latin typeface="+mj-ea"/>
              <a:ea typeface="+mj-ea"/>
            </a:rPr>
            <a:t>主题</a:t>
          </a:r>
          <a:r>
            <a:rPr lang="en-US" sz="1600" b="1" dirty="0" smtClean="0">
              <a:latin typeface="+mj-ea"/>
              <a:ea typeface="+mj-ea"/>
            </a:rPr>
            <a:t>topic</a:t>
          </a:r>
          <a:r>
            <a:rPr lang="zh-CN" sz="1600" b="1" dirty="0" smtClean="0">
              <a:latin typeface="+mj-ea"/>
              <a:ea typeface="+mj-ea"/>
            </a:rPr>
            <a:t>修改</a:t>
          </a:r>
          <a:endParaRPr lang="en-US" altLang="zh-CN" sz="1600" b="1" dirty="0" smtClean="0">
            <a:latin typeface="+mj-ea"/>
            <a:ea typeface="+mj-ea"/>
          </a:endParaRPr>
        </a:p>
        <a:p>
          <a:pPr rtl="0"/>
          <a:r>
            <a:rPr lang="zh-CN" sz="1200" dirty="0" smtClean="0">
              <a:latin typeface="+mj-ea"/>
              <a:ea typeface="+mj-ea"/>
            </a:rPr>
            <a:t>可以动态添加主题的队列数等信息</a:t>
          </a:r>
          <a:endParaRPr lang="zh-CN" sz="1200" dirty="0">
            <a:latin typeface="+mj-ea"/>
            <a:ea typeface="+mj-ea"/>
          </a:endParaRPr>
        </a:p>
      </dgm:t>
    </dgm:pt>
    <dgm:pt modelId="{08430F06-9079-4A3B-ACCC-92FB8EAE6947}" type="parTrans" cxnId="{BFFEE01F-602D-4D28-B1A1-A1A61F117C35}">
      <dgm:prSet/>
      <dgm:spPr/>
      <dgm:t>
        <a:bodyPr/>
        <a:lstStyle/>
        <a:p>
          <a:endParaRPr lang="zh-CN" altLang="en-US">
            <a:latin typeface="+mj-ea"/>
            <a:ea typeface="+mj-ea"/>
          </a:endParaRPr>
        </a:p>
      </dgm:t>
    </dgm:pt>
    <dgm:pt modelId="{D3E805B3-C143-4366-B6EE-1F3E9656B93E}" type="sibTrans" cxnId="{BFFEE01F-602D-4D28-B1A1-A1A61F117C35}">
      <dgm:prSet/>
      <dgm:spPr/>
      <dgm:t>
        <a:bodyPr/>
        <a:lstStyle/>
        <a:p>
          <a:endParaRPr lang="zh-CN" altLang="en-US">
            <a:latin typeface="+mj-ea"/>
            <a:ea typeface="+mj-ea"/>
          </a:endParaRPr>
        </a:p>
      </dgm:t>
    </dgm:pt>
    <dgm:pt modelId="{D4CED8EA-85B5-4613-8D70-A641DD5B9552}">
      <dgm:prSet custT="1"/>
      <dgm:spPr/>
      <dgm:t>
        <a:bodyPr/>
        <a:lstStyle/>
        <a:p>
          <a:pPr rtl="0"/>
          <a:r>
            <a:rPr lang="zh-CN" sz="1600" b="1" dirty="0" smtClean="0">
              <a:latin typeface="+mj-ea"/>
              <a:ea typeface="+mj-ea"/>
            </a:rPr>
            <a:t>消息查询</a:t>
          </a:r>
          <a:endParaRPr lang="en-US" altLang="zh-CN" sz="1600" b="1" dirty="0" smtClean="0">
            <a:latin typeface="+mj-ea"/>
            <a:ea typeface="+mj-ea"/>
          </a:endParaRPr>
        </a:p>
        <a:p>
          <a:pPr rtl="0"/>
          <a:r>
            <a:rPr lang="zh-CN" sz="1400" dirty="0" smtClean="0">
              <a:latin typeface="+mj-ea"/>
              <a:ea typeface="+mj-ea"/>
            </a:rPr>
            <a:t>根据</a:t>
          </a:r>
          <a:r>
            <a:rPr lang="en-US" sz="1400" dirty="0" smtClean="0">
              <a:latin typeface="+mj-ea"/>
              <a:ea typeface="+mj-ea"/>
            </a:rPr>
            <a:t>key</a:t>
          </a:r>
          <a:r>
            <a:rPr lang="zh-CN" sz="1400" dirty="0" smtClean="0">
              <a:latin typeface="+mj-ea"/>
              <a:ea typeface="+mj-ea"/>
            </a:rPr>
            <a:t>或者消息</a:t>
          </a:r>
          <a:r>
            <a:rPr lang="en-US" sz="1400" dirty="0" smtClean="0">
              <a:latin typeface="+mj-ea"/>
              <a:ea typeface="+mj-ea"/>
            </a:rPr>
            <a:t>id</a:t>
          </a:r>
          <a:r>
            <a:rPr lang="zh-CN" sz="1400" dirty="0" smtClean="0">
              <a:latin typeface="+mj-ea"/>
              <a:ea typeface="+mj-ea"/>
            </a:rPr>
            <a:t>查询消息</a:t>
          </a:r>
          <a:endParaRPr lang="zh-CN" sz="1400" dirty="0">
            <a:latin typeface="+mj-ea"/>
            <a:ea typeface="+mj-ea"/>
          </a:endParaRPr>
        </a:p>
      </dgm:t>
    </dgm:pt>
    <dgm:pt modelId="{9809C967-F477-4E5F-926C-3DF01016C844}" type="parTrans" cxnId="{22EE4F10-6310-4E10-9C77-A5E84F0FFFF1}">
      <dgm:prSet/>
      <dgm:spPr/>
      <dgm:t>
        <a:bodyPr/>
        <a:lstStyle/>
        <a:p>
          <a:endParaRPr lang="zh-CN" altLang="en-US">
            <a:latin typeface="+mj-ea"/>
            <a:ea typeface="+mj-ea"/>
          </a:endParaRPr>
        </a:p>
      </dgm:t>
    </dgm:pt>
    <dgm:pt modelId="{31DD1D70-66BC-44D1-BD3C-B80B835F9B4B}" type="sibTrans" cxnId="{22EE4F10-6310-4E10-9C77-A5E84F0FFFF1}">
      <dgm:prSet/>
      <dgm:spPr/>
      <dgm:t>
        <a:bodyPr/>
        <a:lstStyle/>
        <a:p>
          <a:endParaRPr lang="zh-CN" altLang="en-US">
            <a:latin typeface="+mj-ea"/>
            <a:ea typeface="+mj-ea"/>
          </a:endParaRPr>
        </a:p>
      </dgm:t>
    </dgm:pt>
    <dgm:pt modelId="{2C19C42E-198B-4767-9048-273C4AF9049C}">
      <dgm:prSet custT="1"/>
      <dgm:spPr/>
      <dgm:t>
        <a:bodyPr/>
        <a:lstStyle/>
        <a:p>
          <a:pPr rtl="0"/>
          <a:r>
            <a:rPr lang="zh-CN" sz="1600" b="1" dirty="0" smtClean="0">
              <a:latin typeface="+mj-ea"/>
              <a:ea typeface="+mj-ea"/>
            </a:rPr>
            <a:t>客户端连接查询</a:t>
          </a:r>
          <a:endParaRPr lang="en-US" altLang="zh-CN" sz="1600" b="1" dirty="0" smtClean="0">
            <a:latin typeface="+mj-ea"/>
            <a:ea typeface="+mj-ea"/>
          </a:endParaRPr>
        </a:p>
        <a:p>
          <a:pPr rtl="0"/>
          <a:r>
            <a:rPr lang="zh-CN" sz="1100" dirty="0" smtClean="0">
              <a:latin typeface="+mj-ea"/>
              <a:ea typeface="+mj-ea"/>
            </a:rPr>
            <a:t>生产组或者消费组查询当前系统客户端连接情况</a:t>
          </a:r>
          <a:endParaRPr lang="zh-CN" sz="1100" dirty="0">
            <a:latin typeface="+mj-ea"/>
            <a:ea typeface="+mj-ea"/>
          </a:endParaRPr>
        </a:p>
      </dgm:t>
    </dgm:pt>
    <dgm:pt modelId="{E7F33081-15EB-4415-A073-8AB80A2C4080}" type="parTrans" cxnId="{1A04DAD0-3CB3-4F9E-A34F-0DAE2A79F1EC}">
      <dgm:prSet/>
      <dgm:spPr/>
      <dgm:t>
        <a:bodyPr/>
        <a:lstStyle/>
        <a:p>
          <a:endParaRPr lang="zh-CN" altLang="en-US">
            <a:latin typeface="+mj-ea"/>
            <a:ea typeface="+mj-ea"/>
          </a:endParaRPr>
        </a:p>
      </dgm:t>
    </dgm:pt>
    <dgm:pt modelId="{8B67AF46-E8A1-4568-8C8B-748D97D1C672}" type="sibTrans" cxnId="{1A04DAD0-3CB3-4F9E-A34F-0DAE2A79F1EC}">
      <dgm:prSet/>
      <dgm:spPr/>
      <dgm:t>
        <a:bodyPr/>
        <a:lstStyle/>
        <a:p>
          <a:endParaRPr lang="zh-CN" altLang="en-US">
            <a:latin typeface="+mj-ea"/>
            <a:ea typeface="+mj-ea"/>
          </a:endParaRPr>
        </a:p>
      </dgm:t>
    </dgm:pt>
    <dgm:pt modelId="{E20C28BA-1B90-4E95-A35A-08337FDDDE01}">
      <dgm:prSet custT="1"/>
      <dgm:spPr/>
      <dgm:t>
        <a:bodyPr/>
        <a:lstStyle/>
        <a:p>
          <a:pPr rtl="0"/>
          <a:r>
            <a:rPr lang="zh-CN" sz="1600" b="1" dirty="0" smtClean="0">
              <a:latin typeface="+mj-ea"/>
              <a:ea typeface="+mj-ea"/>
            </a:rPr>
            <a:t>消费者消费查询</a:t>
          </a:r>
          <a:endParaRPr lang="en-US" altLang="zh-CN" sz="1600" b="1" dirty="0" smtClean="0">
            <a:latin typeface="+mj-ea"/>
            <a:ea typeface="+mj-ea"/>
          </a:endParaRPr>
        </a:p>
        <a:p>
          <a:pPr rtl="0"/>
          <a:r>
            <a:rPr lang="zh-CN" sz="1100" dirty="0" smtClean="0">
              <a:latin typeface="+mj-ea"/>
              <a:ea typeface="+mj-ea"/>
            </a:rPr>
            <a:t>查询消费者消费的每个队列中消息的已消费量及积压量</a:t>
          </a:r>
          <a:endParaRPr lang="zh-CN" sz="1100" dirty="0">
            <a:latin typeface="+mj-ea"/>
            <a:ea typeface="+mj-ea"/>
          </a:endParaRPr>
        </a:p>
      </dgm:t>
    </dgm:pt>
    <dgm:pt modelId="{E200972C-2877-4DB8-B9E4-F87E03410EBF}" type="parTrans" cxnId="{C2AB245F-A55A-4F33-9542-380C68F980E3}">
      <dgm:prSet/>
      <dgm:spPr/>
      <dgm:t>
        <a:bodyPr/>
        <a:lstStyle/>
        <a:p>
          <a:endParaRPr lang="zh-CN" altLang="en-US">
            <a:latin typeface="+mj-ea"/>
            <a:ea typeface="+mj-ea"/>
          </a:endParaRPr>
        </a:p>
      </dgm:t>
    </dgm:pt>
    <dgm:pt modelId="{59DED4D4-8E8C-4079-9D67-ACC745B9011C}" type="sibTrans" cxnId="{C2AB245F-A55A-4F33-9542-380C68F980E3}">
      <dgm:prSet/>
      <dgm:spPr/>
      <dgm:t>
        <a:bodyPr/>
        <a:lstStyle/>
        <a:p>
          <a:endParaRPr lang="zh-CN" altLang="en-US">
            <a:latin typeface="+mj-ea"/>
            <a:ea typeface="+mj-ea"/>
          </a:endParaRPr>
        </a:p>
      </dgm:t>
    </dgm:pt>
    <dgm:pt modelId="{FB71CD08-86C5-473A-B0F7-57847E6983C2}" type="pres">
      <dgm:prSet presAssocID="{9B1183D4-15AE-4DB5-B170-F895AE87762F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AE442C8-2F1C-4848-829B-152F65B62EE0}" type="pres">
      <dgm:prSet presAssocID="{12A1B0C6-C75F-4B5E-BEB7-87F813EDDB04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C4EA9FF-4C45-4DBF-9A5D-4A764C47E5F5}" type="pres">
      <dgm:prSet presAssocID="{12A1B0C6-C75F-4B5E-BEB7-87F813EDDB04}" presName="spNode" presStyleCnt="0"/>
      <dgm:spPr/>
    </dgm:pt>
    <dgm:pt modelId="{F0F3E0BE-1FFD-4ED3-B1CD-399BC21E0B10}" type="pres">
      <dgm:prSet presAssocID="{544D2E7B-5D07-4D06-BE24-A1A92ED797B3}" presName="sibTrans" presStyleLbl="sibTrans1D1" presStyleIdx="0" presStyleCnt="5"/>
      <dgm:spPr/>
      <dgm:t>
        <a:bodyPr/>
        <a:lstStyle/>
        <a:p>
          <a:endParaRPr lang="zh-CN" altLang="en-US"/>
        </a:p>
      </dgm:t>
    </dgm:pt>
    <dgm:pt modelId="{84416031-6768-4877-80A3-22FEBDCC54D9}" type="pres">
      <dgm:prSet presAssocID="{6E28AD0C-B107-4CB3-A78C-111F916E96D0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77DE7EB-97BC-4EFF-8DE6-CB0971E8E67B}" type="pres">
      <dgm:prSet presAssocID="{6E28AD0C-B107-4CB3-A78C-111F916E96D0}" presName="spNode" presStyleCnt="0"/>
      <dgm:spPr/>
    </dgm:pt>
    <dgm:pt modelId="{2B95C5DA-BC74-4F4E-B366-E04A4266EBD4}" type="pres">
      <dgm:prSet presAssocID="{D3E805B3-C143-4366-B6EE-1F3E9656B93E}" presName="sibTrans" presStyleLbl="sibTrans1D1" presStyleIdx="1" presStyleCnt="5"/>
      <dgm:spPr/>
      <dgm:t>
        <a:bodyPr/>
        <a:lstStyle/>
        <a:p>
          <a:endParaRPr lang="zh-CN" altLang="en-US"/>
        </a:p>
      </dgm:t>
    </dgm:pt>
    <dgm:pt modelId="{90978D1A-8965-400B-AF4E-5AC06AE9B4FB}" type="pres">
      <dgm:prSet presAssocID="{D4CED8EA-85B5-4613-8D70-A641DD5B9552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62AD06F-B378-423D-8FCF-CC61F23669E9}" type="pres">
      <dgm:prSet presAssocID="{D4CED8EA-85B5-4613-8D70-A641DD5B9552}" presName="spNode" presStyleCnt="0"/>
      <dgm:spPr/>
    </dgm:pt>
    <dgm:pt modelId="{324254EC-0016-42B0-AC8C-FD5312926D68}" type="pres">
      <dgm:prSet presAssocID="{31DD1D70-66BC-44D1-BD3C-B80B835F9B4B}" presName="sibTrans" presStyleLbl="sibTrans1D1" presStyleIdx="2" presStyleCnt="5"/>
      <dgm:spPr/>
      <dgm:t>
        <a:bodyPr/>
        <a:lstStyle/>
        <a:p>
          <a:endParaRPr lang="zh-CN" altLang="en-US"/>
        </a:p>
      </dgm:t>
    </dgm:pt>
    <dgm:pt modelId="{CD90B3B9-1C07-4F8D-85F2-F3B4EADA9F0C}" type="pres">
      <dgm:prSet presAssocID="{2C19C42E-198B-4767-9048-273C4AF9049C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150A4EE-5C44-4774-9026-A514031B5B84}" type="pres">
      <dgm:prSet presAssocID="{2C19C42E-198B-4767-9048-273C4AF9049C}" presName="spNode" presStyleCnt="0"/>
      <dgm:spPr/>
    </dgm:pt>
    <dgm:pt modelId="{7B8A4684-EDB0-4E69-B0E0-ECA3A767FFAD}" type="pres">
      <dgm:prSet presAssocID="{8B67AF46-E8A1-4568-8C8B-748D97D1C672}" presName="sibTrans" presStyleLbl="sibTrans1D1" presStyleIdx="3" presStyleCnt="5"/>
      <dgm:spPr/>
      <dgm:t>
        <a:bodyPr/>
        <a:lstStyle/>
        <a:p>
          <a:endParaRPr lang="zh-CN" altLang="en-US"/>
        </a:p>
      </dgm:t>
    </dgm:pt>
    <dgm:pt modelId="{8FCADDB6-AC36-49B0-9BF9-02C0B4479B67}" type="pres">
      <dgm:prSet presAssocID="{E20C28BA-1B90-4E95-A35A-08337FDDDE01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F4E1D62-D4D2-4E94-ABB0-CF1A9EB9DE31}" type="pres">
      <dgm:prSet presAssocID="{E20C28BA-1B90-4E95-A35A-08337FDDDE01}" presName="spNode" presStyleCnt="0"/>
      <dgm:spPr/>
    </dgm:pt>
    <dgm:pt modelId="{9A7946BB-14E6-4052-8929-E384977DB42C}" type="pres">
      <dgm:prSet presAssocID="{59DED4D4-8E8C-4079-9D67-ACC745B9011C}" presName="sibTrans" presStyleLbl="sibTrans1D1" presStyleIdx="4" presStyleCnt="5"/>
      <dgm:spPr/>
      <dgm:t>
        <a:bodyPr/>
        <a:lstStyle/>
        <a:p>
          <a:endParaRPr lang="zh-CN" altLang="en-US"/>
        </a:p>
      </dgm:t>
    </dgm:pt>
  </dgm:ptLst>
  <dgm:cxnLst>
    <dgm:cxn modelId="{BB45FC5F-8BCA-4431-9521-19F30A11CC89}" type="presOf" srcId="{8B67AF46-E8A1-4568-8C8B-748D97D1C672}" destId="{7B8A4684-EDB0-4E69-B0E0-ECA3A767FFAD}" srcOrd="0" destOrd="0" presId="urn:microsoft.com/office/officeart/2005/8/layout/cycle6"/>
    <dgm:cxn modelId="{D101DE27-C1AD-4725-9EC1-29BE8B76B834}" type="presOf" srcId="{12A1B0C6-C75F-4B5E-BEB7-87F813EDDB04}" destId="{EAE442C8-2F1C-4848-829B-152F65B62EE0}" srcOrd="0" destOrd="0" presId="urn:microsoft.com/office/officeart/2005/8/layout/cycle6"/>
    <dgm:cxn modelId="{1A04DAD0-3CB3-4F9E-A34F-0DAE2A79F1EC}" srcId="{9B1183D4-15AE-4DB5-B170-F895AE87762F}" destId="{2C19C42E-198B-4767-9048-273C4AF9049C}" srcOrd="3" destOrd="0" parTransId="{E7F33081-15EB-4415-A073-8AB80A2C4080}" sibTransId="{8B67AF46-E8A1-4568-8C8B-748D97D1C672}"/>
    <dgm:cxn modelId="{F67B24DF-681A-4517-9432-6A851218E635}" type="presOf" srcId="{31DD1D70-66BC-44D1-BD3C-B80B835F9B4B}" destId="{324254EC-0016-42B0-AC8C-FD5312926D68}" srcOrd="0" destOrd="0" presId="urn:microsoft.com/office/officeart/2005/8/layout/cycle6"/>
    <dgm:cxn modelId="{5E2C327D-D9AF-429C-8831-4E21D5340816}" type="presOf" srcId="{59DED4D4-8E8C-4079-9D67-ACC745B9011C}" destId="{9A7946BB-14E6-4052-8929-E384977DB42C}" srcOrd="0" destOrd="0" presId="urn:microsoft.com/office/officeart/2005/8/layout/cycle6"/>
    <dgm:cxn modelId="{22EE4F10-6310-4E10-9C77-A5E84F0FFFF1}" srcId="{9B1183D4-15AE-4DB5-B170-F895AE87762F}" destId="{D4CED8EA-85B5-4613-8D70-A641DD5B9552}" srcOrd="2" destOrd="0" parTransId="{9809C967-F477-4E5F-926C-3DF01016C844}" sibTransId="{31DD1D70-66BC-44D1-BD3C-B80B835F9B4B}"/>
    <dgm:cxn modelId="{BFFEE01F-602D-4D28-B1A1-A1A61F117C35}" srcId="{9B1183D4-15AE-4DB5-B170-F895AE87762F}" destId="{6E28AD0C-B107-4CB3-A78C-111F916E96D0}" srcOrd="1" destOrd="0" parTransId="{08430F06-9079-4A3B-ACCC-92FB8EAE6947}" sibTransId="{D3E805B3-C143-4366-B6EE-1F3E9656B93E}"/>
    <dgm:cxn modelId="{DB13D63D-EAE4-43AE-97F5-485DA4264CCE}" type="presOf" srcId="{D3E805B3-C143-4366-B6EE-1F3E9656B93E}" destId="{2B95C5DA-BC74-4F4E-B366-E04A4266EBD4}" srcOrd="0" destOrd="0" presId="urn:microsoft.com/office/officeart/2005/8/layout/cycle6"/>
    <dgm:cxn modelId="{FCDCA1D9-FDE8-4D80-BAE2-DBE315F3148C}" type="presOf" srcId="{2C19C42E-198B-4767-9048-273C4AF9049C}" destId="{CD90B3B9-1C07-4F8D-85F2-F3B4EADA9F0C}" srcOrd="0" destOrd="0" presId="urn:microsoft.com/office/officeart/2005/8/layout/cycle6"/>
    <dgm:cxn modelId="{72245C9C-5823-4DD5-9FB5-92AE0A990184}" type="presOf" srcId="{D4CED8EA-85B5-4613-8D70-A641DD5B9552}" destId="{90978D1A-8965-400B-AF4E-5AC06AE9B4FB}" srcOrd="0" destOrd="0" presId="urn:microsoft.com/office/officeart/2005/8/layout/cycle6"/>
    <dgm:cxn modelId="{455801A0-7761-4EE4-BC2D-E7D93ED9F967}" type="presOf" srcId="{E20C28BA-1B90-4E95-A35A-08337FDDDE01}" destId="{8FCADDB6-AC36-49B0-9BF9-02C0B4479B67}" srcOrd="0" destOrd="0" presId="urn:microsoft.com/office/officeart/2005/8/layout/cycle6"/>
    <dgm:cxn modelId="{D5C4769C-5A4C-4AEA-B769-3A71CA4C19E1}" type="presOf" srcId="{9B1183D4-15AE-4DB5-B170-F895AE87762F}" destId="{FB71CD08-86C5-473A-B0F7-57847E6983C2}" srcOrd="0" destOrd="0" presId="urn:microsoft.com/office/officeart/2005/8/layout/cycle6"/>
    <dgm:cxn modelId="{5007857F-A62A-45F2-9200-48C2306267C1}" srcId="{9B1183D4-15AE-4DB5-B170-F895AE87762F}" destId="{12A1B0C6-C75F-4B5E-BEB7-87F813EDDB04}" srcOrd="0" destOrd="0" parTransId="{7FE580B1-6FBC-4208-9878-6CEE5FFD2DF5}" sibTransId="{544D2E7B-5D07-4D06-BE24-A1A92ED797B3}"/>
    <dgm:cxn modelId="{C2AB245F-A55A-4F33-9542-380C68F980E3}" srcId="{9B1183D4-15AE-4DB5-B170-F895AE87762F}" destId="{E20C28BA-1B90-4E95-A35A-08337FDDDE01}" srcOrd="4" destOrd="0" parTransId="{E200972C-2877-4DB8-B9E4-F87E03410EBF}" sibTransId="{59DED4D4-8E8C-4079-9D67-ACC745B9011C}"/>
    <dgm:cxn modelId="{CDCDBC55-5DA8-4217-B71E-98F7DB113A48}" type="presOf" srcId="{6E28AD0C-B107-4CB3-A78C-111F916E96D0}" destId="{84416031-6768-4877-80A3-22FEBDCC54D9}" srcOrd="0" destOrd="0" presId="urn:microsoft.com/office/officeart/2005/8/layout/cycle6"/>
    <dgm:cxn modelId="{78AD59DF-A177-4C6F-93C6-56480D0B2DDE}" type="presOf" srcId="{544D2E7B-5D07-4D06-BE24-A1A92ED797B3}" destId="{F0F3E0BE-1FFD-4ED3-B1CD-399BC21E0B10}" srcOrd="0" destOrd="0" presId="urn:microsoft.com/office/officeart/2005/8/layout/cycle6"/>
    <dgm:cxn modelId="{AB77C780-CA61-4354-9984-F20A2E49C1BB}" type="presParOf" srcId="{FB71CD08-86C5-473A-B0F7-57847E6983C2}" destId="{EAE442C8-2F1C-4848-829B-152F65B62EE0}" srcOrd="0" destOrd="0" presId="urn:microsoft.com/office/officeart/2005/8/layout/cycle6"/>
    <dgm:cxn modelId="{330756E2-FC3F-4193-97EA-E5702E097796}" type="presParOf" srcId="{FB71CD08-86C5-473A-B0F7-57847E6983C2}" destId="{DC4EA9FF-4C45-4DBF-9A5D-4A764C47E5F5}" srcOrd="1" destOrd="0" presId="urn:microsoft.com/office/officeart/2005/8/layout/cycle6"/>
    <dgm:cxn modelId="{F71CC9BD-12A7-4F62-A75C-43D4CFFDFC34}" type="presParOf" srcId="{FB71CD08-86C5-473A-B0F7-57847E6983C2}" destId="{F0F3E0BE-1FFD-4ED3-B1CD-399BC21E0B10}" srcOrd="2" destOrd="0" presId="urn:microsoft.com/office/officeart/2005/8/layout/cycle6"/>
    <dgm:cxn modelId="{F9F2B284-783A-4C18-AA66-E66BFFC35F59}" type="presParOf" srcId="{FB71CD08-86C5-473A-B0F7-57847E6983C2}" destId="{84416031-6768-4877-80A3-22FEBDCC54D9}" srcOrd="3" destOrd="0" presId="urn:microsoft.com/office/officeart/2005/8/layout/cycle6"/>
    <dgm:cxn modelId="{D966D258-CE2F-4C2F-9BF5-219D772A636D}" type="presParOf" srcId="{FB71CD08-86C5-473A-B0F7-57847E6983C2}" destId="{177DE7EB-97BC-4EFF-8DE6-CB0971E8E67B}" srcOrd="4" destOrd="0" presId="urn:microsoft.com/office/officeart/2005/8/layout/cycle6"/>
    <dgm:cxn modelId="{54EDC698-D220-43BF-B2AE-55AB4A8F6B3B}" type="presParOf" srcId="{FB71CD08-86C5-473A-B0F7-57847E6983C2}" destId="{2B95C5DA-BC74-4F4E-B366-E04A4266EBD4}" srcOrd="5" destOrd="0" presId="urn:microsoft.com/office/officeart/2005/8/layout/cycle6"/>
    <dgm:cxn modelId="{3F0532EB-5975-4D67-928E-8E0F34BED239}" type="presParOf" srcId="{FB71CD08-86C5-473A-B0F7-57847E6983C2}" destId="{90978D1A-8965-400B-AF4E-5AC06AE9B4FB}" srcOrd="6" destOrd="0" presId="urn:microsoft.com/office/officeart/2005/8/layout/cycle6"/>
    <dgm:cxn modelId="{6111A645-B504-40AC-9915-D5400757F83D}" type="presParOf" srcId="{FB71CD08-86C5-473A-B0F7-57847E6983C2}" destId="{862AD06F-B378-423D-8FCF-CC61F23669E9}" srcOrd="7" destOrd="0" presId="urn:microsoft.com/office/officeart/2005/8/layout/cycle6"/>
    <dgm:cxn modelId="{EEAEBFF8-4CB3-4208-80B9-CCD360C1B48A}" type="presParOf" srcId="{FB71CD08-86C5-473A-B0F7-57847E6983C2}" destId="{324254EC-0016-42B0-AC8C-FD5312926D68}" srcOrd="8" destOrd="0" presId="urn:microsoft.com/office/officeart/2005/8/layout/cycle6"/>
    <dgm:cxn modelId="{D6B3FD82-DAB1-4D71-B363-433A91ACF7E2}" type="presParOf" srcId="{FB71CD08-86C5-473A-B0F7-57847E6983C2}" destId="{CD90B3B9-1C07-4F8D-85F2-F3B4EADA9F0C}" srcOrd="9" destOrd="0" presId="urn:microsoft.com/office/officeart/2005/8/layout/cycle6"/>
    <dgm:cxn modelId="{C0345F94-DF9E-4886-B288-B416237398F0}" type="presParOf" srcId="{FB71CD08-86C5-473A-B0F7-57847E6983C2}" destId="{B150A4EE-5C44-4774-9026-A514031B5B84}" srcOrd="10" destOrd="0" presId="urn:microsoft.com/office/officeart/2005/8/layout/cycle6"/>
    <dgm:cxn modelId="{41C2A721-25E8-4896-AB3E-EB4E657591CC}" type="presParOf" srcId="{FB71CD08-86C5-473A-B0F7-57847E6983C2}" destId="{7B8A4684-EDB0-4E69-B0E0-ECA3A767FFAD}" srcOrd="11" destOrd="0" presId="urn:microsoft.com/office/officeart/2005/8/layout/cycle6"/>
    <dgm:cxn modelId="{7D0E87B1-1024-47B1-A777-460EEB2CF3B5}" type="presParOf" srcId="{FB71CD08-86C5-473A-B0F7-57847E6983C2}" destId="{8FCADDB6-AC36-49B0-9BF9-02C0B4479B67}" srcOrd="12" destOrd="0" presId="urn:microsoft.com/office/officeart/2005/8/layout/cycle6"/>
    <dgm:cxn modelId="{213ED108-D119-4F7E-8C37-1B50FB6DE474}" type="presParOf" srcId="{FB71CD08-86C5-473A-B0F7-57847E6983C2}" destId="{6F4E1D62-D4D2-4E94-ABB0-CF1A9EB9DE31}" srcOrd="13" destOrd="0" presId="urn:microsoft.com/office/officeart/2005/8/layout/cycle6"/>
    <dgm:cxn modelId="{23FAB482-199A-4640-9CD4-F09179AF666A}" type="presParOf" srcId="{FB71CD08-86C5-473A-B0F7-57847E6983C2}" destId="{9A7946BB-14E6-4052-8929-E384977DB42C}" srcOrd="14" destOrd="0" presId="urn:microsoft.com/office/officeart/2005/8/layout/cycle6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360A5E3-0CD8-40A5-88FD-C74F609CEB0A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4577766-2704-4AD0-AF38-E71A350E2762}">
      <dgm:prSet phldrT="[文本]"/>
      <dgm:spPr>
        <a:solidFill>
          <a:srgbClr val="92D050"/>
        </a:solidFill>
      </dgm:spPr>
      <dgm:t>
        <a:bodyPr/>
        <a:lstStyle/>
        <a:p>
          <a:r>
            <a:rPr lang="zh-CN" altLang="en-US" b="1" dirty="0" smtClean="0">
              <a:latin typeface="宋体" pitchFamily="2" charset="-122"/>
              <a:ea typeface="宋体" pitchFamily="2" charset="-122"/>
            </a:rPr>
            <a:t>生产者</a:t>
          </a:r>
          <a:r>
            <a:rPr lang="en-US" b="1" dirty="0" smtClean="0">
              <a:latin typeface="宋体" pitchFamily="2" charset="-122"/>
              <a:ea typeface="宋体" pitchFamily="2" charset="-122"/>
            </a:rPr>
            <a:t>-&gt;Broker</a:t>
          </a:r>
          <a:endParaRPr lang="zh-CN" altLang="en-US" dirty="0"/>
        </a:p>
      </dgm:t>
    </dgm:pt>
    <dgm:pt modelId="{F87DC8BC-1F84-4F85-B621-A201BB54CE34}" type="parTrans" cxnId="{50EF41C0-AF59-4588-8B0B-2A540F68162B}">
      <dgm:prSet/>
      <dgm:spPr/>
      <dgm:t>
        <a:bodyPr/>
        <a:lstStyle/>
        <a:p>
          <a:endParaRPr lang="zh-CN" altLang="en-US"/>
        </a:p>
      </dgm:t>
    </dgm:pt>
    <dgm:pt modelId="{BB343F08-8AB4-4045-BE79-90818D58E26C}" type="sibTrans" cxnId="{50EF41C0-AF59-4588-8B0B-2A540F68162B}">
      <dgm:prSet/>
      <dgm:spPr/>
      <dgm:t>
        <a:bodyPr/>
        <a:lstStyle/>
        <a:p>
          <a:endParaRPr lang="zh-CN" altLang="en-US"/>
        </a:p>
      </dgm:t>
    </dgm:pt>
    <dgm:pt modelId="{ABFF6625-06D0-48A5-9CE4-93EE520F758E}">
      <dgm:prSet phldrT="[文本]"/>
      <dgm:spPr/>
      <dgm:t>
        <a:bodyPr/>
        <a:lstStyle/>
        <a:p>
          <a:r>
            <a:rPr lang="zh-CN" altLang="en-US" dirty="0" smtClean="0">
              <a:latin typeface="+mj-ea"/>
              <a:ea typeface="+mj-ea"/>
            </a:rPr>
            <a:t>如果发送消息失败，客户端后台进程会定时扫描发送不成功的消息，直到发送成功。</a:t>
          </a:r>
          <a:r>
            <a:rPr lang="en-US" dirty="0" smtClean="0">
              <a:latin typeface="+mj-ea"/>
              <a:ea typeface="+mj-ea"/>
            </a:rPr>
            <a:t/>
          </a:r>
          <a:br>
            <a:rPr lang="en-US" dirty="0" smtClean="0">
              <a:latin typeface="+mj-ea"/>
              <a:ea typeface="+mj-ea"/>
            </a:rPr>
          </a:br>
          <a:r>
            <a:rPr lang="en-US" dirty="0" smtClean="0">
              <a:latin typeface="+mj-ea"/>
              <a:ea typeface="+mj-ea"/>
            </a:rPr>
            <a:t>   Broker</a:t>
          </a:r>
          <a:r>
            <a:rPr lang="zh-CN" altLang="en-US" dirty="0" smtClean="0">
              <a:latin typeface="+mj-ea"/>
              <a:ea typeface="+mj-ea"/>
            </a:rPr>
            <a:t>收到消息，放入存储节点中，才会返回“成功” 给</a:t>
          </a:r>
          <a:r>
            <a:rPr lang="en-US" dirty="0" smtClean="0">
              <a:latin typeface="+mj-ea"/>
              <a:ea typeface="+mj-ea"/>
            </a:rPr>
            <a:t>Producer</a:t>
          </a:r>
          <a:endParaRPr lang="zh-CN" altLang="en-US" dirty="0">
            <a:latin typeface="+mj-ea"/>
            <a:ea typeface="+mj-ea"/>
          </a:endParaRPr>
        </a:p>
      </dgm:t>
    </dgm:pt>
    <dgm:pt modelId="{03CF1302-3595-4428-A0E1-FCC4A0629073}" type="parTrans" cxnId="{333591EC-337F-4784-8991-13A1FD12CFCF}">
      <dgm:prSet/>
      <dgm:spPr/>
      <dgm:t>
        <a:bodyPr/>
        <a:lstStyle/>
        <a:p>
          <a:endParaRPr lang="zh-CN" altLang="en-US"/>
        </a:p>
      </dgm:t>
    </dgm:pt>
    <dgm:pt modelId="{6EEFB92F-692D-464F-AB53-340F6DB0571E}" type="sibTrans" cxnId="{333591EC-337F-4784-8991-13A1FD12CFCF}">
      <dgm:prSet/>
      <dgm:spPr/>
      <dgm:t>
        <a:bodyPr/>
        <a:lstStyle/>
        <a:p>
          <a:endParaRPr lang="zh-CN" altLang="en-US"/>
        </a:p>
      </dgm:t>
    </dgm:pt>
    <dgm:pt modelId="{CE1C513A-C63B-42A5-967F-478F166B05CD}">
      <dgm:prSet phldrT="[文本]"/>
      <dgm:spPr>
        <a:solidFill>
          <a:srgbClr val="92D050"/>
        </a:solidFill>
      </dgm:spPr>
      <dgm:t>
        <a:bodyPr/>
        <a:lstStyle/>
        <a:p>
          <a:r>
            <a:rPr lang="en-US" altLang="zh-CN" b="1" dirty="0" smtClean="0">
              <a:latin typeface="宋体" pitchFamily="2" charset="-122"/>
              <a:ea typeface="宋体" pitchFamily="2" charset="-122"/>
            </a:rPr>
            <a:t>Broker</a:t>
          </a:r>
          <a:r>
            <a:rPr lang="zh-CN" altLang="en-US" b="1" dirty="0" smtClean="0">
              <a:latin typeface="宋体" pitchFamily="2" charset="-122"/>
              <a:ea typeface="宋体" pitchFamily="2" charset="-122"/>
            </a:rPr>
            <a:t>存储的可靠性</a:t>
          </a:r>
          <a:endParaRPr lang="zh-CN" altLang="en-US" dirty="0"/>
        </a:p>
      </dgm:t>
    </dgm:pt>
    <dgm:pt modelId="{B1057A5B-417D-425A-89E7-266D72D01F71}" type="parTrans" cxnId="{0CF82B83-2251-4098-9EC9-BD8FB1766F99}">
      <dgm:prSet/>
      <dgm:spPr/>
      <dgm:t>
        <a:bodyPr/>
        <a:lstStyle/>
        <a:p>
          <a:endParaRPr lang="zh-CN" altLang="en-US"/>
        </a:p>
      </dgm:t>
    </dgm:pt>
    <dgm:pt modelId="{BA9D880C-61B4-4DEF-B378-E1BB2E93CD0D}" type="sibTrans" cxnId="{0CF82B83-2251-4098-9EC9-BD8FB1766F99}">
      <dgm:prSet/>
      <dgm:spPr/>
      <dgm:t>
        <a:bodyPr/>
        <a:lstStyle/>
        <a:p>
          <a:endParaRPr lang="zh-CN" altLang="en-US"/>
        </a:p>
      </dgm:t>
    </dgm:pt>
    <dgm:pt modelId="{E32CBAD0-6EFB-4579-A639-AC3F327EC030}">
      <dgm:prSet phldrT="[文本]"/>
      <dgm:spPr/>
      <dgm:t>
        <a:bodyPr/>
        <a:lstStyle/>
        <a:p>
          <a:r>
            <a:rPr lang="zh-CN" altLang="en-US" dirty="0" smtClean="0">
              <a:latin typeface="+mj-ea"/>
              <a:ea typeface="+mj-ea"/>
            </a:rPr>
            <a:t>所有发往</a:t>
          </a:r>
          <a:r>
            <a:rPr lang="en-US" altLang="zh-CN" dirty="0" smtClean="0">
              <a:latin typeface="+mj-ea"/>
              <a:ea typeface="+mj-ea"/>
            </a:rPr>
            <a:t>Broker</a:t>
          </a:r>
          <a:r>
            <a:rPr lang="zh-CN" altLang="en-US" dirty="0" smtClean="0">
              <a:latin typeface="+mj-ea"/>
              <a:ea typeface="+mj-ea"/>
            </a:rPr>
            <a:t>的消息，有同步刷盘和异步刷盘机制，总的来说，可靠性非常高同步刷盘时，消息写入物理文件才会返回成功，因此非常可靠</a:t>
          </a:r>
          <a:endParaRPr lang="zh-CN" altLang="en-US" dirty="0">
            <a:latin typeface="+mj-ea"/>
            <a:ea typeface="+mj-ea"/>
          </a:endParaRPr>
        </a:p>
      </dgm:t>
    </dgm:pt>
    <dgm:pt modelId="{71E5E77F-2C51-4575-B600-729C99D4AEA1}" type="parTrans" cxnId="{619D1E17-1E32-479A-97AD-94BF23E571E4}">
      <dgm:prSet/>
      <dgm:spPr/>
      <dgm:t>
        <a:bodyPr/>
        <a:lstStyle/>
        <a:p>
          <a:endParaRPr lang="zh-CN" altLang="en-US"/>
        </a:p>
      </dgm:t>
    </dgm:pt>
    <dgm:pt modelId="{53E09022-0601-416A-BE67-2A7A46FAEF41}" type="sibTrans" cxnId="{619D1E17-1E32-479A-97AD-94BF23E571E4}">
      <dgm:prSet/>
      <dgm:spPr/>
      <dgm:t>
        <a:bodyPr/>
        <a:lstStyle/>
        <a:p>
          <a:endParaRPr lang="zh-CN" altLang="en-US"/>
        </a:p>
      </dgm:t>
    </dgm:pt>
    <dgm:pt modelId="{B776A25D-7EA2-4ABF-9366-C336E33DEC66}">
      <dgm:prSet phldrT="[文本]"/>
      <dgm:spPr>
        <a:solidFill>
          <a:srgbClr val="92D050"/>
        </a:solidFill>
      </dgm:spPr>
      <dgm:t>
        <a:bodyPr/>
        <a:lstStyle/>
        <a:p>
          <a:r>
            <a:rPr lang="en-US" b="1" dirty="0" smtClean="0">
              <a:latin typeface="宋体" pitchFamily="2" charset="-122"/>
              <a:ea typeface="宋体" pitchFamily="2" charset="-122"/>
            </a:rPr>
            <a:t>Broker-&gt;</a:t>
          </a:r>
          <a:r>
            <a:rPr lang="zh-CN" altLang="en-US" b="1" dirty="0" smtClean="0">
              <a:latin typeface="宋体" pitchFamily="2" charset="-122"/>
              <a:ea typeface="宋体" pitchFamily="2" charset="-122"/>
            </a:rPr>
            <a:t>消费者</a:t>
          </a:r>
          <a:endParaRPr lang="zh-CN" altLang="en-US" dirty="0"/>
        </a:p>
      </dgm:t>
    </dgm:pt>
    <dgm:pt modelId="{FE41EB7A-85ED-4ACF-8D3D-3A1274A8119E}" type="parTrans" cxnId="{AD5FB5F9-195C-46EA-AC8E-6A66B8544661}">
      <dgm:prSet/>
      <dgm:spPr/>
      <dgm:t>
        <a:bodyPr/>
        <a:lstStyle/>
        <a:p>
          <a:endParaRPr lang="zh-CN" altLang="en-US"/>
        </a:p>
      </dgm:t>
    </dgm:pt>
    <dgm:pt modelId="{0AA7FFFF-A126-4C41-A121-A016AF406B32}" type="sibTrans" cxnId="{AD5FB5F9-195C-46EA-AC8E-6A66B8544661}">
      <dgm:prSet/>
      <dgm:spPr/>
      <dgm:t>
        <a:bodyPr/>
        <a:lstStyle/>
        <a:p>
          <a:endParaRPr lang="zh-CN" altLang="en-US"/>
        </a:p>
      </dgm:t>
    </dgm:pt>
    <dgm:pt modelId="{42E92A14-B133-4BCA-9E84-70341F30C9A7}">
      <dgm:prSet phldrT="[文本]"/>
      <dgm:spPr/>
      <dgm:t>
        <a:bodyPr/>
        <a:lstStyle/>
        <a:p>
          <a:r>
            <a:rPr lang="en-US" dirty="0" smtClean="0">
              <a:latin typeface="+mj-ea"/>
              <a:ea typeface="+mj-ea"/>
            </a:rPr>
            <a:t>Subscriber</a:t>
          </a:r>
          <a:r>
            <a:rPr lang="zh-CN" altLang="en-US" dirty="0" smtClean="0">
              <a:latin typeface="+mj-ea"/>
              <a:ea typeface="+mj-ea"/>
            </a:rPr>
            <a:t>处理消息结束后回应处理结果</a:t>
          </a:r>
          <a:endParaRPr lang="zh-CN" altLang="en-US" dirty="0">
            <a:latin typeface="+mj-ea"/>
            <a:ea typeface="+mj-ea"/>
          </a:endParaRPr>
        </a:p>
      </dgm:t>
    </dgm:pt>
    <dgm:pt modelId="{E553A357-B9AB-4F27-8BC0-8C5303C29EF5}" type="parTrans" cxnId="{32DB9EB3-9A74-4DC5-B80B-0A6F0FA59F91}">
      <dgm:prSet/>
      <dgm:spPr/>
      <dgm:t>
        <a:bodyPr/>
        <a:lstStyle/>
        <a:p>
          <a:endParaRPr lang="zh-CN" altLang="en-US"/>
        </a:p>
      </dgm:t>
    </dgm:pt>
    <dgm:pt modelId="{AD325C14-CCBA-4556-B6F3-54DE1090C947}" type="sibTrans" cxnId="{32DB9EB3-9A74-4DC5-B80B-0A6F0FA59F91}">
      <dgm:prSet/>
      <dgm:spPr/>
      <dgm:t>
        <a:bodyPr/>
        <a:lstStyle/>
        <a:p>
          <a:endParaRPr lang="zh-CN" altLang="en-US"/>
        </a:p>
      </dgm:t>
    </dgm:pt>
    <dgm:pt modelId="{5D513C69-4E91-459B-99FF-F87FFD7A6734}" type="pres">
      <dgm:prSet presAssocID="{9360A5E3-0CD8-40A5-88FD-C74F609CEB0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D8F03682-0536-40F0-8F61-05115F512688}" type="pres">
      <dgm:prSet presAssocID="{04577766-2704-4AD0-AF38-E71A350E2762}" presName="linNode" presStyleCnt="0"/>
      <dgm:spPr/>
    </dgm:pt>
    <dgm:pt modelId="{A49C7AC5-6C9A-480E-B0EE-DE1F8258A90A}" type="pres">
      <dgm:prSet presAssocID="{04577766-2704-4AD0-AF38-E71A350E2762}" presName="parentText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D0B2E76-F201-43BA-B32D-ED21ED565C47}" type="pres">
      <dgm:prSet presAssocID="{04577766-2704-4AD0-AF38-E71A350E2762}" presName="descendantText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33CFAF5-46EE-4ABD-ACEE-90685F87A0BC}" type="pres">
      <dgm:prSet presAssocID="{BB343F08-8AB4-4045-BE79-90818D58E26C}" presName="sp" presStyleCnt="0"/>
      <dgm:spPr/>
    </dgm:pt>
    <dgm:pt modelId="{61ED76FF-1D8E-4C32-A20A-5D9B2E532CE8}" type="pres">
      <dgm:prSet presAssocID="{CE1C513A-C63B-42A5-967F-478F166B05CD}" presName="linNode" presStyleCnt="0"/>
      <dgm:spPr/>
    </dgm:pt>
    <dgm:pt modelId="{1BF5FE0E-584F-4F03-A1A5-D045AF2BB193}" type="pres">
      <dgm:prSet presAssocID="{CE1C513A-C63B-42A5-967F-478F166B05CD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F8B593D-F02F-418C-94A3-911EB1CAB5B3}" type="pres">
      <dgm:prSet presAssocID="{CE1C513A-C63B-42A5-967F-478F166B05CD}" presName="descendantText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1BD9936-BF58-4C8B-A757-7263B4AF01B1}" type="pres">
      <dgm:prSet presAssocID="{BA9D880C-61B4-4DEF-B378-E1BB2E93CD0D}" presName="sp" presStyleCnt="0"/>
      <dgm:spPr/>
    </dgm:pt>
    <dgm:pt modelId="{8A3FBD90-3430-42B4-BDA8-C67D465299D8}" type="pres">
      <dgm:prSet presAssocID="{B776A25D-7EA2-4ABF-9366-C336E33DEC66}" presName="linNode" presStyleCnt="0"/>
      <dgm:spPr/>
    </dgm:pt>
    <dgm:pt modelId="{51D12F58-D660-4D6C-9A08-BD18EC7FC2F5}" type="pres">
      <dgm:prSet presAssocID="{B776A25D-7EA2-4ABF-9366-C336E33DEC66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0016CDD-F29E-4B6F-8606-EF10AA932DA9}" type="pres">
      <dgm:prSet presAssocID="{B776A25D-7EA2-4ABF-9366-C336E33DEC66}" presName="descendantText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1AE2E16C-90B6-49D4-BF49-C07CA1C695FB}" type="presOf" srcId="{04577766-2704-4AD0-AF38-E71A350E2762}" destId="{A49C7AC5-6C9A-480E-B0EE-DE1F8258A90A}" srcOrd="0" destOrd="0" presId="urn:microsoft.com/office/officeart/2005/8/layout/vList5"/>
    <dgm:cxn modelId="{54EFE10F-303B-476F-BD7D-269E2F8CAA80}" type="presOf" srcId="{E32CBAD0-6EFB-4579-A639-AC3F327EC030}" destId="{2F8B593D-F02F-418C-94A3-911EB1CAB5B3}" srcOrd="0" destOrd="0" presId="urn:microsoft.com/office/officeart/2005/8/layout/vList5"/>
    <dgm:cxn modelId="{619D1E17-1E32-479A-97AD-94BF23E571E4}" srcId="{CE1C513A-C63B-42A5-967F-478F166B05CD}" destId="{E32CBAD0-6EFB-4579-A639-AC3F327EC030}" srcOrd="0" destOrd="0" parTransId="{71E5E77F-2C51-4575-B600-729C99D4AEA1}" sibTransId="{53E09022-0601-416A-BE67-2A7A46FAEF41}"/>
    <dgm:cxn modelId="{50EF41C0-AF59-4588-8B0B-2A540F68162B}" srcId="{9360A5E3-0CD8-40A5-88FD-C74F609CEB0A}" destId="{04577766-2704-4AD0-AF38-E71A350E2762}" srcOrd="0" destOrd="0" parTransId="{F87DC8BC-1F84-4F85-B621-A201BB54CE34}" sibTransId="{BB343F08-8AB4-4045-BE79-90818D58E26C}"/>
    <dgm:cxn modelId="{C68D902E-35AE-4CE9-B9F4-CE2EB2B0F448}" type="presOf" srcId="{42E92A14-B133-4BCA-9E84-70341F30C9A7}" destId="{F0016CDD-F29E-4B6F-8606-EF10AA932DA9}" srcOrd="0" destOrd="0" presId="urn:microsoft.com/office/officeart/2005/8/layout/vList5"/>
    <dgm:cxn modelId="{0CF82B83-2251-4098-9EC9-BD8FB1766F99}" srcId="{9360A5E3-0CD8-40A5-88FD-C74F609CEB0A}" destId="{CE1C513A-C63B-42A5-967F-478F166B05CD}" srcOrd="1" destOrd="0" parTransId="{B1057A5B-417D-425A-89E7-266D72D01F71}" sibTransId="{BA9D880C-61B4-4DEF-B378-E1BB2E93CD0D}"/>
    <dgm:cxn modelId="{8F19D338-8AC3-4E52-AD93-CD2D1F8F7C9B}" type="presOf" srcId="{9360A5E3-0CD8-40A5-88FD-C74F609CEB0A}" destId="{5D513C69-4E91-459B-99FF-F87FFD7A6734}" srcOrd="0" destOrd="0" presId="urn:microsoft.com/office/officeart/2005/8/layout/vList5"/>
    <dgm:cxn modelId="{66F776E3-BB9E-4676-9C5B-4E82330C7D73}" type="presOf" srcId="{B776A25D-7EA2-4ABF-9366-C336E33DEC66}" destId="{51D12F58-D660-4D6C-9A08-BD18EC7FC2F5}" srcOrd="0" destOrd="0" presId="urn:microsoft.com/office/officeart/2005/8/layout/vList5"/>
    <dgm:cxn modelId="{AD5FB5F9-195C-46EA-AC8E-6A66B8544661}" srcId="{9360A5E3-0CD8-40A5-88FD-C74F609CEB0A}" destId="{B776A25D-7EA2-4ABF-9366-C336E33DEC66}" srcOrd="2" destOrd="0" parTransId="{FE41EB7A-85ED-4ACF-8D3D-3A1274A8119E}" sibTransId="{0AA7FFFF-A126-4C41-A121-A016AF406B32}"/>
    <dgm:cxn modelId="{F5FB1297-3730-4A58-9997-20106A9B5666}" type="presOf" srcId="{CE1C513A-C63B-42A5-967F-478F166B05CD}" destId="{1BF5FE0E-584F-4F03-A1A5-D045AF2BB193}" srcOrd="0" destOrd="0" presId="urn:microsoft.com/office/officeart/2005/8/layout/vList5"/>
    <dgm:cxn modelId="{333591EC-337F-4784-8991-13A1FD12CFCF}" srcId="{04577766-2704-4AD0-AF38-E71A350E2762}" destId="{ABFF6625-06D0-48A5-9CE4-93EE520F758E}" srcOrd="0" destOrd="0" parTransId="{03CF1302-3595-4428-A0E1-FCC4A0629073}" sibTransId="{6EEFB92F-692D-464F-AB53-340F6DB0571E}"/>
    <dgm:cxn modelId="{32DB9EB3-9A74-4DC5-B80B-0A6F0FA59F91}" srcId="{B776A25D-7EA2-4ABF-9366-C336E33DEC66}" destId="{42E92A14-B133-4BCA-9E84-70341F30C9A7}" srcOrd="0" destOrd="0" parTransId="{E553A357-B9AB-4F27-8BC0-8C5303C29EF5}" sibTransId="{AD325C14-CCBA-4556-B6F3-54DE1090C947}"/>
    <dgm:cxn modelId="{5A402ED4-B740-483B-8ACD-9B4C6C8B0BE5}" type="presOf" srcId="{ABFF6625-06D0-48A5-9CE4-93EE520F758E}" destId="{9D0B2E76-F201-43BA-B32D-ED21ED565C47}" srcOrd="0" destOrd="0" presId="urn:microsoft.com/office/officeart/2005/8/layout/vList5"/>
    <dgm:cxn modelId="{45CC7AFE-229E-40E1-A9FA-F9E84AA5DDA0}" type="presParOf" srcId="{5D513C69-4E91-459B-99FF-F87FFD7A6734}" destId="{D8F03682-0536-40F0-8F61-05115F512688}" srcOrd="0" destOrd="0" presId="urn:microsoft.com/office/officeart/2005/8/layout/vList5"/>
    <dgm:cxn modelId="{C89DB7E8-F3F5-47BB-B0D2-0AC1DCF6EF1F}" type="presParOf" srcId="{D8F03682-0536-40F0-8F61-05115F512688}" destId="{A49C7AC5-6C9A-480E-B0EE-DE1F8258A90A}" srcOrd="0" destOrd="0" presId="urn:microsoft.com/office/officeart/2005/8/layout/vList5"/>
    <dgm:cxn modelId="{8E7680E2-CA30-4A2C-A63E-A8795455292A}" type="presParOf" srcId="{D8F03682-0536-40F0-8F61-05115F512688}" destId="{9D0B2E76-F201-43BA-B32D-ED21ED565C47}" srcOrd="1" destOrd="0" presId="urn:microsoft.com/office/officeart/2005/8/layout/vList5"/>
    <dgm:cxn modelId="{BBD79305-BD54-4B4E-BCE7-5519DC8D514E}" type="presParOf" srcId="{5D513C69-4E91-459B-99FF-F87FFD7A6734}" destId="{533CFAF5-46EE-4ABD-ACEE-90685F87A0BC}" srcOrd="1" destOrd="0" presId="urn:microsoft.com/office/officeart/2005/8/layout/vList5"/>
    <dgm:cxn modelId="{F3AA5822-9942-481E-8D2D-950FCB36A80D}" type="presParOf" srcId="{5D513C69-4E91-459B-99FF-F87FFD7A6734}" destId="{61ED76FF-1D8E-4C32-A20A-5D9B2E532CE8}" srcOrd="2" destOrd="0" presId="urn:microsoft.com/office/officeart/2005/8/layout/vList5"/>
    <dgm:cxn modelId="{1328BAAA-A780-4EDF-BB13-BAEDE12D8BAF}" type="presParOf" srcId="{61ED76FF-1D8E-4C32-A20A-5D9B2E532CE8}" destId="{1BF5FE0E-584F-4F03-A1A5-D045AF2BB193}" srcOrd="0" destOrd="0" presId="urn:microsoft.com/office/officeart/2005/8/layout/vList5"/>
    <dgm:cxn modelId="{58F27BCE-4EFC-4CCD-9726-6D3DDFE25F0F}" type="presParOf" srcId="{61ED76FF-1D8E-4C32-A20A-5D9B2E532CE8}" destId="{2F8B593D-F02F-418C-94A3-911EB1CAB5B3}" srcOrd="1" destOrd="0" presId="urn:microsoft.com/office/officeart/2005/8/layout/vList5"/>
    <dgm:cxn modelId="{8BCE8022-6B81-43B0-AA1F-29BC57548AEF}" type="presParOf" srcId="{5D513C69-4E91-459B-99FF-F87FFD7A6734}" destId="{F1BD9936-BF58-4C8B-A757-7263B4AF01B1}" srcOrd="3" destOrd="0" presId="urn:microsoft.com/office/officeart/2005/8/layout/vList5"/>
    <dgm:cxn modelId="{3412E58C-8646-4A21-94C1-6A92A156D3D6}" type="presParOf" srcId="{5D513C69-4E91-459B-99FF-F87FFD7A6734}" destId="{8A3FBD90-3430-42B4-BDA8-C67D465299D8}" srcOrd="4" destOrd="0" presId="urn:microsoft.com/office/officeart/2005/8/layout/vList5"/>
    <dgm:cxn modelId="{ECEA8FAA-D8E8-4A78-9B5F-B2104A12D1AF}" type="presParOf" srcId="{8A3FBD90-3430-42B4-BDA8-C67D465299D8}" destId="{51D12F58-D660-4D6C-9A08-BD18EC7FC2F5}" srcOrd="0" destOrd="0" presId="urn:microsoft.com/office/officeart/2005/8/layout/vList5"/>
    <dgm:cxn modelId="{4C7A88E9-4115-481C-BDDB-1F7EBF870E22}" type="presParOf" srcId="{8A3FBD90-3430-42B4-BDA8-C67D465299D8}" destId="{F0016CDD-F29E-4B6F-8606-EF10AA932DA9}" srcOrd="1" destOrd="0" presId="urn:microsoft.com/office/officeart/2005/8/layout/vList5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14C1BD9-1ED8-4D9C-AF8C-7E18C750DA40}" type="doc">
      <dgm:prSet loTypeId="urn:microsoft.com/office/officeart/2005/8/layout/process1" loCatId="process" qsTypeId="urn:microsoft.com/office/officeart/2005/8/quickstyle/3d6" qsCatId="3D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3E5091D-6C2A-49DA-A4EB-FF15D00DB2A2}">
      <dgm:prSet/>
      <dgm:spPr/>
      <dgm:t>
        <a:bodyPr/>
        <a:lstStyle/>
        <a:p>
          <a:pPr rtl="0"/>
          <a:r>
            <a:rPr lang="zh-CN" altLang="en-US" dirty="0" smtClean="0"/>
            <a:t>生产者</a:t>
          </a:r>
          <a:endParaRPr lang="zh-CN" dirty="0"/>
        </a:p>
      </dgm:t>
    </dgm:pt>
    <dgm:pt modelId="{CF068AC6-0820-4737-B51F-02313ECE7CDC}" type="parTrans" cxnId="{433062DC-9334-46A8-ADFE-5AF18E923875}">
      <dgm:prSet/>
      <dgm:spPr/>
      <dgm:t>
        <a:bodyPr/>
        <a:lstStyle/>
        <a:p>
          <a:endParaRPr lang="zh-CN" altLang="en-US"/>
        </a:p>
      </dgm:t>
    </dgm:pt>
    <dgm:pt modelId="{425F8201-3F6B-4E2C-8889-C1EBC9C2C140}" type="sibTrans" cxnId="{433062DC-9334-46A8-ADFE-5AF18E923875}">
      <dgm:prSet/>
      <dgm:spPr/>
      <dgm:t>
        <a:bodyPr/>
        <a:lstStyle/>
        <a:p>
          <a:endParaRPr lang="zh-CN" altLang="en-US"/>
        </a:p>
      </dgm:t>
    </dgm:pt>
    <dgm:pt modelId="{6D3370FD-C72B-4DDF-A466-05E1F1C4E605}">
      <dgm:prSet/>
      <dgm:spPr/>
      <dgm:t>
        <a:bodyPr/>
        <a:lstStyle/>
        <a:p>
          <a:pPr rtl="0"/>
          <a:r>
            <a:rPr lang="en-US" altLang="zh-CN" dirty="0" smtClean="0"/>
            <a:t>Broker</a:t>
          </a:r>
          <a:endParaRPr lang="zh-CN" dirty="0"/>
        </a:p>
      </dgm:t>
    </dgm:pt>
    <dgm:pt modelId="{62236C68-5C31-4E84-8B15-99F2940A5F22}" type="parTrans" cxnId="{16B84964-181D-4AAD-A19C-AE5EB1E3573C}">
      <dgm:prSet/>
      <dgm:spPr/>
      <dgm:t>
        <a:bodyPr/>
        <a:lstStyle/>
        <a:p>
          <a:endParaRPr lang="zh-CN" altLang="en-US"/>
        </a:p>
      </dgm:t>
    </dgm:pt>
    <dgm:pt modelId="{3F2DC87E-9E02-4795-8780-7C901E2036DD}" type="sibTrans" cxnId="{16B84964-181D-4AAD-A19C-AE5EB1E3573C}">
      <dgm:prSet/>
      <dgm:spPr/>
      <dgm:t>
        <a:bodyPr/>
        <a:lstStyle/>
        <a:p>
          <a:endParaRPr lang="zh-CN" altLang="en-US"/>
        </a:p>
      </dgm:t>
    </dgm:pt>
    <dgm:pt modelId="{7CA0090A-F455-4717-95DF-8840E9BDCB6B}">
      <dgm:prSet/>
      <dgm:spPr/>
      <dgm:t>
        <a:bodyPr/>
        <a:lstStyle/>
        <a:p>
          <a:pPr rtl="0"/>
          <a:r>
            <a:rPr lang="zh-CN" altLang="en-US" dirty="0" smtClean="0"/>
            <a:t>消费者</a:t>
          </a:r>
          <a:endParaRPr lang="zh-CN" dirty="0"/>
        </a:p>
      </dgm:t>
    </dgm:pt>
    <dgm:pt modelId="{35F9D9B0-5FD0-48E5-B23D-6EC9F92E9180}" type="parTrans" cxnId="{8F0B5BC2-C29B-4206-BC62-956B5F784E42}">
      <dgm:prSet/>
      <dgm:spPr/>
      <dgm:t>
        <a:bodyPr/>
        <a:lstStyle/>
        <a:p>
          <a:endParaRPr lang="zh-CN" altLang="en-US"/>
        </a:p>
      </dgm:t>
    </dgm:pt>
    <dgm:pt modelId="{A0CC5D97-68A1-4480-90E7-84552A3CC735}" type="sibTrans" cxnId="{8F0B5BC2-C29B-4206-BC62-956B5F784E42}">
      <dgm:prSet/>
      <dgm:spPr/>
      <dgm:t>
        <a:bodyPr/>
        <a:lstStyle/>
        <a:p>
          <a:endParaRPr lang="zh-CN" altLang="en-US"/>
        </a:p>
      </dgm:t>
    </dgm:pt>
    <dgm:pt modelId="{4F70ABF5-6E5F-40F0-A058-95A379595CB8}" type="pres">
      <dgm:prSet presAssocID="{014C1BD9-1ED8-4D9C-AF8C-7E18C750DA40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F238A2D0-8C02-4E70-A79F-B909142FB34A}" type="pres">
      <dgm:prSet presAssocID="{73E5091D-6C2A-49DA-A4EB-FF15D00DB2A2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99802BB-7727-4217-9180-9388425BBE70}" type="pres">
      <dgm:prSet presAssocID="{425F8201-3F6B-4E2C-8889-C1EBC9C2C140}" presName="sibTrans" presStyleLbl="sibTrans2D1" presStyleIdx="0" presStyleCnt="2"/>
      <dgm:spPr/>
      <dgm:t>
        <a:bodyPr/>
        <a:lstStyle/>
        <a:p>
          <a:endParaRPr lang="zh-CN" altLang="en-US"/>
        </a:p>
      </dgm:t>
    </dgm:pt>
    <dgm:pt modelId="{69725320-D833-4910-86BC-D0BB143D8F51}" type="pres">
      <dgm:prSet presAssocID="{425F8201-3F6B-4E2C-8889-C1EBC9C2C140}" presName="connectorText" presStyleLbl="sibTrans2D1" presStyleIdx="0" presStyleCnt="2"/>
      <dgm:spPr/>
      <dgm:t>
        <a:bodyPr/>
        <a:lstStyle/>
        <a:p>
          <a:endParaRPr lang="zh-CN" altLang="en-US"/>
        </a:p>
      </dgm:t>
    </dgm:pt>
    <dgm:pt modelId="{2E2FDF05-8B46-42A9-994A-872E5C7D6BE1}" type="pres">
      <dgm:prSet presAssocID="{6D3370FD-C72B-4DDF-A466-05E1F1C4E605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E2346BB-1AE3-42B0-A288-0D145CD0E143}" type="pres">
      <dgm:prSet presAssocID="{3F2DC87E-9E02-4795-8780-7C901E2036DD}" presName="sibTrans" presStyleLbl="sibTrans2D1" presStyleIdx="1" presStyleCnt="2"/>
      <dgm:spPr/>
      <dgm:t>
        <a:bodyPr/>
        <a:lstStyle/>
        <a:p>
          <a:endParaRPr lang="zh-CN" altLang="en-US"/>
        </a:p>
      </dgm:t>
    </dgm:pt>
    <dgm:pt modelId="{1C7C2502-3010-4BBA-97E9-F55F911BEEC5}" type="pres">
      <dgm:prSet presAssocID="{3F2DC87E-9E02-4795-8780-7C901E2036DD}" presName="connectorText" presStyleLbl="sibTrans2D1" presStyleIdx="1" presStyleCnt="2"/>
      <dgm:spPr/>
      <dgm:t>
        <a:bodyPr/>
        <a:lstStyle/>
        <a:p>
          <a:endParaRPr lang="zh-CN" altLang="en-US"/>
        </a:p>
      </dgm:t>
    </dgm:pt>
    <dgm:pt modelId="{1B732A23-DD4E-47C7-B5CD-83199BE26910}" type="pres">
      <dgm:prSet presAssocID="{7CA0090A-F455-4717-95DF-8840E9BDCB6B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443E3FC8-0974-4331-8EE9-A23FA934AD4B}" type="presOf" srcId="{6D3370FD-C72B-4DDF-A466-05E1F1C4E605}" destId="{2E2FDF05-8B46-42A9-994A-872E5C7D6BE1}" srcOrd="0" destOrd="0" presId="urn:microsoft.com/office/officeart/2005/8/layout/process1"/>
    <dgm:cxn modelId="{05662452-B048-4E36-9F1E-60FB0F1A9C4C}" type="presOf" srcId="{73E5091D-6C2A-49DA-A4EB-FF15D00DB2A2}" destId="{F238A2D0-8C02-4E70-A79F-B909142FB34A}" srcOrd="0" destOrd="0" presId="urn:microsoft.com/office/officeart/2005/8/layout/process1"/>
    <dgm:cxn modelId="{A78F4F8E-0844-418D-9F76-2A04D8BCD6BD}" type="presOf" srcId="{3F2DC87E-9E02-4795-8780-7C901E2036DD}" destId="{6E2346BB-1AE3-42B0-A288-0D145CD0E143}" srcOrd="0" destOrd="0" presId="urn:microsoft.com/office/officeart/2005/8/layout/process1"/>
    <dgm:cxn modelId="{8F0B5BC2-C29B-4206-BC62-956B5F784E42}" srcId="{014C1BD9-1ED8-4D9C-AF8C-7E18C750DA40}" destId="{7CA0090A-F455-4717-95DF-8840E9BDCB6B}" srcOrd="2" destOrd="0" parTransId="{35F9D9B0-5FD0-48E5-B23D-6EC9F92E9180}" sibTransId="{A0CC5D97-68A1-4480-90E7-84552A3CC735}"/>
    <dgm:cxn modelId="{71CDDA1C-AA73-41E4-AA19-A9BF0D9523CF}" type="presOf" srcId="{425F8201-3F6B-4E2C-8889-C1EBC9C2C140}" destId="{69725320-D833-4910-86BC-D0BB143D8F51}" srcOrd="1" destOrd="0" presId="urn:microsoft.com/office/officeart/2005/8/layout/process1"/>
    <dgm:cxn modelId="{96CAD709-DA49-4D7E-88DA-342CDFB0AD84}" type="presOf" srcId="{7CA0090A-F455-4717-95DF-8840E9BDCB6B}" destId="{1B732A23-DD4E-47C7-B5CD-83199BE26910}" srcOrd="0" destOrd="0" presId="urn:microsoft.com/office/officeart/2005/8/layout/process1"/>
    <dgm:cxn modelId="{18F7A93F-A414-4AF2-8757-A12B49413EE4}" type="presOf" srcId="{3F2DC87E-9E02-4795-8780-7C901E2036DD}" destId="{1C7C2502-3010-4BBA-97E9-F55F911BEEC5}" srcOrd="1" destOrd="0" presId="urn:microsoft.com/office/officeart/2005/8/layout/process1"/>
    <dgm:cxn modelId="{3B6D5B86-C2C3-42DB-ADF0-EEF48B51AAD9}" type="presOf" srcId="{014C1BD9-1ED8-4D9C-AF8C-7E18C750DA40}" destId="{4F70ABF5-6E5F-40F0-A058-95A379595CB8}" srcOrd="0" destOrd="0" presId="urn:microsoft.com/office/officeart/2005/8/layout/process1"/>
    <dgm:cxn modelId="{B42B5116-5C6B-4F1A-ACEE-0C399291EEA6}" type="presOf" srcId="{425F8201-3F6B-4E2C-8889-C1EBC9C2C140}" destId="{C99802BB-7727-4217-9180-9388425BBE70}" srcOrd="0" destOrd="0" presId="urn:microsoft.com/office/officeart/2005/8/layout/process1"/>
    <dgm:cxn modelId="{16B84964-181D-4AAD-A19C-AE5EB1E3573C}" srcId="{014C1BD9-1ED8-4D9C-AF8C-7E18C750DA40}" destId="{6D3370FD-C72B-4DDF-A466-05E1F1C4E605}" srcOrd="1" destOrd="0" parTransId="{62236C68-5C31-4E84-8B15-99F2940A5F22}" sibTransId="{3F2DC87E-9E02-4795-8780-7C901E2036DD}"/>
    <dgm:cxn modelId="{433062DC-9334-46A8-ADFE-5AF18E923875}" srcId="{014C1BD9-1ED8-4D9C-AF8C-7E18C750DA40}" destId="{73E5091D-6C2A-49DA-A4EB-FF15D00DB2A2}" srcOrd="0" destOrd="0" parTransId="{CF068AC6-0820-4737-B51F-02313ECE7CDC}" sibTransId="{425F8201-3F6B-4E2C-8889-C1EBC9C2C140}"/>
    <dgm:cxn modelId="{ABA45C60-E94F-49EC-B2D9-56C1381F6FBB}" type="presParOf" srcId="{4F70ABF5-6E5F-40F0-A058-95A379595CB8}" destId="{F238A2D0-8C02-4E70-A79F-B909142FB34A}" srcOrd="0" destOrd="0" presId="urn:microsoft.com/office/officeart/2005/8/layout/process1"/>
    <dgm:cxn modelId="{BB784D1C-5569-42DF-8062-6DB2C8003DEA}" type="presParOf" srcId="{4F70ABF5-6E5F-40F0-A058-95A379595CB8}" destId="{C99802BB-7727-4217-9180-9388425BBE70}" srcOrd="1" destOrd="0" presId="urn:microsoft.com/office/officeart/2005/8/layout/process1"/>
    <dgm:cxn modelId="{7A833689-1742-4865-8E8B-2D47D4430E29}" type="presParOf" srcId="{C99802BB-7727-4217-9180-9388425BBE70}" destId="{69725320-D833-4910-86BC-D0BB143D8F51}" srcOrd="0" destOrd="0" presId="urn:microsoft.com/office/officeart/2005/8/layout/process1"/>
    <dgm:cxn modelId="{C25BF621-B19C-427C-A773-9947DB583FA8}" type="presParOf" srcId="{4F70ABF5-6E5F-40F0-A058-95A379595CB8}" destId="{2E2FDF05-8B46-42A9-994A-872E5C7D6BE1}" srcOrd="2" destOrd="0" presId="urn:microsoft.com/office/officeart/2005/8/layout/process1"/>
    <dgm:cxn modelId="{E7260A1E-2850-4338-A6A1-38D29A9677D0}" type="presParOf" srcId="{4F70ABF5-6E5F-40F0-A058-95A379595CB8}" destId="{6E2346BB-1AE3-42B0-A288-0D145CD0E143}" srcOrd="3" destOrd="0" presId="urn:microsoft.com/office/officeart/2005/8/layout/process1"/>
    <dgm:cxn modelId="{7E462729-289B-413F-A10B-5EB7995F46AF}" type="presParOf" srcId="{6E2346BB-1AE3-42B0-A288-0D145CD0E143}" destId="{1C7C2502-3010-4BBA-97E9-F55F911BEEC5}" srcOrd="0" destOrd="0" presId="urn:microsoft.com/office/officeart/2005/8/layout/process1"/>
    <dgm:cxn modelId="{6D910B0F-7CC6-4F64-936D-C175D695F08C}" type="presParOf" srcId="{4F70ABF5-6E5F-40F0-A058-95A379595CB8}" destId="{1B732A23-DD4E-47C7-B5CD-83199BE26910}" srcOrd="4" destOrd="0" presId="urn:microsoft.com/office/officeart/2005/8/layout/process1"/>
  </dgm:cxnLst>
  <dgm:bg/>
  <dgm:whole/>
  <dgm:extLst>
    <a:ext uri="http://schemas.microsoft.com/office/drawing/2008/diagram">
      <dsp:dataModelExt xmlns="" xmlns:dsp="http://schemas.microsoft.com/office/drawing/2008/diagram" relId="rId11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7039774-9692-4190-B2C3-90345BA2D440}" type="doc">
      <dgm:prSet loTypeId="urn:microsoft.com/office/officeart/2008/layout/VerticalCurvedList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B8733F1-B7AF-444F-8E87-501C516424EF}">
      <dgm:prSet/>
      <dgm:spPr/>
      <dgm:t>
        <a:bodyPr/>
        <a:lstStyle/>
        <a:p>
          <a:pPr rtl="0"/>
          <a:endParaRPr lang="zh-CN" dirty="0"/>
        </a:p>
      </dgm:t>
    </dgm:pt>
    <dgm:pt modelId="{541A76D2-D79A-4128-A07A-C5DE3E002D47}" type="parTrans" cxnId="{204BCBEA-EA88-4068-9508-6E76B1E6F054}">
      <dgm:prSet/>
      <dgm:spPr/>
      <dgm:t>
        <a:bodyPr/>
        <a:lstStyle/>
        <a:p>
          <a:endParaRPr lang="zh-CN" altLang="en-US"/>
        </a:p>
      </dgm:t>
    </dgm:pt>
    <dgm:pt modelId="{8B030A66-DC7C-4DA3-AFF3-B426E50B314F}" type="sibTrans" cxnId="{204BCBEA-EA88-4068-9508-6E76B1E6F054}">
      <dgm:prSet/>
      <dgm:spPr/>
      <dgm:t>
        <a:bodyPr/>
        <a:lstStyle/>
        <a:p>
          <a:endParaRPr lang="zh-CN" altLang="en-US"/>
        </a:p>
      </dgm:t>
    </dgm:pt>
    <dgm:pt modelId="{1756103E-9B25-4655-AFD8-A4953458A349}">
      <dgm:prSet/>
      <dgm:spPr>
        <a:solidFill>
          <a:srgbClr val="92D050"/>
        </a:solidFill>
        <a:ln>
          <a:noFill/>
        </a:ln>
      </dgm:spPr>
      <dgm:t>
        <a:bodyPr/>
        <a:lstStyle/>
        <a:p>
          <a:pPr rtl="0"/>
          <a:endParaRPr lang="zh-CN" dirty="0"/>
        </a:p>
      </dgm:t>
    </dgm:pt>
    <dgm:pt modelId="{F43B136D-991A-4DCF-9EA5-1582EC3F23B6}" type="parTrans" cxnId="{2C68D3D3-354E-4D5E-8151-CD76B2BB95E8}">
      <dgm:prSet/>
      <dgm:spPr/>
      <dgm:t>
        <a:bodyPr/>
        <a:lstStyle/>
        <a:p>
          <a:endParaRPr lang="zh-CN" altLang="en-US"/>
        </a:p>
      </dgm:t>
    </dgm:pt>
    <dgm:pt modelId="{77DC294B-A176-4A8C-A5E1-2CB1D97ADF9C}" type="sibTrans" cxnId="{2C68D3D3-354E-4D5E-8151-CD76B2BB95E8}">
      <dgm:prSet/>
      <dgm:spPr/>
      <dgm:t>
        <a:bodyPr/>
        <a:lstStyle/>
        <a:p>
          <a:endParaRPr lang="zh-CN" altLang="en-US"/>
        </a:p>
      </dgm:t>
    </dgm:pt>
    <dgm:pt modelId="{7414AF28-A5E0-4D01-9B41-011B2DEA814F}" type="pres">
      <dgm:prSet presAssocID="{27039774-9692-4190-B2C3-90345BA2D440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58ACB0B0-CEC7-4AE4-B864-C30232DC1D59}" type="pres">
      <dgm:prSet presAssocID="{27039774-9692-4190-B2C3-90345BA2D440}" presName="Name1" presStyleCnt="0"/>
      <dgm:spPr/>
    </dgm:pt>
    <dgm:pt modelId="{31CE4B58-274F-4C82-AE63-52092963E4FC}" type="pres">
      <dgm:prSet presAssocID="{27039774-9692-4190-B2C3-90345BA2D440}" presName="cycle" presStyleCnt="0"/>
      <dgm:spPr/>
    </dgm:pt>
    <dgm:pt modelId="{12D7E97E-6D4C-47E8-9856-8D0AD7473413}" type="pres">
      <dgm:prSet presAssocID="{27039774-9692-4190-B2C3-90345BA2D440}" presName="srcNode" presStyleLbl="node1" presStyleIdx="0" presStyleCnt="2"/>
      <dgm:spPr/>
    </dgm:pt>
    <dgm:pt modelId="{A6DD9F9B-F495-4DD2-91F9-5A4F9FE4727F}" type="pres">
      <dgm:prSet presAssocID="{27039774-9692-4190-B2C3-90345BA2D440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86C7FC3E-CB1E-4D5D-BF8A-42CA4BD02A1F}" type="pres">
      <dgm:prSet presAssocID="{27039774-9692-4190-B2C3-90345BA2D440}" presName="extraNode" presStyleLbl="node1" presStyleIdx="0" presStyleCnt="2"/>
      <dgm:spPr/>
    </dgm:pt>
    <dgm:pt modelId="{12035171-2BD0-4D2A-81B0-D05B74622D06}" type="pres">
      <dgm:prSet presAssocID="{27039774-9692-4190-B2C3-90345BA2D440}" presName="dstNode" presStyleLbl="node1" presStyleIdx="0" presStyleCnt="2"/>
      <dgm:spPr/>
    </dgm:pt>
    <dgm:pt modelId="{FDA8C3E3-1909-470F-827C-2FEBB6C033C4}" type="pres">
      <dgm:prSet presAssocID="{9B8733F1-B7AF-444F-8E87-501C516424EF}" presName="text_1" presStyleLbl="node1" presStyleIdx="0" presStyleCnt="2" custScaleY="159552" custLinFactNeighborX="1664" custLinFactNeighborY="-1092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D89BE39-AC26-4EBD-AA01-D641DC5F786E}" type="pres">
      <dgm:prSet presAssocID="{9B8733F1-B7AF-444F-8E87-501C516424EF}" presName="accent_1" presStyleCnt="0"/>
      <dgm:spPr/>
    </dgm:pt>
    <dgm:pt modelId="{3E169359-92BA-4F6D-B99B-2C6A8C09E4E7}" type="pres">
      <dgm:prSet presAssocID="{9B8733F1-B7AF-444F-8E87-501C516424EF}" presName="accentRepeatNode" presStyleLbl="solidFgAcc1" presStyleIdx="0" presStyleCnt="2" custScaleX="81137" custScaleY="72848" custLinFactNeighborX="-12326" custLinFactNeighborY="-11066"/>
      <dgm:spPr>
        <a:solidFill>
          <a:schemeClr val="accent2">
            <a:lumMod val="40000"/>
            <a:lumOff val="60000"/>
          </a:schemeClr>
        </a:solidFill>
        <a:ln>
          <a:noFill/>
        </a:ln>
      </dgm:spPr>
    </dgm:pt>
    <dgm:pt modelId="{F1E7FD68-F673-43B6-9D47-BF3122ABE3CD}" type="pres">
      <dgm:prSet presAssocID="{1756103E-9B25-4655-AFD8-A4953458A349}" presName="text_2" presStyleLbl="node1" presStyleIdx="1" presStyleCnt="2" custScaleY="126822" custLinFactNeighborX="1664" custLinFactNeighborY="1540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D8B4D67-AC60-438F-A153-03DC68364073}" type="pres">
      <dgm:prSet presAssocID="{1756103E-9B25-4655-AFD8-A4953458A349}" presName="accent_2" presStyleCnt="0"/>
      <dgm:spPr/>
    </dgm:pt>
    <dgm:pt modelId="{7DDC3FA2-9D81-4BDB-A1EF-C47D0EEEB81E}" type="pres">
      <dgm:prSet presAssocID="{1756103E-9B25-4655-AFD8-A4953458A349}" presName="accentRepeatNode" presStyleLbl="solidFgAcc1" presStyleIdx="1" presStyleCnt="2" custScaleX="81823" custScaleY="76405" custLinFactNeighborX="-9850" custLinFactNeighborY="12320"/>
      <dgm:spPr>
        <a:solidFill>
          <a:schemeClr val="accent2">
            <a:lumMod val="60000"/>
            <a:lumOff val="40000"/>
          </a:schemeClr>
        </a:solidFill>
        <a:ln>
          <a:noFill/>
        </a:ln>
      </dgm:spPr>
    </dgm:pt>
  </dgm:ptLst>
  <dgm:cxnLst>
    <dgm:cxn modelId="{2C68D3D3-354E-4D5E-8151-CD76B2BB95E8}" srcId="{27039774-9692-4190-B2C3-90345BA2D440}" destId="{1756103E-9B25-4655-AFD8-A4953458A349}" srcOrd="1" destOrd="0" parTransId="{F43B136D-991A-4DCF-9EA5-1582EC3F23B6}" sibTransId="{77DC294B-A176-4A8C-A5E1-2CB1D97ADF9C}"/>
    <dgm:cxn modelId="{D91C5598-BC95-4FEE-B5CD-FB5A282D3CBB}" type="presOf" srcId="{8B030A66-DC7C-4DA3-AFF3-B426E50B314F}" destId="{A6DD9F9B-F495-4DD2-91F9-5A4F9FE4727F}" srcOrd="0" destOrd="0" presId="urn:microsoft.com/office/officeart/2008/layout/VerticalCurvedList"/>
    <dgm:cxn modelId="{9903AADC-B032-43AA-885B-9A420ACC438E}" type="presOf" srcId="{9B8733F1-B7AF-444F-8E87-501C516424EF}" destId="{FDA8C3E3-1909-470F-827C-2FEBB6C033C4}" srcOrd="0" destOrd="0" presId="urn:microsoft.com/office/officeart/2008/layout/VerticalCurvedList"/>
    <dgm:cxn modelId="{204BCBEA-EA88-4068-9508-6E76B1E6F054}" srcId="{27039774-9692-4190-B2C3-90345BA2D440}" destId="{9B8733F1-B7AF-444F-8E87-501C516424EF}" srcOrd="0" destOrd="0" parTransId="{541A76D2-D79A-4128-A07A-C5DE3E002D47}" sibTransId="{8B030A66-DC7C-4DA3-AFF3-B426E50B314F}"/>
    <dgm:cxn modelId="{5A97D34E-2B02-42A9-B7EC-0A4F3AE0D20C}" type="presOf" srcId="{27039774-9692-4190-B2C3-90345BA2D440}" destId="{7414AF28-A5E0-4D01-9B41-011B2DEA814F}" srcOrd="0" destOrd="0" presId="urn:microsoft.com/office/officeart/2008/layout/VerticalCurvedList"/>
    <dgm:cxn modelId="{3256BCE8-4521-4B75-9716-0C35216C4596}" type="presOf" srcId="{1756103E-9B25-4655-AFD8-A4953458A349}" destId="{F1E7FD68-F673-43B6-9D47-BF3122ABE3CD}" srcOrd="0" destOrd="0" presId="urn:microsoft.com/office/officeart/2008/layout/VerticalCurvedList"/>
    <dgm:cxn modelId="{0328AB2F-1300-4BDD-9E6B-18E0E960BEF6}" type="presParOf" srcId="{7414AF28-A5E0-4D01-9B41-011B2DEA814F}" destId="{58ACB0B0-CEC7-4AE4-B864-C30232DC1D59}" srcOrd="0" destOrd="0" presId="urn:microsoft.com/office/officeart/2008/layout/VerticalCurvedList"/>
    <dgm:cxn modelId="{23737DD9-E683-426D-93A6-6D744F9E1DB3}" type="presParOf" srcId="{58ACB0B0-CEC7-4AE4-B864-C30232DC1D59}" destId="{31CE4B58-274F-4C82-AE63-52092963E4FC}" srcOrd="0" destOrd="0" presId="urn:microsoft.com/office/officeart/2008/layout/VerticalCurvedList"/>
    <dgm:cxn modelId="{38BBB6A8-1925-4CFB-81B4-2FBC0D1BE446}" type="presParOf" srcId="{31CE4B58-274F-4C82-AE63-52092963E4FC}" destId="{12D7E97E-6D4C-47E8-9856-8D0AD7473413}" srcOrd="0" destOrd="0" presId="urn:microsoft.com/office/officeart/2008/layout/VerticalCurvedList"/>
    <dgm:cxn modelId="{5C568EAE-433F-4A72-B9BD-E9EE785EF1D1}" type="presParOf" srcId="{31CE4B58-274F-4C82-AE63-52092963E4FC}" destId="{A6DD9F9B-F495-4DD2-91F9-5A4F9FE4727F}" srcOrd="1" destOrd="0" presId="urn:microsoft.com/office/officeart/2008/layout/VerticalCurvedList"/>
    <dgm:cxn modelId="{4F483973-12EE-477D-BD41-8BCAB8168D4D}" type="presParOf" srcId="{31CE4B58-274F-4C82-AE63-52092963E4FC}" destId="{86C7FC3E-CB1E-4D5D-BF8A-42CA4BD02A1F}" srcOrd="2" destOrd="0" presId="urn:microsoft.com/office/officeart/2008/layout/VerticalCurvedList"/>
    <dgm:cxn modelId="{70FC4F85-A25B-4297-9F48-CD804D1EE3C6}" type="presParOf" srcId="{31CE4B58-274F-4C82-AE63-52092963E4FC}" destId="{12035171-2BD0-4D2A-81B0-D05B74622D06}" srcOrd="3" destOrd="0" presId="urn:microsoft.com/office/officeart/2008/layout/VerticalCurvedList"/>
    <dgm:cxn modelId="{B658EFD9-A64A-4D3B-B843-61A1A3125062}" type="presParOf" srcId="{58ACB0B0-CEC7-4AE4-B864-C30232DC1D59}" destId="{FDA8C3E3-1909-470F-827C-2FEBB6C033C4}" srcOrd="1" destOrd="0" presId="urn:microsoft.com/office/officeart/2008/layout/VerticalCurvedList"/>
    <dgm:cxn modelId="{6506F40D-936B-409B-9102-382B8059C130}" type="presParOf" srcId="{58ACB0B0-CEC7-4AE4-B864-C30232DC1D59}" destId="{7D89BE39-AC26-4EBD-AA01-D641DC5F786E}" srcOrd="2" destOrd="0" presId="urn:microsoft.com/office/officeart/2008/layout/VerticalCurvedList"/>
    <dgm:cxn modelId="{17FC8DF0-FEA5-4FFF-8D0D-7CDF5CD759A5}" type="presParOf" srcId="{7D89BE39-AC26-4EBD-AA01-D641DC5F786E}" destId="{3E169359-92BA-4F6D-B99B-2C6A8C09E4E7}" srcOrd="0" destOrd="0" presId="urn:microsoft.com/office/officeart/2008/layout/VerticalCurvedList"/>
    <dgm:cxn modelId="{DEFD4069-8B9C-4A60-BA9B-7325946C91E6}" type="presParOf" srcId="{58ACB0B0-CEC7-4AE4-B864-C30232DC1D59}" destId="{F1E7FD68-F673-43B6-9D47-BF3122ABE3CD}" srcOrd="3" destOrd="0" presId="urn:microsoft.com/office/officeart/2008/layout/VerticalCurvedList"/>
    <dgm:cxn modelId="{AE142067-0383-43DB-BDB0-BF42810EAE77}" type="presParOf" srcId="{58ACB0B0-CEC7-4AE4-B864-C30232DC1D59}" destId="{BD8B4D67-AC60-438F-A153-03DC68364073}" srcOrd="4" destOrd="0" presId="urn:microsoft.com/office/officeart/2008/layout/VerticalCurvedList"/>
    <dgm:cxn modelId="{F46045C7-FEBD-430E-9AA9-005F80093CAA}" type="presParOf" srcId="{BD8B4D67-AC60-438F-A153-03DC68364073}" destId="{7DDC3FA2-9D81-4BDB-A1EF-C47D0EEEB81E}" srcOrd="0" destOrd="0" presId="urn:microsoft.com/office/officeart/2008/layout/VerticalCurvedList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6">
  <dgm:title val=""/>
  <dgm:desc val=""/>
  <dgm:catLst>
    <dgm:cat type="3D" pri="11600"/>
  </dgm:catLst>
  <dgm:scene3d>
    <a:camera prst="perspectiveRelaxedModerately" zoom="92000"/>
    <a:lightRig rig="balanced" dir="t">
      <a:rot lat="0" lon="0" rev="12700000"/>
    </a:lightRig>
  </dgm:scene3d>
  <dgm:styleLbl name="node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5400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54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5400" prstMaterial="plastic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75000" prstMaterial="plastic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2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3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4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0400" extrusionH="12700" prstMaterial="plastic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6">
  <dgm:title val=""/>
  <dgm:desc val=""/>
  <dgm:catLst>
    <dgm:cat type="3D" pri="11600"/>
  </dgm:catLst>
  <dgm:scene3d>
    <a:camera prst="perspectiveRelaxedModerately" zoom="92000"/>
    <a:lightRig rig="balanced" dir="t">
      <a:rot lat="0" lon="0" rev="12700000"/>
    </a:lightRig>
  </dgm:scene3d>
  <dgm:styleLbl name="node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5400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54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5400" prstMaterial="plastic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75000" prstMaterial="plastic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2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3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4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0400" extrusionH="12700" prstMaterial="plastic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页眉占位符 1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0213" cy="458788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171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3025" y="0"/>
            <a:ext cx="2973388" cy="458788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>
                <a:latin typeface="Arial" pitchFamily="34" charset="0"/>
              </a:defRPr>
            </a:lvl1pPr>
          </a:lstStyle>
          <a:p>
            <a:pPr>
              <a:defRPr/>
            </a:pPr>
            <a:fld id="{D8A5BCE6-BFE8-420D-AAEA-E40694719D77}" type="datetime1">
              <a:rPr lang="zh-CN" altLang="en-US"/>
              <a:pPr>
                <a:defRPr/>
              </a:pPr>
              <a:t>2016/10/8</a:t>
            </a:fld>
            <a:endParaRPr lang="zh-CN" altLang="en-US" sz="1200"/>
          </a:p>
        </p:txBody>
      </p:sp>
      <p:sp>
        <p:nvSpPr>
          <p:cNvPr id="52228" name="幻灯片图像占位符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684213" y="1141413"/>
            <a:ext cx="5487987" cy="3087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sp>
      <p:sp>
        <p:nvSpPr>
          <p:cNvPr id="7173" name="备注占位符 4"/>
          <p:cNvSpPr>
            <a:spLocks noGrp="1" noRot="1" noChangeAspect="1" noChangeArrowheads="1"/>
          </p:cNvSpPr>
          <p:nvPr/>
        </p:nvSpPr>
        <p:spPr bwMode="auto">
          <a:xfrm>
            <a:off x="684213" y="4398963"/>
            <a:ext cx="5487987" cy="3600450"/>
          </a:xfrm>
          <a:prstGeom prst="rect">
            <a:avLst/>
          </a:prstGeom>
          <a:noFill/>
          <a:ln>
            <a:noFill/>
          </a:ln>
          <a:extLst/>
        </p:spPr>
        <p:txBody>
          <a:bodyPr anchor="ctr"/>
          <a:lstStyle>
            <a:lvl1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zh-CN" altLang="en-US" smtClean="0"/>
              <a:t>单击此处编辑母版文本样式</a:t>
            </a:r>
          </a:p>
          <a:p>
            <a:pPr>
              <a:defRPr/>
            </a:pPr>
            <a:r>
              <a:rPr lang="zh-CN" altLang="en-US" smtClean="0"/>
              <a:t>第二级</a:t>
            </a:r>
          </a:p>
          <a:p>
            <a:pPr>
              <a:defRPr/>
            </a:pPr>
            <a:r>
              <a:rPr lang="zh-CN" altLang="en-US" smtClean="0"/>
              <a:t>第三级</a:t>
            </a:r>
          </a:p>
          <a:p>
            <a:pPr>
              <a:defRPr/>
            </a:pPr>
            <a:r>
              <a:rPr lang="zh-CN" altLang="en-US" smtClean="0"/>
              <a:t>第四级</a:t>
            </a:r>
          </a:p>
          <a:p>
            <a:pPr>
              <a:defRPr/>
            </a:pPr>
            <a:r>
              <a:rPr lang="zh-CN" altLang="en-US" smtClean="0"/>
              <a:t>第五级</a:t>
            </a:r>
          </a:p>
        </p:txBody>
      </p:sp>
      <p:sp>
        <p:nvSpPr>
          <p:cNvPr id="7174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3625"/>
            <a:ext cx="2970213" cy="460375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175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3025" y="8683625"/>
            <a:ext cx="2973388" cy="460375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itchFamily="34" charset="0"/>
              <a:buNone/>
              <a:defRPr>
                <a:latin typeface="Arial" pitchFamily="34" charset="0"/>
              </a:defRPr>
            </a:lvl1pPr>
          </a:lstStyle>
          <a:p>
            <a:pPr>
              <a:defRPr/>
            </a:pPr>
            <a:fld id="{E8CED6C0-171B-4101-B763-BF1000E63361}" type="slidenum">
              <a:rPr lang="zh-CN" altLang="en-US"/>
              <a:pPr>
                <a:defRPr/>
              </a:pPr>
              <a:t>‹#›</a:t>
            </a:fld>
            <a:endParaRPr lang="zh-CN" altLang="en-US" sz="1200"/>
          </a:p>
        </p:txBody>
      </p:sp>
    </p:spTree>
    <p:extLst>
      <p:ext uri="{BB962C8B-B14F-4D97-AF65-F5344CB8AC3E}">
        <p14:creationId xmlns="" xmlns:p14="http://schemas.microsoft.com/office/powerpoint/2010/main" val="3853883774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dirty="0" err="1" smtClean="0"/>
              <a:t>Tps</a:t>
            </a:r>
            <a:r>
              <a:rPr lang="zh-CN" altLang="en-US" dirty="0" smtClean="0"/>
              <a:t>去掉，自身消息平台，其它消息引擎不同</a:t>
            </a:r>
            <a:endParaRPr lang="en-US" altLang="zh-CN" dirty="0" smtClean="0"/>
          </a:p>
          <a:p>
            <a:r>
              <a:rPr lang="zh-CN" altLang="en-US" dirty="0" smtClean="0"/>
              <a:t>适配多个消息引擎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D8A5BCE6-BFE8-420D-AAEA-E40694719D77}" type="datetime1">
              <a:rPr lang="zh-CN" altLang="en-US" smtClean="0"/>
              <a:pPr>
                <a:defRPr/>
              </a:pPr>
              <a:t>2016/10/8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8CED6C0-171B-4101-B763-BF1000E63361}" type="slidenum">
              <a:rPr lang="zh-CN" altLang="en-US" smtClean="0"/>
              <a:pPr>
                <a:defRPr/>
              </a:pPr>
              <a:t>3</a:t>
            </a:fld>
            <a:endParaRPr lang="zh-CN" altLang="en-US" sz="1200"/>
          </a:p>
        </p:txBody>
      </p:sp>
    </p:spTree>
    <p:extLst>
      <p:ext uri="{BB962C8B-B14F-4D97-AF65-F5344CB8AC3E}">
        <p14:creationId xmlns="" xmlns:p14="http://schemas.microsoft.com/office/powerpoint/2010/main" val="40328177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D8A5BCE6-BFE8-420D-AAEA-E40694719D77}" type="datetime1">
              <a:rPr lang="zh-CN" altLang="en-US" smtClean="0"/>
              <a:pPr>
                <a:defRPr/>
              </a:pPr>
              <a:t>2016/10/8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8CED6C0-171B-4101-B763-BF1000E63361}" type="slidenum">
              <a:rPr lang="zh-CN" altLang="en-US" smtClean="0"/>
              <a:pPr>
                <a:defRPr/>
              </a:pPr>
              <a:t>6</a:t>
            </a:fld>
            <a:endParaRPr lang="zh-CN" altLang="en-US" sz="1200"/>
          </a:p>
        </p:txBody>
      </p:sp>
    </p:spTree>
    <p:extLst>
      <p:ext uri="{BB962C8B-B14F-4D97-AF65-F5344CB8AC3E}">
        <p14:creationId xmlns="" xmlns:p14="http://schemas.microsoft.com/office/powerpoint/2010/main" val="8336813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D8A5BCE6-BFE8-420D-AAEA-E40694719D77}" type="datetime1">
              <a:rPr lang="zh-CN" altLang="en-US" smtClean="0"/>
              <a:pPr>
                <a:defRPr/>
              </a:pPr>
              <a:t>2016/10/8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8CED6C0-171B-4101-B763-BF1000E63361}" type="slidenum">
              <a:rPr lang="zh-CN" altLang="en-US" smtClean="0"/>
              <a:pPr>
                <a:defRPr/>
              </a:pPr>
              <a:t>7</a:t>
            </a:fld>
            <a:endParaRPr lang="zh-CN" altLang="en-US" sz="1200"/>
          </a:p>
        </p:txBody>
      </p:sp>
    </p:spTree>
    <p:extLst>
      <p:ext uri="{BB962C8B-B14F-4D97-AF65-F5344CB8AC3E}">
        <p14:creationId xmlns="" xmlns:p14="http://schemas.microsoft.com/office/powerpoint/2010/main" val="40555985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D8A5BCE6-BFE8-420D-AAEA-E40694719D77}" type="datetime1">
              <a:rPr lang="zh-CN" altLang="en-US" smtClean="0"/>
              <a:pPr>
                <a:defRPr/>
              </a:pPr>
              <a:t>2016/10/8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8CED6C0-171B-4101-B763-BF1000E63361}" type="slidenum">
              <a:rPr lang="zh-CN" altLang="en-US" smtClean="0"/>
              <a:pPr>
                <a:defRPr/>
              </a:pPr>
              <a:t>8</a:t>
            </a:fld>
            <a:endParaRPr lang="zh-CN" altLang="en-US" sz="1200"/>
          </a:p>
        </p:txBody>
      </p:sp>
    </p:spTree>
    <p:extLst>
      <p:ext uri="{BB962C8B-B14F-4D97-AF65-F5344CB8AC3E}">
        <p14:creationId xmlns="" xmlns:p14="http://schemas.microsoft.com/office/powerpoint/2010/main" val="34672022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D8A5BCE6-BFE8-420D-AAEA-E40694719D77}" type="datetime1">
              <a:rPr lang="zh-CN" altLang="en-US" smtClean="0"/>
              <a:pPr>
                <a:defRPr/>
              </a:pPr>
              <a:t>2016/10/8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8CED6C0-171B-4101-B763-BF1000E63361}" type="slidenum">
              <a:rPr lang="zh-CN" altLang="en-US" smtClean="0"/>
              <a:pPr>
                <a:defRPr/>
              </a:pPr>
              <a:t>9</a:t>
            </a:fld>
            <a:endParaRPr lang="zh-CN" altLang="en-US" sz="1200"/>
          </a:p>
        </p:txBody>
      </p:sp>
    </p:spTree>
    <p:extLst>
      <p:ext uri="{BB962C8B-B14F-4D97-AF65-F5344CB8AC3E}">
        <p14:creationId xmlns="" xmlns:p14="http://schemas.microsoft.com/office/powerpoint/2010/main" val="20856707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 fontScale="55000" lnSpcReduction="20000"/>
          </a:bodyPr>
          <a:lstStyle/>
          <a:p>
            <a:r>
              <a:rPr lang="zh-CN" altLang="en-US" dirty="0" smtClean="0"/>
              <a:t>组一与组二组成一个集群</a:t>
            </a:r>
            <a:endParaRPr lang="en-US" altLang="zh-CN" dirty="0" smtClean="0"/>
          </a:p>
          <a:p>
            <a:r>
              <a:rPr lang="zh-CN" altLang="en-US" dirty="0" smtClean="0"/>
              <a:t>描述集群变成组</a:t>
            </a:r>
            <a:endParaRPr lang="en-US" altLang="zh-CN" dirty="0" smtClean="0"/>
          </a:p>
          <a:p>
            <a:pPr indent="457200">
              <a:lnSpc>
                <a:spcPct val="150000"/>
              </a:lnSpc>
            </a:pPr>
            <a:r>
              <a:rPr lang="en-US" altLang="zh-CN" sz="1200" b="1" dirty="0" smtClean="0">
                <a:latin typeface="宋体" pitchFamily="2" charset="-122"/>
                <a:ea typeface="+mn-ea"/>
              </a:rPr>
              <a:t>1</a:t>
            </a:r>
            <a:r>
              <a:rPr lang="zh-CN" altLang="en-US" sz="1200" b="1" dirty="0" smtClean="0">
                <a:latin typeface="宋体" pitchFamily="2" charset="-122"/>
                <a:ea typeface="+mn-ea"/>
              </a:rPr>
              <a:t>：</a:t>
            </a:r>
            <a:r>
              <a:rPr lang="en-US" altLang="zh-CN" sz="1200" b="1" dirty="0" smtClean="0">
                <a:latin typeface="宋体" pitchFamily="2" charset="-122"/>
                <a:ea typeface="+mn-ea"/>
              </a:rPr>
              <a:t>broker</a:t>
            </a:r>
            <a:r>
              <a:rPr lang="zh-CN" altLang="en-US" sz="1200" b="1" dirty="0" smtClean="0">
                <a:latin typeface="宋体" pitchFamily="2" charset="-122"/>
                <a:ea typeface="+mn-ea"/>
              </a:rPr>
              <a:t>的高可用</a:t>
            </a:r>
            <a:endParaRPr lang="en-US" altLang="zh-CN" sz="1200" b="1" dirty="0" smtClean="0">
              <a:latin typeface="宋体" pitchFamily="2" charset="-122"/>
              <a:ea typeface="+mn-ea"/>
            </a:endParaRPr>
          </a:p>
          <a:p>
            <a:pPr indent="457200">
              <a:lnSpc>
                <a:spcPct val="150000"/>
              </a:lnSpc>
            </a:pPr>
            <a:r>
              <a:rPr lang="en-US" altLang="zh-CN" sz="1200" dirty="0" smtClean="0">
                <a:latin typeface="宋体" pitchFamily="2" charset="-122"/>
                <a:ea typeface="+mn-ea"/>
              </a:rPr>
              <a:t>a)</a:t>
            </a:r>
            <a:r>
              <a:rPr lang="zh-CN" altLang="en-US" sz="1200" dirty="0" smtClean="0">
                <a:latin typeface="宋体" pitchFamily="2" charset="-122"/>
                <a:ea typeface="+mn-ea"/>
              </a:rPr>
              <a:t>每个集群中只有一个</a:t>
            </a:r>
            <a:r>
              <a:rPr lang="en-US" altLang="zh-CN" sz="1200" dirty="0" smtClean="0">
                <a:latin typeface="宋体" pitchFamily="2" charset="-122"/>
                <a:ea typeface="+mn-ea"/>
              </a:rPr>
              <a:t>master</a:t>
            </a:r>
            <a:r>
              <a:rPr lang="zh-CN" altLang="en-US" sz="1200" dirty="0" smtClean="0">
                <a:latin typeface="宋体" pitchFamily="2" charset="-122"/>
                <a:ea typeface="+mn-ea"/>
              </a:rPr>
              <a:t>，可以有</a:t>
            </a:r>
            <a:r>
              <a:rPr lang="en-US" altLang="zh-CN" sz="1200" dirty="0" smtClean="0">
                <a:latin typeface="宋体" pitchFamily="2" charset="-122"/>
                <a:ea typeface="+mn-ea"/>
              </a:rPr>
              <a:t>0</a:t>
            </a:r>
            <a:r>
              <a:rPr lang="zh-CN" altLang="en-US" sz="1200" dirty="0" smtClean="0">
                <a:latin typeface="宋体" pitchFamily="2" charset="-122"/>
                <a:ea typeface="+mn-ea"/>
              </a:rPr>
              <a:t>个或者多个</a:t>
            </a:r>
            <a:r>
              <a:rPr lang="en-US" altLang="zh-CN" sz="1200" dirty="0" smtClean="0">
                <a:latin typeface="宋体" pitchFamily="2" charset="-122"/>
                <a:ea typeface="+mn-ea"/>
              </a:rPr>
              <a:t>slave</a:t>
            </a:r>
            <a:r>
              <a:rPr lang="zh-CN" altLang="en-US" sz="1200" dirty="0" smtClean="0">
                <a:latin typeface="宋体" pitchFamily="2" charset="-122"/>
                <a:ea typeface="+mn-ea"/>
              </a:rPr>
              <a:t>，如果集群中</a:t>
            </a:r>
            <a:r>
              <a:rPr lang="en-US" altLang="zh-CN" sz="1200" dirty="0" smtClean="0">
                <a:latin typeface="宋体" pitchFamily="2" charset="-122"/>
                <a:ea typeface="+mn-ea"/>
              </a:rPr>
              <a:t>master</a:t>
            </a:r>
            <a:r>
              <a:rPr lang="zh-CN" altLang="en-US" sz="1200" dirty="0" smtClean="0">
                <a:latin typeface="宋体" pitchFamily="2" charset="-122"/>
                <a:ea typeface="+mn-ea"/>
              </a:rPr>
              <a:t>挂掉，</a:t>
            </a:r>
            <a:r>
              <a:rPr lang="en-US" altLang="zh-CN" sz="1200" dirty="0" smtClean="0">
                <a:latin typeface="宋体" pitchFamily="2" charset="-122"/>
                <a:ea typeface="+mn-ea"/>
              </a:rPr>
              <a:t>slave</a:t>
            </a:r>
            <a:r>
              <a:rPr lang="zh-CN" altLang="en-US" sz="1200" dirty="0" smtClean="0">
                <a:latin typeface="宋体" pitchFamily="2" charset="-122"/>
                <a:ea typeface="+mn-ea"/>
              </a:rPr>
              <a:t>接管消费请求，集群中的其它</a:t>
            </a:r>
            <a:r>
              <a:rPr lang="en-US" altLang="zh-CN" sz="1200" dirty="0" smtClean="0">
                <a:latin typeface="宋体" pitchFamily="2" charset="-122"/>
                <a:ea typeface="+mn-ea"/>
              </a:rPr>
              <a:t>master</a:t>
            </a:r>
            <a:r>
              <a:rPr lang="zh-CN" altLang="en-US" sz="1200" dirty="0" smtClean="0">
                <a:latin typeface="宋体" pitchFamily="2" charset="-122"/>
                <a:ea typeface="+mn-ea"/>
              </a:rPr>
              <a:t>接管消息发送请求。</a:t>
            </a:r>
            <a:endParaRPr lang="en-US" altLang="zh-CN" sz="1200" dirty="0" smtClean="0">
              <a:latin typeface="宋体" pitchFamily="2" charset="-122"/>
              <a:ea typeface="+mn-ea"/>
            </a:endParaRPr>
          </a:p>
          <a:p>
            <a:pPr indent="457200">
              <a:lnSpc>
                <a:spcPct val="150000"/>
              </a:lnSpc>
            </a:pPr>
            <a:r>
              <a:rPr lang="en-US" altLang="zh-CN" sz="1200" dirty="0" smtClean="0">
                <a:latin typeface="宋体" pitchFamily="2" charset="-122"/>
                <a:ea typeface="+mn-ea"/>
              </a:rPr>
              <a:t>b)</a:t>
            </a:r>
            <a:r>
              <a:rPr lang="zh-CN" altLang="en-US" sz="1200" dirty="0" smtClean="0">
                <a:latin typeface="宋体" pitchFamily="2" charset="-122"/>
                <a:ea typeface="+mn-ea"/>
              </a:rPr>
              <a:t>对生产者影响：与</a:t>
            </a:r>
            <a:r>
              <a:rPr lang="en-US" altLang="zh-CN" sz="1200" dirty="0" err="1" smtClean="0">
                <a:latin typeface="宋体" pitchFamily="2" charset="-122"/>
                <a:ea typeface="+mn-ea"/>
              </a:rPr>
              <a:t>namesrv</a:t>
            </a:r>
            <a:r>
              <a:rPr lang="zh-CN" altLang="en-US" sz="1200" dirty="0" smtClean="0">
                <a:latin typeface="宋体" pitchFamily="2" charset="-122"/>
                <a:ea typeface="+mn-ea"/>
              </a:rPr>
              <a:t>的路由信息是每隔一定时间更新，所以 </a:t>
            </a:r>
            <a:r>
              <a:rPr lang="en-US" altLang="zh-CN" sz="1200" dirty="0" smtClean="0">
                <a:latin typeface="宋体" pitchFamily="2" charset="-122"/>
                <a:ea typeface="+mn-ea"/>
              </a:rPr>
              <a:t>5</a:t>
            </a:r>
            <a:r>
              <a:rPr lang="zh-CN" altLang="en-US" sz="1200" dirty="0" smtClean="0">
                <a:latin typeface="宋体" pitchFamily="2" charset="-122"/>
                <a:ea typeface="+mn-ea"/>
              </a:rPr>
              <a:t>发送</a:t>
            </a:r>
            <a:r>
              <a:rPr lang="en-US" altLang="zh-CN" sz="1200" dirty="0" smtClean="0">
                <a:latin typeface="宋体" pitchFamily="2" charset="-122"/>
                <a:ea typeface="+mn-ea"/>
              </a:rPr>
              <a:t>1</a:t>
            </a:r>
            <a:r>
              <a:rPr lang="zh-CN" altLang="en-US" sz="1200" dirty="0" smtClean="0">
                <a:latin typeface="宋体" pitchFamily="2" charset="-122"/>
                <a:ea typeface="+mn-ea"/>
              </a:rPr>
              <a:t>的消息虽然会失败，但是由于客户端生产者发送失败重试机制，所有发送 </a:t>
            </a:r>
            <a:r>
              <a:rPr lang="en-US" altLang="zh-CN" sz="1200" dirty="0" smtClean="0">
                <a:latin typeface="宋体" pitchFamily="2" charset="-122"/>
                <a:ea typeface="+mn-ea"/>
              </a:rPr>
              <a:t>1</a:t>
            </a:r>
            <a:r>
              <a:rPr lang="zh-CN" altLang="en-US" sz="1200" dirty="0" smtClean="0">
                <a:latin typeface="宋体" pitchFamily="2" charset="-122"/>
                <a:ea typeface="+mn-ea"/>
              </a:rPr>
              <a:t>的请求会发送到 </a:t>
            </a:r>
            <a:r>
              <a:rPr lang="en-US" altLang="zh-CN" sz="1200" dirty="0" smtClean="0">
                <a:latin typeface="宋体" pitchFamily="2" charset="-122"/>
                <a:ea typeface="+mn-ea"/>
              </a:rPr>
              <a:t>3</a:t>
            </a:r>
            <a:r>
              <a:rPr lang="zh-CN" altLang="en-US" sz="1200" dirty="0" smtClean="0">
                <a:latin typeface="宋体" pitchFamily="2" charset="-122"/>
                <a:ea typeface="+mn-ea"/>
              </a:rPr>
              <a:t>消息发送还是成功，等</a:t>
            </a:r>
            <a:r>
              <a:rPr lang="en-US" altLang="zh-CN" sz="1200" dirty="0" err="1" smtClean="0">
                <a:latin typeface="宋体" pitchFamily="2" charset="-122"/>
                <a:ea typeface="+mn-ea"/>
              </a:rPr>
              <a:t>namesrv</a:t>
            </a:r>
            <a:r>
              <a:rPr lang="zh-CN" altLang="en-US" sz="1200" dirty="0" smtClean="0">
                <a:latin typeface="宋体" pitchFamily="2" charset="-122"/>
                <a:ea typeface="+mn-ea"/>
              </a:rPr>
              <a:t>更新了</a:t>
            </a:r>
            <a:r>
              <a:rPr lang="en-US" altLang="zh-CN" sz="1200" dirty="0" smtClean="0">
                <a:latin typeface="宋体" pitchFamily="2" charset="-122"/>
                <a:ea typeface="+mn-ea"/>
              </a:rPr>
              <a:t>broker</a:t>
            </a:r>
            <a:r>
              <a:rPr lang="zh-CN" altLang="en-US" sz="1200" dirty="0" smtClean="0">
                <a:latin typeface="宋体" pitchFamily="2" charset="-122"/>
                <a:ea typeface="+mn-ea"/>
              </a:rPr>
              <a:t>路由信息之后，所有的发送消息请求完全转到集群二的 </a:t>
            </a:r>
            <a:r>
              <a:rPr lang="en-US" altLang="zh-CN" sz="1200" dirty="0" smtClean="0">
                <a:latin typeface="宋体" pitchFamily="2" charset="-122"/>
                <a:ea typeface="+mn-ea"/>
              </a:rPr>
              <a:t>3</a:t>
            </a:r>
            <a:r>
              <a:rPr lang="zh-CN" altLang="en-US" sz="1200" dirty="0" smtClean="0">
                <a:latin typeface="宋体" pitchFamily="2" charset="-122"/>
                <a:ea typeface="+mn-ea"/>
              </a:rPr>
              <a:t>。</a:t>
            </a:r>
            <a:endParaRPr lang="en-US" altLang="zh-CN" sz="1200" dirty="0" smtClean="0">
              <a:latin typeface="宋体" pitchFamily="2" charset="-122"/>
              <a:ea typeface="+mn-ea"/>
            </a:endParaRPr>
          </a:p>
          <a:p>
            <a:pPr lvl="0" indent="457200">
              <a:lnSpc>
                <a:spcPct val="150000"/>
              </a:lnSpc>
            </a:pPr>
            <a:r>
              <a:rPr lang="en-US" altLang="zh-CN" sz="1200" dirty="0" smtClean="0">
                <a:latin typeface="宋体" pitchFamily="2" charset="-122"/>
                <a:ea typeface="+mn-ea"/>
              </a:rPr>
              <a:t>c</a:t>
            </a:r>
            <a:r>
              <a:rPr lang="zh-CN" altLang="en-US" sz="1200" dirty="0" smtClean="0">
                <a:latin typeface="宋体" pitchFamily="2" charset="-122"/>
                <a:ea typeface="+mn-ea"/>
              </a:rPr>
              <a:t>）对消费者影响：</a:t>
            </a:r>
            <a:r>
              <a:rPr lang="en-US" altLang="zh-CN" sz="1200" dirty="0" smtClean="0">
                <a:latin typeface="宋体" pitchFamily="2" charset="-122"/>
                <a:ea typeface="+mn-ea"/>
              </a:rPr>
              <a:t>1</a:t>
            </a:r>
            <a:r>
              <a:rPr lang="zh-CN" altLang="en-US" sz="1200" dirty="0" smtClean="0">
                <a:latin typeface="宋体" pitchFamily="2" charset="-122"/>
                <a:ea typeface="+mn-ea"/>
              </a:rPr>
              <a:t>挂掉后，</a:t>
            </a:r>
            <a:r>
              <a:rPr lang="en-US" altLang="zh-CN" sz="1200" dirty="0" smtClean="0">
                <a:latin typeface="宋体" pitchFamily="2" charset="-122"/>
                <a:ea typeface="+mn-ea"/>
              </a:rPr>
              <a:t>1</a:t>
            </a:r>
            <a:r>
              <a:rPr lang="zh-CN" altLang="en-US" sz="1200" dirty="0" smtClean="0">
                <a:latin typeface="宋体" pitchFamily="2" charset="-122"/>
                <a:ea typeface="+mn-ea"/>
              </a:rPr>
              <a:t>上的消息不能消费，消费者得到</a:t>
            </a:r>
            <a:r>
              <a:rPr lang="en-US" altLang="zh-CN" sz="1200" dirty="0" smtClean="0">
                <a:latin typeface="宋体" pitchFamily="2" charset="-122"/>
                <a:ea typeface="+mn-ea"/>
              </a:rPr>
              <a:t>master</a:t>
            </a:r>
            <a:r>
              <a:rPr lang="zh-CN" altLang="en-US" sz="1200" dirty="0" smtClean="0">
                <a:latin typeface="宋体" pitchFamily="2" charset="-122"/>
                <a:ea typeface="+mn-ea"/>
              </a:rPr>
              <a:t>宕机通知后，转向</a:t>
            </a:r>
            <a:r>
              <a:rPr lang="en-US" altLang="zh-CN" sz="1200" dirty="0" smtClean="0">
                <a:latin typeface="宋体" pitchFamily="2" charset="-122"/>
                <a:ea typeface="+mn-ea"/>
              </a:rPr>
              <a:t>slave</a:t>
            </a:r>
            <a:r>
              <a:rPr lang="zh-CN" altLang="en-US" sz="1200" dirty="0" smtClean="0">
                <a:latin typeface="宋体" pitchFamily="2" charset="-122"/>
                <a:ea typeface="+mn-ea"/>
              </a:rPr>
              <a:t>消费，但</a:t>
            </a:r>
            <a:r>
              <a:rPr lang="en-US" altLang="zh-CN" sz="1200" dirty="0" smtClean="0">
                <a:latin typeface="宋体" pitchFamily="2" charset="-122"/>
                <a:ea typeface="+mn-ea"/>
              </a:rPr>
              <a:t>slave</a:t>
            </a:r>
            <a:r>
              <a:rPr lang="zh-CN" altLang="en-US" sz="1200" dirty="0" smtClean="0">
                <a:latin typeface="宋体" pitchFamily="2" charset="-122"/>
                <a:ea typeface="+mn-ea"/>
              </a:rPr>
              <a:t>不保证</a:t>
            </a:r>
            <a:r>
              <a:rPr lang="en-US" altLang="zh-CN" sz="1200" dirty="0" smtClean="0">
                <a:latin typeface="宋体" pitchFamily="2" charset="-122"/>
                <a:ea typeface="+mn-ea"/>
              </a:rPr>
              <a:t>master</a:t>
            </a:r>
            <a:r>
              <a:rPr lang="zh-CN" altLang="en-US" sz="1200" dirty="0" smtClean="0">
                <a:latin typeface="宋体" pitchFamily="2" charset="-122"/>
                <a:ea typeface="+mn-ea"/>
              </a:rPr>
              <a:t>的消息</a:t>
            </a:r>
            <a:r>
              <a:rPr lang="en-US" altLang="zh-CN" sz="1200" dirty="0" smtClean="0">
                <a:latin typeface="宋体" pitchFamily="2" charset="-122"/>
                <a:ea typeface="+mn-ea"/>
              </a:rPr>
              <a:t>100%</a:t>
            </a:r>
            <a:r>
              <a:rPr lang="zh-CN" altLang="en-US" sz="1200" dirty="0" smtClean="0">
                <a:latin typeface="宋体" pitchFamily="2" charset="-122"/>
                <a:ea typeface="+mn-ea"/>
              </a:rPr>
              <a:t>都同步过来了</a:t>
            </a:r>
            <a:r>
              <a:rPr lang="en-US" altLang="zh-CN" sz="1200" dirty="0" smtClean="0">
                <a:latin typeface="宋体" pitchFamily="2" charset="-122"/>
                <a:ea typeface="+mn-ea"/>
              </a:rPr>
              <a:t>(</a:t>
            </a:r>
            <a:r>
              <a:rPr lang="zh-CN" altLang="en-US" sz="1200" dirty="0" smtClean="0">
                <a:latin typeface="宋体" pitchFamily="2" charset="-122"/>
                <a:ea typeface="+mn-ea"/>
              </a:rPr>
              <a:t>取决于同步双写还是异步</a:t>
            </a:r>
            <a:r>
              <a:rPr lang="en-US" altLang="zh-CN" sz="1200" dirty="0" smtClean="0">
                <a:latin typeface="宋体" pitchFamily="2" charset="-122"/>
                <a:ea typeface="+mn-ea"/>
              </a:rPr>
              <a:t>)</a:t>
            </a:r>
            <a:r>
              <a:rPr lang="zh-CN" altLang="en-US" sz="1200" dirty="0" smtClean="0">
                <a:latin typeface="宋体" pitchFamily="2" charset="-122"/>
                <a:ea typeface="+mn-ea"/>
              </a:rPr>
              <a:t>，但是消息最终不会丢的，一旦</a:t>
            </a:r>
            <a:r>
              <a:rPr lang="en-US" altLang="zh-CN" sz="1200" dirty="0" smtClean="0">
                <a:latin typeface="宋体" pitchFamily="2" charset="-122"/>
                <a:ea typeface="+mn-ea"/>
              </a:rPr>
              <a:t>master</a:t>
            </a:r>
            <a:r>
              <a:rPr lang="zh-CN" altLang="en-US" sz="1200" dirty="0" smtClean="0">
                <a:latin typeface="宋体" pitchFamily="2" charset="-122"/>
                <a:ea typeface="+mn-ea"/>
              </a:rPr>
              <a:t>恢复，未同步过去的消息会被消费掉。</a:t>
            </a:r>
            <a:endParaRPr lang="en-US" altLang="zh-CN" sz="1200" dirty="0" smtClean="0">
              <a:latin typeface="宋体" pitchFamily="2" charset="-122"/>
              <a:ea typeface="+mn-ea"/>
            </a:endParaRPr>
          </a:p>
          <a:p>
            <a:pPr indent="457200">
              <a:lnSpc>
                <a:spcPct val="150000"/>
              </a:lnSpc>
            </a:pPr>
            <a:endParaRPr lang="en-US" altLang="zh-CN" dirty="0" smtClean="0">
              <a:latin typeface="宋体" pitchFamily="2" charset="-122"/>
              <a:ea typeface="+mn-ea"/>
            </a:endParaRPr>
          </a:p>
          <a:p>
            <a:pPr indent="457200">
              <a:lnSpc>
                <a:spcPct val="150000"/>
              </a:lnSpc>
            </a:pPr>
            <a:r>
              <a:rPr lang="en-US" altLang="zh-CN" dirty="0" smtClean="0">
                <a:latin typeface="宋体" pitchFamily="2" charset="-122"/>
                <a:ea typeface="+mn-ea"/>
              </a:rPr>
              <a:t>2</a:t>
            </a:r>
            <a:r>
              <a:rPr lang="zh-CN" altLang="en-US" dirty="0" smtClean="0">
                <a:latin typeface="宋体" pitchFamily="2" charset="-122"/>
                <a:ea typeface="+mn-ea"/>
              </a:rPr>
              <a:t>：生产者：</a:t>
            </a:r>
            <a:endParaRPr lang="en-US" altLang="zh-CN" dirty="0" smtClean="0">
              <a:latin typeface="宋体" pitchFamily="2" charset="-122"/>
              <a:ea typeface="+mn-ea"/>
            </a:endParaRPr>
          </a:p>
          <a:p>
            <a:pPr indent="457200">
              <a:lnSpc>
                <a:spcPct val="150000"/>
              </a:lnSpc>
            </a:pPr>
            <a:r>
              <a:rPr lang="zh-CN" altLang="en-US" dirty="0" smtClean="0">
                <a:latin typeface="宋体" pitchFamily="2" charset="-122"/>
                <a:ea typeface="+mn-ea"/>
              </a:rPr>
              <a:t>对于普通消息，生产者挂掉，对系统无影响</a:t>
            </a:r>
            <a:r>
              <a:rPr lang="en-US" altLang="zh-CN" dirty="0" smtClean="0">
                <a:latin typeface="宋体" pitchFamily="2" charset="-122"/>
                <a:ea typeface="+mn-ea"/>
              </a:rPr>
              <a:t>,</a:t>
            </a:r>
          </a:p>
          <a:p>
            <a:pPr indent="457200">
              <a:lnSpc>
                <a:spcPct val="150000"/>
              </a:lnSpc>
            </a:pPr>
            <a:r>
              <a:rPr lang="zh-CN" altLang="en-US" dirty="0" smtClean="0">
                <a:latin typeface="宋体" pitchFamily="2" charset="-122"/>
                <a:ea typeface="+mn-ea"/>
              </a:rPr>
              <a:t>对于发送事务最终一致性消息的生产者，如果其中一个挂掉，</a:t>
            </a:r>
            <a:r>
              <a:rPr lang="en-US" altLang="zh-CN" dirty="0" smtClean="0">
                <a:latin typeface="宋体" pitchFamily="2" charset="-122"/>
                <a:ea typeface="+mn-ea"/>
              </a:rPr>
              <a:t>broker</a:t>
            </a:r>
            <a:r>
              <a:rPr lang="zh-CN" altLang="en-US" dirty="0" smtClean="0">
                <a:latin typeface="宋体" pitchFamily="2" charset="-122"/>
                <a:ea typeface="+mn-ea"/>
              </a:rPr>
              <a:t>会回查同一个集群中另外的生产者。</a:t>
            </a:r>
            <a:endParaRPr lang="en-US" altLang="zh-CN" dirty="0" smtClean="0">
              <a:latin typeface="宋体" pitchFamily="2" charset="-122"/>
              <a:ea typeface="+mn-ea"/>
            </a:endParaRPr>
          </a:p>
          <a:p>
            <a:pPr indent="457200">
              <a:lnSpc>
                <a:spcPct val="150000"/>
              </a:lnSpc>
            </a:pPr>
            <a:endParaRPr lang="en-US" altLang="zh-CN" dirty="0" smtClean="0">
              <a:latin typeface="宋体" pitchFamily="2" charset="-122"/>
              <a:ea typeface="+mn-ea"/>
            </a:endParaRPr>
          </a:p>
          <a:p>
            <a:pPr indent="457200">
              <a:lnSpc>
                <a:spcPct val="150000"/>
              </a:lnSpc>
            </a:pPr>
            <a:r>
              <a:rPr lang="en-US" altLang="zh-CN" dirty="0" smtClean="0">
                <a:latin typeface="宋体" pitchFamily="2" charset="-122"/>
                <a:ea typeface="+mn-ea"/>
              </a:rPr>
              <a:t>3</a:t>
            </a:r>
            <a:r>
              <a:rPr lang="zh-CN" altLang="en-US" dirty="0" smtClean="0">
                <a:latin typeface="宋体" pitchFamily="2" charset="-122"/>
                <a:ea typeface="+mn-ea"/>
              </a:rPr>
              <a:t>：消费者</a:t>
            </a:r>
            <a:endParaRPr lang="en-US" altLang="zh-CN" dirty="0" smtClean="0">
              <a:latin typeface="宋体" pitchFamily="2" charset="-122"/>
              <a:ea typeface="+mn-ea"/>
            </a:endParaRPr>
          </a:p>
          <a:p>
            <a:pPr indent="457200">
              <a:lnSpc>
                <a:spcPct val="150000"/>
              </a:lnSpc>
            </a:pPr>
            <a:r>
              <a:rPr lang="zh-CN" altLang="en-US" dirty="0" smtClean="0">
                <a:latin typeface="宋体" pitchFamily="2" charset="-122"/>
                <a:ea typeface="+mn-ea"/>
              </a:rPr>
              <a:t>集群消费模式下，一个消费者集群多台机器共同消费一个</a:t>
            </a:r>
            <a:r>
              <a:rPr lang="en-US" altLang="zh-CN" dirty="0" smtClean="0">
                <a:latin typeface="宋体" pitchFamily="2" charset="-122"/>
                <a:ea typeface="+mn-ea"/>
              </a:rPr>
              <a:t>topic</a:t>
            </a:r>
            <a:r>
              <a:rPr lang="zh-CN" altLang="en-US" dirty="0" smtClean="0">
                <a:latin typeface="宋体" pitchFamily="2" charset="-122"/>
                <a:ea typeface="+mn-ea"/>
              </a:rPr>
              <a:t>的多个队列，一个队列只会被一个消费者消费。如果某个消费者挂掉，分组内其它消费者会接替挂掉的消费者继续消费。</a:t>
            </a:r>
            <a:endParaRPr lang="en-US" altLang="zh-CN" dirty="0" smtClean="0">
              <a:latin typeface="宋体" pitchFamily="2" charset="-122"/>
              <a:ea typeface="+mn-ea"/>
            </a:endParaRPr>
          </a:p>
          <a:p>
            <a:pPr indent="457200">
              <a:lnSpc>
                <a:spcPct val="150000"/>
              </a:lnSpc>
            </a:pPr>
            <a:r>
              <a:rPr lang="zh-CN" altLang="en-US" dirty="0" smtClean="0">
                <a:latin typeface="宋体" pitchFamily="2" charset="-122"/>
                <a:ea typeface="+mn-ea"/>
              </a:rPr>
              <a:t>集群模式时，每隔一段时间将各个队列的消费进度存储到对应的</a:t>
            </a:r>
            <a:r>
              <a:rPr lang="en-US" altLang="zh-CN" dirty="0" smtClean="0">
                <a:latin typeface="宋体" pitchFamily="2" charset="-122"/>
                <a:ea typeface="+mn-ea"/>
              </a:rPr>
              <a:t>broker</a:t>
            </a:r>
            <a:r>
              <a:rPr lang="zh-CN" altLang="en-US" dirty="0" smtClean="0">
                <a:latin typeface="宋体" pitchFamily="2" charset="-122"/>
                <a:ea typeface="+mn-ea"/>
              </a:rPr>
              <a:t>上</a:t>
            </a:r>
            <a:r>
              <a:rPr lang="en-US" altLang="zh-CN" dirty="0" smtClean="0">
                <a:latin typeface="宋体" pitchFamily="2" charset="-122"/>
                <a:ea typeface="+mn-ea"/>
              </a:rPr>
              <a:t>,</a:t>
            </a:r>
            <a:r>
              <a:rPr lang="zh-CN" altLang="en-US" dirty="0" smtClean="0">
                <a:latin typeface="宋体" pitchFamily="2" charset="-122"/>
                <a:ea typeface="+mn-ea"/>
              </a:rPr>
              <a:t>如果消息状态未提交，而消费者挂掉，会导致消息重复消费。</a:t>
            </a:r>
            <a:endParaRPr lang="en-US" altLang="zh-CN" dirty="0" smtClean="0">
              <a:latin typeface="宋体" pitchFamily="2" charset="-122"/>
              <a:ea typeface="+mn-ea"/>
            </a:endParaRPr>
          </a:p>
          <a:p>
            <a:pPr indent="457200">
              <a:lnSpc>
                <a:spcPct val="150000"/>
              </a:lnSpc>
            </a:pPr>
            <a:endParaRPr lang="en-US" altLang="zh-CN" dirty="0" smtClean="0">
              <a:latin typeface="宋体" pitchFamily="2" charset="-122"/>
              <a:ea typeface="+mn-ea"/>
            </a:endParaRPr>
          </a:p>
          <a:p>
            <a:pPr indent="457200">
              <a:lnSpc>
                <a:spcPct val="150000"/>
              </a:lnSpc>
            </a:pPr>
            <a:r>
              <a:rPr lang="en-US" altLang="zh-CN" dirty="0" smtClean="0">
                <a:latin typeface="宋体" pitchFamily="2" charset="-122"/>
                <a:ea typeface="+mn-ea"/>
              </a:rPr>
              <a:t>4</a:t>
            </a:r>
            <a:r>
              <a:rPr lang="zh-CN" altLang="en-US" dirty="0" smtClean="0">
                <a:latin typeface="宋体" pitchFamily="2" charset="-122"/>
                <a:ea typeface="+mn-ea"/>
              </a:rPr>
              <a:t>：</a:t>
            </a:r>
            <a:r>
              <a:rPr lang="en-US" altLang="zh-CN" dirty="0" smtClean="0">
                <a:latin typeface="宋体" pitchFamily="2" charset="-122"/>
                <a:ea typeface="+mn-ea"/>
              </a:rPr>
              <a:t>ConfigServer</a:t>
            </a:r>
          </a:p>
          <a:p>
            <a:pPr indent="457200">
              <a:lnSpc>
                <a:spcPct val="150000"/>
              </a:lnSpc>
            </a:pPr>
            <a:r>
              <a:rPr lang="en-US" altLang="zh-CN" dirty="0" smtClean="0">
                <a:latin typeface="宋体" pitchFamily="2" charset="-122"/>
                <a:ea typeface="+mn-ea"/>
              </a:rPr>
              <a:t> ConfigServer</a:t>
            </a:r>
            <a:r>
              <a:rPr lang="zh-CN" altLang="en-US" dirty="0" smtClean="0">
                <a:latin typeface="宋体" pitchFamily="2" charset="-122"/>
                <a:ea typeface="+mn-ea"/>
              </a:rPr>
              <a:t>集群挂掉，</a:t>
            </a:r>
            <a:r>
              <a:rPr lang="en-US" altLang="zh-CN" dirty="0" smtClean="0">
                <a:latin typeface="宋体" pitchFamily="2" charset="-122"/>
                <a:ea typeface="+mn-ea"/>
              </a:rPr>
              <a:t>1,2,3</a:t>
            </a:r>
            <a:r>
              <a:rPr lang="zh-CN" altLang="en-US" dirty="0" smtClean="0">
                <a:latin typeface="宋体" pitchFamily="2" charset="-122"/>
                <a:ea typeface="+mn-ea"/>
              </a:rPr>
              <a:t>，</a:t>
            </a:r>
            <a:r>
              <a:rPr lang="en-US" altLang="zh-CN" dirty="0" smtClean="0">
                <a:latin typeface="宋体" pitchFamily="2" charset="-122"/>
                <a:ea typeface="+mn-ea"/>
              </a:rPr>
              <a:t>4,5,6</a:t>
            </a:r>
            <a:r>
              <a:rPr lang="zh-CN" altLang="en-US" dirty="0" smtClean="0">
                <a:latin typeface="宋体" pitchFamily="2" charset="-122"/>
                <a:ea typeface="+mn-ea"/>
              </a:rPr>
              <a:t>会自动连</a:t>
            </a:r>
            <a:r>
              <a:rPr lang="en-US" altLang="zh-CN" dirty="0" smtClean="0">
                <a:latin typeface="宋体" pitchFamily="2" charset="-122"/>
                <a:ea typeface="+mn-ea"/>
              </a:rPr>
              <a:t>ConfigServer</a:t>
            </a:r>
            <a:r>
              <a:rPr lang="zh-CN" altLang="en-US" dirty="0" smtClean="0">
                <a:latin typeface="宋体" pitchFamily="2" charset="-122"/>
                <a:ea typeface="+mn-ea"/>
              </a:rPr>
              <a:t>集群中的另外一台</a:t>
            </a:r>
            <a:r>
              <a:rPr lang="en-US" altLang="zh-CN" dirty="0" smtClean="0">
                <a:latin typeface="宋体" pitchFamily="2" charset="-122"/>
                <a:ea typeface="+mn-ea"/>
              </a:rPr>
              <a:t>ConfigServer </a:t>
            </a:r>
            <a:r>
              <a:rPr lang="zh-CN" altLang="en-US" dirty="0" smtClean="0">
                <a:latin typeface="宋体" pitchFamily="2" charset="-122"/>
                <a:ea typeface="+mn-ea"/>
              </a:rPr>
              <a:t>。</a:t>
            </a:r>
            <a:endParaRPr lang="en-US" altLang="zh-CN" dirty="0" smtClean="0">
              <a:latin typeface="宋体" pitchFamily="2" charset="-122"/>
              <a:ea typeface="+mn-ea"/>
            </a:endParaRPr>
          </a:p>
          <a:p>
            <a:pPr indent="457200">
              <a:lnSpc>
                <a:spcPct val="150000"/>
              </a:lnSpc>
            </a:pPr>
            <a:endParaRPr lang="en-US" altLang="zh-CN" dirty="0" smtClean="0">
              <a:latin typeface="+mn-ea"/>
            </a:endParaRPr>
          </a:p>
          <a:p>
            <a:pPr lvl="0" indent="457200">
              <a:lnSpc>
                <a:spcPct val="150000"/>
              </a:lnSpc>
            </a:pPr>
            <a:endParaRPr lang="en-US" altLang="zh-CN" dirty="0" smtClean="0">
              <a:latin typeface="+mn-ea"/>
            </a:endParaRP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D8A5BCE6-BFE8-420D-AAEA-E40694719D77}" type="datetime1">
              <a:rPr lang="zh-CN" altLang="en-US" smtClean="0"/>
              <a:pPr>
                <a:defRPr/>
              </a:pPr>
              <a:t>2016/10/8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8CED6C0-171B-4101-B763-BF1000E63361}" type="slidenum">
              <a:rPr lang="zh-CN" altLang="en-US" smtClean="0"/>
              <a:pPr>
                <a:defRPr/>
              </a:pPr>
              <a:t>10</a:t>
            </a:fld>
            <a:endParaRPr lang="zh-CN" altLang="en-US" sz="1200"/>
          </a:p>
        </p:txBody>
      </p:sp>
    </p:spTree>
    <p:extLst>
      <p:ext uri="{BB962C8B-B14F-4D97-AF65-F5344CB8AC3E}">
        <p14:creationId xmlns="" xmlns:p14="http://schemas.microsoft.com/office/powerpoint/2010/main" val="15059711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D8A5BCE6-BFE8-420D-AAEA-E40694719D77}" type="datetime1">
              <a:rPr lang="zh-CN" altLang="en-US" smtClean="0"/>
              <a:pPr>
                <a:defRPr/>
              </a:pPr>
              <a:t>2016/10/8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8CED6C0-171B-4101-B763-BF1000E63361}" type="slidenum">
              <a:rPr lang="zh-CN" altLang="en-US" smtClean="0"/>
              <a:pPr>
                <a:defRPr/>
              </a:pPr>
              <a:t>12</a:t>
            </a:fld>
            <a:endParaRPr lang="zh-CN" altLang="en-US" sz="1200"/>
          </a:p>
        </p:txBody>
      </p:sp>
    </p:spTree>
    <p:extLst>
      <p:ext uri="{BB962C8B-B14F-4D97-AF65-F5344CB8AC3E}">
        <p14:creationId xmlns="" xmlns:p14="http://schemas.microsoft.com/office/powerpoint/2010/main" val="32381260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D8A5BCE6-BFE8-420D-AAEA-E40694719D77}" type="datetime1">
              <a:rPr lang="zh-CN" altLang="en-US" smtClean="0"/>
              <a:pPr>
                <a:defRPr/>
              </a:pPr>
              <a:t>2016/10/8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8CED6C0-171B-4101-B763-BF1000E63361}" type="slidenum">
              <a:rPr lang="zh-CN" altLang="en-US" smtClean="0"/>
              <a:pPr>
                <a:defRPr/>
              </a:pPr>
              <a:t>13</a:t>
            </a:fld>
            <a:endParaRPr lang="zh-CN" altLang="en-US" sz="1200"/>
          </a:p>
        </p:txBody>
      </p:sp>
    </p:spTree>
    <p:extLst>
      <p:ext uri="{BB962C8B-B14F-4D97-AF65-F5344CB8AC3E}">
        <p14:creationId xmlns="" xmlns:p14="http://schemas.microsoft.com/office/powerpoint/2010/main" val="5393044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D8A5BCE6-BFE8-420D-AAEA-E40694719D77}" type="datetime1">
              <a:rPr lang="zh-CN" altLang="en-US" smtClean="0"/>
              <a:pPr>
                <a:defRPr/>
              </a:pPr>
              <a:t>2016/10/8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8CED6C0-171B-4101-B763-BF1000E63361}" type="slidenum">
              <a:rPr lang="zh-CN" altLang="en-US" smtClean="0"/>
              <a:pPr>
                <a:defRPr/>
              </a:pPr>
              <a:t>16</a:t>
            </a:fld>
            <a:endParaRPr lang="zh-CN" altLang="en-US" sz="1200"/>
          </a:p>
        </p:txBody>
      </p:sp>
    </p:spTree>
    <p:extLst>
      <p:ext uri="{BB962C8B-B14F-4D97-AF65-F5344CB8AC3E}">
        <p14:creationId xmlns="" xmlns:p14="http://schemas.microsoft.com/office/powerpoint/2010/main" val="11007211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>
              <a:sym typeface="Arial" panose="020B0604020202020204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>
              <a:sym typeface="Palatino Linotype" panose="02040502050505030304" pitchFamily="18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>
              <a:sym typeface="Palatino Linotype" panose="02040502050505030304" pitchFamily="18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>
              <a:sym typeface="Calibri" panose="020F0502020204030204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>
              <a:sym typeface="Palatino Linotype" panose="02040502050505030304" pitchFamily="18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>
              <a:sym typeface="Calibri" panose="020F0502020204030204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4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image" Target="../media/image4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5.jpe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Relationship Id="rId14" Type="http://schemas.openxmlformats.org/officeDocument/2006/relationships/image" Target="../media/image6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lijing\Desktop\亚信稿子\新LOGOppt-翅膀\封面 拷贝.jpg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</p:sldLayoutIdLst>
  <p:txStyles>
    <p:titleStyle>
      <a:lvl1pPr marL="1219200" indent="-1219200" algn="ctr" rtl="0" eaLnBrk="0" fontAlgn="base" hangingPunct="0">
        <a:spcBef>
          <a:spcPct val="0"/>
        </a:spcBef>
        <a:spcAft>
          <a:spcPct val="0"/>
        </a:spcAft>
        <a:defRPr sz="5800" kern="1200">
          <a:solidFill>
            <a:schemeClr val="tx1"/>
          </a:solidFill>
          <a:latin typeface="+mj-lt"/>
          <a:ea typeface="+mj-ea"/>
          <a:cs typeface="+mj-cs"/>
          <a:sym typeface="Calibri" pitchFamily="34" charset="0"/>
        </a:defRPr>
      </a:lvl1pPr>
      <a:lvl2pPr marL="1219200" indent="-1219200" algn="ctr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itchFamily="34" charset="0"/>
        </a:defRPr>
      </a:lvl2pPr>
      <a:lvl3pPr marL="1219200" indent="-1219200" algn="ctr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itchFamily="34" charset="0"/>
        </a:defRPr>
      </a:lvl3pPr>
      <a:lvl4pPr marL="1219200" indent="-1219200" algn="ctr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itchFamily="34" charset="0"/>
        </a:defRPr>
      </a:lvl4pPr>
      <a:lvl5pPr marL="1219200" indent="-1219200" algn="ctr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itchFamily="34" charset="0"/>
        </a:defRPr>
      </a:lvl5pPr>
      <a:lvl6pPr marL="1676400" indent="-1219200" algn="ctr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6pPr>
      <a:lvl7pPr marL="2133600" indent="-1219200" algn="ctr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7pPr>
      <a:lvl8pPr marL="2590800" indent="-1219200" algn="ctr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8pPr>
      <a:lvl9pPr marL="3048000" indent="-1219200" algn="ctr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9pPr>
    </p:titleStyle>
    <p:bodyStyle>
      <a:lvl1pPr marL="457200" indent="-457200" algn="l" defTabSz="1219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  <a:sym typeface="Calibri" pitchFamily="34" charset="0"/>
        </a:defRPr>
      </a:lvl1pPr>
      <a:lvl2pPr marL="990600" indent="-381000" algn="l" defTabSz="1219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  <a:sym typeface="Calibri" pitchFamily="34" charset="0"/>
        </a:defRPr>
      </a:lvl2pPr>
      <a:lvl3pPr marL="1524000" indent="-304800" algn="l" defTabSz="1219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Calibri" pitchFamily="34" charset="0"/>
        </a:defRPr>
      </a:lvl3pPr>
      <a:lvl4pPr marL="2133600" indent="-304800" algn="l" defTabSz="1219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  <a:sym typeface="Calibri" pitchFamily="34" charset="0"/>
        </a:defRPr>
      </a:lvl4pPr>
      <a:lvl5pPr marL="2743200" indent="-304800" algn="l" defTabSz="1219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600" kern="1200">
          <a:solidFill>
            <a:schemeClr val="tx1"/>
          </a:solidFill>
          <a:latin typeface="+mn-lt"/>
          <a:ea typeface="+mn-ea"/>
          <a:cs typeface="+mn-cs"/>
          <a:sym typeface="Calibri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lijing\Desktop\亚信稿子\新LOGOppt-张勇\亚信ppt 封面.jpg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  <p:sldLayoutId id="2147483725" r:id="rId10"/>
    <p:sldLayoutId id="2147483726" r:id="rId11"/>
  </p:sldLayoutIdLst>
  <p:txStyles>
    <p:titleStyle>
      <a:lvl1pPr marL="1219200" indent="-1219200" algn="ctr" rtl="0" eaLnBrk="0" fontAlgn="base" hangingPunct="0">
        <a:spcBef>
          <a:spcPct val="0"/>
        </a:spcBef>
        <a:spcAft>
          <a:spcPct val="0"/>
        </a:spcAft>
        <a:defRPr sz="5800" kern="1200">
          <a:solidFill>
            <a:schemeClr val="tx1"/>
          </a:solidFill>
          <a:latin typeface="+mj-lt"/>
          <a:ea typeface="+mj-ea"/>
          <a:cs typeface="+mj-cs"/>
          <a:sym typeface="Arial Black" pitchFamily="34" charset="0"/>
        </a:defRPr>
      </a:lvl1pPr>
      <a:lvl2pPr marL="1219200" indent="-1219200" algn="ctr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Arial Black" panose="020B0A04020102020204" pitchFamily="34" charset="0"/>
          <a:ea typeface="微软雅黑" panose="020B0503020204020204" pitchFamily="34" charset="-122"/>
          <a:sym typeface="Arial Black" pitchFamily="34" charset="0"/>
        </a:defRPr>
      </a:lvl2pPr>
      <a:lvl3pPr marL="1219200" indent="-1219200" algn="ctr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Arial Black" panose="020B0A04020102020204" pitchFamily="34" charset="0"/>
          <a:ea typeface="微软雅黑" panose="020B0503020204020204" pitchFamily="34" charset="-122"/>
          <a:sym typeface="Arial Black" pitchFamily="34" charset="0"/>
        </a:defRPr>
      </a:lvl3pPr>
      <a:lvl4pPr marL="1219200" indent="-1219200" algn="ctr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Arial Black" panose="020B0A04020102020204" pitchFamily="34" charset="0"/>
          <a:ea typeface="微软雅黑" panose="020B0503020204020204" pitchFamily="34" charset="-122"/>
          <a:sym typeface="Arial Black" pitchFamily="34" charset="0"/>
        </a:defRPr>
      </a:lvl4pPr>
      <a:lvl5pPr marL="1219200" indent="-1219200" algn="ctr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Arial Black" panose="020B0A04020102020204" pitchFamily="34" charset="0"/>
          <a:ea typeface="微软雅黑" panose="020B0503020204020204" pitchFamily="34" charset="-122"/>
          <a:sym typeface="Arial Black" pitchFamily="34" charset="0"/>
        </a:defRPr>
      </a:lvl5pPr>
      <a:lvl6pPr marL="1676400" indent="-1219200" algn="ctr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Arial Black" panose="020B0A04020102020204" pitchFamily="34" charset="0"/>
          <a:ea typeface="微软雅黑" panose="020B0503020204020204" pitchFamily="34" charset="-122"/>
          <a:sym typeface="Arial Black" panose="020B0A04020102020204" pitchFamily="34" charset="0"/>
        </a:defRPr>
      </a:lvl6pPr>
      <a:lvl7pPr marL="2133600" indent="-1219200" algn="ctr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Arial Black" panose="020B0A04020102020204" pitchFamily="34" charset="0"/>
          <a:ea typeface="微软雅黑" panose="020B0503020204020204" pitchFamily="34" charset="-122"/>
          <a:sym typeface="Arial Black" panose="020B0A04020102020204" pitchFamily="34" charset="0"/>
        </a:defRPr>
      </a:lvl7pPr>
      <a:lvl8pPr marL="2590800" indent="-1219200" algn="ctr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Arial Black" panose="020B0A04020102020204" pitchFamily="34" charset="0"/>
          <a:ea typeface="微软雅黑" panose="020B0503020204020204" pitchFamily="34" charset="-122"/>
          <a:sym typeface="Arial Black" panose="020B0A04020102020204" pitchFamily="34" charset="0"/>
        </a:defRPr>
      </a:lvl8pPr>
      <a:lvl9pPr marL="3048000" indent="-1219200" algn="ctr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Arial Black" panose="020B0A04020102020204" pitchFamily="34" charset="0"/>
          <a:ea typeface="微软雅黑" panose="020B0503020204020204" pitchFamily="34" charset="-122"/>
          <a:sym typeface="Arial Black" panose="020B0A04020102020204" pitchFamily="34" charset="0"/>
        </a:defRPr>
      </a:lvl9pPr>
    </p:titleStyle>
    <p:bodyStyle>
      <a:lvl1pPr marL="457200" indent="-457200" algn="l" defTabSz="1219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1pPr>
      <a:lvl2pPr marL="990600" indent="-381000" algn="l" defTabSz="1219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2pPr>
      <a:lvl3pPr marL="1524000" indent="-304800" algn="l" defTabSz="1219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3pPr>
      <a:lvl4pPr marL="2133600" indent="-304800" algn="l" defTabSz="1219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4pPr>
      <a:lvl5pPr marL="2743200" indent="-304800" algn="l" defTabSz="1219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600" kern="12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4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609600" y="701675"/>
            <a:ext cx="10968038" cy="87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图片 1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609600" y="-4763"/>
            <a:ext cx="230505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marL="1219200" indent="-1219200" algn="ctr" rtl="0" eaLnBrk="0" fontAlgn="base" hangingPunct="0">
        <a:spcBef>
          <a:spcPct val="0"/>
        </a:spcBef>
        <a:spcAft>
          <a:spcPct val="0"/>
        </a:spcAft>
        <a:defRPr sz="5800" kern="1200">
          <a:solidFill>
            <a:schemeClr val="tx1"/>
          </a:solidFill>
          <a:latin typeface="+mj-lt"/>
          <a:ea typeface="+mj-ea"/>
          <a:cs typeface="+mj-cs"/>
          <a:sym typeface="Century Gothic" pitchFamily="34" charset="0"/>
        </a:defRPr>
      </a:lvl1pPr>
      <a:lvl2pPr marL="1219200" indent="-1219200" algn="ctr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entury Gothic" panose="020B0502020202020204" pitchFamily="34" charset="0"/>
          <a:ea typeface="微软雅黑" panose="020B0503020204020204" pitchFamily="34" charset="-122"/>
          <a:sym typeface="Century Gothic" pitchFamily="34" charset="0"/>
        </a:defRPr>
      </a:lvl2pPr>
      <a:lvl3pPr marL="1219200" indent="-1219200" algn="ctr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entury Gothic" panose="020B0502020202020204" pitchFamily="34" charset="0"/>
          <a:ea typeface="微软雅黑" panose="020B0503020204020204" pitchFamily="34" charset="-122"/>
          <a:sym typeface="Century Gothic" pitchFamily="34" charset="0"/>
        </a:defRPr>
      </a:lvl3pPr>
      <a:lvl4pPr marL="1219200" indent="-1219200" algn="ctr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entury Gothic" panose="020B0502020202020204" pitchFamily="34" charset="0"/>
          <a:ea typeface="微软雅黑" panose="020B0503020204020204" pitchFamily="34" charset="-122"/>
          <a:sym typeface="Century Gothic" pitchFamily="34" charset="0"/>
        </a:defRPr>
      </a:lvl4pPr>
      <a:lvl5pPr marL="1219200" indent="-1219200" algn="ctr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entury Gothic" panose="020B0502020202020204" pitchFamily="34" charset="0"/>
          <a:ea typeface="微软雅黑" panose="020B0503020204020204" pitchFamily="34" charset="-122"/>
          <a:sym typeface="Century Gothic" pitchFamily="34" charset="0"/>
        </a:defRPr>
      </a:lvl5pPr>
      <a:lvl6pPr marL="1676400" indent="-1219200" algn="ctr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entury Gothic" panose="020B0502020202020204" pitchFamily="34" charset="0"/>
          <a:ea typeface="微软雅黑" panose="020B0503020204020204" pitchFamily="34" charset="-122"/>
          <a:sym typeface="Century Gothic" panose="020B0502020202020204" pitchFamily="34" charset="0"/>
        </a:defRPr>
      </a:lvl6pPr>
      <a:lvl7pPr marL="2133600" indent="-1219200" algn="ctr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entury Gothic" panose="020B0502020202020204" pitchFamily="34" charset="0"/>
          <a:ea typeface="微软雅黑" panose="020B0503020204020204" pitchFamily="34" charset="-122"/>
          <a:sym typeface="Century Gothic" panose="020B0502020202020204" pitchFamily="34" charset="0"/>
        </a:defRPr>
      </a:lvl7pPr>
      <a:lvl8pPr marL="2590800" indent="-1219200" algn="ctr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entury Gothic" panose="020B0502020202020204" pitchFamily="34" charset="0"/>
          <a:ea typeface="微软雅黑" panose="020B0503020204020204" pitchFamily="34" charset="-122"/>
          <a:sym typeface="Century Gothic" panose="020B0502020202020204" pitchFamily="34" charset="0"/>
        </a:defRPr>
      </a:lvl8pPr>
      <a:lvl9pPr marL="3048000" indent="-1219200" algn="ctr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entury Gothic" panose="020B0502020202020204" pitchFamily="34" charset="0"/>
          <a:ea typeface="微软雅黑" panose="020B0503020204020204" pitchFamily="34" charset="-122"/>
          <a:sym typeface="Century Gothic" panose="020B0502020202020204" pitchFamily="34" charset="0"/>
        </a:defRPr>
      </a:lvl9pPr>
    </p:titleStyle>
    <p:bodyStyle>
      <a:lvl1pPr marL="457200" indent="-457200" algn="l" defTabSz="1219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  <a:sym typeface="Palatino Linotype" pitchFamily="18" charset="0"/>
        </a:defRPr>
      </a:lvl1pPr>
      <a:lvl2pPr marL="990600" indent="-381000" algn="l" defTabSz="1219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  <a:sym typeface="Palatino Linotype" pitchFamily="18" charset="0"/>
        </a:defRPr>
      </a:lvl2pPr>
      <a:lvl3pPr marL="1524000" indent="-304800" algn="l" defTabSz="1219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Palatino Linotype" pitchFamily="18" charset="0"/>
        </a:defRPr>
      </a:lvl3pPr>
      <a:lvl4pPr marL="2133600" indent="-304800" algn="l" defTabSz="1219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  <a:sym typeface="Palatino Linotype" pitchFamily="18" charset="0"/>
        </a:defRPr>
      </a:lvl4pPr>
      <a:lvl5pPr marL="2743200" indent="-304800" algn="l" defTabSz="1219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600" kern="1200">
          <a:solidFill>
            <a:schemeClr val="tx1"/>
          </a:solidFill>
          <a:latin typeface="+mn-lt"/>
          <a:ea typeface="+mn-ea"/>
          <a:cs typeface="+mn-cs"/>
          <a:sym typeface="Palatino Linotype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图片 4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609600" y="701675"/>
            <a:ext cx="10968038" cy="87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图片 1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9274175" y="0"/>
            <a:ext cx="2303463" cy="75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</p:sldLayoutIdLst>
  <p:txStyles>
    <p:titleStyle>
      <a:lvl1pPr marL="1219200" indent="-1219200" algn="ctr" rtl="0" eaLnBrk="0" fontAlgn="base" hangingPunct="0">
        <a:spcBef>
          <a:spcPct val="0"/>
        </a:spcBef>
        <a:spcAft>
          <a:spcPct val="0"/>
        </a:spcAft>
        <a:defRPr sz="5800" kern="1200">
          <a:solidFill>
            <a:schemeClr val="tx1"/>
          </a:solidFill>
          <a:latin typeface="+mj-lt"/>
          <a:ea typeface="+mj-ea"/>
          <a:cs typeface="+mj-cs"/>
          <a:sym typeface="Century Gothic" pitchFamily="34" charset="0"/>
        </a:defRPr>
      </a:lvl1pPr>
      <a:lvl2pPr marL="1219200" indent="-1219200" algn="ctr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entury Gothic" panose="020B0502020202020204" pitchFamily="34" charset="0"/>
          <a:ea typeface="微软雅黑" panose="020B0503020204020204" pitchFamily="34" charset="-122"/>
          <a:sym typeface="Century Gothic" pitchFamily="34" charset="0"/>
        </a:defRPr>
      </a:lvl2pPr>
      <a:lvl3pPr marL="1219200" indent="-1219200" algn="ctr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entury Gothic" panose="020B0502020202020204" pitchFamily="34" charset="0"/>
          <a:ea typeface="微软雅黑" panose="020B0503020204020204" pitchFamily="34" charset="-122"/>
          <a:sym typeface="Century Gothic" pitchFamily="34" charset="0"/>
        </a:defRPr>
      </a:lvl3pPr>
      <a:lvl4pPr marL="1219200" indent="-1219200" algn="ctr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entury Gothic" panose="020B0502020202020204" pitchFamily="34" charset="0"/>
          <a:ea typeface="微软雅黑" panose="020B0503020204020204" pitchFamily="34" charset="-122"/>
          <a:sym typeface="Century Gothic" pitchFamily="34" charset="0"/>
        </a:defRPr>
      </a:lvl4pPr>
      <a:lvl5pPr marL="1219200" indent="-1219200" algn="ctr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entury Gothic" panose="020B0502020202020204" pitchFamily="34" charset="0"/>
          <a:ea typeface="微软雅黑" panose="020B0503020204020204" pitchFamily="34" charset="-122"/>
          <a:sym typeface="Century Gothic" pitchFamily="34" charset="0"/>
        </a:defRPr>
      </a:lvl5pPr>
      <a:lvl6pPr marL="1676400" indent="-1219200" algn="ctr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entury Gothic" panose="020B0502020202020204" pitchFamily="34" charset="0"/>
          <a:ea typeface="微软雅黑" panose="020B0503020204020204" pitchFamily="34" charset="-122"/>
          <a:sym typeface="Century Gothic" panose="020B0502020202020204" pitchFamily="34" charset="0"/>
        </a:defRPr>
      </a:lvl6pPr>
      <a:lvl7pPr marL="2133600" indent="-1219200" algn="ctr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entury Gothic" panose="020B0502020202020204" pitchFamily="34" charset="0"/>
          <a:ea typeface="微软雅黑" panose="020B0503020204020204" pitchFamily="34" charset="-122"/>
          <a:sym typeface="Century Gothic" panose="020B0502020202020204" pitchFamily="34" charset="0"/>
        </a:defRPr>
      </a:lvl7pPr>
      <a:lvl8pPr marL="2590800" indent="-1219200" algn="ctr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entury Gothic" panose="020B0502020202020204" pitchFamily="34" charset="0"/>
          <a:ea typeface="微软雅黑" panose="020B0503020204020204" pitchFamily="34" charset="-122"/>
          <a:sym typeface="Century Gothic" panose="020B0502020202020204" pitchFamily="34" charset="0"/>
        </a:defRPr>
      </a:lvl8pPr>
      <a:lvl9pPr marL="3048000" indent="-1219200" algn="ctr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entury Gothic" panose="020B0502020202020204" pitchFamily="34" charset="0"/>
          <a:ea typeface="微软雅黑" panose="020B0503020204020204" pitchFamily="34" charset="-122"/>
          <a:sym typeface="Century Gothic" panose="020B0502020202020204" pitchFamily="34" charset="0"/>
        </a:defRPr>
      </a:lvl9pPr>
    </p:titleStyle>
    <p:bodyStyle>
      <a:lvl1pPr marL="457200" indent="-457200" algn="l" defTabSz="1219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  <a:sym typeface="Palatino Linotype" pitchFamily="18" charset="0"/>
        </a:defRPr>
      </a:lvl1pPr>
      <a:lvl2pPr marL="990600" indent="-381000" algn="l" defTabSz="1219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  <a:sym typeface="Palatino Linotype" pitchFamily="18" charset="0"/>
        </a:defRPr>
      </a:lvl2pPr>
      <a:lvl3pPr marL="1524000" indent="-304800" algn="l" defTabSz="1219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Palatino Linotype" pitchFamily="18" charset="0"/>
        </a:defRPr>
      </a:lvl3pPr>
      <a:lvl4pPr marL="2133600" indent="-304800" algn="l" defTabSz="1219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  <a:sym typeface="Palatino Linotype" pitchFamily="18" charset="0"/>
        </a:defRPr>
      </a:lvl4pPr>
      <a:lvl5pPr marL="2743200" indent="-304800" algn="l" defTabSz="1219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600" kern="1200">
          <a:solidFill>
            <a:schemeClr val="tx1"/>
          </a:solidFill>
          <a:latin typeface="+mn-lt"/>
          <a:ea typeface="+mn-ea"/>
          <a:cs typeface="+mn-cs"/>
          <a:sym typeface="Palatino Linotype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lijing\Desktop\亚信稿子\新LOGOppt-翅膀\封底 拷贝.jpg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</p:sldLayoutIdLst>
  <p:txStyles>
    <p:titleStyle>
      <a:lvl1pPr marL="1219200" indent="-1219200" algn="ctr" rtl="0" eaLnBrk="0" fontAlgn="base" hangingPunct="0">
        <a:spcBef>
          <a:spcPct val="0"/>
        </a:spcBef>
        <a:spcAft>
          <a:spcPct val="0"/>
        </a:spcAft>
        <a:defRPr sz="5800" kern="1200">
          <a:solidFill>
            <a:schemeClr val="tx1"/>
          </a:solidFill>
          <a:latin typeface="+mj-lt"/>
          <a:ea typeface="+mj-ea"/>
          <a:cs typeface="+mj-cs"/>
          <a:sym typeface="Calibri" pitchFamily="34" charset="0"/>
        </a:defRPr>
      </a:lvl1pPr>
      <a:lvl2pPr marL="1219200" indent="-1219200" algn="ctr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itchFamily="34" charset="0"/>
        </a:defRPr>
      </a:lvl2pPr>
      <a:lvl3pPr marL="1219200" indent="-1219200" algn="ctr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itchFamily="34" charset="0"/>
        </a:defRPr>
      </a:lvl3pPr>
      <a:lvl4pPr marL="1219200" indent="-1219200" algn="ctr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itchFamily="34" charset="0"/>
        </a:defRPr>
      </a:lvl4pPr>
      <a:lvl5pPr marL="1219200" indent="-1219200" algn="ctr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itchFamily="34" charset="0"/>
        </a:defRPr>
      </a:lvl5pPr>
      <a:lvl6pPr marL="1676400" indent="-1219200" algn="ctr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6pPr>
      <a:lvl7pPr marL="2133600" indent="-1219200" algn="ctr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7pPr>
      <a:lvl8pPr marL="2590800" indent="-1219200" algn="ctr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8pPr>
      <a:lvl9pPr marL="3048000" indent="-1219200" algn="ctr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9pPr>
    </p:titleStyle>
    <p:bodyStyle>
      <a:lvl1pPr marL="457200" indent="-457200" algn="l" defTabSz="1219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  <a:sym typeface="Calibri" pitchFamily="34" charset="0"/>
        </a:defRPr>
      </a:lvl1pPr>
      <a:lvl2pPr marL="990600" indent="-381000" algn="l" defTabSz="1219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  <a:sym typeface="Calibri" pitchFamily="34" charset="0"/>
        </a:defRPr>
      </a:lvl2pPr>
      <a:lvl3pPr marL="1524000" indent="-304800" algn="l" defTabSz="1219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Calibri" pitchFamily="34" charset="0"/>
        </a:defRPr>
      </a:lvl3pPr>
      <a:lvl4pPr marL="2133600" indent="-304800" algn="l" defTabSz="1219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  <a:sym typeface="Calibri" pitchFamily="34" charset="0"/>
        </a:defRPr>
      </a:lvl4pPr>
      <a:lvl5pPr marL="2743200" indent="-304800" algn="l" defTabSz="1219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600" kern="1200">
          <a:solidFill>
            <a:schemeClr val="tx1"/>
          </a:solidFill>
          <a:latin typeface="+mn-lt"/>
          <a:ea typeface="+mn-ea"/>
          <a:cs typeface="+mn-cs"/>
          <a:sym typeface="Calibri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图片 4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609600" y="701675"/>
            <a:ext cx="10968038" cy="87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图片 3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10658475" y="6394450"/>
            <a:ext cx="1416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  <p:sldLayoutId id="2147483764" r:id="rId5"/>
    <p:sldLayoutId id="2147483765" r:id="rId6"/>
    <p:sldLayoutId id="2147483766" r:id="rId7"/>
    <p:sldLayoutId id="2147483767" r:id="rId8"/>
    <p:sldLayoutId id="2147483768" r:id="rId9"/>
    <p:sldLayoutId id="2147483769" r:id="rId10"/>
    <p:sldLayoutId id="2147483770" r:id="rId11"/>
  </p:sldLayoutIdLst>
  <p:txStyles>
    <p:titleStyle>
      <a:lvl1pPr marL="1219200" indent="-1219200" algn="ctr" rtl="0" eaLnBrk="0" fontAlgn="base" hangingPunct="0">
        <a:spcBef>
          <a:spcPct val="0"/>
        </a:spcBef>
        <a:spcAft>
          <a:spcPct val="0"/>
        </a:spcAft>
        <a:defRPr sz="5800" kern="1200">
          <a:solidFill>
            <a:schemeClr val="tx1"/>
          </a:solidFill>
          <a:latin typeface="+mj-lt"/>
          <a:ea typeface="+mj-ea"/>
          <a:cs typeface="+mj-cs"/>
          <a:sym typeface="Century Gothic" pitchFamily="34" charset="0"/>
        </a:defRPr>
      </a:lvl1pPr>
      <a:lvl2pPr marL="1219200" indent="-1219200" algn="ctr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entury Gothic" panose="020B0502020202020204" pitchFamily="34" charset="0"/>
          <a:ea typeface="微软雅黑" panose="020B0503020204020204" pitchFamily="34" charset="-122"/>
          <a:sym typeface="Century Gothic" pitchFamily="34" charset="0"/>
        </a:defRPr>
      </a:lvl2pPr>
      <a:lvl3pPr marL="1219200" indent="-1219200" algn="ctr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entury Gothic" panose="020B0502020202020204" pitchFamily="34" charset="0"/>
          <a:ea typeface="微软雅黑" panose="020B0503020204020204" pitchFamily="34" charset="-122"/>
          <a:sym typeface="Century Gothic" pitchFamily="34" charset="0"/>
        </a:defRPr>
      </a:lvl3pPr>
      <a:lvl4pPr marL="1219200" indent="-1219200" algn="ctr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entury Gothic" panose="020B0502020202020204" pitchFamily="34" charset="0"/>
          <a:ea typeface="微软雅黑" panose="020B0503020204020204" pitchFamily="34" charset="-122"/>
          <a:sym typeface="Century Gothic" pitchFamily="34" charset="0"/>
        </a:defRPr>
      </a:lvl4pPr>
      <a:lvl5pPr marL="1219200" indent="-1219200" algn="ctr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entury Gothic" panose="020B0502020202020204" pitchFamily="34" charset="0"/>
          <a:ea typeface="微软雅黑" panose="020B0503020204020204" pitchFamily="34" charset="-122"/>
          <a:sym typeface="Century Gothic" pitchFamily="34" charset="0"/>
        </a:defRPr>
      </a:lvl5pPr>
      <a:lvl6pPr marL="1676400" indent="-1219200" algn="ctr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entury Gothic" panose="020B0502020202020204" pitchFamily="34" charset="0"/>
          <a:ea typeface="微软雅黑" panose="020B0503020204020204" pitchFamily="34" charset="-122"/>
          <a:sym typeface="Century Gothic" panose="020B0502020202020204" pitchFamily="34" charset="0"/>
        </a:defRPr>
      </a:lvl6pPr>
      <a:lvl7pPr marL="2133600" indent="-1219200" algn="ctr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entury Gothic" panose="020B0502020202020204" pitchFamily="34" charset="0"/>
          <a:ea typeface="微软雅黑" panose="020B0503020204020204" pitchFamily="34" charset="-122"/>
          <a:sym typeface="Century Gothic" panose="020B0502020202020204" pitchFamily="34" charset="0"/>
        </a:defRPr>
      </a:lvl7pPr>
      <a:lvl8pPr marL="2590800" indent="-1219200" algn="ctr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entury Gothic" panose="020B0502020202020204" pitchFamily="34" charset="0"/>
          <a:ea typeface="微软雅黑" panose="020B0503020204020204" pitchFamily="34" charset="-122"/>
          <a:sym typeface="Century Gothic" panose="020B0502020202020204" pitchFamily="34" charset="0"/>
        </a:defRPr>
      </a:lvl8pPr>
      <a:lvl9pPr marL="3048000" indent="-1219200" algn="ctr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entury Gothic" panose="020B0502020202020204" pitchFamily="34" charset="0"/>
          <a:ea typeface="微软雅黑" panose="020B0503020204020204" pitchFamily="34" charset="-122"/>
          <a:sym typeface="Century Gothic" panose="020B0502020202020204" pitchFamily="34" charset="0"/>
        </a:defRPr>
      </a:lvl9pPr>
    </p:titleStyle>
    <p:bodyStyle>
      <a:lvl1pPr marL="457200" indent="-457200" algn="l" defTabSz="1219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  <a:sym typeface="Palatino Linotype" pitchFamily="18" charset="0"/>
        </a:defRPr>
      </a:lvl1pPr>
      <a:lvl2pPr marL="990600" indent="-381000" algn="l" defTabSz="1219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  <a:sym typeface="Palatino Linotype" pitchFamily="18" charset="0"/>
        </a:defRPr>
      </a:lvl2pPr>
      <a:lvl3pPr marL="1524000" indent="-304800" algn="l" defTabSz="1219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Palatino Linotype" pitchFamily="18" charset="0"/>
        </a:defRPr>
      </a:lvl3pPr>
      <a:lvl4pPr marL="2133600" indent="-304800" algn="l" defTabSz="1219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  <a:sym typeface="Palatino Linotype" pitchFamily="18" charset="0"/>
        </a:defRPr>
      </a:lvl4pPr>
      <a:lvl5pPr marL="2743200" indent="-304800" algn="l" defTabSz="1219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600" kern="1200">
          <a:solidFill>
            <a:schemeClr val="tx1"/>
          </a:solidFill>
          <a:latin typeface="+mn-lt"/>
          <a:ea typeface="+mn-ea"/>
          <a:cs typeface="+mn-cs"/>
          <a:sym typeface="Palatino Linotype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8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8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8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5.xml"/><Relationship Id="rId3" Type="http://schemas.openxmlformats.org/officeDocument/2006/relationships/diagramLayout" Target="../diagrams/layout4.xml"/><Relationship Id="rId7" Type="http://schemas.openxmlformats.org/officeDocument/2006/relationships/diagramLayout" Target="../diagrams/layout5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4.xml"/><Relationship Id="rId6" Type="http://schemas.openxmlformats.org/officeDocument/2006/relationships/diagramData" Target="../diagrams/data5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Relationship Id="rId9" Type="http://schemas.openxmlformats.org/officeDocument/2006/relationships/diagramColors" Target="../diagrams/colors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3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0" y="1071563"/>
            <a:ext cx="4000500" cy="85883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0" indent="0" eaLnBrk="1" hangingPunct="1"/>
            <a:r>
              <a:rPr lang="en-US" altLang="zh-CN" sz="4400" dirty="0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MsgFrame</a:t>
            </a:r>
            <a:endParaRPr lang="zh-CN" altLang="en-US" sz="4400" dirty="0" smtClean="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7171" name="副标题 2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390525" y="3413125"/>
            <a:ext cx="2933246" cy="85407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b="1" dirty="0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2016-10-09</a:t>
            </a:r>
            <a:endParaRPr lang="en-US" altLang="zh-CN" b="1" dirty="0" smtClean="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eaLnBrk="1" hangingPunct="1"/>
            <a:r>
              <a:rPr lang="zh-CN" altLang="en-US" b="1" dirty="0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郭中奇</a:t>
            </a:r>
          </a:p>
        </p:txBody>
      </p:sp>
      <p:sp>
        <p:nvSpPr>
          <p:cNvPr id="4" name="副标题 2"/>
          <p:cNvSpPr txBox="1">
            <a:spLocks noChangeArrowheads="1"/>
          </p:cNvSpPr>
          <p:nvPr/>
        </p:nvSpPr>
        <p:spPr bwMode="auto">
          <a:xfrm>
            <a:off x="3178629" y="5873296"/>
            <a:ext cx="8098969" cy="8540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defTabSz="1219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1pPr>
            <a:lvl2pPr marL="457200" indent="0" algn="ctr" defTabSz="1219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2pPr>
            <a:lvl3pPr marL="914400" indent="0" algn="ctr" defTabSz="1219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3pPr>
            <a:lvl4pPr marL="1371600" indent="0" algn="ctr" defTabSz="1219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4pPr>
            <a:lvl5pPr marL="1828800" indent="0" algn="ctr" defTabSz="1219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1" hangingPunct="1"/>
            <a:endParaRPr lang="zh-CN" altLang="en-US" dirty="0" smtClean="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088571" y="1238739"/>
            <a:ext cx="8824685" cy="5060341"/>
            <a:chOff x="1134846" y="960538"/>
            <a:chExt cx="8949830" cy="4994165"/>
          </a:xfrm>
        </p:grpSpPr>
        <p:sp>
          <p:nvSpPr>
            <p:cNvPr id="11" name="云形 10"/>
            <p:cNvSpPr/>
            <p:nvPr/>
          </p:nvSpPr>
          <p:spPr>
            <a:xfrm>
              <a:off x="1134846" y="3550513"/>
              <a:ext cx="1912884" cy="1524001"/>
            </a:xfrm>
            <a:prstGeom prst="cloud">
              <a:avLst/>
            </a:prstGeom>
            <a:solidFill>
              <a:schemeClr val="bg1"/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6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91289" y="3696328"/>
              <a:ext cx="546429" cy="6161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18074" y="4318630"/>
              <a:ext cx="546429" cy="6161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44859" y="3765491"/>
              <a:ext cx="546429" cy="6161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3" name="云形 12"/>
            <p:cNvSpPr/>
            <p:nvPr/>
          </p:nvSpPr>
          <p:spPr>
            <a:xfrm>
              <a:off x="8060435" y="3550512"/>
              <a:ext cx="1912884" cy="1524001"/>
            </a:xfrm>
            <a:prstGeom prst="cloud">
              <a:avLst/>
            </a:prstGeom>
            <a:solidFill>
              <a:schemeClr val="bg1"/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4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16878" y="3696327"/>
              <a:ext cx="546429" cy="6161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5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43663" y="4318629"/>
              <a:ext cx="546429" cy="6161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6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70448" y="3765490"/>
              <a:ext cx="546429" cy="6161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>
              <a:off x="1408385" y="5074514"/>
              <a:ext cx="1418897" cy="365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消息生产者</a:t>
              </a:r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665779" y="5074514"/>
              <a:ext cx="1418897" cy="365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消息消费者</a:t>
              </a:r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6150" name="Picture 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93505" y="3107599"/>
              <a:ext cx="514350" cy="8858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2" name="Picture 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47714" y="3187759"/>
              <a:ext cx="514350" cy="8858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3" name="Picture 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65065" y="4837624"/>
              <a:ext cx="514350" cy="8858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4" name="Picture 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74593" y="4867921"/>
              <a:ext cx="514350" cy="8858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9" name="TextBox 8"/>
            <p:cNvSpPr txBox="1"/>
            <p:nvPr/>
          </p:nvSpPr>
          <p:spPr>
            <a:xfrm>
              <a:off x="3908972" y="4015761"/>
              <a:ext cx="901644" cy="2987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latin typeface="微软雅黑" pitchFamily="34" charset="-122"/>
                  <a:ea typeface="微软雅黑" pitchFamily="34" charset="-122"/>
                </a:rPr>
                <a:t>MQ</a:t>
              </a:r>
              <a:r>
                <a:rPr lang="zh-CN" altLang="en-US" sz="1200" dirty="0" smtClean="0">
                  <a:latin typeface="微软雅黑" pitchFamily="34" charset="-122"/>
                  <a:ea typeface="微软雅黑" pitchFamily="34" charset="-122"/>
                </a:rPr>
                <a:t>主</a:t>
              </a:r>
              <a:r>
                <a:rPr lang="en-US" altLang="zh-CN" sz="1200" dirty="0" smtClean="0"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sz="12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038653" y="4105492"/>
              <a:ext cx="869834" cy="2987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latin typeface="微软雅黑" pitchFamily="34" charset="-122"/>
                  <a:ea typeface="微软雅黑" pitchFamily="34" charset="-122"/>
                </a:rPr>
                <a:t>MQ</a:t>
              </a:r>
              <a:r>
                <a:rPr lang="zh-CN" altLang="en-US" sz="1200" dirty="0" smtClean="0">
                  <a:latin typeface="微软雅黑" pitchFamily="34" charset="-122"/>
                  <a:ea typeface="微软雅黑" pitchFamily="34" charset="-122"/>
                </a:rPr>
                <a:t>备</a:t>
              </a:r>
              <a:r>
                <a:rPr lang="en-US" altLang="zh-CN" sz="1200" dirty="0" smtClean="0"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sz="12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028806" y="5655941"/>
              <a:ext cx="891891" cy="2987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latin typeface="微软雅黑" pitchFamily="34" charset="-122"/>
                  <a:ea typeface="微软雅黑" pitchFamily="34" charset="-122"/>
                </a:rPr>
                <a:t>MQ</a:t>
              </a:r>
              <a:r>
                <a:rPr lang="zh-CN" altLang="en-US" sz="1200" dirty="0" smtClean="0">
                  <a:latin typeface="微软雅黑" pitchFamily="34" charset="-122"/>
                  <a:ea typeface="微软雅黑" pitchFamily="34" charset="-122"/>
                </a:rPr>
                <a:t>主</a:t>
              </a:r>
              <a:r>
                <a:rPr lang="en-US" altLang="zh-CN" sz="1200" dirty="0" smtClean="0">
                  <a:latin typeface="微软雅黑" pitchFamily="34" charset="-122"/>
                  <a:ea typeface="微软雅黑" pitchFamily="34" charset="-122"/>
                </a:rPr>
                <a:t>2</a:t>
              </a:r>
              <a:endParaRPr lang="zh-CN" altLang="en-US" sz="12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981767" y="5655922"/>
              <a:ext cx="801294" cy="2987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latin typeface="微软雅黑" pitchFamily="34" charset="-122"/>
                  <a:ea typeface="微软雅黑" pitchFamily="34" charset="-122"/>
                </a:rPr>
                <a:t>MQ</a:t>
              </a:r>
              <a:r>
                <a:rPr lang="zh-CN" altLang="en-US" sz="1200" dirty="0" smtClean="0">
                  <a:latin typeface="微软雅黑" pitchFamily="34" charset="-122"/>
                  <a:ea typeface="微软雅黑" pitchFamily="34" charset="-122"/>
                </a:rPr>
                <a:t>备</a:t>
              </a:r>
              <a:r>
                <a:rPr lang="en-US" altLang="zh-CN" sz="1200" dirty="0" smtClean="0">
                  <a:latin typeface="微软雅黑" pitchFamily="34" charset="-122"/>
                  <a:ea typeface="微软雅黑" pitchFamily="34" charset="-122"/>
                </a:rPr>
                <a:t>2</a:t>
              </a:r>
              <a:endParaRPr lang="zh-CN" altLang="en-US" sz="12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9" name="云形 28"/>
            <p:cNvSpPr/>
            <p:nvPr/>
          </p:nvSpPr>
          <p:spPr>
            <a:xfrm>
              <a:off x="4418884" y="960538"/>
              <a:ext cx="1912884" cy="1524001"/>
            </a:xfrm>
            <a:prstGeom prst="cloud">
              <a:avLst/>
            </a:prstGeom>
            <a:solidFill>
              <a:schemeClr val="bg1"/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30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02348" y="1106353"/>
              <a:ext cx="546429" cy="6161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1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29133" y="1728655"/>
              <a:ext cx="546429" cy="6161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2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55918" y="1175516"/>
              <a:ext cx="546429" cy="6161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19" name="直接箭头连接符 18"/>
            <p:cNvCxnSpPr/>
            <p:nvPr/>
          </p:nvCxnSpPr>
          <p:spPr>
            <a:xfrm flipV="1">
              <a:off x="2493818" y="2119744"/>
              <a:ext cx="1925066" cy="146936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/>
            <p:nvPr/>
          </p:nvCxnSpPr>
          <p:spPr>
            <a:xfrm flipV="1">
              <a:off x="2827282" y="3352800"/>
              <a:ext cx="1418623" cy="41269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箭头连接符 33"/>
            <p:cNvCxnSpPr/>
            <p:nvPr/>
          </p:nvCxnSpPr>
          <p:spPr>
            <a:xfrm>
              <a:off x="2827282" y="3765491"/>
              <a:ext cx="1266223" cy="149368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箭头连接符 37"/>
            <p:cNvCxnSpPr/>
            <p:nvPr/>
          </p:nvCxnSpPr>
          <p:spPr>
            <a:xfrm flipH="1" flipV="1">
              <a:off x="6304889" y="1925782"/>
              <a:ext cx="2360890" cy="177054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箭头连接符 39"/>
            <p:cNvCxnSpPr>
              <a:stCxn id="13" idx="2"/>
            </p:cNvCxnSpPr>
            <p:nvPr/>
          </p:nvCxnSpPr>
          <p:spPr>
            <a:xfrm flipH="1" flipV="1">
              <a:off x="6388095" y="3765492"/>
              <a:ext cx="1678273" cy="54702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箭头连接符 41"/>
            <p:cNvCxnSpPr>
              <a:stCxn id="13" idx="2"/>
              <a:endCxn id="24" idx="3"/>
            </p:cNvCxnSpPr>
            <p:nvPr/>
          </p:nvCxnSpPr>
          <p:spPr>
            <a:xfrm flipH="1">
              <a:off x="6588943" y="4312513"/>
              <a:ext cx="1477426" cy="99832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箭头连接符 43"/>
            <p:cNvCxnSpPr>
              <a:stCxn id="13" idx="2"/>
              <a:endCxn id="23" idx="3"/>
            </p:cNvCxnSpPr>
            <p:nvPr/>
          </p:nvCxnSpPr>
          <p:spPr>
            <a:xfrm flipH="1">
              <a:off x="4579415" y="4312513"/>
              <a:ext cx="3486954" cy="96802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45"/>
            <p:cNvCxnSpPr>
              <a:stCxn id="23" idx="3"/>
            </p:cNvCxnSpPr>
            <p:nvPr/>
          </p:nvCxnSpPr>
          <p:spPr>
            <a:xfrm flipV="1">
              <a:off x="4579415" y="5050554"/>
              <a:ext cx="1712135" cy="22998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箭头连接符 47"/>
            <p:cNvCxnSpPr/>
            <p:nvPr/>
          </p:nvCxnSpPr>
          <p:spPr>
            <a:xfrm flipV="1">
              <a:off x="4503080" y="2379332"/>
              <a:ext cx="444143" cy="80842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箭头连接符 49"/>
            <p:cNvCxnSpPr/>
            <p:nvPr/>
          </p:nvCxnSpPr>
          <p:spPr>
            <a:xfrm flipH="1" flipV="1">
              <a:off x="5873027" y="2344841"/>
              <a:ext cx="326012" cy="100796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箭头连接符 51"/>
            <p:cNvCxnSpPr>
              <a:stCxn id="6150" idx="3"/>
            </p:cNvCxnSpPr>
            <p:nvPr/>
          </p:nvCxnSpPr>
          <p:spPr>
            <a:xfrm>
              <a:off x="4607855" y="3550512"/>
              <a:ext cx="1533752" cy="8016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箭头连接符 54"/>
            <p:cNvCxnSpPr>
              <a:stCxn id="23" idx="0"/>
            </p:cNvCxnSpPr>
            <p:nvPr/>
          </p:nvCxnSpPr>
          <p:spPr>
            <a:xfrm flipV="1">
              <a:off x="4322240" y="2484539"/>
              <a:ext cx="880107" cy="235308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箭头连接符 56"/>
            <p:cNvCxnSpPr>
              <a:stCxn id="24" idx="0"/>
            </p:cNvCxnSpPr>
            <p:nvPr/>
          </p:nvCxnSpPr>
          <p:spPr>
            <a:xfrm flipH="1" flipV="1">
              <a:off x="5475563" y="2484540"/>
              <a:ext cx="856205" cy="238338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/>
            <p:cNvSpPr txBox="1"/>
            <p:nvPr/>
          </p:nvSpPr>
          <p:spPr>
            <a:xfrm>
              <a:off x="6199037" y="1114277"/>
              <a:ext cx="2743109" cy="3341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ConfigServer</a:t>
              </a:r>
              <a:r>
                <a:rPr lang="zh-CN" altLang="en-US" sz="16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集群</a:t>
              </a:r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3" name="矩形 42"/>
          <p:cNvSpPr/>
          <p:nvPr/>
        </p:nvSpPr>
        <p:spPr>
          <a:xfrm>
            <a:off x="3210420" y="260648"/>
            <a:ext cx="83719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部署架构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圆角矩形 46"/>
          <p:cNvSpPr/>
          <p:nvPr/>
        </p:nvSpPr>
        <p:spPr bwMode="auto">
          <a:xfrm>
            <a:off x="2687237" y="3250568"/>
            <a:ext cx="4825804" cy="1385454"/>
          </a:xfrm>
          <a:prstGeom prst="roundRect">
            <a:avLst/>
          </a:prstGeom>
          <a:noFill/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9" name="圆角矩形 48"/>
          <p:cNvSpPr/>
          <p:nvPr/>
        </p:nvSpPr>
        <p:spPr bwMode="auto">
          <a:xfrm>
            <a:off x="2709553" y="4899232"/>
            <a:ext cx="4803487" cy="1385454"/>
          </a:xfrm>
          <a:prstGeom prst="roundRect">
            <a:avLst/>
          </a:prstGeom>
          <a:noFill/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757179" y="3292223"/>
            <a:ext cx="1025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组一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774584" y="4918936"/>
            <a:ext cx="1025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组二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4" name="椭圆 53"/>
          <p:cNvSpPr/>
          <p:nvPr/>
        </p:nvSpPr>
        <p:spPr bwMode="auto">
          <a:xfrm>
            <a:off x="4086455" y="3347837"/>
            <a:ext cx="285752" cy="285752"/>
          </a:xfrm>
          <a:prstGeom prst="ellipse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05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sz="105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6" name="椭圆 55"/>
          <p:cNvSpPr/>
          <p:nvPr/>
        </p:nvSpPr>
        <p:spPr bwMode="auto">
          <a:xfrm>
            <a:off x="6145368" y="3486758"/>
            <a:ext cx="285752" cy="285752"/>
          </a:xfrm>
          <a:prstGeom prst="ellipse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05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sz="105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8" name="椭圆 57"/>
          <p:cNvSpPr/>
          <p:nvPr/>
        </p:nvSpPr>
        <p:spPr bwMode="auto">
          <a:xfrm>
            <a:off x="4218540" y="5238330"/>
            <a:ext cx="285752" cy="285752"/>
          </a:xfrm>
          <a:prstGeom prst="ellipse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05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endParaRPr lang="zh-CN" altLang="en-US" sz="105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9" name="椭圆 58"/>
          <p:cNvSpPr/>
          <p:nvPr/>
        </p:nvSpPr>
        <p:spPr bwMode="auto">
          <a:xfrm>
            <a:off x="6297025" y="5187533"/>
            <a:ext cx="285752" cy="285752"/>
          </a:xfrm>
          <a:prstGeom prst="ellipse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05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endParaRPr lang="zh-CN" altLang="en-US" sz="105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1" name="椭圆 60"/>
          <p:cNvSpPr/>
          <p:nvPr/>
        </p:nvSpPr>
        <p:spPr bwMode="auto">
          <a:xfrm>
            <a:off x="1616754" y="3790822"/>
            <a:ext cx="285752" cy="285752"/>
          </a:xfrm>
          <a:prstGeom prst="ellipse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05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endParaRPr lang="zh-CN" altLang="en-US" sz="105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2" name="椭圆 61"/>
          <p:cNvSpPr/>
          <p:nvPr/>
        </p:nvSpPr>
        <p:spPr bwMode="auto">
          <a:xfrm>
            <a:off x="8737218" y="3636683"/>
            <a:ext cx="285752" cy="285752"/>
          </a:xfrm>
          <a:prstGeom prst="ellipse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05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endParaRPr lang="zh-CN" altLang="en-US" sz="105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3" name="椭圆 62"/>
          <p:cNvSpPr/>
          <p:nvPr/>
        </p:nvSpPr>
        <p:spPr bwMode="auto">
          <a:xfrm>
            <a:off x="4757722" y="1096039"/>
            <a:ext cx="285752" cy="285752"/>
          </a:xfrm>
          <a:prstGeom prst="ellipse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05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8</a:t>
            </a:r>
            <a:endParaRPr lang="zh-CN" altLang="en-US" sz="105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07712" y="798808"/>
            <a:ext cx="4424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(MsgFrame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默认实现的消息引擎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高可用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299851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09600" y="0"/>
            <a:ext cx="10972800" cy="604838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anchor="ctr"/>
          <a:lstStyle/>
          <a:p>
            <a:pPr marL="0" indent="0" algn="r" eaLnBrk="1" hangingPunct="1">
              <a:defRPr/>
            </a:pPr>
            <a:r>
              <a:rPr lang="zh-CN" altLang="en-US" sz="2400" b="1" dirty="0" smtClean="0">
                <a:latin typeface="+mj-ea"/>
                <a:sym typeface="微软雅黑" pitchFamily="34" charset="-122"/>
              </a:rPr>
              <a:t>目录</a:t>
            </a:r>
          </a:p>
        </p:txBody>
      </p:sp>
      <p:pic>
        <p:nvPicPr>
          <p:cNvPr id="81" name="图片 80" descr="亚信LOGO-上下无影-LOGO色相近底色上使用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28998" t="6093" r="28997" b="40686"/>
          <a:stretch/>
        </p:blipFill>
        <p:spPr>
          <a:xfrm>
            <a:off x="1134048" y="2274123"/>
            <a:ext cx="576000" cy="587185"/>
          </a:xfrm>
          <a:prstGeom prst="rect">
            <a:avLst/>
          </a:prstGeom>
        </p:spPr>
      </p:pic>
      <p:sp>
        <p:nvSpPr>
          <p:cNvPr id="82" name="文本框 6"/>
          <p:cNvSpPr txBox="1"/>
          <p:nvPr/>
        </p:nvSpPr>
        <p:spPr>
          <a:xfrm>
            <a:off x="1710048" y="1066707"/>
            <a:ext cx="2183048" cy="639952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19713" tIns="59858" rIns="119713" bIns="59858" rtlCol="0" anchor="ctr">
            <a:spAutoFit/>
          </a:bodyPr>
          <a:lstStyle/>
          <a:p>
            <a:pPr algn="dist">
              <a:lnSpc>
                <a:spcPct val="150000"/>
              </a:lnSpc>
            </a:pPr>
            <a:r>
              <a:rPr kumimoji="1" lang="zh-CN" altLang="en-US" sz="2400" b="1" dirty="0" smtClean="0">
                <a:latin typeface="微软雅黑"/>
                <a:ea typeface="微软雅黑"/>
                <a:cs typeface="微软雅黑"/>
              </a:rPr>
              <a:t>产品介绍</a:t>
            </a:r>
            <a:endParaRPr kumimoji="1" lang="en-US" altLang="zh-CN" sz="2400" b="1" dirty="0">
              <a:latin typeface="微软雅黑"/>
              <a:ea typeface="微软雅黑"/>
              <a:cs typeface="微软雅黑"/>
            </a:endParaRPr>
          </a:p>
          <a:p>
            <a:pPr algn="dist">
              <a:lnSpc>
                <a:spcPct val="150000"/>
              </a:lnSpc>
            </a:pPr>
            <a:endParaRPr kumimoji="1" lang="en-US" altLang="zh-CN" sz="2400" b="1" dirty="0" smtClean="0">
              <a:latin typeface="微软雅黑"/>
              <a:ea typeface="微软雅黑"/>
              <a:cs typeface="微软雅黑"/>
            </a:endParaRPr>
          </a:p>
          <a:p>
            <a:pPr algn="dist">
              <a:lnSpc>
                <a:spcPct val="150000"/>
              </a:lnSpc>
            </a:pPr>
            <a:r>
              <a:rPr kumimoji="1" lang="zh-CN" altLang="en-US" sz="2400" b="1" dirty="0" smtClean="0">
                <a:latin typeface="微软雅黑"/>
                <a:ea typeface="微软雅黑"/>
                <a:cs typeface="微软雅黑"/>
              </a:rPr>
              <a:t>功能实现</a:t>
            </a:r>
            <a:endParaRPr kumimoji="1" lang="en-US" altLang="zh-CN" sz="2400" b="1" dirty="0" smtClean="0">
              <a:latin typeface="微软雅黑"/>
              <a:ea typeface="微软雅黑"/>
              <a:cs typeface="微软雅黑"/>
            </a:endParaRPr>
          </a:p>
          <a:p>
            <a:pPr algn="dist">
              <a:lnSpc>
                <a:spcPct val="150000"/>
              </a:lnSpc>
            </a:pPr>
            <a:endParaRPr kumimoji="1" lang="en-US" altLang="zh-CN" sz="2400" b="1" dirty="0" smtClean="0">
              <a:latin typeface="微软雅黑"/>
              <a:ea typeface="微软雅黑"/>
              <a:cs typeface="微软雅黑"/>
            </a:endParaRPr>
          </a:p>
          <a:p>
            <a:pPr algn="dist">
              <a:lnSpc>
                <a:spcPct val="150000"/>
              </a:lnSpc>
            </a:pPr>
            <a:r>
              <a:rPr kumimoji="1" lang="zh-CN" altLang="en-US" sz="2400" b="1" dirty="0">
                <a:latin typeface="微软雅黑"/>
                <a:ea typeface="微软雅黑"/>
                <a:cs typeface="微软雅黑"/>
              </a:rPr>
              <a:t>特性</a:t>
            </a:r>
            <a:endParaRPr kumimoji="1" lang="en-US" altLang="zh-CN" sz="2400" b="1" dirty="0" smtClean="0">
              <a:latin typeface="微软雅黑"/>
              <a:ea typeface="微软雅黑"/>
              <a:cs typeface="微软雅黑"/>
            </a:endParaRPr>
          </a:p>
          <a:p>
            <a:pPr algn="dist">
              <a:lnSpc>
                <a:spcPct val="150000"/>
              </a:lnSpc>
            </a:pPr>
            <a:endParaRPr kumimoji="1" lang="en-US" altLang="zh-CN" sz="2400" b="1" dirty="0" smtClean="0">
              <a:latin typeface="微软雅黑"/>
              <a:ea typeface="微软雅黑"/>
              <a:cs typeface="微软雅黑"/>
            </a:endParaRPr>
          </a:p>
          <a:p>
            <a:pPr algn="dist">
              <a:lnSpc>
                <a:spcPct val="150000"/>
              </a:lnSpc>
            </a:pPr>
            <a:r>
              <a:rPr kumimoji="1" lang="zh-CN" altLang="en-US" sz="2400" b="1" dirty="0" smtClean="0">
                <a:latin typeface="微软雅黑"/>
                <a:ea typeface="微软雅黑"/>
                <a:cs typeface="微软雅黑"/>
              </a:rPr>
              <a:t>应用场景</a:t>
            </a:r>
            <a:endParaRPr kumimoji="1" lang="en-US" altLang="zh-CN" sz="2400" b="1" dirty="0" smtClean="0">
              <a:latin typeface="微软雅黑"/>
              <a:ea typeface="微软雅黑"/>
              <a:cs typeface="微软雅黑"/>
            </a:endParaRPr>
          </a:p>
          <a:p>
            <a:pPr algn="dist">
              <a:lnSpc>
                <a:spcPct val="150000"/>
              </a:lnSpc>
            </a:pPr>
            <a:endParaRPr kumimoji="1" lang="en-US" altLang="zh-CN" sz="2400" b="1" dirty="0" smtClean="0">
              <a:latin typeface="微软雅黑"/>
              <a:ea typeface="微软雅黑"/>
              <a:cs typeface="微软雅黑"/>
            </a:endParaRPr>
          </a:p>
          <a:p>
            <a:pPr algn="dist">
              <a:lnSpc>
                <a:spcPct val="150000"/>
              </a:lnSpc>
            </a:pPr>
            <a:r>
              <a:rPr kumimoji="1" lang="zh-CN" altLang="en-US" sz="2400" b="1" dirty="0" smtClean="0">
                <a:latin typeface="微软雅黑"/>
                <a:ea typeface="微软雅黑"/>
                <a:cs typeface="微软雅黑"/>
              </a:rPr>
              <a:t>开发步骤</a:t>
            </a:r>
            <a:endParaRPr kumimoji="1" lang="en-US" altLang="zh-CN" sz="2400" b="1" dirty="0" smtClean="0">
              <a:latin typeface="微软雅黑"/>
              <a:ea typeface="微软雅黑"/>
              <a:cs typeface="微软雅黑"/>
            </a:endParaRPr>
          </a:p>
          <a:p>
            <a:pPr algn="dist">
              <a:lnSpc>
                <a:spcPct val="150000"/>
              </a:lnSpc>
            </a:pPr>
            <a:endParaRPr kumimoji="1" lang="en-US" altLang="zh-CN" sz="2400" b="1" dirty="0" smtClean="0">
              <a:latin typeface="微软雅黑"/>
              <a:ea typeface="微软雅黑"/>
              <a:cs typeface="微软雅黑"/>
            </a:endParaRPr>
          </a:p>
          <a:p>
            <a:pPr algn="dist">
              <a:lnSpc>
                <a:spcPct val="200000"/>
              </a:lnSpc>
            </a:pPr>
            <a:endParaRPr kumimoji="1" lang="en-US" altLang="zh-CN" sz="2400" b="1" dirty="0" smtClean="0">
              <a:latin typeface="微软雅黑"/>
              <a:ea typeface="微软雅黑"/>
              <a:cs typeface="微软雅黑"/>
            </a:endParaRPr>
          </a:p>
        </p:txBody>
      </p:sp>
      <p:cxnSp>
        <p:nvCxnSpPr>
          <p:cNvPr id="84" name="直线连接符 5"/>
          <p:cNvCxnSpPr/>
          <p:nvPr/>
        </p:nvCxnSpPr>
        <p:spPr>
          <a:xfrm rot="16200000" flipH="1">
            <a:off x="1316184" y="3602182"/>
            <a:ext cx="5486396" cy="1"/>
          </a:xfrm>
          <a:prstGeom prst="line">
            <a:avLst/>
          </a:prstGeom>
          <a:ln w="28575" cmpd="sng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文本框 4"/>
          <p:cNvSpPr txBox="1"/>
          <p:nvPr/>
        </p:nvSpPr>
        <p:spPr>
          <a:xfrm>
            <a:off x="4341146" y="1006925"/>
            <a:ext cx="4207113" cy="736438"/>
          </a:xfrm>
          <a:prstGeom prst="rect">
            <a:avLst/>
          </a:prstGeom>
          <a:noFill/>
        </p:spPr>
        <p:txBody>
          <a:bodyPr wrap="square" lIns="119713" tIns="59858" rIns="119713" bIns="59858" rtlCol="0" anchor="ctr">
            <a:spAutoFit/>
          </a:bodyPr>
          <a:lstStyle/>
          <a:p>
            <a:pPr>
              <a:lnSpc>
                <a:spcPct val="200000"/>
              </a:lnSpc>
            </a:pPr>
            <a:r>
              <a:rPr kumimoji="1" lang="zh-CN" altLang="en-US" sz="2000" dirty="0" smtClean="0">
                <a:solidFill>
                  <a:srgbClr val="7F7F7F"/>
                </a:solidFill>
                <a:latin typeface="微软雅黑"/>
                <a:ea typeface="微软雅黑"/>
                <a:cs typeface="微软雅黑"/>
              </a:rPr>
              <a:t>概述、消息平台定位、架构 </a:t>
            </a:r>
            <a:endParaRPr kumimoji="1" lang="en-US" altLang="zh-CN" sz="2000" dirty="0" smtClean="0">
              <a:solidFill>
                <a:srgbClr val="7F7F7F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0" name="文本框 4"/>
          <p:cNvSpPr txBox="1"/>
          <p:nvPr/>
        </p:nvSpPr>
        <p:spPr>
          <a:xfrm>
            <a:off x="4341146" y="3233962"/>
            <a:ext cx="7257754" cy="736438"/>
          </a:xfrm>
          <a:prstGeom prst="rect">
            <a:avLst/>
          </a:prstGeom>
          <a:noFill/>
        </p:spPr>
        <p:txBody>
          <a:bodyPr wrap="square" lIns="119713" tIns="59858" rIns="119713" bIns="59858" rtlCol="0" anchor="ctr">
            <a:spAutoFit/>
          </a:bodyPr>
          <a:lstStyle/>
          <a:p>
            <a:pPr>
              <a:lnSpc>
                <a:spcPct val="200000"/>
              </a:lnSpc>
            </a:pPr>
            <a:r>
              <a:rPr kumimoji="1" lang="zh-CN" altLang="en-US" sz="2000" dirty="0">
                <a:solidFill>
                  <a:srgbClr val="7F7F7F"/>
                </a:solidFill>
                <a:latin typeface="微软雅黑"/>
                <a:ea typeface="微软雅黑"/>
                <a:cs typeface="微软雅黑"/>
              </a:rPr>
              <a:t>扩展性</a:t>
            </a:r>
            <a:r>
              <a:rPr kumimoji="1" lang="zh-CN" altLang="en-US" sz="2000" dirty="0" smtClean="0">
                <a:solidFill>
                  <a:srgbClr val="7F7F7F"/>
                </a:solidFill>
                <a:latin typeface="微软雅黑"/>
                <a:ea typeface="微软雅黑"/>
                <a:cs typeface="微软雅黑"/>
              </a:rPr>
              <a:t>，可靠性，一致性保障策略</a:t>
            </a:r>
            <a:endParaRPr kumimoji="1" lang="en-US" altLang="zh-CN" sz="2000" dirty="0" smtClean="0">
              <a:solidFill>
                <a:srgbClr val="7F7F7F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2" name="文本框 4"/>
          <p:cNvSpPr txBox="1"/>
          <p:nvPr/>
        </p:nvSpPr>
        <p:spPr>
          <a:xfrm>
            <a:off x="4341146" y="4381340"/>
            <a:ext cx="4207113" cy="643592"/>
          </a:xfrm>
          <a:prstGeom prst="rect">
            <a:avLst/>
          </a:prstGeom>
          <a:noFill/>
        </p:spPr>
        <p:txBody>
          <a:bodyPr wrap="square" lIns="119713" tIns="59858" rIns="119713" bIns="59858" rtlCol="0" anchor="ctr">
            <a:spAutoFit/>
          </a:bodyPr>
          <a:lstStyle/>
          <a:p>
            <a:pPr>
              <a:lnSpc>
                <a:spcPct val="200000"/>
              </a:lnSpc>
            </a:pPr>
            <a:r>
              <a:rPr kumimoji="1" lang="zh-CN" altLang="en-US" sz="2000" dirty="0" smtClean="0">
                <a:solidFill>
                  <a:srgbClr val="7F7F7F"/>
                </a:solidFill>
                <a:latin typeface="+mj-ea"/>
                <a:ea typeface="微软雅黑"/>
                <a:cs typeface="微软雅黑"/>
                <a:sym typeface="微软雅黑" pitchFamily="34" charset="-122"/>
              </a:rPr>
              <a:t>作用与应用场景、</a:t>
            </a:r>
            <a:r>
              <a:rPr kumimoji="1" lang="zh-CN" altLang="en-US" sz="2000" dirty="0" smtClean="0">
                <a:solidFill>
                  <a:srgbClr val="7F7F7F"/>
                </a:solidFill>
                <a:latin typeface="微软雅黑"/>
                <a:ea typeface="微软雅黑"/>
                <a:cs typeface="微软雅黑"/>
              </a:rPr>
              <a:t>具体场景举例</a:t>
            </a:r>
            <a:endParaRPr kumimoji="1" lang="en-US" altLang="zh-CN" sz="2000" dirty="0" smtClean="0">
              <a:solidFill>
                <a:srgbClr val="7F7F7F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3" name="文本框 4"/>
          <p:cNvSpPr txBox="1"/>
          <p:nvPr/>
        </p:nvSpPr>
        <p:spPr>
          <a:xfrm>
            <a:off x="4341146" y="2124870"/>
            <a:ext cx="5755354" cy="736438"/>
          </a:xfrm>
          <a:prstGeom prst="rect">
            <a:avLst/>
          </a:prstGeom>
          <a:noFill/>
        </p:spPr>
        <p:txBody>
          <a:bodyPr wrap="square" lIns="119713" tIns="59858" rIns="119713" bIns="59858" rtlCol="0" anchor="ctr">
            <a:spAutoFit/>
          </a:bodyPr>
          <a:lstStyle/>
          <a:p>
            <a:pPr>
              <a:lnSpc>
                <a:spcPct val="200000"/>
              </a:lnSpc>
            </a:pPr>
            <a:r>
              <a:rPr kumimoji="1" lang="zh-CN" altLang="en-US" sz="2000" dirty="0" smtClean="0">
                <a:solidFill>
                  <a:srgbClr val="7F7F7F"/>
                </a:solidFill>
                <a:latin typeface="微软雅黑"/>
                <a:ea typeface="微软雅黑"/>
                <a:cs typeface="微软雅黑"/>
              </a:rPr>
              <a:t>客户端综述，</a:t>
            </a:r>
            <a:r>
              <a:rPr kumimoji="1" lang="en-US" altLang="zh-CN" sz="2000" dirty="0" smtClean="0">
                <a:solidFill>
                  <a:srgbClr val="7F7F7F"/>
                </a:solidFill>
                <a:latin typeface="微软雅黑"/>
                <a:ea typeface="微软雅黑"/>
                <a:cs typeface="微软雅黑"/>
              </a:rPr>
              <a:t>Broker</a:t>
            </a:r>
            <a:r>
              <a:rPr kumimoji="1" lang="zh-CN" altLang="en-US" sz="2000" dirty="0" smtClean="0">
                <a:solidFill>
                  <a:srgbClr val="7F7F7F"/>
                </a:solidFill>
                <a:latin typeface="微软雅黑"/>
                <a:ea typeface="微软雅黑"/>
                <a:cs typeface="微软雅黑"/>
              </a:rPr>
              <a:t>服务端，消息平台控制台</a:t>
            </a:r>
            <a:endParaRPr kumimoji="1" lang="en-US" altLang="zh-CN" sz="2000" dirty="0" smtClean="0">
              <a:solidFill>
                <a:srgbClr val="7F7F7F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1" name="文本框 4"/>
          <p:cNvSpPr txBox="1"/>
          <p:nvPr/>
        </p:nvSpPr>
        <p:spPr>
          <a:xfrm>
            <a:off x="4377434" y="5433622"/>
            <a:ext cx="6450226" cy="1351991"/>
          </a:xfrm>
          <a:prstGeom prst="rect">
            <a:avLst/>
          </a:prstGeom>
          <a:noFill/>
        </p:spPr>
        <p:txBody>
          <a:bodyPr wrap="square" lIns="119713" tIns="59858" rIns="119713" bIns="59858" rtlCol="0" anchor="ctr">
            <a:spAutoFit/>
          </a:bodyPr>
          <a:lstStyle/>
          <a:p>
            <a:pPr>
              <a:lnSpc>
                <a:spcPct val="200000"/>
              </a:lnSpc>
            </a:pPr>
            <a:r>
              <a:rPr kumimoji="1" lang="zh-CN" altLang="en-US" sz="2000" dirty="0" smtClean="0">
                <a:solidFill>
                  <a:schemeClr val="bg1">
                    <a:lumMod val="50000"/>
                  </a:schemeClr>
                </a:solidFill>
                <a:latin typeface="微软雅黑"/>
                <a:ea typeface="微软雅黑"/>
                <a:cs typeface="微软雅黑"/>
              </a:rPr>
              <a:t>数据库脚本导入、</a:t>
            </a:r>
            <a:r>
              <a:rPr kumimoji="1" lang="en-US" altLang="zh-CN" sz="2000" dirty="0" smtClean="0">
                <a:solidFill>
                  <a:schemeClr val="bg1">
                    <a:lumMod val="50000"/>
                  </a:schemeClr>
                </a:solidFill>
                <a:latin typeface="微软雅黑"/>
                <a:ea typeface="微软雅黑"/>
                <a:cs typeface="微软雅黑"/>
              </a:rPr>
              <a:t>Jar</a:t>
            </a:r>
            <a:r>
              <a:rPr kumimoji="1" lang="zh-CN" altLang="en-US" sz="2000" dirty="0" smtClean="0">
                <a:solidFill>
                  <a:schemeClr val="bg1">
                    <a:lumMod val="50000"/>
                  </a:schemeClr>
                </a:solidFill>
                <a:latin typeface="微软雅黑"/>
                <a:ea typeface="微软雅黑"/>
                <a:cs typeface="微软雅黑"/>
              </a:rPr>
              <a:t>包引入、配置文件引入</a:t>
            </a:r>
            <a:endParaRPr kumimoji="1" lang="en-US" altLang="zh-CN" sz="2000" dirty="0" smtClean="0">
              <a:solidFill>
                <a:schemeClr val="bg1">
                  <a:lumMod val="50000"/>
                </a:schemeClr>
              </a:solidFill>
              <a:latin typeface="微软雅黑"/>
              <a:ea typeface="微软雅黑"/>
              <a:cs typeface="微软雅黑"/>
            </a:endParaRPr>
          </a:p>
          <a:p>
            <a:pPr>
              <a:lnSpc>
                <a:spcPct val="200000"/>
              </a:lnSpc>
            </a:pPr>
            <a:endParaRPr kumimoji="1" lang="en-US" altLang="zh-CN" sz="2000" dirty="0" smtClean="0">
              <a:solidFill>
                <a:srgbClr val="7F7F7F"/>
              </a:solidFill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41681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/>
        </p:nvSpPr>
        <p:spPr>
          <a:xfrm>
            <a:off x="3210420" y="260648"/>
            <a:ext cx="834295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客户端综述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6" name="图示 5"/>
          <p:cNvGraphicFramePr/>
          <p:nvPr>
            <p:extLst>
              <p:ext uri="{D42A27DB-BD31-4B8C-83A1-F6EECF244321}">
                <p14:modId xmlns="" xmlns:p14="http://schemas.microsoft.com/office/powerpoint/2010/main" val="2308665136"/>
              </p:ext>
            </p:extLst>
          </p:nvPr>
        </p:nvGraphicFramePr>
        <p:xfrm>
          <a:off x="3210420" y="1814285"/>
          <a:ext cx="7460342" cy="38608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626415" y="1427769"/>
            <a:ext cx="3379528" cy="4662815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dirty="0" smtClean="0">
                <a:latin typeface="+mj-ea"/>
                <a:ea typeface="+mj-ea"/>
              </a:rPr>
              <a:t>客户端</a:t>
            </a:r>
            <a:r>
              <a:rPr lang="zh-CN" altLang="en-US" dirty="0">
                <a:latin typeface="+mj-ea"/>
                <a:ea typeface="+mj-ea"/>
              </a:rPr>
              <a:t>提供</a:t>
            </a:r>
            <a:r>
              <a:rPr lang="en-US" altLang="zh-CN" dirty="0">
                <a:latin typeface="+mj-ea"/>
                <a:ea typeface="+mj-ea"/>
              </a:rPr>
              <a:t>jar</a:t>
            </a:r>
            <a:r>
              <a:rPr lang="zh-CN" altLang="en-US" dirty="0">
                <a:latin typeface="+mj-ea"/>
                <a:ea typeface="+mj-ea"/>
              </a:rPr>
              <a:t>包形式供</a:t>
            </a:r>
            <a:r>
              <a:rPr lang="zh-CN" altLang="en-US" dirty="0" smtClean="0">
                <a:latin typeface="+mj-ea"/>
                <a:ea typeface="+mj-ea"/>
              </a:rPr>
              <a:t>使用</a:t>
            </a:r>
            <a:endParaRPr lang="en-US" altLang="zh-CN" dirty="0"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dirty="0" smtClean="0">
                <a:latin typeface="+mj-ea"/>
                <a:ea typeface="+mj-ea"/>
              </a:rPr>
              <a:t>屏蔽</a:t>
            </a:r>
            <a:r>
              <a:rPr lang="zh-CN" altLang="en-US" dirty="0">
                <a:latin typeface="+mj-ea"/>
                <a:ea typeface="+mj-ea"/>
              </a:rPr>
              <a:t>直接操作生产者及</a:t>
            </a:r>
            <a:r>
              <a:rPr lang="zh-CN" altLang="en-US" dirty="0" smtClean="0">
                <a:latin typeface="+mj-ea"/>
                <a:ea typeface="+mj-ea"/>
              </a:rPr>
              <a:t>消费者</a:t>
            </a:r>
            <a:endParaRPr lang="en-US" altLang="zh-CN" dirty="0"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dirty="0" smtClean="0">
                <a:latin typeface="+mj-ea"/>
                <a:ea typeface="+mj-ea"/>
              </a:rPr>
              <a:t>统一</a:t>
            </a:r>
            <a:r>
              <a:rPr lang="zh-CN" altLang="en-US" dirty="0">
                <a:latin typeface="+mj-ea"/>
                <a:ea typeface="+mj-ea"/>
              </a:rPr>
              <a:t>管控生产者及消费者启动参数</a:t>
            </a:r>
            <a:r>
              <a:rPr lang="en-US" altLang="zh-CN" dirty="0">
                <a:latin typeface="+mj-ea"/>
                <a:ea typeface="+mj-ea"/>
              </a:rPr>
              <a:t>,</a:t>
            </a:r>
            <a:r>
              <a:rPr lang="zh-CN" altLang="en-US" dirty="0">
                <a:latin typeface="+mj-ea"/>
                <a:ea typeface="+mj-ea"/>
              </a:rPr>
              <a:t>避免调用过程</a:t>
            </a:r>
            <a:r>
              <a:rPr lang="zh-CN" altLang="en-US" dirty="0" smtClean="0">
                <a:latin typeface="+mj-ea"/>
                <a:ea typeface="+mj-ea"/>
              </a:rPr>
              <a:t>复杂化</a:t>
            </a:r>
            <a:endParaRPr lang="en-US" altLang="zh-CN" dirty="0"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dirty="0" smtClean="0">
                <a:latin typeface="+mj-ea"/>
                <a:ea typeface="+mj-ea"/>
              </a:rPr>
              <a:t>必要</a:t>
            </a:r>
            <a:r>
              <a:rPr lang="zh-CN" altLang="en-US" dirty="0">
                <a:latin typeface="+mj-ea"/>
                <a:ea typeface="+mj-ea"/>
              </a:rPr>
              <a:t>参数放入配置文件中 </a:t>
            </a:r>
            <a:endParaRPr lang="en-US" altLang="zh-CN" dirty="0"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dirty="0" smtClean="0">
                <a:latin typeface="+mj-ea"/>
                <a:ea typeface="+mj-ea"/>
              </a:rPr>
              <a:t>发送</a:t>
            </a:r>
            <a:r>
              <a:rPr lang="zh-CN" altLang="en-US" dirty="0">
                <a:latin typeface="+mj-ea"/>
                <a:ea typeface="+mj-ea"/>
              </a:rPr>
              <a:t>失败的消息存入数据库中重试，保证发送一定</a:t>
            </a:r>
            <a:r>
              <a:rPr lang="zh-CN" altLang="en-US" dirty="0" smtClean="0">
                <a:latin typeface="+mj-ea"/>
                <a:ea typeface="+mj-ea"/>
              </a:rPr>
              <a:t>成功</a:t>
            </a:r>
            <a:endParaRPr lang="en-US" altLang="zh-CN" dirty="0"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dirty="0" smtClean="0">
                <a:latin typeface="+mj-ea"/>
                <a:ea typeface="+mj-ea"/>
              </a:rPr>
              <a:t>消费者</a:t>
            </a:r>
            <a:r>
              <a:rPr lang="zh-CN" altLang="en-US" dirty="0">
                <a:latin typeface="+mj-ea"/>
                <a:ea typeface="+mj-ea"/>
              </a:rPr>
              <a:t>消息需要自行去重</a:t>
            </a:r>
            <a:r>
              <a:rPr lang="en-US" altLang="zh-CN" dirty="0">
                <a:latin typeface="+mj-ea"/>
                <a:ea typeface="+mj-ea"/>
              </a:rPr>
              <a:t>(</a:t>
            </a:r>
            <a:r>
              <a:rPr lang="zh-CN" altLang="en-US" dirty="0">
                <a:latin typeface="+mj-ea"/>
                <a:ea typeface="+mj-ea"/>
              </a:rPr>
              <a:t>幂等性</a:t>
            </a:r>
            <a:r>
              <a:rPr lang="en-US" altLang="zh-CN" dirty="0">
                <a:latin typeface="+mj-ea"/>
                <a:ea typeface="+mj-ea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dirty="0" smtClean="0">
                <a:latin typeface="+mj-ea"/>
                <a:ea typeface="+mj-ea"/>
              </a:rPr>
              <a:t>适</a:t>
            </a:r>
            <a:r>
              <a:rPr lang="zh-CN" altLang="en-US" dirty="0">
                <a:latin typeface="+mj-ea"/>
                <a:ea typeface="+mj-ea"/>
              </a:rPr>
              <a:t>配多个消息</a:t>
            </a:r>
            <a:r>
              <a:rPr lang="zh-CN" altLang="en-US" dirty="0" smtClean="0">
                <a:latin typeface="+mj-ea"/>
                <a:ea typeface="+mj-ea"/>
              </a:rPr>
              <a:t>引擎</a:t>
            </a:r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8" name="文本框 7"/>
          <p:cNvSpPr txBox="1"/>
          <p:nvPr/>
        </p:nvSpPr>
        <p:spPr>
          <a:xfrm rot="523509">
            <a:off x="4362721" y="3421000"/>
            <a:ext cx="1266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</a:rPr>
              <a:t>客户端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142515" y="1108829"/>
            <a:ext cx="3410856" cy="216982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latin typeface="+mj-ea"/>
                <a:ea typeface="+mj-ea"/>
              </a:rPr>
              <a:t>MsgFrame</a:t>
            </a:r>
            <a:r>
              <a:rPr lang="zh-CN" altLang="en-US" dirty="0" smtClean="0">
                <a:latin typeface="+mj-ea"/>
                <a:ea typeface="+mj-ea"/>
              </a:rPr>
              <a:t>兼容</a:t>
            </a:r>
            <a:r>
              <a:rPr lang="zh-CN" altLang="en-US" dirty="0">
                <a:latin typeface="+mj-ea"/>
                <a:ea typeface="+mj-ea"/>
              </a:rPr>
              <a:t>多个消息</a:t>
            </a:r>
            <a:r>
              <a:rPr lang="zh-CN" altLang="en-US" dirty="0" smtClean="0">
                <a:latin typeface="+mj-ea"/>
                <a:ea typeface="+mj-ea"/>
              </a:rPr>
              <a:t>引擎，提供</a:t>
            </a:r>
            <a:r>
              <a:rPr lang="zh-CN" altLang="en-US" dirty="0">
                <a:latin typeface="+mj-ea"/>
                <a:ea typeface="+mj-ea"/>
              </a:rPr>
              <a:t>统一的生产者接口，自适应不同消息</a:t>
            </a:r>
            <a:r>
              <a:rPr lang="zh-CN" altLang="en-US" dirty="0" smtClean="0">
                <a:latin typeface="+mj-ea"/>
                <a:ea typeface="+mj-ea"/>
              </a:rPr>
              <a:t>引擎。实现消息的发送</a:t>
            </a:r>
            <a:r>
              <a:rPr lang="zh-CN" altLang="en-US" dirty="0">
                <a:latin typeface="+mj-ea"/>
                <a:ea typeface="+mj-ea"/>
              </a:rPr>
              <a:t>，消息负载均衡，消息加密等</a:t>
            </a:r>
            <a:r>
              <a:rPr lang="zh-CN" altLang="en-US" dirty="0" smtClean="0">
                <a:latin typeface="+mj-ea"/>
                <a:ea typeface="+mj-ea"/>
              </a:rPr>
              <a:t>功能。</a:t>
            </a:r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142515" y="4336258"/>
            <a:ext cx="3410856" cy="1338828"/>
          </a:xfrm>
          <a:prstGeom prst="rect">
            <a:avLst/>
          </a:prstGeom>
          <a:noFill/>
          <a:ln>
            <a:solidFill>
              <a:srgbClr val="90B4E8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+mj-ea"/>
                <a:ea typeface="+mj-ea"/>
              </a:rPr>
              <a:t> </a:t>
            </a:r>
            <a:r>
              <a:rPr lang="en-US" altLang="zh-CN" dirty="0" smtClean="0">
                <a:latin typeface="+mj-ea"/>
                <a:ea typeface="+mj-ea"/>
              </a:rPr>
              <a:t>MsgFrame</a:t>
            </a:r>
            <a:r>
              <a:rPr lang="zh-CN" altLang="en-US" dirty="0" smtClean="0">
                <a:latin typeface="+mj-ea"/>
                <a:ea typeface="+mj-ea"/>
              </a:rPr>
              <a:t>兼容</a:t>
            </a:r>
            <a:r>
              <a:rPr lang="zh-CN" altLang="en-US" dirty="0">
                <a:latin typeface="+mj-ea"/>
                <a:ea typeface="+mj-ea"/>
              </a:rPr>
              <a:t>多个消息引擎</a:t>
            </a:r>
            <a:r>
              <a:rPr lang="zh-CN" altLang="en-US" dirty="0" smtClean="0">
                <a:latin typeface="+mj-ea"/>
                <a:ea typeface="+mj-ea"/>
              </a:rPr>
              <a:t>，提供</a:t>
            </a:r>
            <a:r>
              <a:rPr lang="zh-CN" altLang="en-US" dirty="0">
                <a:latin typeface="+mj-ea"/>
                <a:ea typeface="+mj-ea"/>
              </a:rPr>
              <a:t>统一的消费者者接口，自适应不同消息</a:t>
            </a:r>
            <a:r>
              <a:rPr lang="zh-CN" altLang="en-US" dirty="0" smtClean="0">
                <a:latin typeface="+mj-ea"/>
                <a:ea typeface="+mj-ea"/>
              </a:rPr>
              <a:t>引擎。</a:t>
            </a:r>
            <a:endParaRPr lang="zh-CN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414017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/>
        </p:nvSpPr>
        <p:spPr>
          <a:xfrm>
            <a:off x="3210420" y="260648"/>
            <a:ext cx="834295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Broker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服务端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0" name="图示 9"/>
          <p:cNvGraphicFramePr/>
          <p:nvPr>
            <p:extLst>
              <p:ext uri="{D42A27DB-BD31-4B8C-83A1-F6EECF244321}">
                <p14:modId xmlns="" xmlns:p14="http://schemas.microsoft.com/office/powerpoint/2010/main" val="2676613551"/>
              </p:ext>
            </p:extLst>
          </p:nvPr>
        </p:nvGraphicFramePr>
        <p:xfrm>
          <a:off x="-3381829" y="-210457"/>
          <a:ext cx="15181943" cy="70684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2" name="文本框 11"/>
          <p:cNvSpPr txBox="1"/>
          <p:nvPr/>
        </p:nvSpPr>
        <p:spPr>
          <a:xfrm>
            <a:off x="1088572" y="3139105"/>
            <a:ext cx="1649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  <a:latin typeface="+mj-ea"/>
                <a:ea typeface="+mj-ea"/>
              </a:rPr>
              <a:t>Broker</a:t>
            </a:r>
            <a:r>
              <a:rPr lang="zh-CN" altLang="en-US" b="1" dirty="0" smtClean="0">
                <a:solidFill>
                  <a:schemeClr val="bg1"/>
                </a:solidFill>
                <a:latin typeface="+mj-ea"/>
                <a:ea typeface="+mj-ea"/>
              </a:rPr>
              <a:t>服务端</a:t>
            </a:r>
            <a:endParaRPr lang="zh-CN" altLang="en-US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cxnSp>
        <p:nvCxnSpPr>
          <p:cNvPr id="14" name="直接连接符 13"/>
          <p:cNvCxnSpPr/>
          <p:nvPr/>
        </p:nvCxnSpPr>
        <p:spPr bwMode="auto">
          <a:xfrm flipV="1">
            <a:off x="3928836" y="1769439"/>
            <a:ext cx="6472464" cy="45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直接连接符 16"/>
          <p:cNvCxnSpPr/>
          <p:nvPr/>
        </p:nvCxnSpPr>
        <p:spPr bwMode="auto">
          <a:xfrm flipV="1">
            <a:off x="4623707" y="2678112"/>
            <a:ext cx="6472464" cy="45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直接连接符 17"/>
          <p:cNvCxnSpPr/>
          <p:nvPr/>
        </p:nvCxnSpPr>
        <p:spPr bwMode="auto">
          <a:xfrm flipV="1">
            <a:off x="4870450" y="3865561"/>
            <a:ext cx="6472464" cy="45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直接连接符 18"/>
          <p:cNvCxnSpPr/>
          <p:nvPr/>
        </p:nvCxnSpPr>
        <p:spPr bwMode="auto">
          <a:xfrm flipV="1">
            <a:off x="4728482" y="5202010"/>
            <a:ext cx="6472464" cy="45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直接连接符 20"/>
          <p:cNvCxnSpPr/>
          <p:nvPr/>
        </p:nvCxnSpPr>
        <p:spPr bwMode="auto">
          <a:xfrm flipV="1">
            <a:off x="3893004" y="6538459"/>
            <a:ext cx="6472464" cy="45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文本框 15"/>
          <p:cNvSpPr txBox="1"/>
          <p:nvPr/>
        </p:nvSpPr>
        <p:spPr>
          <a:xfrm>
            <a:off x="4514850" y="1353399"/>
            <a:ext cx="36728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1600" dirty="0">
                <a:latin typeface="+mj-ea"/>
                <a:ea typeface="+mj-ea"/>
              </a:rPr>
              <a:t>统一接收从生产客户端发过来的消息。</a:t>
            </a:r>
            <a:endParaRPr lang="zh-CN" altLang="en-US" sz="1600" dirty="0">
              <a:latin typeface="+mj-ea"/>
              <a:ea typeface="+mj-ea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5086350" y="1984484"/>
            <a:ext cx="60098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1600" dirty="0">
                <a:latin typeface="+mj-ea"/>
                <a:ea typeface="+mj-ea"/>
              </a:rPr>
              <a:t>提供消息队列创建、销毁等队列操作及管理功能</a:t>
            </a:r>
            <a:r>
              <a:rPr lang="en-US" altLang="zh-CN" sz="1600" dirty="0">
                <a:latin typeface="+mj-ea"/>
                <a:ea typeface="+mj-ea"/>
              </a:rPr>
              <a:t>,</a:t>
            </a:r>
            <a:r>
              <a:rPr lang="zh-CN" altLang="zh-CN" sz="1600" dirty="0">
                <a:latin typeface="+mj-ea"/>
                <a:ea typeface="+mj-ea"/>
              </a:rPr>
              <a:t>支持普通消息队列及消费重试队列。</a:t>
            </a:r>
            <a:endParaRPr lang="zh-CN" altLang="en-US" sz="1600" dirty="0">
              <a:latin typeface="+mj-ea"/>
              <a:ea typeface="+mj-ea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5408839" y="2746399"/>
            <a:ext cx="579210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+mj-ea"/>
                <a:ea typeface="+mj-ea"/>
              </a:rPr>
              <a:t>服务端</a:t>
            </a:r>
            <a:r>
              <a:rPr lang="zh-CN" altLang="zh-CN" sz="1600" dirty="0" smtClean="0">
                <a:latin typeface="+mj-ea"/>
                <a:ea typeface="+mj-ea"/>
              </a:rPr>
              <a:t>向消费者</a:t>
            </a:r>
            <a:r>
              <a:rPr lang="zh-CN" altLang="en-US" sz="1600" dirty="0">
                <a:latin typeface="+mj-ea"/>
                <a:ea typeface="+mj-ea"/>
              </a:rPr>
              <a:t>推送</a:t>
            </a:r>
            <a:r>
              <a:rPr lang="zh-CN" altLang="zh-CN" sz="1600" dirty="0" smtClean="0">
                <a:latin typeface="+mj-ea"/>
                <a:ea typeface="+mj-ea"/>
              </a:rPr>
              <a:t>前</a:t>
            </a:r>
            <a:r>
              <a:rPr lang="zh-CN" altLang="en-US" sz="1600" dirty="0" smtClean="0">
                <a:latin typeface="+mj-ea"/>
                <a:ea typeface="+mj-ea"/>
              </a:rPr>
              <a:t>消息不会丢失</a:t>
            </a:r>
            <a:r>
              <a:rPr lang="zh-CN" altLang="zh-CN" sz="1600" dirty="0" smtClean="0">
                <a:latin typeface="+mj-ea"/>
                <a:ea typeface="+mj-ea"/>
              </a:rPr>
              <a:t>。</a:t>
            </a:r>
            <a:r>
              <a:rPr lang="zh-CN" altLang="zh-CN" sz="1600" dirty="0">
                <a:latin typeface="+mj-ea"/>
                <a:ea typeface="+mj-ea"/>
              </a:rPr>
              <a:t>消息传送至服务端时</a:t>
            </a:r>
            <a:r>
              <a:rPr lang="zh-CN" altLang="zh-CN" sz="1600" dirty="0" smtClean="0">
                <a:latin typeface="+mj-ea"/>
                <a:ea typeface="+mj-ea"/>
              </a:rPr>
              <a:t>，将其</a:t>
            </a:r>
            <a:r>
              <a:rPr lang="zh-CN" altLang="en-US" sz="1600" dirty="0" smtClean="0">
                <a:latin typeface="+mj-ea"/>
                <a:ea typeface="+mj-ea"/>
              </a:rPr>
              <a:t>持久化</a:t>
            </a:r>
            <a:r>
              <a:rPr lang="en-US" altLang="zh-CN" sz="1600" dirty="0" smtClean="0">
                <a:latin typeface="+mj-ea"/>
                <a:ea typeface="+mj-ea"/>
              </a:rPr>
              <a:t>(</a:t>
            </a:r>
            <a:r>
              <a:rPr lang="zh-CN" altLang="zh-CN" sz="1600" dirty="0">
                <a:latin typeface="+mj-ea"/>
                <a:ea typeface="+mj-ea"/>
              </a:rPr>
              <a:t>数据库或文件存储</a:t>
            </a:r>
            <a:r>
              <a:rPr lang="en-US" altLang="zh-CN" sz="1600" dirty="0">
                <a:latin typeface="+mj-ea"/>
                <a:ea typeface="+mj-ea"/>
              </a:rPr>
              <a:t>)</a:t>
            </a:r>
            <a:r>
              <a:rPr lang="zh-CN" altLang="zh-CN" sz="1600" dirty="0">
                <a:latin typeface="+mj-ea"/>
                <a:ea typeface="+mj-ea"/>
              </a:rPr>
              <a:t>。如果消息服务由于某种</a:t>
            </a:r>
            <a:r>
              <a:rPr lang="zh-CN" altLang="zh-CN" sz="1600" dirty="0" smtClean="0">
                <a:latin typeface="+mj-ea"/>
                <a:ea typeface="+mj-ea"/>
              </a:rPr>
              <a:t>原因</a:t>
            </a:r>
            <a:r>
              <a:rPr lang="zh-CN" altLang="en-US" sz="1600" dirty="0" smtClean="0">
                <a:latin typeface="+mj-ea"/>
                <a:ea typeface="+mj-ea"/>
              </a:rPr>
              <a:t>传递</a:t>
            </a:r>
            <a:r>
              <a:rPr lang="zh-CN" altLang="zh-CN" sz="1600" dirty="0" smtClean="0">
                <a:latin typeface="+mj-ea"/>
                <a:ea typeface="+mj-ea"/>
              </a:rPr>
              <a:t>导致</a:t>
            </a:r>
            <a:r>
              <a:rPr lang="zh-CN" altLang="zh-CN" sz="1600" dirty="0">
                <a:latin typeface="+mj-ea"/>
                <a:ea typeface="+mj-ea"/>
              </a:rPr>
              <a:t>失败，它可以恢复此消息并将此消息传送至相应的</a:t>
            </a:r>
            <a:r>
              <a:rPr lang="zh-CN" altLang="zh-CN" sz="1600" dirty="0" smtClean="0">
                <a:latin typeface="+mj-ea"/>
                <a:ea typeface="+mj-ea"/>
              </a:rPr>
              <a:t>消费者</a:t>
            </a:r>
            <a:r>
              <a:rPr lang="zh-CN" altLang="en-US" sz="1600" dirty="0" smtClean="0">
                <a:latin typeface="+mj-ea"/>
                <a:ea typeface="+mj-ea"/>
              </a:rPr>
              <a:t>。</a:t>
            </a:r>
            <a:endParaRPr lang="zh-CN" altLang="zh-CN" sz="1600" dirty="0">
              <a:latin typeface="+mj-ea"/>
              <a:ea typeface="+mj-ea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5342164" y="4754149"/>
            <a:ext cx="42883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1600" dirty="0">
                <a:latin typeface="+mj-ea"/>
                <a:ea typeface="+mj-ea"/>
              </a:rPr>
              <a:t>根据订阅配置，将消息投递给不同的订阅者。</a:t>
            </a:r>
            <a:endParaRPr lang="zh-CN" altLang="en-US" sz="1600" dirty="0">
              <a:latin typeface="+mj-ea"/>
              <a:ea typeface="+mj-ea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4514850" y="6053252"/>
            <a:ext cx="44935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1600" dirty="0">
                <a:latin typeface="+mj-ea"/>
                <a:ea typeface="+mj-ea"/>
              </a:rPr>
              <a:t>消费者接收消息失败之后，支持消息投递重试。</a:t>
            </a:r>
            <a:endParaRPr lang="zh-CN" altLang="en-US" sz="16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586396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/>
        </p:nvSpPr>
        <p:spPr>
          <a:xfrm>
            <a:off x="4810620" y="247948"/>
            <a:ext cx="678111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消息平台控制台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" name="图示 1"/>
          <p:cNvGraphicFramePr/>
          <p:nvPr>
            <p:extLst>
              <p:ext uri="{D42A27DB-BD31-4B8C-83A1-F6EECF244321}">
                <p14:modId xmlns="" xmlns:p14="http://schemas.microsoft.com/office/powerpoint/2010/main" val="870868512"/>
              </p:ext>
            </p:extLst>
          </p:nvPr>
        </p:nvGraphicFramePr>
        <p:xfrm>
          <a:off x="568036" y="900544"/>
          <a:ext cx="10900064" cy="57161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椭圆 2"/>
          <p:cNvSpPr/>
          <p:nvPr/>
        </p:nvSpPr>
        <p:spPr bwMode="auto">
          <a:xfrm>
            <a:off x="4856018" y="2781300"/>
            <a:ext cx="2324100" cy="2286000"/>
          </a:xfrm>
          <a:prstGeom prst="ellipse">
            <a:avLst/>
          </a:prstGeom>
          <a:ln>
            <a:noFill/>
            <a:headEnd type="none" w="med" len="med"/>
            <a:tailEnd type="none" w="med" len="med"/>
          </a:ln>
          <a:ex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579486" y="373963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控制台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299851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09600" y="0"/>
            <a:ext cx="10972800" cy="604838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anchor="ctr"/>
          <a:lstStyle/>
          <a:p>
            <a:pPr marL="0" indent="0" algn="r" eaLnBrk="1" hangingPunct="1">
              <a:defRPr/>
            </a:pPr>
            <a:r>
              <a:rPr lang="zh-CN" altLang="en-US" sz="2400" b="1" dirty="0" smtClean="0">
                <a:latin typeface="+mj-ea"/>
                <a:sym typeface="微软雅黑" pitchFamily="34" charset="-122"/>
              </a:rPr>
              <a:t>目录</a:t>
            </a:r>
          </a:p>
        </p:txBody>
      </p:sp>
      <p:pic>
        <p:nvPicPr>
          <p:cNvPr id="81" name="图片 80" descr="亚信LOGO-上下无影-LOGO色相近底色上使用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28998" t="6093" r="28997" b="40686"/>
          <a:stretch/>
        </p:blipFill>
        <p:spPr>
          <a:xfrm>
            <a:off x="1077611" y="3315178"/>
            <a:ext cx="576000" cy="587185"/>
          </a:xfrm>
          <a:prstGeom prst="rect">
            <a:avLst/>
          </a:prstGeom>
        </p:spPr>
      </p:pic>
      <p:sp>
        <p:nvSpPr>
          <p:cNvPr id="82" name="文本框 6"/>
          <p:cNvSpPr txBox="1"/>
          <p:nvPr/>
        </p:nvSpPr>
        <p:spPr>
          <a:xfrm>
            <a:off x="1710048" y="1066707"/>
            <a:ext cx="2183048" cy="639952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19713" tIns="59858" rIns="119713" bIns="59858" rtlCol="0" anchor="ctr">
            <a:spAutoFit/>
          </a:bodyPr>
          <a:lstStyle/>
          <a:p>
            <a:pPr algn="dist">
              <a:lnSpc>
                <a:spcPct val="150000"/>
              </a:lnSpc>
            </a:pPr>
            <a:r>
              <a:rPr kumimoji="1" lang="zh-CN" altLang="en-US" sz="2400" b="1" dirty="0" smtClean="0">
                <a:latin typeface="微软雅黑"/>
                <a:ea typeface="微软雅黑"/>
                <a:cs typeface="微软雅黑"/>
              </a:rPr>
              <a:t>产品介绍</a:t>
            </a:r>
            <a:endParaRPr kumimoji="1" lang="en-US" altLang="zh-CN" sz="2400" b="1" dirty="0">
              <a:latin typeface="微软雅黑"/>
              <a:ea typeface="微软雅黑"/>
              <a:cs typeface="微软雅黑"/>
            </a:endParaRPr>
          </a:p>
          <a:p>
            <a:pPr algn="dist">
              <a:lnSpc>
                <a:spcPct val="150000"/>
              </a:lnSpc>
            </a:pPr>
            <a:endParaRPr kumimoji="1" lang="en-US" altLang="zh-CN" sz="2400" b="1" dirty="0" smtClean="0">
              <a:latin typeface="微软雅黑"/>
              <a:ea typeface="微软雅黑"/>
              <a:cs typeface="微软雅黑"/>
            </a:endParaRPr>
          </a:p>
          <a:p>
            <a:pPr algn="dist">
              <a:lnSpc>
                <a:spcPct val="150000"/>
              </a:lnSpc>
            </a:pPr>
            <a:r>
              <a:rPr kumimoji="1" lang="zh-CN" altLang="en-US" sz="2400" b="1" dirty="0" smtClean="0">
                <a:latin typeface="微软雅黑"/>
                <a:ea typeface="微软雅黑"/>
                <a:cs typeface="微软雅黑"/>
              </a:rPr>
              <a:t>功能实现</a:t>
            </a:r>
            <a:endParaRPr kumimoji="1" lang="en-US" altLang="zh-CN" sz="2400" b="1" dirty="0" smtClean="0">
              <a:latin typeface="微软雅黑"/>
              <a:ea typeface="微软雅黑"/>
              <a:cs typeface="微软雅黑"/>
            </a:endParaRPr>
          </a:p>
          <a:p>
            <a:pPr algn="dist">
              <a:lnSpc>
                <a:spcPct val="150000"/>
              </a:lnSpc>
            </a:pPr>
            <a:endParaRPr kumimoji="1" lang="en-US" altLang="zh-CN" sz="2400" b="1" dirty="0" smtClean="0">
              <a:latin typeface="微软雅黑"/>
              <a:ea typeface="微软雅黑"/>
              <a:cs typeface="微软雅黑"/>
            </a:endParaRPr>
          </a:p>
          <a:p>
            <a:pPr algn="dist">
              <a:lnSpc>
                <a:spcPct val="150000"/>
              </a:lnSpc>
            </a:pPr>
            <a:r>
              <a:rPr kumimoji="1" lang="zh-CN" altLang="en-US" sz="2400" b="1" dirty="0">
                <a:latin typeface="微软雅黑"/>
                <a:ea typeface="微软雅黑"/>
                <a:cs typeface="微软雅黑"/>
              </a:rPr>
              <a:t>特性</a:t>
            </a:r>
            <a:endParaRPr kumimoji="1" lang="en-US" altLang="zh-CN" sz="2400" b="1" dirty="0" smtClean="0">
              <a:latin typeface="微软雅黑"/>
              <a:ea typeface="微软雅黑"/>
              <a:cs typeface="微软雅黑"/>
            </a:endParaRPr>
          </a:p>
          <a:p>
            <a:pPr algn="dist">
              <a:lnSpc>
                <a:spcPct val="150000"/>
              </a:lnSpc>
            </a:pPr>
            <a:endParaRPr kumimoji="1" lang="en-US" altLang="zh-CN" sz="2400" b="1" dirty="0" smtClean="0">
              <a:latin typeface="微软雅黑"/>
              <a:ea typeface="微软雅黑"/>
              <a:cs typeface="微软雅黑"/>
            </a:endParaRPr>
          </a:p>
          <a:p>
            <a:pPr algn="dist">
              <a:lnSpc>
                <a:spcPct val="150000"/>
              </a:lnSpc>
            </a:pPr>
            <a:r>
              <a:rPr kumimoji="1" lang="zh-CN" altLang="en-US" sz="2400" b="1" dirty="0" smtClean="0">
                <a:latin typeface="微软雅黑"/>
                <a:ea typeface="微软雅黑"/>
                <a:cs typeface="微软雅黑"/>
              </a:rPr>
              <a:t>应用场景</a:t>
            </a:r>
            <a:endParaRPr kumimoji="1" lang="en-US" altLang="zh-CN" sz="2400" b="1" dirty="0" smtClean="0">
              <a:latin typeface="微软雅黑"/>
              <a:ea typeface="微软雅黑"/>
              <a:cs typeface="微软雅黑"/>
            </a:endParaRPr>
          </a:p>
          <a:p>
            <a:pPr algn="dist">
              <a:lnSpc>
                <a:spcPct val="150000"/>
              </a:lnSpc>
            </a:pPr>
            <a:endParaRPr kumimoji="1" lang="en-US" altLang="zh-CN" sz="2400" b="1" dirty="0" smtClean="0">
              <a:latin typeface="微软雅黑"/>
              <a:ea typeface="微软雅黑"/>
              <a:cs typeface="微软雅黑"/>
            </a:endParaRPr>
          </a:p>
          <a:p>
            <a:pPr algn="dist">
              <a:lnSpc>
                <a:spcPct val="150000"/>
              </a:lnSpc>
            </a:pPr>
            <a:r>
              <a:rPr kumimoji="1" lang="zh-CN" altLang="en-US" sz="2400" b="1" dirty="0" smtClean="0">
                <a:latin typeface="微软雅黑"/>
                <a:ea typeface="微软雅黑"/>
                <a:cs typeface="微软雅黑"/>
              </a:rPr>
              <a:t>开发步骤</a:t>
            </a:r>
            <a:endParaRPr kumimoji="1" lang="en-US" altLang="zh-CN" sz="2400" b="1" dirty="0" smtClean="0">
              <a:latin typeface="微软雅黑"/>
              <a:ea typeface="微软雅黑"/>
              <a:cs typeface="微软雅黑"/>
            </a:endParaRPr>
          </a:p>
          <a:p>
            <a:pPr algn="dist">
              <a:lnSpc>
                <a:spcPct val="150000"/>
              </a:lnSpc>
            </a:pPr>
            <a:endParaRPr kumimoji="1" lang="en-US" altLang="zh-CN" sz="2400" b="1" dirty="0" smtClean="0">
              <a:latin typeface="微软雅黑"/>
              <a:ea typeface="微软雅黑"/>
              <a:cs typeface="微软雅黑"/>
            </a:endParaRPr>
          </a:p>
          <a:p>
            <a:pPr algn="dist">
              <a:lnSpc>
                <a:spcPct val="200000"/>
              </a:lnSpc>
            </a:pPr>
            <a:endParaRPr kumimoji="1" lang="en-US" altLang="zh-CN" sz="2400" b="1" dirty="0" smtClean="0">
              <a:latin typeface="微软雅黑"/>
              <a:ea typeface="微软雅黑"/>
              <a:cs typeface="微软雅黑"/>
            </a:endParaRPr>
          </a:p>
        </p:txBody>
      </p:sp>
      <p:cxnSp>
        <p:nvCxnSpPr>
          <p:cNvPr id="84" name="直线连接符 5"/>
          <p:cNvCxnSpPr/>
          <p:nvPr/>
        </p:nvCxnSpPr>
        <p:spPr>
          <a:xfrm rot="16200000" flipH="1">
            <a:off x="1316184" y="3602182"/>
            <a:ext cx="5486396" cy="1"/>
          </a:xfrm>
          <a:prstGeom prst="line">
            <a:avLst/>
          </a:prstGeom>
          <a:ln w="28575" cmpd="sng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文本框 4"/>
          <p:cNvSpPr txBox="1"/>
          <p:nvPr/>
        </p:nvSpPr>
        <p:spPr>
          <a:xfrm>
            <a:off x="4341146" y="1006925"/>
            <a:ext cx="4207113" cy="736438"/>
          </a:xfrm>
          <a:prstGeom prst="rect">
            <a:avLst/>
          </a:prstGeom>
          <a:noFill/>
        </p:spPr>
        <p:txBody>
          <a:bodyPr wrap="square" lIns="119713" tIns="59858" rIns="119713" bIns="59858" rtlCol="0" anchor="ctr">
            <a:spAutoFit/>
          </a:bodyPr>
          <a:lstStyle/>
          <a:p>
            <a:pPr>
              <a:lnSpc>
                <a:spcPct val="200000"/>
              </a:lnSpc>
            </a:pPr>
            <a:r>
              <a:rPr kumimoji="1" lang="zh-CN" altLang="en-US" sz="2000" dirty="0" smtClean="0">
                <a:solidFill>
                  <a:srgbClr val="7F7F7F"/>
                </a:solidFill>
                <a:latin typeface="微软雅黑"/>
                <a:ea typeface="微软雅黑"/>
                <a:cs typeface="微软雅黑"/>
              </a:rPr>
              <a:t>概述、消息平台定位、架构 </a:t>
            </a:r>
            <a:endParaRPr kumimoji="1" lang="en-US" altLang="zh-CN" sz="2000" dirty="0" smtClean="0">
              <a:solidFill>
                <a:srgbClr val="7F7F7F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0" name="文本框 4"/>
          <p:cNvSpPr txBox="1"/>
          <p:nvPr/>
        </p:nvSpPr>
        <p:spPr>
          <a:xfrm>
            <a:off x="4341146" y="3233962"/>
            <a:ext cx="7257754" cy="736438"/>
          </a:xfrm>
          <a:prstGeom prst="rect">
            <a:avLst/>
          </a:prstGeom>
          <a:noFill/>
        </p:spPr>
        <p:txBody>
          <a:bodyPr wrap="square" lIns="119713" tIns="59858" rIns="119713" bIns="59858" rtlCol="0" anchor="ctr">
            <a:spAutoFit/>
          </a:bodyPr>
          <a:lstStyle/>
          <a:p>
            <a:pPr>
              <a:lnSpc>
                <a:spcPct val="200000"/>
              </a:lnSpc>
            </a:pPr>
            <a:r>
              <a:rPr kumimoji="1" lang="zh-CN" altLang="en-US" sz="2000" dirty="0">
                <a:solidFill>
                  <a:srgbClr val="7F7F7F"/>
                </a:solidFill>
                <a:latin typeface="微软雅黑"/>
                <a:ea typeface="微软雅黑"/>
                <a:cs typeface="微软雅黑"/>
              </a:rPr>
              <a:t>扩展性</a:t>
            </a:r>
            <a:r>
              <a:rPr kumimoji="1" lang="zh-CN" altLang="en-US" sz="2000" dirty="0" smtClean="0">
                <a:solidFill>
                  <a:srgbClr val="7F7F7F"/>
                </a:solidFill>
                <a:latin typeface="微软雅黑"/>
                <a:ea typeface="微软雅黑"/>
                <a:cs typeface="微软雅黑"/>
              </a:rPr>
              <a:t>，可靠性，一致性保障策略</a:t>
            </a:r>
            <a:endParaRPr kumimoji="1" lang="en-US" altLang="zh-CN" sz="2000" dirty="0" smtClean="0">
              <a:solidFill>
                <a:srgbClr val="7F7F7F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2" name="文本框 4"/>
          <p:cNvSpPr txBox="1"/>
          <p:nvPr/>
        </p:nvSpPr>
        <p:spPr>
          <a:xfrm>
            <a:off x="4341146" y="4381340"/>
            <a:ext cx="4207113" cy="643592"/>
          </a:xfrm>
          <a:prstGeom prst="rect">
            <a:avLst/>
          </a:prstGeom>
          <a:noFill/>
        </p:spPr>
        <p:txBody>
          <a:bodyPr wrap="square" lIns="119713" tIns="59858" rIns="119713" bIns="59858" rtlCol="0" anchor="ctr">
            <a:spAutoFit/>
          </a:bodyPr>
          <a:lstStyle/>
          <a:p>
            <a:pPr>
              <a:lnSpc>
                <a:spcPct val="200000"/>
              </a:lnSpc>
            </a:pPr>
            <a:r>
              <a:rPr kumimoji="1" lang="zh-CN" altLang="en-US" sz="2000" dirty="0" smtClean="0">
                <a:solidFill>
                  <a:srgbClr val="7F7F7F"/>
                </a:solidFill>
                <a:latin typeface="+mj-ea"/>
                <a:ea typeface="微软雅黑"/>
                <a:cs typeface="微软雅黑"/>
                <a:sym typeface="微软雅黑" pitchFamily="34" charset="-122"/>
              </a:rPr>
              <a:t>作用与应用场景、</a:t>
            </a:r>
            <a:r>
              <a:rPr kumimoji="1" lang="zh-CN" altLang="en-US" sz="2000" dirty="0" smtClean="0">
                <a:solidFill>
                  <a:srgbClr val="7F7F7F"/>
                </a:solidFill>
                <a:latin typeface="微软雅黑"/>
                <a:ea typeface="微软雅黑"/>
                <a:cs typeface="微软雅黑"/>
              </a:rPr>
              <a:t>具体场景举例</a:t>
            </a:r>
            <a:endParaRPr kumimoji="1" lang="en-US" altLang="zh-CN" sz="2000" dirty="0" smtClean="0">
              <a:solidFill>
                <a:srgbClr val="7F7F7F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3" name="文本框 4"/>
          <p:cNvSpPr txBox="1"/>
          <p:nvPr/>
        </p:nvSpPr>
        <p:spPr>
          <a:xfrm>
            <a:off x="4341146" y="2124870"/>
            <a:ext cx="5755354" cy="736438"/>
          </a:xfrm>
          <a:prstGeom prst="rect">
            <a:avLst/>
          </a:prstGeom>
          <a:noFill/>
        </p:spPr>
        <p:txBody>
          <a:bodyPr wrap="square" lIns="119713" tIns="59858" rIns="119713" bIns="59858" rtlCol="0" anchor="ctr">
            <a:spAutoFit/>
          </a:bodyPr>
          <a:lstStyle/>
          <a:p>
            <a:pPr>
              <a:lnSpc>
                <a:spcPct val="200000"/>
              </a:lnSpc>
            </a:pPr>
            <a:r>
              <a:rPr kumimoji="1" lang="zh-CN" altLang="en-US" sz="2000" dirty="0" smtClean="0">
                <a:solidFill>
                  <a:srgbClr val="7F7F7F"/>
                </a:solidFill>
                <a:latin typeface="微软雅黑"/>
                <a:ea typeface="微软雅黑"/>
                <a:cs typeface="微软雅黑"/>
              </a:rPr>
              <a:t>客户端综述，</a:t>
            </a:r>
            <a:r>
              <a:rPr kumimoji="1" lang="en-US" altLang="zh-CN" sz="2000" dirty="0" smtClean="0">
                <a:solidFill>
                  <a:srgbClr val="7F7F7F"/>
                </a:solidFill>
                <a:latin typeface="微软雅黑"/>
                <a:ea typeface="微软雅黑"/>
                <a:cs typeface="微软雅黑"/>
              </a:rPr>
              <a:t>Broker</a:t>
            </a:r>
            <a:r>
              <a:rPr kumimoji="1" lang="zh-CN" altLang="en-US" sz="2000" dirty="0" smtClean="0">
                <a:solidFill>
                  <a:srgbClr val="7F7F7F"/>
                </a:solidFill>
                <a:latin typeface="微软雅黑"/>
                <a:ea typeface="微软雅黑"/>
                <a:cs typeface="微软雅黑"/>
              </a:rPr>
              <a:t>服务端，消息平台控制台</a:t>
            </a:r>
            <a:endParaRPr kumimoji="1" lang="en-US" altLang="zh-CN" sz="2000" dirty="0" smtClean="0">
              <a:solidFill>
                <a:srgbClr val="7F7F7F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1" name="文本框 4"/>
          <p:cNvSpPr txBox="1"/>
          <p:nvPr/>
        </p:nvSpPr>
        <p:spPr>
          <a:xfrm>
            <a:off x="4333892" y="5433622"/>
            <a:ext cx="6450226" cy="1351991"/>
          </a:xfrm>
          <a:prstGeom prst="rect">
            <a:avLst/>
          </a:prstGeom>
          <a:noFill/>
        </p:spPr>
        <p:txBody>
          <a:bodyPr wrap="square" lIns="119713" tIns="59858" rIns="119713" bIns="59858" rtlCol="0" anchor="ctr">
            <a:spAutoFit/>
          </a:bodyPr>
          <a:lstStyle/>
          <a:p>
            <a:pPr>
              <a:lnSpc>
                <a:spcPct val="200000"/>
              </a:lnSpc>
            </a:pPr>
            <a:r>
              <a:rPr kumimoji="1" lang="zh-CN" altLang="en-US" sz="2000" dirty="0" smtClean="0">
                <a:solidFill>
                  <a:schemeClr val="bg1">
                    <a:lumMod val="50000"/>
                  </a:schemeClr>
                </a:solidFill>
                <a:latin typeface="微软雅黑"/>
                <a:ea typeface="微软雅黑"/>
                <a:cs typeface="微软雅黑"/>
              </a:rPr>
              <a:t>数据库脚本导入、</a:t>
            </a:r>
            <a:r>
              <a:rPr kumimoji="1" lang="en-US" altLang="zh-CN" sz="2000" dirty="0" smtClean="0">
                <a:solidFill>
                  <a:schemeClr val="bg1">
                    <a:lumMod val="50000"/>
                  </a:schemeClr>
                </a:solidFill>
                <a:latin typeface="微软雅黑"/>
                <a:ea typeface="微软雅黑"/>
                <a:cs typeface="微软雅黑"/>
              </a:rPr>
              <a:t>Jar</a:t>
            </a:r>
            <a:r>
              <a:rPr kumimoji="1" lang="zh-CN" altLang="en-US" sz="2000" dirty="0" smtClean="0">
                <a:solidFill>
                  <a:schemeClr val="bg1">
                    <a:lumMod val="50000"/>
                  </a:schemeClr>
                </a:solidFill>
                <a:latin typeface="微软雅黑"/>
                <a:ea typeface="微软雅黑"/>
                <a:cs typeface="微软雅黑"/>
              </a:rPr>
              <a:t>包引入、配置文件引入</a:t>
            </a:r>
            <a:endParaRPr kumimoji="1" lang="en-US" altLang="zh-CN" sz="2000" dirty="0" smtClean="0">
              <a:solidFill>
                <a:schemeClr val="bg1">
                  <a:lumMod val="50000"/>
                </a:schemeClr>
              </a:solidFill>
              <a:latin typeface="微软雅黑"/>
              <a:ea typeface="微软雅黑"/>
              <a:cs typeface="微软雅黑"/>
            </a:endParaRPr>
          </a:p>
          <a:p>
            <a:pPr>
              <a:lnSpc>
                <a:spcPct val="200000"/>
              </a:lnSpc>
            </a:pPr>
            <a:endParaRPr kumimoji="1" lang="en-US" altLang="zh-CN" sz="2000" dirty="0" smtClean="0">
              <a:solidFill>
                <a:srgbClr val="7F7F7F"/>
              </a:solidFill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9732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 txBox="1">
            <a:spLocks/>
          </p:cNvSpPr>
          <p:nvPr/>
        </p:nvSpPr>
        <p:spPr>
          <a:xfrm>
            <a:off x="444180" y="674578"/>
            <a:ext cx="10978341" cy="4710222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70000"/>
              </a:lnSpc>
              <a:buNone/>
            </a:pPr>
            <a:r>
              <a:rPr lang="en-US" altLang="zh-CN" sz="1600" dirty="0" smtClean="0">
                <a:latin typeface="+mn-ea"/>
              </a:rPr>
              <a:t>MsgFrame</a:t>
            </a:r>
            <a:r>
              <a:rPr lang="zh-CN" altLang="en-US" sz="1600" dirty="0" smtClean="0">
                <a:latin typeface="+mn-ea"/>
              </a:rPr>
              <a:t>具备如下特性：</a:t>
            </a:r>
            <a:endParaRPr lang="en-US" altLang="zh-CN" sz="1600" dirty="0" smtClean="0">
              <a:latin typeface="+mn-ea"/>
            </a:endParaRPr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n"/>
            </a:pPr>
            <a:r>
              <a:rPr lang="zh-CN" altLang="en-US" sz="1600" kern="0" dirty="0" smtClean="0">
                <a:solidFill>
                  <a:srgbClr val="333333"/>
                </a:solidFill>
                <a:latin typeface="+mn-ea"/>
              </a:rPr>
              <a:t>友好的分布式扩展特性，集群按需扩容</a:t>
            </a:r>
            <a:r>
              <a:rPr lang="en-US" altLang="zh-CN" sz="1600" kern="0" dirty="0" smtClean="0">
                <a:solidFill>
                  <a:srgbClr val="333333"/>
                </a:solidFill>
                <a:latin typeface="+mn-ea"/>
              </a:rPr>
              <a:t>,</a:t>
            </a:r>
            <a:r>
              <a:rPr lang="en-US" altLang="en-US" sz="1600" kern="0" dirty="0" smtClean="0">
                <a:solidFill>
                  <a:srgbClr val="333333"/>
                </a:solidFill>
                <a:latin typeface="+mn-ea"/>
              </a:rPr>
              <a:t> Producer、 Consumer Broker</a:t>
            </a:r>
            <a:r>
              <a:rPr lang="zh-CN" altLang="en-US" sz="1600" kern="0" dirty="0" smtClean="0">
                <a:solidFill>
                  <a:srgbClr val="333333"/>
                </a:solidFill>
                <a:latin typeface="+mn-ea"/>
              </a:rPr>
              <a:t>都可集群部署。</a:t>
            </a:r>
            <a:endParaRPr lang="en-US" altLang="zh-CN" sz="1600" kern="0" dirty="0" smtClean="0">
              <a:solidFill>
                <a:srgbClr val="333333"/>
              </a:solidFill>
              <a:latin typeface="+mn-ea"/>
            </a:endParaRPr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n"/>
            </a:pPr>
            <a:r>
              <a:rPr lang="zh-CN" altLang="en-US" sz="1600" kern="0" dirty="0" smtClean="0">
                <a:solidFill>
                  <a:srgbClr val="333333"/>
                </a:solidFill>
                <a:latin typeface="+mn-ea"/>
              </a:rPr>
              <a:t>安全可靠性强，消息防篡改消息不丢、可靠性高、高可用保证，并支持定制化的安全校验机制。</a:t>
            </a:r>
            <a:endParaRPr lang="en-US" altLang="zh-CN" sz="1600" kern="0" dirty="0" smtClean="0">
              <a:solidFill>
                <a:srgbClr val="333333"/>
              </a:solidFill>
              <a:latin typeface="+mn-ea"/>
            </a:endParaRPr>
          </a:p>
          <a:p>
            <a:pPr fontAlgn="base">
              <a:lnSpc>
                <a:spcPct val="170000"/>
              </a:lnSpc>
              <a:buFont typeface="Wingdings" panose="05000000000000000000" pitchFamily="2" charset="2"/>
              <a:buChar char="n"/>
            </a:pPr>
            <a:r>
              <a:rPr lang="zh-CN" altLang="en-US" sz="1600" kern="0" dirty="0">
                <a:solidFill>
                  <a:srgbClr val="333333"/>
                </a:solidFill>
                <a:latin typeface="+mn-ea"/>
              </a:rPr>
              <a:t>同时支持有序、无序消息，支持按照时间回溯消费，时间维度精确到毫秒，可以向前回溯，也可以向后回溯。</a:t>
            </a:r>
            <a:endParaRPr lang="en-US" altLang="zh-CN" sz="1600" kern="0" dirty="0">
              <a:solidFill>
                <a:srgbClr val="333333"/>
              </a:solidFill>
              <a:latin typeface="+mn-ea"/>
            </a:endParaRPr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n"/>
            </a:pPr>
            <a:r>
              <a:rPr lang="zh-CN" altLang="en-US" sz="1600" kern="0" dirty="0">
                <a:solidFill>
                  <a:srgbClr val="333333"/>
                </a:solidFill>
                <a:latin typeface="+mn-ea"/>
              </a:rPr>
              <a:t>支持</a:t>
            </a:r>
            <a:r>
              <a:rPr lang="en-US" altLang="zh-CN" sz="1600" kern="0" dirty="0">
                <a:solidFill>
                  <a:srgbClr val="333333"/>
                </a:solidFill>
                <a:latin typeface="+mn-ea"/>
              </a:rPr>
              <a:t>Topic</a:t>
            </a:r>
            <a:r>
              <a:rPr lang="zh-CN" altLang="en-US" sz="1600" kern="0" dirty="0">
                <a:solidFill>
                  <a:srgbClr val="333333"/>
                </a:solidFill>
                <a:latin typeface="+mn-ea"/>
              </a:rPr>
              <a:t>与</a:t>
            </a:r>
            <a:r>
              <a:rPr lang="en-US" altLang="zh-CN" sz="1600" kern="0" dirty="0">
                <a:solidFill>
                  <a:srgbClr val="333333"/>
                </a:solidFill>
                <a:latin typeface="+mn-ea"/>
              </a:rPr>
              <a:t>Queue</a:t>
            </a:r>
            <a:r>
              <a:rPr lang="zh-CN" altLang="en-US" sz="1600" kern="0" dirty="0">
                <a:solidFill>
                  <a:srgbClr val="333333"/>
                </a:solidFill>
                <a:latin typeface="+mn-ea"/>
              </a:rPr>
              <a:t>两种</a:t>
            </a:r>
            <a:r>
              <a:rPr lang="zh-CN" altLang="en-US" sz="1600" kern="0" dirty="0" smtClean="0">
                <a:solidFill>
                  <a:srgbClr val="333333"/>
                </a:solidFill>
                <a:latin typeface="+mn-ea"/>
              </a:rPr>
              <a:t>模式</a:t>
            </a:r>
            <a:r>
              <a:rPr lang="zh-CN" altLang="en-US" sz="1600" dirty="0" smtClean="0">
                <a:latin typeface="+mn-ea"/>
              </a:rPr>
              <a:t>。</a:t>
            </a:r>
            <a:endParaRPr lang="en-US" sz="1600" kern="0" dirty="0">
              <a:solidFill>
                <a:srgbClr val="333333"/>
              </a:solidFill>
              <a:latin typeface="+mn-ea"/>
            </a:endParaRPr>
          </a:p>
          <a:p>
            <a:pPr fontAlgn="base">
              <a:lnSpc>
                <a:spcPct val="170000"/>
              </a:lnSpc>
              <a:buFont typeface="Wingdings" panose="05000000000000000000" pitchFamily="2" charset="2"/>
              <a:buChar char="n"/>
            </a:pPr>
            <a:r>
              <a:rPr lang="zh-CN" altLang="en-US" sz="1600" dirty="0" smtClean="0">
                <a:latin typeface="+mn-ea"/>
              </a:rPr>
              <a:t>支持</a:t>
            </a:r>
            <a:r>
              <a:rPr lang="zh-CN" altLang="en-US" sz="1600" kern="0" dirty="0" smtClean="0">
                <a:solidFill>
                  <a:srgbClr val="333333"/>
                </a:solidFill>
                <a:latin typeface="+mn-ea"/>
                <a:cs typeface="Helvetica"/>
              </a:rPr>
              <a:t>亿级的消息堆积能力。</a:t>
            </a:r>
            <a:endParaRPr lang="en-US" altLang="zh-CN" sz="1600" kern="0" dirty="0" smtClean="0">
              <a:solidFill>
                <a:srgbClr val="333333"/>
              </a:solidFill>
              <a:latin typeface="+mn-ea"/>
              <a:cs typeface="Helvetica"/>
            </a:endParaRPr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n"/>
            </a:pPr>
            <a:r>
              <a:rPr lang="zh-CN" altLang="en-US" sz="1600" kern="0" dirty="0">
                <a:solidFill>
                  <a:srgbClr val="333333"/>
                </a:solidFill>
                <a:latin typeface="+mn-ea"/>
                <a:cs typeface="Helvetica"/>
              </a:rPr>
              <a:t>同时支持</a:t>
            </a:r>
            <a:r>
              <a:rPr lang="en-US" altLang="zh-CN" sz="1600" kern="0" dirty="0">
                <a:solidFill>
                  <a:srgbClr val="333333"/>
                </a:solidFill>
                <a:latin typeface="+mn-ea"/>
                <a:cs typeface="Helvetica"/>
              </a:rPr>
              <a:t>Push</a:t>
            </a:r>
            <a:r>
              <a:rPr lang="zh-CN" altLang="en-US" sz="1600" kern="0" dirty="0">
                <a:solidFill>
                  <a:srgbClr val="333333"/>
                </a:solidFill>
                <a:latin typeface="+mn-ea"/>
                <a:cs typeface="Helvetica"/>
              </a:rPr>
              <a:t>与</a:t>
            </a:r>
            <a:r>
              <a:rPr lang="en-US" altLang="zh-CN" sz="1600" kern="0" dirty="0">
                <a:solidFill>
                  <a:srgbClr val="333333"/>
                </a:solidFill>
                <a:latin typeface="+mn-ea"/>
                <a:cs typeface="Helvetica"/>
              </a:rPr>
              <a:t>Pull</a:t>
            </a:r>
            <a:r>
              <a:rPr lang="zh-CN" altLang="en-US" sz="1600" kern="0" dirty="0" smtClean="0">
                <a:solidFill>
                  <a:srgbClr val="333333"/>
                </a:solidFill>
                <a:latin typeface="+mn-ea"/>
                <a:cs typeface="Helvetica"/>
              </a:rPr>
              <a:t>方式消费模式</a:t>
            </a:r>
            <a:r>
              <a:rPr lang="zh-CN" altLang="en-US" sz="1600" dirty="0" smtClean="0">
                <a:latin typeface="+mn-ea"/>
              </a:rPr>
              <a:t>。</a:t>
            </a:r>
            <a:endParaRPr lang="en-US" altLang="zh-CN" sz="1600" kern="0" dirty="0">
              <a:solidFill>
                <a:srgbClr val="333333"/>
              </a:solidFill>
              <a:latin typeface="+mn-ea"/>
              <a:cs typeface="Helvetica"/>
            </a:endParaRPr>
          </a:p>
          <a:p>
            <a:pPr fontAlgn="base">
              <a:lnSpc>
                <a:spcPct val="170000"/>
              </a:lnSpc>
              <a:buFont typeface="Wingdings" panose="05000000000000000000" pitchFamily="2" charset="2"/>
              <a:buChar char="n"/>
            </a:pPr>
            <a:r>
              <a:rPr lang="zh-CN" altLang="en-US" sz="1600" kern="0" dirty="0" smtClean="0">
                <a:solidFill>
                  <a:srgbClr val="333333"/>
                </a:solidFill>
                <a:latin typeface="+mn-ea"/>
              </a:rPr>
              <a:t>服务端</a:t>
            </a:r>
            <a:r>
              <a:rPr lang="zh-CN" altLang="en-US" sz="1600" kern="0" dirty="0">
                <a:solidFill>
                  <a:srgbClr val="333333"/>
                </a:solidFill>
                <a:latin typeface="+mn-ea"/>
              </a:rPr>
              <a:t>消息多种过滤机制</a:t>
            </a:r>
            <a:r>
              <a:rPr lang="zh-CN" altLang="en-US" sz="1600" kern="0" dirty="0" smtClean="0">
                <a:solidFill>
                  <a:srgbClr val="333333"/>
                </a:solidFill>
                <a:latin typeface="+mn-ea"/>
              </a:rPr>
              <a:t>：通过</a:t>
            </a:r>
            <a:r>
              <a:rPr lang="en-US" altLang="zh-CN" sz="1600" kern="0" dirty="0" smtClean="0">
                <a:solidFill>
                  <a:srgbClr val="333333"/>
                </a:solidFill>
                <a:latin typeface="+mn-ea"/>
              </a:rPr>
              <a:t>Message tag</a:t>
            </a:r>
            <a:r>
              <a:rPr lang="zh-CN" altLang="en-US" sz="1600" kern="0" dirty="0" smtClean="0">
                <a:solidFill>
                  <a:srgbClr val="333333"/>
                </a:solidFill>
                <a:latin typeface="+mn-ea"/>
              </a:rPr>
              <a:t>或者动态</a:t>
            </a:r>
            <a:r>
              <a:rPr lang="en-US" altLang="zh-CN" sz="1600" kern="0" dirty="0" smtClean="0">
                <a:solidFill>
                  <a:srgbClr val="333333"/>
                </a:solidFill>
                <a:latin typeface="+mn-ea"/>
              </a:rPr>
              <a:t>Java</a:t>
            </a:r>
            <a:r>
              <a:rPr lang="zh-CN" altLang="en-US" sz="1600" kern="0" dirty="0" smtClean="0">
                <a:solidFill>
                  <a:srgbClr val="333333"/>
                </a:solidFill>
                <a:latin typeface="+mn-ea"/>
              </a:rPr>
              <a:t>代码实现消息的</a:t>
            </a:r>
            <a:r>
              <a:rPr lang="zh-CN" altLang="en-US" sz="1600" dirty="0" smtClean="0">
                <a:latin typeface="+mn-ea"/>
              </a:rPr>
              <a:t>过滤。</a:t>
            </a:r>
            <a:endParaRPr lang="en-US" altLang="zh-CN" sz="1600" dirty="0" smtClean="0">
              <a:latin typeface="+mn-ea"/>
            </a:endParaRPr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n"/>
            </a:pPr>
            <a:r>
              <a:rPr lang="zh-CN" altLang="en-US" sz="1600" dirty="0" smtClean="0">
                <a:latin typeface="+mn-ea"/>
              </a:rPr>
              <a:t>兼容性好，适配多个消息引擎，如</a:t>
            </a:r>
            <a:r>
              <a:rPr lang="en-US" altLang="zh-CN" sz="1600" dirty="0" err="1" smtClean="0">
                <a:latin typeface="+mn-ea"/>
              </a:rPr>
              <a:t>RocketMq</a:t>
            </a:r>
            <a:r>
              <a:rPr lang="zh-CN" altLang="en-US" sz="1600" dirty="0" smtClean="0">
                <a:latin typeface="+mn-ea"/>
              </a:rPr>
              <a:t>，</a:t>
            </a:r>
            <a:r>
              <a:rPr lang="en-US" altLang="zh-CN" sz="1600" dirty="0" err="1" smtClean="0">
                <a:latin typeface="+mn-ea"/>
              </a:rPr>
              <a:t>ActiveMq</a:t>
            </a:r>
            <a:r>
              <a:rPr lang="zh-CN" altLang="en-US" sz="1600" dirty="0" smtClean="0">
                <a:latin typeface="+mn-ea"/>
              </a:rPr>
              <a:t> 。</a:t>
            </a:r>
            <a:endParaRPr lang="en-US" altLang="zh-CN" sz="1600" dirty="0" smtClean="0">
              <a:latin typeface="+mn-ea"/>
            </a:endParaRPr>
          </a:p>
          <a:p>
            <a:pPr fontAlgn="base">
              <a:lnSpc>
                <a:spcPct val="170000"/>
              </a:lnSpc>
              <a:buFont typeface="Wingdings" panose="05000000000000000000" pitchFamily="2" charset="2"/>
              <a:buChar char="n"/>
            </a:pPr>
            <a:endParaRPr lang="en-US" altLang="zh-CN" sz="1600" dirty="0" smtClean="0">
              <a:latin typeface="+mn-ea"/>
            </a:endParaRPr>
          </a:p>
          <a:p>
            <a:pPr fontAlgn="base">
              <a:lnSpc>
                <a:spcPct val="170000"/>
              </a:lnSpc>
              <a:buFont typeface="Wingdings" panose="05000000000000000000" pitchFamily="2" charset="2"/>
              <a:buChar char="n"/>
            </a:pPr>
            <a:endParaRPr lang="en-US" altLang="zh-CN" sz="1600" dirty="0" smtClean="0">
              <a:latin typeface="+mn-ea"/>
            </a:endParaRPr>
          </a:p>
          <a:p>
            <a:pPr marL="0" indent="0" fontAlgn="base">
              <a:lnSpc>
                <a:spcPct val="170000"/>
              </a:lnSpc>
              <a:buNone/>
            </a:pPr>
            <a:r>
              <a:rPr lang="zh-CN" altLang="en-US" sz="1600" dirty="0" smtClean="0"/>
              <a:t/>
            </a:r>
            <a:br>
              <a:rPr lang="zh-CN" altLang="en-US" sz="1600" dirty="0" smtClean="0"/>
            </a:br>
            <a:r>
              <a:rPr lang="zh-CN" altLang="en-US" sz="1600" dirty="0" smtClean="0"/>
              <a:t/>
            </a:r>
            <a:br>
              <a:rPr lang="zh-CN" altLang="en-US" sz="1600" dirty="0" smtClean="0"/>
            </a:br>
            <a:r>
              <a:rPr lang="zh-CN" altLang="en-US" sz="1600" dirty="0" smtClean="0">
                <a:latin typeface="+mn-ea"/>
              </a:rPr>
              <a:t/>
            </a:r>
            <a:br>
              <a:rPr lang="zh-CN" altLang="en-US" sz="1600" dirty="0" smtClean="0">
                <a:latin typeface="+mn-ea"/>
              </a:rPr>
            </a:br>
            <a:endParaRPr lang="zh-CN" altLang="en-US" sz="1600" dirty="0">
              <a:latin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747120" y="212913"/>
            <a:ext cx="678111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特性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16303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3082" y="831273"/>
            <a:ext cx="10647218" cy="1856507"/>
          </a:xfrm>
        </p:spPr>
        <p:txBody>
          <a:bodyPr/>
          <a:lstStyle/>
          <a:p>
            <a:pPr marL="0" lvl="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</a:pPr>
            <a:r>
              <a:rPr lang="zh-CN" altLang="en-US" sz="2000" dirty="0" smtClean="0">
                <a:latin typeface="+mj-ea"/>
                <a:ea typeface="+mj-ea"/>
              </a:rPr>
              <a:t>发布者、订阅者都支持集群</a:t>
            </a:r>
            <a:r>
              <a:rPr lang="en-US" altLang="zh-CN" sz="2000" dirty="0" smtClean="0">
                <a:latin typeface="+mj-ea"/>
                <a:ea typeface="+mj-ea"/>
              </a:rPr>
              <a:t>,</a:t>
            </a:r>
            <a:r>
              <a:rPr lang="zh-CN" altLang="en-US" sz="2000" dirty="0" smtClean="0">
                <a:latin typeface="+mj-ea"/>
                <a:ea typeface="+mj-ea"/>
              </a:rPr>
              <a:t>支持动态扩展。</a:t>
            </a:r>
            <a:endParaRPr lang="en-US" altLang="zh-CN" sz="2000" dirty="0" smtClean="0">
              <a:latin typeface="+mj-ea"/>
              <a:ea typeface="+mj-ea"/>
            </a:endParaRPr>
          </a:p>
          <a:p>
            <a:pPr marL="0" lvl="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</a:pPr>
            <a:r>
              <a:rPr lang="zh-CN" altLang="en-US" sz="2000" dirty="0" smtClean="0">
                <a:latin typeface="+mj-ea"/>
                <a:ea typeface="+mj-ea"/>
              </a:rPr>
              <a:t>服务端</a:t>
            </a:r>
            <a:r>
              <a:rPr lang="en-US" altLang="zh-CN" sz="2000" dirty="0" smtClean="0">
                <a:latin typeface="+mj-ea"/>
                <a:ea typeface="+mj-ea"/>
              </a:rPr>
              <a:t>(Broker)</a:t>
            </a:r>
            <a:r>
              <a:rPr lang="zh-CN" altLang="en-US" sz="2000" dirty="0" smtClean="0">
                <a:latin typeface="+mj-ea"/>
                <a:ea typeface="+mj-ea"/>
              </a:rPr>
              <a:t>支持集群</a:t>
            </a:r>
            <a:r>
              <a:rPr lang="en-US" altLang="zh-CN" sz="2000" dirty="0" smtClean="0">
                <a:latin typeface="+mj-ea"/>
                <a:ea typeface="+mj-ea"/>
              </a:rPr>
              <a:t>,</a:t>
            </a:r>
            <a:r>
              <a:rPr lang="zh-CN" altLang="en-US" sz="2000" dirty="0" smtClean="0">
                <a:latin typeface="+mj-ea"/>
                <a:ea typeface="+mj-ea"/>
              </a:rPr>
              <a:t>支持存储主题队列数动态扩容加入。</a:t>
            </a:r>
            <a:endParaRPr lang="en-US" altLang="zh-CN" sz="2000" dirty="0">
              <a:latin typeface="+mj-ea"/>
              <a:ea typeface="+mj-ea"/>
            </a:endParaRPr>
          </a:p>
          <a:p>
            <a:pPr marL="0" lvl="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</a:pPr>
            <a:r>
              <a:rPr lang="zh-CN" altLang="en-US" sz="2000" dirty="0" smtClean="0">
                <a:latin typeface="+mj-ea"/>
                <a:ea typeface="+mj-ea"/>
              </a:rPr>
              <a:t>当添加一个</a:t>
            </a:r>
            <a:r>
              <a:rPr lang="en-US" altLang="zh-CN" sz="2000" dirty="0" smtClean="0">
                <a:latin typeface="+mj-ea"/>
                <a:ea typeface="+mj-ea"/>
              </a:rPr>
              <a:t>Broker master</a:t>
            </a:r>
            <a:r>
              <a:rPr lang="zh-CN" altLang="en-US" sz="2000" dirty="0" smtClean="0">
                <a:latin typeface="+mj-ea"/>
                <a:ea typeface="+mj-ea"/>
              </a:rPr>
              <a:t>时，主动向</a:t>
            </a:r>
            <a:r>
              <a:rPr lang="en-US" altLang="zh-CN" sz="2000" dirty="0">
                <a:latin typeface="+mj-ea"/>
                <a:ea typeface="+mj-ea"/>
              </a:rPr>
              <a:t>ConfigServer</a:t>
            </a:r>
            <a:r>
              <a:rPr lang="zh-CN" altLang="en-US" sz="2000" dirty="0" smtClean="0">
                <a:latin typeface="+mj-ea"/>
                <a:ea typeface="+mj-ea"/>
              </a:rPr>
              <a:t>注册，会自动加入到集群中。</a:t>
            </a:r>
            <a:r>
              <a:rPr lang="en-US" altLang="zh-CN" sz="2000" dirty="0" smtClean="0">
                <a:latin typeface="+mj-ea"/>
                <a:ea typeface="+mj-ea"/>
              </a:rPr>
              <a:t>Topic</a:t>
            </a:r>
            <a:r>
              <a:rPr lang="zh-CN" altLang="en-US" sz="2000" dirty="0" smtClean="0">
                <a:latin typeface="+mj-ea"/>
                <a:ea typeface="+mj-ea"/>
              </a:rPr>
              <a:t>可以根据需要扩展。</a:t>
            </a:r>
            <a:endParaRPr lang="en-US" altLang="zh-CN" sz="2000" dirty="0" smtClean="0">
              <a:latin typeface="+mj-ea"/>
              <a:ea typeface="+mj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94909" y="263236"/>
            <a:ext cx="71766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400" b="1" dirty="0" smtClean="0">
                <a:latin typeface="+mn-ea"/>
                <a:ea typeface="+mn-ea"/>
              </a:rPr>
              <a:t>扩展性</a:t>
            </a:r>
            <a:endParaRPr lang="zh-CN" altLang="en-US" sz="2400" b="1" dirty="0">
              <a:latin typeface="+mn-ea"/>
              <a:ea typeface="+mn-ea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375251" y="3102343"/>
            <a:ext cx="3047650" cy="57606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</a:rPr>
              <a:t>Broker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537247" y="4524428"/>
            <a:ext cx="1536171" cy="576064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bg1"/>
                </a:solidFill>
              </a:rPr>
              <a:t>队列</a:t>
            </a:r>
            <a:r>
              <a:rPr lang="en-US" altLang="zh-CN" b="1" dirty="0">
                <a:solidFill>
                  <a:schemeClr val="bg1"/>
                </a:solidFill>
              </a:rPr>
              <a:t>2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685987" y="4524428"/>
            <a:ext cx="1536171" cy="576064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bg1"/>
                </a:solidFill>
              </a:rPr>
              <a:t>队列</a:t>
            </a:r>
            <a:r>
              <a:rPr lang="en-US" altLang="zh-CN" b="1" dirty="0" smtClean="0">
                <a:solidFill>
                  <a:schemeClr val="bg1"/>
                </a:solidFill>
              </a:rPr>
              <a:t>3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899927" y="4524428"/>
            <a:ext cx="1536171" cy="576064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</a:rPr>
              <a:t>……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552576" y="4524428"/>
            <a:ext cx="1536171" cy="576064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bg1"/>
                </a:solidFill>
              </a:rPr>
              <a:t>队列</a:t>
            </a:r>
            <a:r>
              <a:rPr lang="en-US" altLang="zh-CN" b="1" dirty="0">
                <a:solidFill>
                  <a:schemeClr val="bg1"/>
                </a:solidFill>
              </a:rPr>
              <a:t>1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23" name="等腰三角形 22"/>
          <p:cNvSpPr/>
          <p:nvPr/>
        </p:nvSpPr>
        <p:spPr bwMode="auto">
          <a:xfrm rot="10800000">
            <a:off x="2113903" y="3830324"/>
            <a:ext cx="7322195" cy="425443"/>
          </a:xfrm>
          <a:prstGeom prst="triangl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6152389" y="3102343"/>
            <a:ext cx="3047650" cy="57606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</a:rPr>
              <a:t>……</a:t>
            </a:r>
            <a:endParaRPr lang="zh-CN" altLang="en-US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728364" y="199736"/>
            <a:ext cx="28263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400" b="1" dirty="0" smtClean="0">
                <a:latin typeface="+mn-ea"/>
                <a:ea typeface="+mn-ea"/>
              </a:rPr>
              <a:t>可靠性</a:t>
            </a:r>
            <a:endParaRPr lang="zh-CN" altLang="en-US" sz="2400" b="1" dirty="0">
              <a:latin typeface="+mn-ea"/>
              <a:ea typeface="+mn-ea"/>
            </a:endParaRPr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2983216539"/>
              </p:ext>
            </p:extLst>
          </p:nvPr>
        </p:nvGraphicFramePr>
        <p:xfrm>
          <a:off x="672228" y="2667000"/>
          <a:ext cx="10719672" cy="29590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8" name="图示 17"/>
          <p:cNvGraphicFramePr/>
          <p:nvPr>
            <p:extLst>
              <p:ext uri="{D42A27DB-BD31-4B8C-83A1-F6EECF244321}">
                <p14:modId xmlns="" xmlns:p14="http://schemas.microsoft.com/office/powerpoint/2010/main" val="530314517"/>
              </p:ext>
            </p:extLst>
          </p:nvPr>
        </p:nvGraphicFramePr>
        <p:xfrm>
          <a:off x="672228" y="1301915"/>
          <a:ext cx="7493872" cy="7681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19" name="矩形 18"/>
          <p:cNvSpPr/>
          <p:nvPr/>
        </p:nvSpPr>
        <p:spPr>
          <a:xfrm>
            <a:off x="672228" y="818957"/>
            <a:ext cx="57631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+mj-ea"/>
                <a:ea typeface="+mj-ea"/>
              </a:rPr>
              <a:t>消息的投递分为两个</a:t>
            </a:r>
            <a:r>
              <a:rPr lang="zh-CN" altLang="en-US" dirty="0" smtClean="0">
                <a:latin typeface="+mj-ea"/>
                <a:ea typeface="+mj-ea"/>
              </a:rPr>
              <a:t>阶段，</a:t>
            </a:r>
            <a:r>
              <a:rPr lang="zh-CN" altLang="en-US" dirty="0">
                <a:latin typeface="+mj-ea"/>
                <a:ea typeface="+mj-ea"/>
              </a:rPr>
              <a:t>消息有可能在三个地方丢失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09600" y="0"/>
            <a:ext cx="10972800" cy="604838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anchor="ctr"/>
          <a:lstStyle/>
          <a:p>
            <a:pPr marL="0" indent="0" algn="r" eaLnBrk="1" hangingPunct="1">
              <a:defRPr/>
            </a:pPr>
            <a:r>
              <a:rPr lang="zh-CN" altLang="en-US" sz="2400" b="1" dirty="0" smtClean="0">
                <a:latin typeface="+mj-ea"/>
                <a:sym typeface="微软雅黑" pitchFamily="34" charset="-122"/>
              </a:rPr>
              <a:t>目录</a:t>
            </a:r>
          </a:p>
        </p:txBody>
      </p:sp>
      <p:pic>
        <p:nvPicPr>
          <p:cNvPr id="81" name="图片 80" descr="亚信LOGO-上下无影-LOGO色相近底色上使用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28998" t="6093" r="28997" b="40686"/>
          <a:stretch/>
        </p:blipFill>
        <p:spPr>
          <a:xfrm>
            <a:off x="1019554" y="4472693"/>
            <a:ext cx="576000" cy="587185"/>
          </a:xfrm>
          <a:prstGeom prst="rect">
            <a:avLst/>
          </a:prstGeom>
        </p:spPr>
      </p:pic>
      <p:sp>
        <p:nvSpPr>
          <p:cNvPr id="82" name="文本框 6"/>
          <p:cNvSpPr txBox="1"/>
          <p:nvPr/>
        </p:nvSpPr>
        <p:spPr>
          <a:xfrm>
            <a:off x="1710048" y="1066707"/>
            <a:ext cx="2183048" cy="639952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19713" tIns="59858" rIns="119713" bIns="59858" rtlCol="0" anchor="ctr">
            <a:spAutoFit/>
          </a:bodyPr>
          <a:lstStyle/>
          <a:p>
            <a:pPr algn="dist">
              <a:lnSpc>
                <a:spcPct val="150000"/>
              </a:lnSpc>
            </a:pPr>
            <a:r>
              <a:rPr kumimoji="1" lang="zh-CN" altLang="en-US" sz="2400" b="1" dirty="0" smtClean="0">
                <a:latin typeface="微软雅黑"/>
                <a:ea typeface="微软雅黑"/>
                <a:cs typeface="微软雅黑"/>
              </a:rPr>
              <a:t>产品介绍</a:t>
            </a:r>
            <a:endParaRPr kumimoji="1" lang="en-US" altLang="zh-CN" sz="2400" b="1" dirty="0">
              <a:latin typeface="微软雅黑"/>
              <a:ea typeface="微软雅黑"/>
              <a:cs typeface="微软雅黑"/>
            </a:endParaRPr>
          </a:p>
          <a:p>
            <a:pPr algn="dist">
              <a:lnSpc>
                <a:spcPct val="150000"/>
              </a:lnSpc>
            </a:pPr>
            <a:endParaRPr kumimoji="1" lang="en-US" altLang="zh-CN" sz="2400" b="1" dirty="0" smtClean="0">
              <a:latin typeface="微软雅黑"/>
              <a:ea typeface="微软雅黑"/>
              <a:cs typeface="微软雅黑"/>
            </a:endParaRPr>
          </a:p>
          <a:p>
            <a:pPr algn="dist">
              <a:lnSpc>
                <a:spcPct val="150000"/>
              </a:lnSpc>
            </a:pPr>
            <a:r>
              <a:rPr kumimoji="1" lang="zh-CN" altLang="en-US" sz="2400" b="1" dirty="0" smtClean="0">
                <a:latin typeface="微软雅黑"/>
                <a:ea typeface="微软雅黑"/>
                <a:cs typeface="微软雅黑"/>
              </a:rPr>
              <a:t>功能实现</a:t>
            </a:r>
            <a:endParaRPr kumimoji="1" lang="en-US" altLang="zh-CN" sz="2400" b="1" dirty="0" smtClean="0">
              <a:latin typeface="微软雅黑"/>
              <a:ea typeface="微软雅黑"/>
              <a:cs typeface="微软雅黑"/>
            </a:endParaRPr>
          </a:p>
          <a:p>
            <a:pPr algn="dist">
              <a:lnSpc>
                <a:spcPct val="150000"/>
              </a:lnSpc>
            </a:pPr>
            <a:endParaRPr kumimoji="1" lang="en-US" altLang="zh-CN" sz="2400" b="1" dirty="0" smtClean="0">
              <a:latin typeface="微软雅黑"/>
              <a:ea typeface="微软雅黑"/>
              <a:cs typeface="微软雅黑"/>
            </a:endParaRPr>
          </a:p>
          <a:p>
            <a:pPr algn="dist">
              <a:lnSpc>
                <a:spcPct val="150000"/>
              </a:lnSpc>
            </a:pPr>
            <a:r>
              <a:rPr kumimoji="1" lang="zh-CN" altLang="en-US" sz="2400" b="1" dirty="0">
                <a:latin typeface="微软雅黑"/>
                <a:ea typeface="微软雅黑"/>
                <a:cs typeface="微软雅黑"/>
              </a:rPr>
              <a:t>特性</a:t>
            </a:r>
            <a:endParaRPr kumimoji="1" lang="en-US" altLang="zh-CN" sz="2400" b="1" dirty="0" smtClean="0">
              <a:latin typeface="微软雅黑"/>
              <a:ea typeface="微软雅黑"/>
              <a:cs typeface="微软雅黑"/>
            </a:endParaRPr>
          </a:p>
          <a:p>
            <a:pPr algn="dist">
              <a:lnSpc>
                <a:spcPct val="150000"/>
              </a:lnSpc>
            </a:pPr>
            <a:endParaRPr kumimoji="1" lang="en-US" altLang="zh-CN" sz="2400" b="1" dirty="0" smtClean="0">
              <a:latin typeface="微软雅黑"/>
              <a:ea typeface="微软雅黑"/>
              <a:cs typeface="微软雅黑"/>
            </a:endParaRPr>
          </a:p>
          <a:p>
            <a:pPr algn="dist">
              <a:lnSpc>
                <a:spcPct val="150000"/>
              </a:lnSpc>
            </a:pPr>
            <a:r>
              <a:rPr kumimoji="1" lang="zh-CN" altLang="en-US" sz="2400" b="1" dirty="0" smtClean="0">
                <a:latin typeface="微软雅黑"/>
                <a:ea typeface="微软雅黑"/>
                <a:cs typeface="微软雅黑"/>
              </a:rPr>
              <a:t>应用场景</a:t>
            </a:r>
            <a:endParaRPr kumimoji="1" lang="en-US" altLang="zh-CN" sz="2400" b="1" dirty="0" smtClean="0">
              <a:latin typeface="微软雅黑"/>
              <a:ea typeface="微软雅黑"/>
              <a:cs typeface="微软雅黑"/>
            </a:endParaRPr>
          </a:p>
          <a:p>
            <a:pPr algn="dist">
              <a:lnSpc>
                <a:spcPct val="150000"/>
              </a:lnSpc>
            </a:pPr>
            <a:endParaRPr kumimoji="1" lang="en-US" altLang="zh-CN" sz="2400" b="1" dirty="0" smtClean="0">
              <a:latin typeface="微软雅黑"/>
              <a:ea typeface="微软雅黑"/>
              <a:cs typeface="微软雅黑"/>
            </a:endParaRPr>
          </a:p>
          <a:p>
            <a:pPr algn="dist">
              <a:lnSpc>
                <a:spcPct val="150000"/>
              </a:lnSpc>
            </a:pPr>
            <a:r>
              <a:rPr kumimoji="1" lang="zh-CN" altLang="en-US" sz="2400" b="1" dirty="0" smtClean="0">
                <a:latin typeface="微软雅黑"/>
                <a:ea typeface="微软雅黑"/>
                <a:cs typeface="微软雅黑"/>
              </a:rPr>
              <a:t>开发步骤</a:t>
            </a:r>
            <a:endParaRPr kumimoji="1" lang="en-US" altLang="zh-CN" sz="2400" b="1" dirty="0" smtClean="0">
              <a:latin typeface="微软雅黑"/>
              <a:ea typeface="微软雅黑"/>
              <a:cs typeface="微软雅黑"/>
            </a:endParaRPr>
          </a:p>
          <a:p>
            <a:pPr algn="dist">
              <a:lnSpc>
                <a:spcPct val="150000"/>
              </a:lnSpc>
            </a:pPr>
            <a:endParaRPr kumimoji="1" lang="en-US" altLang="zh-CN" sz="2400" b="1" dirty="0" smtClean="0">
              <a:latin typeface="微软雅黑"/>
              <a:ea typeface="微软雅黑"/>
              <a:cs typeface="微软雅黑"/>
            </a:endParaRPr>
          </a:p>
          <a:p>
            <a:pPr algn="dist">
              <a:lnSpc>
                <a:spcPct val="200000"/>
              </a:lnSpc>
            </a:pPr>
            <a:endParaRPr kumimoji="1" lang="en-US" altLang="zh-CN" sz="2400" b="1" dirty="0" smtClean="0">
              <a:latin typeface="微软雅黑"/>
              <a:ea typeface="微软雅黑"/>
              <a:cs typeface="微软雅黑"/>
            </a:endParaRPr>
          </a:p>
        </p:txBody>
      </p:sp>
      <p:cxnSp>
        <p:nvCxnSpPr>
          <p:cNvPr id="84" name="直线连接符 5"/>
          <p:cNvCxnSpPr/>
          <p:nvPr/>
        </p:nvCxnSpPr>
        <p:spPr>
          <a:xfrm rot="16200000" flipH="1">
            <a:off x="1316184" y="3602182"/>
            <a:ext cx="5486396" cy="1"/>
          </a:xfrm>
          <a:prstGeom prst="line">
            <a:avLst/>
          </a:prstGeom>
          <a:ln w="28575" cmpd="sng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文本框 4"/>
          <p:cNvSpPr txBox="1"/>
          <p:nvPr/>
        </p:nvSpPr>
        <p:spPr>
          <a:xfrm>
            <a:off x="4341146" y="1006925"/>
            <a:ext cx="4207113" cy="736438"/>
          </a:xfrm>
          <a:prstGeom prst="rect">
            <a:avLst/>
          </a:prstGeom>
          <a:noFill/>
        </p:spPr>
        <p:txBody>
          <a:bodyPr wrap="square" lIns="119713" tIns="59858" rIns="119713" bIns="59858" rtlCol="0" anchor="ctr">
            <a:spAutoFit/>
          </a:bodyPr>
          <a:lstStyle/>
          <a:p>
            <a:pPr>
              <a:lnSpc>
                <a:spcPct val="200000"/>
              </a:lnSpc>
            </a:pPr>
            <a:r>
              <a:rPr kumimoji="1" lang="zh-CN" altLang="en-US" sz="2000" dirty="0" smtClean="0">
                <a:solidFill>
                  <a:srgbClr val="7F7F7F"/>
                </a:solidFill>
                <a:latin typeface="微软雅黑"/>
                <a:ea typeface="微软雅黑"/>
                <a:cs typeface="微软雅黑"/>
              </a:rPr>
              <a:t>概述、消息平台定位、架构 </a:t>
            </a:r>
            <a:endParaRPr kumimoji="1" lang="en-US" altLang="zh-CN" sz="2000" dirty="0" smtClean="0">
              <a:solidFill>
                <a:srgbClr val="7F7F7F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0" name="文本框 4"/>
          <p:cNvSpPr txBox="1"/>
          <p:nvPr/>
        </p:nvSpPr>
        <p:spPr>
          <a:xfrm>
            <a:off x="4341146" y="3280385"/>
            <a:ext cx="7257754" cy="643592"/>
          </a:xfrm>
          <a:prstGeom prst="rect">
            <a:avLst/>
          </a:prstGeom>
          <a:noFill/>
        </p:spPr>
        <p:txBody>
          <a:bodyPr wrap="square" lIns="119713" tIns="59858" rIns="119713" bIns="59858" rtlCol="0" anchor="ctr">
            <a:spAutoFit/>
          </a:bodyPr>
          <a:lstStyle/>
          <a:p>
            <a:pPr>
              <a:lnSpc>
                <a:spcPct val="200000"/>
              </a:lnSpc>
            </a:pPr>
            <a:r>
              <a:rPr kumimoji="1" lang="zh-CN" altLang="en-US" sz="2000" dirty="0">
                <a:solidFill>
                  <a:srgbClr val="7F7F7F"/>
                </a:solidFill>
                <a:latin typeface="微软雅黑"/>
                <a:ea typeface="微软雅黑"/>
                <a:cs typeface="微软雅黑"/>
              </a:rPr>
              <a:t>扩展性</a:t>
            </a:r>
            <a:r>
              <a:rPr kumimoji="1" lang="zh-CN" altLang="en-US" sz="2000" dirty="0" smtClean="0">
                <a:solidFill>
                  <a:srgbClr val="7F7F7F"/>
                </a:solidFill>
                <a:latin typeface="微软雅黑"/>
                <a:ea typeface="微软雅黑"/>
                <a:cs typeface="微软雅黑"/>
              </a:rPr>
              <a:t>，可靠性，一致性保障策略</a:t>
            </a:r>
            <a:endParaRPr kumimoji="1" lang="en-US" altLang="zh-CN" sz="2000" dirty="0" smtClean="0">
              <a:solidFill>
                <a:srgbClr val="7F7F7F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2" name="文本框 4"/>
          <p:cNvSpPr txBox="1"/>
          <p:nvPr/>
        </p:nvSpPr>
        <p:spPr>
          <a:xfrm>
            <a:off x="4341146" y="4381340"/>
            <a:ext cx="4207113" cy="643592"/>
          </a:xfrm>
          <a:prstGeom prst="rect">
            <a:avLst/>
          </a:prstGeom>
          <a:noFill/>
        </p:spPr>
        <p:txBody>
          <a:bodyPr wrap="square" lIns="119713" tIns="59858" rIns="119713" bIns="59858" rtlCol="0" anchor="ctr">
            <a:spAutoFit/>
          </a:bodyPr>
          <a:lstStyle/>
          <a:p>
            <a:pPr>
              <a:lnSpc>
                <a:spcPct val="200000"/>
              </a:lnSpc>
            </a:pPr>
            <a:r>
              <a:rPr kumimoji="1" lang="zh-CN" altLang="en-US" sz="2000" dirty="0" smtClean="0">
                <a:solidFill>
                  <a:srgbClr val="7F7F7F"/>
                </a:solidFill>
                <a:latin typeface="+mj-ea"/>
                <a:ea typeface="微软雅黑"/>
                <a:cs typeface="微软雅黑"/>
                <a:sym typeface="微软雅黑" pitchFamily="34" charset="-122"/>
              </a:rPr>
              <a:t>作用与应用场景、</a:t>
            </a:r>
            <a:r>
              <a:rPr kumimoji="1" lang="zh-CN" altLang="en-US" sz="2000" dirty="0" smtClean="0">
                <a:solidFill>
                  <a:srgbClr val="7F7F7F"/>
                </a:solidFill>
                <a:latin typeface="微软雅黑"/>
                <a:ea typeface="微软雅黑"/>
                <a:cs typeface="微软雅黑"/>
              </a:rPr>
              <a:t>具体场景举例</a:t>
            </a:r>
            <a:endParaRPr kumimoji="1" lang="en-US" altLang="zh-CN" sz="2000" dirty="0" smtClean="0">
              <a:solidFill>
                <a:srgbClr val="7F7F7F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3" name="文本框 4"/>
          <p:cNvSpPr txBox="1"/>
          <p:nvPr/>
        </p:nvSpPr>
        <p:spPr>
          <a:xfrm>
            <a:off x="4341146" y="2124870"/>
            <a:ext cx="5755354" cy="736438"/>
          </a:xfrm>
          <a:prstGeom prst="rect">
            <a:avLst/>
          </a:prstGeom>
          <a:noFill/>
        </p:spPr>
        <p:txBody>
          <a:bodyPr wrap="square" lIns="119713" tIns="59858" rIns="119713" bIns="59858" rtlCol="0" anchor="ctr">
            <a:spAutoFit/>
          </a:bodyPr>
          <a:lstStyle/>
          <a:p>
            <a:pPr>
              <a:lnSpc>
                <a:spcPct val="200000"/>
              </a:lnSpc>
            </a:pPr>
            <a:r>
              <a:rPr kumimoji="1" lang="zh-CN" altLang="en-US" sz="2000" dirty="0" smtClean="0">
                <a:solidFill>
                  <a:srgbClr val="7F7F7F"/>
                </a:solidFill>
                <a:latin typeface="微软雅黑"/>
                <a:ea typeface="微软雅黑"/>
                <a:cs typeface="微软雅黑"/>
              </a:rPr>
              <a:t>客户端综述，</a:t>
            </a:r>
            <a:r>
              <a:rPr kumimoji="1" lang="en-US" altLang="zh-CN" sz="2000" dirty="0" smtClean="0">
                <a:solidFill>
                  <a:srgbClr val="7F7F7F"/>
                </a:solidFill>
                <a:latin typeface="微软雅黑"/>
                <a:ea typeface="微软雅黑"/>
                <a:cs typeface="微软雅黑"/>
              </a:rPr>
              <a:t>Broker</a:t>
            </a:r>
            <a:r>
              <a:rPr kumimoji="1" lang="zh-CN" altLang="en-US" sz="2000" dirty="0" smtClean="0">
                <a:solidFill>
                  <a:srgbClr val="7F7F7F"/>
                </a:solidFill>
                <a:latin typeface="微软雅黑"/>
                <a:ea typeface="微软雅黑"/>
                <a:cs typeface="微软雅黑"/>
              </a:rPr>
              <a:t>服务端，消息平台控制台</a:t>
            </a:r>
            <a:endParaRPr kumimoji="1" lang="en-US" altLang="zh-CN" sz="2000" dirty="0" smtClean="0">
              <a:solidFill>
                <a:srgbClr val="7F7F7F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1" name="文本框 4"/>
          <p:cNvSpPr txBox="1"/>
          <p:nvPr/>
        </p:nvSpPr>
        <p:spPr>
          <a:xfrm>
            <a:off x="4464518" y="5433622"/>
            <a:ext cx="6450226" cy="1351991"/>
          </a:xfrm>
          <a:prstGeom prst="rect">
            <a:avLst/>
          </a:prstGeom>
          <a:noFill/>
        </p:spPr>
        <p:txBody>
          <a:bodyPr wrap="square" lIns="119713" tIns="59858" rIns="119713" bIns="59858" rtlCol="0" anchor="ctr">
            <a:spAutoFit/>
          </a:bodyPr>
          <a:lstStyle/>
          <a:p>
            <a:pPr>
              <a:lnSpc>
                <a:spcPct val="200000"/>
              </a:lnSpc>
            </a:pPr>
            <a:r>
              <a:rPr kumimoji="1" lang="zh-CN" altLang="en-US" sz="2000" dirty="0" smtClean="0">
                <a:solidFill>
                  <a:schemeClr val="bg1">
                    <a:lumMod val="50000"/>
                  </a:schemeClr>
                </a:solidFill>
                <a:latin typeface="微软雅黑"/>
                <a:ea typeface="微软雅黑"/>
                <a:cs typeface="微软雅黑"/>
              </a:rPr>
              <a:t>数据库脚本导入、</a:t>
            </a:r>
            <a:r>
              <a:rPr kumimoji="1" lang="en-US" altLang="zh-CN" sz="2000" dirty="0" smtClean="0">
                <a:solidFill>
                  <a:schemeClr val="bg1">
                    <a:lumMod val="50000"/>
                  </a:schemeClr>
                </a:solidFill>
                <a:latin typeface="微软雅黑"/>
                <a:ea typeface="微软雅黑"/>
                <a:cs typeface="微软雅黑"/>
              </a:rPr>
              <a:t>Jar</a:t>
            </a:r>
            <a:r>
              <a:rPr kumimoji="1" lang="zh-CN" altLang="en-US" sz="2000" dirty="0" smtClean="0">
                <a:solidFill>
                  <a:schemeClr val="bg1">
                    <a:lumMod val="50000"/>
                  </a:schemeClr>
                </a:solidFill>
                <a:latin typeface="微软雅黑"/>
                <a:ea typeface="微软雅黑"/>
                <a:cs typeface="微软雅黑"/>
              </a:rPr>
              <a:t>包引入、配置文件引入</a:t>
            </a:r>
            <a:endParaRPr kumimoji="1" lang="en-US" altLang="zh-CN" sz="2000" dirty="0" smtClean="0">
              <a:solidFill>
                <a:schemeClr val="bg1">
                  <a:lumMod val="50000"/>
                </a:schemeClr>
              </a:solidFill>
              <a:latin typeface="微软雅黑"/>
              <a:ea typeface="微软雅黑"/>
              <a:cs typeface="微软雅黑"/>
            </a:endParaRPr>
          </a:p>
          <a:p>
            <a:pPr>
              <a:lnSpc>
                <a:spcPct val="200000"/>
              </a:lnSpc>
            </a:pPr>
            <a:endParaRPr kumimoji="1" lang="en-US" altLang="zh-CN" sz="2000" dirty="0" smtClean="0">
              <a:solidFill>
                <a:srgbClr val="7F7F7F"/>
              </a:solidFill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874161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09600" y="0"/>
            <a:ext cx="10972800" cy="604838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anchor="ctr"/>
          <a:lstStyle/>
          <a:p>
            <a:pPr marL="0" indent="0" algn="r" eaLnBrk="1" hangingPunct="1">
              <a:defRPr/>
            </a:pPr>
            <a:r>
              <a:rPr lang="zh-CN" altLang="en-US" sz="2400" b="1" dirty="0" smtClean="0">
                <a:latin typeface="+mj-ea"/>
                <a:sym typeface="微软雅黑" pitchFamily="34" charset="-122"/>
              </a:rPr>
              <a:t>目录</a:t>
            </a:r>
          </a:p>
        </p:txBody>
      </p:sp>
      <p:pic>
        <p:nvPicPr>
          <p:cNvPr id="81" name="图片 80" descr="亚信LOGO-上下无影-LOGO色相近底色上使用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28998" t="6093" r="28997" b="40686"/>
          <a:stretch/>
        </p:blipFill>
        <p:spPr>
          <a:xfrm>
            <a:off x="1077611" y="1156178"/>
            <a:ext cx="576000" cy="587185"/>
          </a:xfrm>
          <a:prstGeom prst="rect">
            <a:avLst/>
          </a:prstGeom>
        </p:spPr>
      </p:pic>
      <p:sp>
        <p:nvSpPr>
          <p:cNvPr id="82" name="文本框 6"/>
          <p:cNvSpPr txBox="1"/>
          <p:nvPr/>
        </p:nvSpPr>
        <p:spPr>
          <a:xfrm>
            <a:off x="1710048" y="1066707"/>
            <a:ext cx="2183048" cy="639952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19713" tIns="59858" rIns="119713" bIns="59858" rtlCol="0" anchor="ctr">
            <a:spAutoFit/>
          </a:bodyPr>
          <a:lstStyle/>
          <a:p>
            <a:pPr algn="dist">
              <a:lnSpc>
                <a:spcPct val="150000"/>
              </a:lnSpc>
            </a:pPr>
            <a:r>
              <a:rPr kumimoji="1" lang="zh-CN" altLang="en-US" sz="2400" b="1" dirty="0" smtClean="0">
                <a:latin typeface="微软雅黑"/>
                <a:ea typeface="微软雅黑"/>
                <a:cs typeface="微软雅黑"/>
              </a:rPr>
              <a:t>产品介绍</a:t>
            </a:r>
            <a:endParaRPr kumimoji="1" lang="en-US" altLang="zh-CN" sz="2400" b="1" dirty="0">
              <a:latin typeface="微软雅黑"/>
              <a:ea typeface="微软雅黑"/>
              <a:cs typeface="微软雅黑"/>
            </a:endParaRPr>
          </a:p>
          <a:p>
            <a:pPr algn="dist">
              <a:lnSpc>
                <a:spcPct val="150000"/>
              </a:lnSpc>
            </a:pPr>
            <a:endParaRPr kumimoji="1" lang="en-US" altLang="zh-CN" sz="2400" b="1" dirty="0" smtClean="0">
              <a:latin typeface="微软雅黑"/>
              <a:ea typeface="微软雅黑"/>
              <a:cs typeface="微软雅黑"/>
            </a:endParaRPr>
          </a:p>
          <a:p>
            <a:pPr algn="dist">
              <a:lnSpc>
                <a:spcPct val="150000"/>
              </a:lnSpc>
            </a:pPr>
            <a:r>
              <a:rPr kumimoji="1" lang="zh-CN" altLang="en-US" sz="2400" b="1" dirty="0" smtClean="0">
                <a:latin typeface="微软雅黑"/>
                <a:ea typeface="微软雅黑"/>
                <a:cs typeface="微软雅黑"/>
              </a:rPr>
              <a:t>功能实现</a:t>
            </a:r>
            <a:endParaRPr kumimoji="1" lang="en-US" altLang="zh-CN" sz="2400" b="1" dirty="0" smtClean="0">
              <a:latin typeface="微软雅黑"/>
              <a:ea typeface="微软雅黑"/>
              <a:cs typeface="微软雅黑"/>
            </a:endParaRPr>
          </a:p>
          <a:p>
            <a:pPr algn="dist">
              <a:lnSpc>
                <a:spcPct val="150000"/>
              </a:lnSpc>
            </a:pPr>
            <a:endParaRPr kumimoji="1" lang="en-US" altLang="zh-CN" sz="2400" b="1" dirty="0" smtClean="0">
              <a:latin typeface="微软雅黑"/>
              <a:ea typeface="微软雅黑"/>
              <a:cs typeface="微软雅黑"/>
            </a:endParaRPr>
          </a:p>
          <a:p>
            <a:pPr algn="dist">
              <a:lnSpc>
                <a:spcPct val="150000"/>
              </a:lnSpc>
            </a:pPr>
            <a:r>
              <a:rPr kumimoji="1" lang="zh-CN" altLang="en-US" sz="2400" b="1" dirty="0">
                <a:latin typeface="微软雅黑"/>
                <a:ea typeface="微软雅黑"/>
                <a:cs typeface="微软雅黑"/>
              </a:rPr>
              <a:t>特性</a:t>
            </a:r>
            <a:endParaRPr kumimoji="1" lang="en-US" altLang="zh-CN" sz="2400" b="1" dirty="0" smtClean="0">
              <a:latin typeface="微软雅黑"/>
              <a:ea typeface="微软雅黑"/>
              <a:cs typeface="微软雅黑"/>
            </a:endParaRPr>
          </a:p>
          <a:p>
            <a:pPr algn="dist">
              <a:lnSpc>
                <a:spcPct val="150000"/>
              </a:lnSpc>
            </a:pPr>
            <a:endParaRPr kumimoji="1" lang="en-US" altLang="zh-CN" sz="2400" b="1" dirty="0" smtClean="0">
              <a:latin typeface="微软雅黑"/>
              <a:ea typeface="微软雅黑"/>
              <a:cs typeface="微软雅黑"/>
            </a:endParaRPr>
          </a:p>
          <a:p>
            <a:pPr algn="dist">
              <a:lnSpc>
                <a:spcPct val="150000"/>
              </a:lnSpc>
            </a:pPr>
            <a:r>
              <a:rPr kumimoji="1" lang="zh-CN" altLang="en-US" sz="2400" b="1" dirty="0" smtClean="0">
                <a:latin typeface="微软雅黑"/>
                <a:ea typeface="微软雅黑"/>
                <a:cs typeface="微软雅黑"/>
              </a:rPr>
              <a:t>应用场景</a:t>
            </a:r>
            <a:endParaRPr kumimoji="1" lang="en-US" altLang="zh-CN" sz="2400" b="1" dirty="0" smtClean="0">
              <a:latin typeface="微软雅黑"/>
              <a:ea typeface="微软雅黑"/>
              <a:cs typeface="微软雅黑"/>
            </a:endParaRPr>
          </a:p>
          <a:p>
            <a:pPr algn="dist">
              <a:lnSpc>
                <a:spcPct val="150000"/>
              </a:lnSpc>
            </a:pPr>
            <a:endParaRPr kumimoji="1" lang="en-US" altLang="zh-CN" sz="2400" b="1" dirty="0" smtClean="0">
              <a:latin typeface="微软雅黑"/>
              <a:ea typeface="微软雅黑"/>
              <a:cs typeface="微软雅黑"/>
            </a:endParaRPr>
          </a:p>
          <a:p>
            <a:pPr algn="dist">
              <a:lnSpc>
                <a:spcPct val="150000"/>
              </a:lnSpc>
            </a:pPr>
            <a:r>
              <a:rPr kumimoji="1" lang="zh-CN" altLang="en-US" sz="2400" b="1" dirty="0" smtClean="0">
                <a:latin typeface="微软雅黑"/>
                <a:ea typeface="微软雅黑"/>
                <a:cs typeface="微软雅黑"/>
              </a:rPr>
              <a:t>开发步骤</a:t>
            </a:r>
            <a:endParaRPr kumimoji="1" lang="en-US" altLang="zh-CN" sz="2400" b="1" dirty="0" smtClean="0">
              <a:latin typeface="微软雅黑"/>
              <a:ea typeface="微软雅黑"/>
              <a:cs typeface="微软雅黑"/>
            </a:endParaRPr>
          </a:p>
          <a:p>
            <a:pPr algn="dist">
              <a:lnSpc>
                <a:spcPct val="150000"/>
              </a:lnSpc>
            </a:pPr>
            <a:endParaRPr kumimoji="1" lang="en-US" altLang="zh-CN" sz="2400" b="1" dirty="0" smtClean="0">
              <a:latin typeface="微软雅黑"/>
              <a:ea typeface="微软雅黑"/>
              <a:cs typeface="微软雅黑"/>
            </a:endParaRPr>
          </a:p>
          <a:p>
            <a:pPr algn="dist">
              <a:lnSpc>
                <a:spcPct val="200000"/>
              </a:lnSpc>
            </a:pPr>
            <a:endParaRPr kumimoji="1" lang="en-US" altLang="zh-CN" sz="2400" b="1" dirty="0" smtClean="0">
              <a:latin typeface="微软雅黑"/>
              <a:ea typeface="微软雅黑"/>
              <a:cs typeface="微软雅黑"/>
            </a:endParaRPr>
          </a:p>
        </p:txBody>
      </p:sp>
      <p:cxnSp>
        <p:nvCxnSpPr>
          <p:cNvPr id="84" name="直线连接符 5"/>
          <p:cNvCxnSpPr/>
          <p:nvPr/>
        </p:nvCxnSpPr>
        <p:spPr>
          <a:xfrm rot="16200000" flipH="1">
            <a:off x="1316184" y="3602182"/>
            <a:ext cx="5486396" cy="1"/>
          </a:xfrm>
          <a:prstGeom prst="line">
            <a:avLst/>
          </a:prstGeom>
          <a:ln w="28575" cmpd="sng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文本框 4"/>
          <p:cNvSpPr txBox="1"/>
          <p:nvPr/>
        </p:nvSpPr>
        <p:spPr>
          <a:xfrm>
            <a:off x="4341146" y="1006925"/>
            <a:ext cx="4207113" cy="736438"/>
          </a:xfrm>
          <a:prstGeom prst="rect">
            <a:avLst/>
          </a:prstGeom>
          <a:noFill/>
        </p:spPr>
        <p:txBody>
          <a:bodyPr wrap="square" lIns="119713" tIns="59858" rIns="119713" bIns="59858" rtlCol="0" anchor="ctr">
            <a:spAutoFit/>
          </a:bodyPr>
          <a:lstStyle/>
          <a:p>
            <a:pPr>
              <a:lnSpc>
                <a:spcPct val="200000"/>
              </a:lnSpc>
            </a:pPr>
            <a:r>
              <a:rPr kumimoji="1" lang="zh-CN" altLang="en-US" sz="2000" dirty="0" smtClean="0">
                <a:solidFill>
                  <a:srgbClr val="7F7F7F"/>
                </a:solidFill>
                <a:latin typeface="微软雅黑"/>
                <a:ea typeface="微软雅黑"/>
                <a:cs typeface="微软雅黑"/>
              </a:rPr>
              <a:t>概述、消息平台定位、架构 </a:t>
            </a:r>
            <a:endParaRPr kumimoji="1" lang="en-US" altLang="zh-CN" sz="2000" dirty="0" smtClean="0">
              <a:solidFill>
                <a:srgbClr val="7F7F7F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0" name="文本框 4"/>
          <p:cNvSpPr txBox="1"/>
          <p:nvPr/>
        </p:nvSpPr>
        <p:spPr>
          <a:xfrm>
            <a:off x="4341146" y="3233962"/>
            <a:ext cx="7257754" cy="736438"/>
          </a:xfrm>
          <a:prstGeom prst="rect">
            <a:avLst/>
          </a:prstGeom>
          <a:noFill/>
        </p:spPr>
        <p:txBody>
          <a:bodyPr wrap="square" lIns="119713" tIns="59858" rIns="119713" bIns="59858" rtlCol="0" anchor="ctr">
            <a:spAutoFit/>
          </a:bodyPr>
          <a:lstStyle/>
          <a:p>
            <a:pPr>
              <a:lnSpc>
                <a:spcPct val="200000"/>
              </a:lnSpc>
            </a:pPr>
            <a:r>
              <a:rPr kumimoji="1" lang="zh-CN" altLang="en-US" sz="2000" dirty="0">
                <a:solidFill>
                  <a:srgbClr val="7F7F7F"/>
                </a:solidFill>
                <a:latin typeface="微软雅黑"/>
                <a:ea typeface="微软雅黑"/>
                <a:cs typeface="微软雅黑"/>
              </a:rPr>
              <a:t>扩展性</a:t>
            </a:r>
            <a:r>
              <a:rPr kumimoji="1" lang="zh-CN" altLang="en-US" sz="2000" dirty="0" smtClean="0">
                <a:solidFill>
                  <a:srgbClr val="7F7F7F"/>
                </a:solidFill>
                <a:latin typeface="微软雅黑"/>
                <a:ea typeface="微软雅黑"/>
                <a:cs typeface="微软雅黑"/>
              </a:rPr>
              <a:t>，可靠性，一致性保障策略</a:t>
            </a:r>
            <a:endParaRPr kumimoji="1" lang="en-US" altLang="zh-CN" sz="2000" dirty="0" smtClean="0">
              <a:solidFill>
                <a:srgbClr val="7F7F7F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2" name="文本框 4"/>
          <p:cNvSpPr txBox="1"/>
          <p:nvPr/>
        </p:nvSpPr>
        <p:spPr>
          <a:xfrm>
            <a:off x="4341146" y="4381340"/>
            <a:ext cx="4207113" cy="643592"/>
          </a:xfrm>
          <a:prstGeom prst="rect">
            <a:avLst/>
          </a:prstGeom>
          <a:noFill/>
        </p:spPr>
        <p:txBody>
          <a:bodyPr wrap="square" lIns="119713" tIns="59858" rIns="119713" bIns="59858" rtlCol="0" anchor="ctr">
            <a:spAutoFit/>
          </a:bodyPr>
          <a:lstStyle/>
          <a:p>
            <a:pPr>
              <a:lnSpc>
                <a:spcPct val="200000"/>
              </a:lnSpc>
            </a:pPr>
            <a:r>
              <a:rPr kumimoji="1" lang="zh-CN" altLang="en-US" sz="2000" dirty="0" smtClean="0">
                <a:solidFill>
                  <a:srgbClr val="7F7F7F"/>
                </a:solidFill>
                <a:latin typeface="+mj-ea"/>
                <a:ea typeface="微软雅黑"/>
                <a:cs typeface="微软雅黑"/>
                <a:sym typeface="微软雅黑" pitchFamily="34" charset="-122"/>
              </a:rPr>
              <a:t>作用与应用场景、</a:t>
            </a:r>
            <a:r>
              <a:rPr kumimoji="1" lang="zh-CN" altLang="en-US" sz="2000" dirty="0" smtClean="0">
                <a:solidFill>
                  <a:srgbClr val="7F7F7F"/>
                </a:solidFill>
                <a:latin typeface="微软雅黑"/>
                <a:ea typeface="微软雅黑"/>
                <a:cs typeface="微软雅黑"/>
              </a:rPr>
              <a:t>具体场景举例</a:t>
            </a:r>
            <a:endParaRPr kumimoji="1" lang="en-US" altLang="zh-CN" sz="2000" dirty="0" smtClean="0">
              <a:solidFill>
                <a:srgbClr val="7F7F7F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3" name="文本框 4"/>
          <p:cNvSpPr txBox="1"/>
          <p:nvPr/>
        </p:nvSpPr>
        <p:spPr>
          <a:xfrm>
            <a:off x="4341146" y="2124870"/>
            <a:ext cx="5755354" cy="736438"/>
          </a:xfrm>
          <a:prstGeom prst="rect">
            <a:avLst/>
          </a:prstGeom>
          <a:noFill/>
        </p:spPr>
        <p:txBody>
          <a:bodyPr wrap="square" lIns="119713" tIns="59858" rIns="119713" bIns="59858" rtlCol="0" anchor="ctr">
            <a:spAutoFit/>
          </a:bodyPr>
          <a:lstStyle/>
          <a:p>
            <a:pPr>
              <a:lnSpc>
                <a:spcPct val="200000"/>
              </a:lnSpc>
            </a:pPr>
            <a:r>
              <a:rPr kumimoji="1" lang="zh-CN" altLang="en-US" sz="2000" dirty="0" smtClean="0">
                <a:solidFill>
                  <a:srgbClr val="7F7F7F"/>
                </a:solidFill>
                <a:latin typeface="微软雅黑"/>
                <a:ea typeface="微软雅黑"/>
                <a:cs typeface="微软雅黑"/>
              </a:rPr>
              <a:t>客户端综述，</a:t>
            </a:r>
            <a:r>
              <a:rPr kumimoji="1" lang="en-US" altLang="zh-CN" sz="2000" dirty="0" smtClean="0">
                <a:solidFill>
                  <a:srgbClr val="7F7F7F"/>
                </a:solidFill>
                <a:latin typeface="微软雅黑"/>
                <a:ea typeface="微软雅黑"/>
                <a:cs typeface="微软雅黑"/>
              </a:rPr>
              <a:t>Broker</a:t>
            </a:r>
            <a:r>
              <a:rPr kumimoji="1" lang="zh-CN" altLang="en-US" sz="2000" dirty="0" smtClean="0">
                <a:solidFill>
                  <a:srgbClr val="7F7F7F"/>
                </a:solidFill>
                <a:latin typeface="微软雅黑"/>
                <a:ea typeface="微软雅黑"/>
                <a:cs typeface="微软雅黑"/>
              </a:rPr>
              <a:t>服务端，消息平台控制台</a:t>
            </a:r>
            <a:endParaRPr kumimoji="1" lang="en-US" altLang="zh-CN" sz="2000" dirty="0" smtClean="0">
              <a:solidFill>
                <a:srgbClr val="7F7F7F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1" name="文本框 4"/>
          <p:cNvSpPr txBox="1"/>
          <p:nvPr/>
        </p:nvSpPr>
        <p:spPr>
          <a:xfrm>
            <a:off x="4464518" y="5433622"/>
            <a:ext cx="6450226" cy="1351991"/>
          </a:xfrm>
          <a:prstGeom prst="rect">
            <a:avLst/>
          </a:prstGeom>
          <a:noFill/>
        </p:spPr>
        <p:txBody>
          <a:bodyPr wrap="square" lIns="119713" tIns="59858" rIns="119713" bIns="59858" rtlCol="0" anchor="ctr">
            <a:spAutoFit/>
          </a:bodyPr>
          <a:lstStyle/>
          <a:p>
            <a:pPr>
              <a:lnSpc>
                <a:spcPct val="200000"/>
              </a:lnSpc>
            </a:pPr>
            <a:r>
              <a:rPr kumimoji="1" lang="zh-CN" altLang="en-US" sz="2000" dirty="0" smtClean="0">
                <a:solidFill>
                  <a:schemeClr val="bg1">
                    <a:lumMod val="50000"/>
                  </a:schemeClr>
                </a:solidFill>
                <a:latin typeface="微软雅黑"/>
                <a:ea typeface="微软雅黑"/>
                <a:cs typeface="微软雅黑"/>
              </a:rPr>
              <a:t>数据库脚本导入、</a:t>
            </a:r>
            <a:r>
              <a:rPr kumimoji="1" lang="en-US" altLang="zh-CN" sz="2000" dirty="0" smtClean="0">
                <a:solidFill>
                  <a:schemeClr val="bg1">
                    <a:lumMod val="50000"/>
                  </a:schemeClr>
                </a:solidFill>
                <a:latin typeface="微软雅黑"/>
                <a:ea typeface="微软雅黑"/>
                <a:cs typeface="微软雅黑"/>
              </a:rPr>
              <a:t>Jar</a:t>
            </a:r>
            <a:r>
              <a:rPr kumimoji="1" lang="zh-CN" altLang="en-US" sz="2000" dirty="0" smtClean="0">
                <a:solidFill>
                  <a:schemeClr val="bg1">
                    <a:lumMod val="50000"/>
                  </a:schemeClr>
                </a:solidFill>
                <a:latin typeface="微软雅黑"/>
                <a:ea typeface="微软雅黑"/>
                <a:cs typeface="微软雅黑"/>
              </a:rPr>
              <a:t>包引入、配置文件引入</a:t>
            </a:r>
            <a:endParaRPr kumimoji="1" lang="en-US" altLang="zh-CN" sz="2000" dirty="0" smtClean="0">
              <a:solidFill>
                <a:schemeClr val="bg1">
                  <a:lumMod val="50000"/>
                </a:schemeClr>
              </a:solidFill>
              <a:latin typeface="微软雅黑"/>
              <a:ea typeface="微软雅黑"/>
              <a:cs typeface="微软雅黑"/>
            </a:endParaRPr>
          </a:p>
          <a:p>
            <a:pPr>
              <a:lnSpc>
                <a:spcPct val="200000"/>
              </a:lnSpc>
            </a:pPr>
            <a:endParaRPr kumimoji="1" lang="en-US" altLang="zh-CN" sz="2000" dirty="0" smtClean="0">
              <a:solidFill>
                <a:srgbClr val="7F7F7F"/>
              </a:solidFill>
              <a:latin typeface="微软雅黑"/>
              <a:ea typeface="微软雅黑"/>
              <a:cs typeface="微软雅黑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09600" y="0"/>
            <a:ext cx="10972800" cy="604838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anchor="ctr"/>
          <a:lstStyle/>
          <a:p>
            <a:pPr marL="0" indent="0" algn="r" eaLnBrk="1" hangingPunct="1">
              <a:defRPr/>
            </a:pPr>
            <a:r>
              <a:rPr lang="zh-CN" altLang="en-US" sz="2400" b="1" dirty="0" smtClean="0">
                <a:latin typeface="+mj-ea"/>
                <a:sym typeface="微软雅黑" pitchFamily="34" charset="-122"/>
              </a:rPr>
              <a:t>作用与应用场景</a:t>
            </a:r>
          </a:p>
        </p:txBody>
      </p:sp>
      <p:graphicFrame>
        <p:nvGraphicFramePr>
          <p:cNvPr id="3" name="图示 2"/>
          <p:cNvGraphicFramePr/>
          <p:nvPr>
            <p:extLst>
              <p:ext uri="{D42A27DB-BD31-4B8C-83A1-F6EECF244321}">
                <p14:modId xmlns="" xmlns:p14="http://schemas.microsoft.com/office/powerpoint/2010/main" val="4131897881"/>
              </p:ext>
            </p:extLst>
          </p:nvPr>
        </p:nvGraphicFramePr>
        <p:xfrm>
          <a:off x="2349500" y="927100"/>
          <a:ext cx="9105900" cy="5359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2775633" y="20574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+mj-ea"/>
                <a:ea typeface="+mj-ea"/>
              </a:rPr>
              <a:t>作用</a:t>
            </a:r>
            <a:endParaRPr lang="zh-CN" altLang="en-US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775633" y="4726715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+mj-ea"/>
                <a:ea typeface="+mj-ea"/>
              </a:rPr>
              <a:t>应用</a:t>
            </a:r>
            <a:endParaRPr lang="en-US" altLang="zh-CN" b="1" dirty="0" smtClean="0">
              <a:solidFill>
                <a:schemeClr val="bg1"/>
              </a:solidFill>
              <a:latin typeface="+mj-ea"/>
              <a:ea typeface="+mj-ea"/>
            </a:endParaRPr>
          </a:p>
          <a:p>
            <a:r>
              <a:rPr lang="zh-CN" altLang="en-US" b="1" dirty="0">
                <a:solidFill>
                  <a:schemeClr val="bg1"/>
                </a:solidFill>
                <a:latin typeface="+mj-ea"/>
                <a:ea typeface="+mj-ea"/>
              </a:rPr>
              <a:t>场景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42999" y="3326199"/>
            <a:ext cx="1841501" cy="461665"/>
          </a:xfrm>
          <a:prstGeom prst="rect">
            <a:avLst/>
          </a:prstGeom>
          <a:noFill/>
          <a:ln>
            <a:solidFill>
              <a:srgbClr val="FF0000"/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+mj-ea"/>
                <a:ea typeface="+mj-ea"/>
              </a:rPr>
              <a:t>MsgFrame</a:t>
            </a:r>
            <a:endParaRPr lang="zh-CN" altLang="en-US" sz="2400" b="1" dirty="0">
              <a:latin typeface="+mj-ea"/>
              <a:ea typeface="+mj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848097" y="1226403"/>
            <a:ext cx="7493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latin typeface="+mj-ea"/>
                <a:ea typeface="+mj-ea"/>
              </a:rPr>
              <a:t>应用程序或组件之间的一种通讯方式</a:t>
            </a:r>
            <a:endParaRPr lang="en-US" altLang="zh-CN" sz="14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+mj-ea"/>
                <a:ea typeface="+mj-ea"/>
              </a:rPr>
              <a:t>•</a:t>
            </a:r>
            <a:r>
              <a:rPr lang="zh-CN" altLang="en-US" sz="1400" dirty="0">
                <a:latin typeface="+mj-ea"/>
                <a:ea typeface="+mj-ea"/>
              </a:rPr>
              <a:t>提高应用的响应时间</a:t>
            </a:r>
            <a:endParaRPr lang="en-US" altLang="zh-CN" sz="14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+mj-ea"/>
                <a:ea typeface="+mj-ea"/>
              </a:rPr>
              <a:t>•</a:t>
            </a:r>
            <a:r>
              <a:rPr lang="zh-CN" altLang="en-US" sz="1400" dirty="0">
                <a:latin typeface="+mj-ea"/>
                <a:ea typeface="+mj-ea"/>
              </a:rPr>
              <a:t>可靠的异步调用</a:t>
            </a:r>
            <a:endParaRPr lang="en-US" altLang="zh-CN" sz="14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+mj-ea"/>
                <a:ea typeface="+mj-ea"/>
              </a:rPr>
              <a:t>•</a:t>
            </a:r>
            <a:r>
              <a:rPr lang="zh-CN" altLang="en-US" sz="1400" dirty="0">
                <a:latin typeface="+mj-ea"/>
                <a:ea typeface="+mj-ea"/>
              </a:rPr>
              <a:t>松散</a:t>
            </a:r>
            <a:r>
              <a:rPr lang="zh-CN" altLang="en-US" sz="1400" dirty="0" smtClean="0">
                <a:latin typeface="+mj-ea"/>
                <a:ea typeface="+mj-ea"/>
              </a:rPr>
              <a:t>耦合</a:t>
            </a:r>
            <a:endParaRPr lang="en-US" altLang="zh-CN" sz="1400" dirty="0" smtClean="0">
              <a:latin typeface="+mj-ea"/>
              <a:ea typeface="+mj-ea"/>
            </a:endParaRPr>
          </a:p>
          <a:p>
            <a:pPr lvl="1">
              <a:lnSpc>
                <a:spcPct val="150000"/>
              </a:lnSpc>
            </a:pPr>
            <a:r>
              <a:rPr lang="zh-CN" altLang="en-US" sz="1400" dirty="0" smtClean="0">
                <a:latin typeface="+mj-ea"/>
                <a:ea typeface="+mj-ea"/>
              </a:rPr>
              <a:t>发送者和接收者不必了解对方，只需要认识消息</a:t>
            </a:r>
            <a:endParaRPr lang="en-US" altLang="zh-CN" sz="1400" dirty="0" smtClean="0">
              <a:latin typeface="+mj-ea"/>
              <a:ea typeface="+mj-ea"/>
            </a:endParaRPr>
          </a:p>
          <a:p>
            <a:pPr lvl="1">
              <a:lnSpc>
                <a:spcPct val="150000"/>
              </a:lnSpc>
            </a:pPr>
            <a:r>
              <a:rPr lang="zh-CN" altLang="en-US" sz="1400" dirty="0" smtClean="0">
                <a:latin typeface="+mj-ea"/>
                <a:ea typeface="+mj-ea"/>
              </a:rPr>
              <a:t>发送者</a:t>
            </a:r>
            <a:r>
              <a:rPr lang="zh-CN" altLang="en-US" sz="1400" dirty="0">
                <a:latin typeface="+mj-ea"/>
                <a:ea typeface="+mj-ea"/>
              </a:rPr>
              <a:t>和接收者不必</a:t>
            </a:r>
            <a:r>
              <a:rPr lang="zh-CN" altLang="en-US" sz="1400" dirty="0" smtClean="0">
                <a:latin typeface="+mj-ea"/>
                <a:ea typeface="+mj-ea"/>
              </a:rPr>
              <a:t>同时在线</a:t>
            </a:r>
            <a:endParaRPr lang="zh-CN" altLang="en-US" sz="1200" dirty="0">
              <a:latin typeface="+mj-ea"/>
              <a:ea typeface="+mj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848097" y="3924637"/>
            <a:ext cx="52197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latin typeface="+mj-ea"/>
                <a:ea typeface="+mj-ea"/>
              </a:rPr>
              <a:t>•</a:t>
            </a:r>
            <a:r>
              <a:rPr lang="zh-CN" altLang="en-US" sz="1400" dirty="0">
                <a:latin typeface="+mj-ea"/>
                <a:ea typeface="+mj-ea"/>
              </a:rPr>
              <a:t>数据复制</a:t>
            </a:r>
            <a:endParaRPr lang="en-US" altLang="zh-CN" sz="1400" dirty="0">
              <a:latin typeface="+mj-ea"/>
              <a:ea typeface="+mj-ea"/>
            </a:endParaRPr>
          </a:p>
          <a:p>
            <a:pPr marL="0" lvl="1">
              <a:lnSpc>
                <a:spcPct val="150000"/>
              </a:lnSpc>
            </a:pPr>
            <a:r>
              <a:rPr lang="en-US" altLang="zh-CN" sz="1400" dirty="0">
                <a:latin typeface="+mj-ea"/>
                <a:ea typeface="+mj-ea"/>
              </a:rPr>
              <a:t>•</a:t>
            </a:r>
            <a:r>
              <a:rPr lang="zh-CN" altLang="en-US" sz="1400" dirty="0">
                <a:latin typeface="+mj-ea"/>
                <a:ea typeface="+mj-ea"/>
              </a:rPr>
              <a:t>日志同步</a:t>
            </a:r>
            <a:r>
              <a:rPr lang="en-US" altLang="zh-CN" sz="1400" dirty="0">
                <a:latin typeface="+mj-ea"/>
                <a:ea typeface="+mj-ea"/>
              </a:rPr>
              <a:t>(</a:t>
            </a:r>
            <a:r>
              <a:rPr lang="zh-CN" altLang="en-US" sz="1400" dirty="0">
                <a:latin typeface="+mj-ea"/>
                <a:ea typeface="+mj-ea"/>
              </a:rPr>
              <a:t>日志的传输和收集</a:t>
            </a:r>
            <a:r>
              <a:rPr lang="en-US" altLang="zh-CN" sz="1400" dirty="0">
                <a:latin typeface="+mj-ea"/>
                <a:ea typeface="+mj-ea"/>
              </a:rPr>
              <a:t>)</a:t>
            </a:r>
          </a:p>
          <a:p>
            <a:pPr marL="0" lvl="1">
              <a:lnSpc>
                <a:spcPct val="150000"/>
              </a:lnSpc>
            </a:pPr>
            <a:r>
              <a:rPr lang="en-US" altLang="zh-CN" sz="1400" dirty="0">
                <a:latin typeface="+mj-ea"/>
                <a:ea typeface="+mj-ea"/>
              </a:rPr>
              <a:t>•</a:t>
            </a:r>
            <a:r>
              <a:rPr lang="zh-CN" altLang="en-US" sz="1400" dirty="0">
                <a:latin typeface="+mj-ea"/>
                <a:ea typeface="+mj-ea"/>
              </a:rPr>
              <a:t>最终一致性场景</a:t>
            </a:r>
            <a:endParaRPr lang="en-US" altLang="zh-CN" sz="14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+mj-ea"/>
                <a:ea typeface="+mj-ea"/>
              </a:rPr>
              <a:t>•</a:t>
            </a:r>
            <a:r>
              <a:rPr lang="zh-CN" altLang="en-US" sz="1400" dirty="0">
                <a:latin typeface="+mj-ea"/>
                <a:ea typeface="+mj-ea"/>
              </a:rPr>
              <a:t>系统性调用场景</a:t>
            </a:r>
            <a:endParaRPr lang="en-US" altLang="zh-CN" sz="1400" dirty="0">
              <a:latin typeface="+mj-ea"/>
              <a:ea typeface="+mj-ea"/>
            </a:endParaRPr>
          </a:p>
          <a:p>
            <a:pPr lvl="1">
              <a:lnSpc>
                <a:spcPct val="150000"/>
              </a:lnSpc>
            </a:pPr>
            <a:r>
              <a:rPr lang="zh-CN" altLang="en-US" sz="1400" dirty="0">
                <a:latin typeface="+mj-ea"/>
                <a:ea typeface="+mj-ea"/>
              </a:rPr>
              <a:t>系统间</a:t>
            </a:r>
            <a:r>
              <a:rPr lang="en-US" altLang="zh-CN" sz="1400" dirty="0">
                <a:latin typeface="+mj-ea"/>
                <a:ea typeface="+mj-ea"/>
              </a:rPr>
              <a:t>RPC</a:t>
            </a:r>
            <a:r>
              <a:rPr lang="zh-CN" altLang="en-US" sz="1400" dirty="0">
                <a:latin typeface="+mj-ea"/>
                <a:ea typeface="+mj-ea"/>
              </a:rPr>
              <a:t>依赖解耦和</a:t>
            </a:r>
            <a:endParaRPr lang="en-US" altLang="zh-CN" sz="1400" dirty="0">
              <a:latin typeface="+mj-ea"/>
              <a:ea typeface="+mj-ea"/>
            </a:endParaRPr>
          </a:p>
          <a:p>
            <a:pPr lvl="1">
              <a:lnSpc>
                <a:spcPct val="150000"/>
              </a:lnSpc>
            </a:pPr>
            <a:r>
              <a:rPr lang="zh-CN" altLang="en-US" sz="1400" dirty="0">
                <a:latin typeface="+mj-ea"/>
                <a:ea typeface="+mj-ea"/>
              </a:rPr>
              <a:t>耗时同步操作转</a:t>
            </a:r>
            <a:r>
              <a:rPr lang="zh-CN" altLang="en-US" sz="1400" dirty="0" smtClean="0">
                <a:latin typeface="+mj-ea"/>
                <a:ea typeface="+mj-ea"/>
              </a:rPr>
              <a:t>异步</a:t>
            </a:r>
            <a:endParaRPr lang="zh-CN" altLang="en-US" sz="12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41417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94589" y="112185"/>
            <a:ext cx="10515600" cy="505732"/>
          </a:xfrm>
        </p:spPr>
        <p:txBody>
          <a:bodyPr>
            <a:normAutofit/>
          </a:bodyPr>
          <a:lstStyle/>
          <a:p>
            <a:pPr algn="r"/>
            <a:r>
              <a:rPr lang="zh-CN" altLang="en-US" sz="2400" b="1" dirty="0" smtClean="0"/>
              <a:t>场景（一）日志同步</a:t>
            </a:r>
            <a:endParaRPr lang="zh-CN" altLang="en-US" sz="24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04075" y="729797"/>
            <a:ext cx="10699997" cy="5504748"/>
          </a:xfrm>
        </p:spPr>
        <p:txBody>
          <a:bodyPr>
            <a:normAutofit/>
          </a:bodyPr>
          <a:lstStyle/>
          <a:p>
            <a:pPr marL="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</a:pPr>
            <a:r>
              <a:rPr lang="zh-CN" altLang="en-US" sz="1800" dirty="0" smtClean="0">
                <a:latin typeface="+mj-ea"/>
                <a:ea typeface="+mj-ea"/>
              </a:rPr>
              <a:t>应用通过可靠异步方式将日志同步到消息平台</a:t>
            </a:r>
            <a:endParaRPr lang="en-US" altLang="zh-CN" sz="1800" dirty="0" smtClean="0">
              <a:latin typeface="+mj-ea"/>
              <a:ea typeface="+mj-ea"/>
            </a:endParaRPr>
          </a:p>
          <a:p>
            <a:pPr marL="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</a:pPr>
            <a:r>
              <a:rPr lang="zh-CN" altLang="en-US" sz="1800" dirty="0" smtClean="0">
                <a:latin typeface="+mj-ea"/>
                <a:ea typeface="+mj-ea"/>
              </a:rPr>
              <a:t>可以对日志做实时或离线分析</a:t>
            </a:r>
            <a:endParaRPr lang="en-US" altLang="zh-CN" sz="1800" dirty="0" smtClean="0">
              <a:latin typeface="+mj-ea"/>
              <a:ea typeface="+mj-ea"/>
            </a:endParaRPr>
          </a:p>
          <a:p>
            <a:pPr marL="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</a:pPr>
            <a:r>
              <a:rPr lang="zh-CN" altLang="en-US" sz="1800" dirty="0" smtClean="0">
                <a:latin typeface="+mj-ea"/>
                <a:ea typeface="+mj-ea"/>
              </a:rPr>
              <a:t>对于此类业务，可以用</a:t>
            </a:r>
            <a:r>
              <a:rPr lang="en-US" altLang="zh-CN" sz="1800" dirty="0" smtClean="0">
                <a:latin typeface="+mj-ea"/>
                <a:ea typeface="+mj-ea"/>
              </a:rPr>
              <a:t>SendOneWay</a:t>
            </a:r>
            <a:r>
              <a:rPr lang="zh-CN" altLang="en-US" sz="1800" dirty="0" smtClean="0">
                <a:latin typeface="+mj-ea"/>
                <a:ea typeface="+mj-ea"/>
              </a:rPr>
              <a:t>方式发送消息，并且异步发送消息，性能最高，此类场景数据，重要性不是很高，追求性能。</a:t>
            </a:r>
            <a:endParaRPr lang="en-US" altLang="zh-CN" sz="2400" dirty="0" smtClean="0">
              <a:latin typeface="+mj-ea"/>
              <a:ea typeface="+mj-ea"/>
            </a:endParaRPr>
          </a:p>
          <a:p>
            <a:endParaRPr lang="zh-CN" altLang="en-US" sz="2800" dirty="0">
              <a:latin typeface="+mj-ea"/>
              <a:ea typeface="+mj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753147" y="4100607"/>
            <a:ext cx="3860163" cy="57606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</a:rPr>
              <a:t>Broker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753148" y="2830765"/>
            <a:ext cx="1536171" cy="576064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</a:rPr>
              <a:t>App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077140" y="2830765"/>
            <a:ext cx="1536171" cy="576064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</a:rPr>
              <a:t>App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8369188" y="2830765"/>
            <a:ext cx="1536171" cy="576064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</a:rPr>
              <a:t>App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16" name="流程图: 磁盘 15"/>
          <p:cNvSpPr/>
          <p:nvPr/>
        </p:nvSpPr>
        <p:spPr>
          <a:xfrm>
            <a:off x="3081073" y="5370449"/>
            <a:ext cx="1440160" cy="864096"/>
          </a:xfrm>
          <a:prstGeom prst="flowChartMagneticDisk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</a:rPr>
              <a:t>HBase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845225" y="5370449"/>
            <a:ext cx="1536171" cy="864096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</a:rPr>
              <a:t>Storm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445705" y="2830765"/>
            <a:ext cx="1536171" cy="576064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</a:rPr>
              <a:t>App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20" name="等腰三角形 19"/>
          <p:cNvSpPr/>
          <p:nvPr/>
        </p:nvSpPr>
        <p:spPr bwMode="auto">
          <a:xfrm rot="10800000">
            <a:off x="2113903" y="3540996"/>
            <a:ext cx="7322195" cy="425443"/>
          </a:xfrm>
          <a:prstGeom prst="triangl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下箭头 3"/>
          <p:cNvSpPr/>
          <p:nvPr/>
        </p:nvSpPr>
        <p:spPr bwMode="auto">
          <a:xfrm rot="3195233">
            <a:off x="4622812" y="4752421"/>
            <a:ext cx="342900" cy="600001"/>
          </a:xfrm>
          <a:prstGeom prst="downArrow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6" name="下箭头 25"/>
          <p:cNvSpPr/>
          <p:nvPr/>
        </p:nvSpPr>
        <p:spPr bwMode="auto">
          <a:xfrm rot="18178710">
            <a:off x="6336000" y="4723558"/>
            <a:ext cx="342900" cy="600001"/>
          </a:xfrm>
          <a:prstGeom prst="downArrow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86986397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04076" y="99374"/>
            <a:ext cx="10515600" cy="505732"/>
          </a:xfrm>
        </p:spPr>
        <p:txBody>
          <a:bodyPr>
            <a:normAutofit/>
          </a:bodyPr>
          <a:lstStyle/>
          <a:p>
            <a:pPr algn="r"/>
            <a:r>
              <a:rPr lang="zh-CN" altLang="en-US" sz="2400" b="1" dirty="0" smtClean="0"/>
              <a:t>场景（二）事件中心中的使用</a:t>
            </a:r>
            <a:endParaRPr lang="zh-CN" altLang="en-US" sz="24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04076" y="729797"/>
            <a:ext cx="10672288" cy="5227658"/>
          </a:xfrm>
        </p:spPr>
        <p:txBody>
          <a:bodyPr>
            <a:normAutofit/>
          </a:bodyPr>
          <a:lstStyle/>
          <a:p>
            <a:pPr marL="0">
              <a:lnSpc>
                <a:spcPct val="150000"/>
              </a:lnSpc>
              <a:spcBef>
                <a:spcPts val="0"/>
              </a:spcBef>
            </a:pP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不同事件源系统同步消息到消息平台</a:t>
            </a:r>
            <a:endParaRPr lang="en-US" altLang="zh-CN" sz="2000" dirty="0" smtClean="0">
              <a:latin typeface="宋体" pitchFamily="2" charset="-122"/>
              <a:ea typeface="宋体" pitchFamily="2" charset="-122"/>
            </a:endParaRPr>
          </a:p>
          <a:p>
            <a:pPr marL="0">
              <a:lnSpc>
                <a:spcPct val="150000"/>
              </a:lnSpc>
              <a:spcBef>
                <a:spcPts val="0"/>
              </a:spcBef>
            </a:pP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事件中心引擎从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broker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获取各个数据源的输入事件</a:t>
            </a:r>
            <a:endParaRPr lang="en-US" altLang="zh-CN" sz="2000" dirty="0" smtClean="0">
              <a:latin typeface="宋体" pitchFamily="2" charset="-122"/>
              <a:ea typeface="宋体" pitchFamily="2" charset="-122"/>
            </a:endParaRPr>
          </a:p>
          <a:p>
            <a:pPr marL="0">
              <a:lnSpc>
                <a:spcPct val="150000"/>
              </a:lnSpc>
              <a:spcBef>
                <a:spcPts val="0"/>
              </a:spcBef>
            </a:pP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对于此类业务场景，可以采用普通发送消息异步发送方式</a:t>
            </a:r>
            <a:endParaRPr lang="zh-CN" altLang="en-US" sz="20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410423" y="3936095"/>
            <a:ext cx="2373554" cy="57606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Broker</a:t>
            </a:r>
            <a:endParaRPr lang="zh-CN" altLang="en-US" b="1" dirty="0"/>
          </a:p>
        </p:txBody>
      </p:sp>
      <p:sp>
        <p:nvSpPr>
          <p:cNvPr id="6" name="矩形 5"/>
          <p:cNvSpPr/>
          <p:nvPr/>
        </p:nvSpPr>
        <p:spPr>
          <a:xfrm>
            <a:off x="1402448" y="2750126"/>
            <a:ext cx="1536171" cy="463337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bg1"/>
                </a:solidFill>
              </a:rPr>
              <a:t>营业厅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3595864" y="2777837"/>
            <a:ext cx="1536171" cy="477191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</a:rPr>
              <a:t>CRM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5733860" y="2763982"/>
            <a:ext cx="1536171" cy="475784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</a:rPr>
              <a:t>BOSS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340367" y="5111750"/>
            <a:ext cx="2513663" cy="471055"/>
          </a:xfrm>
          <a:prstGeom prst="rect">
            <a:avLst/>
          </a:prstGeom>
          <a:gradFill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bg1"/>
                </a:solidFill>
              </a:rPr>
              <a:t>事件中心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7922884" y="2763982"/>
            <a:ext cx="1760285" cy="461932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bg1"/>
                </a:solidFill>
              </a:rPr>
              <a:t>事件源系统</a:t>
            </a:r>
            <a:r>
              <a:rPr lang="en-US" altLang="zh-CN" b="1" dirty="0" smtClean="0">
                <a:solidFill>
                  <a:schemeClr val="bg1"/>
                </a:solidFill>
              </a:rPr>
              <a:t>…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13" name="下箭头 12"/>
          <p:cNvSpPr/>
          <p:nvPr/>
        </p:nvSpPr>
        <p:spPr bwMode="auto">
          <a:xfrm>
            <a:off x="5432717" y="4564661"/>
            <a:ext cx="328965" cy="451840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" name="等腰三角形 13"/>
          <p:cNvSpPr/>
          <p:nvPr/>
        </p:nvSpPr>
        <p:spPr bwMode="auto">
          <a:xfrm rot="10800000">
            <a:off x="1936103" y="3364457"/>
            <a:ext cx="7322195" cy="425443"/>
          </a:xfrm>
          <a:prstGeom prst="triangl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86986397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52500" y="241235"/>
            <a:ext cx="10515600" cy="383900"/>
          </a:xfrm>
        </p:spPr>
        <p:txBody>
          <a:bodyPr>
            <a:normAutofit fontScale="90000"/>
          </a:bodyPr>
          <a:lstStyle/>
          <a:p>
            <a:pPr algn="r"/>
            <a:r>
              <a:rPr lang="zh-CN" altLang="en-US" sz="2400" b="1" dirty="0" smtClean="0"/>
              <a:t>场景（</a:t>
            </a:r>
            <a:r>
              <a:rPr lang="zh-CN" altLang="en-US" sz="2400" b="1" dirty="0"/>
              <a:t>三</a:t>
            </a:r>
            <a:r>
              <a:rPr lang="zh-CN" altLang="en-US" sz="2400" b="1" dirty="0" smtClean="0"/>
              <a:t>）事务一致性场景</a:t>
            </a:r>
            <a:endParaRPr lang="zh-CN" altLang="en-US" sz="24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9586" y="750247"/>
            <a:ext cx="10698514" cy="5553571"/>
          </a:xfrm>
        </p:spPr>
        <p:txBody>
          <a:bodyPr>
            <a:normAutofit/>
          </a:bodyPr>
          <a:lstStyle/>
          <a:p>
            <a:pPr marL="0">
              <a:lnSpc>
                <a:spcPct val="150000"/>
              </a:lnSpc>
              <a:spcBef>
                <a:spcPts val="800"/>
              </a:spcBef>
              <a:buFont typeface="Wingdings" panose="05000000000000000000" pitchFamily="2" charset="2"/>
              <a:buChar char="n"/>
            </a:pPr>
            <a:r>
              <a:rPr lang="zh-CN" altLang="en-US" sz="1800" dirty="0" smtClean="0">
                <a:latin typeface="+mj-ea"/>
                <a:ea typeface="+mj-ea"/>
              </a:rPr>
              <a:t>为面向服务架构（</a:t>
            </a:r>
            <a:r>
              <a:rPr lang="en-US" altLang="zh-CN" sz="1800" dirty="0" smtClean="0">
                <a:latin typeface="+mj-ea"/>
                <a:ea typeface="+mj-ea"/>
              </a:rPr>
              <a:t>SOA</a:t>
            </a:r>
            <a:r>
              <a:rPr lang="zh-CN" altLang="en-US" sz="1800" dirty="0" smtClean="0">
                <a:latin typeface="+mj-ea"/>
                <a:ea typeface="+mj-ea"/>
              </a:rPr>
              <a:t>）提供分布式事务支持，保证全局数据的一致性</a:t>
            </a:r>
          </a:p>
          <a:p>
            <a:pPr marL="0">
              <a:lnSpc>
                <a:spcPct val="150000"/>
              </a:lnSpc>
              <a:spcBef>
                <a:spcPts val="800"/>
              </a:spcBef>
              <a:buFont typeface="Wingdings" panose="05000000000000000000" pitchFamily="2" charset="2"/>
              <a:buChar char="n"/>
            </a:pPr>
            <a:r>
              <a:rPr lang="zh-CN" altLang="en-US" sz="1800" dirty="0" smtClean="0">
                <a:latin typeface="+mj-ea"/>
                <a:ea typeface="+mj-ea"/>
              </a:rPr>
              <a:t>这种场景要求最高，发送成功候需要保证发送一定成功（对于发送不成功的消息，客户端提供后台线程扫描，保证一定成功），消费一定也要被消费到。</a:t>
            </a:r>
            <a:endParaRPr lang="en-US" altLang="zh-CN" sz="1800" dirty="0" smtClean="0">
              <a:latin typeface="+mj-ea"/>
              <a:ea typeface="+mj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203574" y="3588980"/>
            <a:ext cx="1988728" cy="1099284"/>
          </a:xfrm>
          <a:prstGeom prst="rect">
            <a:avLst/>
          </a:prstGeom>
          <a:solidFill>
            <a:srgbClr val="00B0F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bg1"/>
                </a:solidFill>
                <a:latin typeface="+mj-ea"/>
                <a:ea typeface="+mj-ea"/>
              </a:rPr>
              <a:t>营业厅</a:t>
            </a:r>
            <a:endParaRPr lang="zh-CN" altLang="en-US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630869" y="3588980"/>
            <a:ext cx="1988728" cy="109928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+mj-ea"/>
                <a:ea typeface="+mj-ea"/>
              </a:rPr>
              <a:t>Broker</a:t>
            </a:r>
            <a:endParaRPr lang="zh-CN" altLang="en-US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706783" y="3058502"/>
            <a:ext cx="1988728" cy="57606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bg1"/>
                </a:solidFill>
                <a:latin typeface="+mj-ea"/>
                <a:ea typeface="+mj-ea"/>
              </a:rPr>
              <a:t>订单中心</a:t>
            </a:r>
            <a:endParaRPr lang="zh-CN" altLang="en-US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722290" y="3850590"/>
            <a:ext cx="1988728" cy="57606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bg1"/>
                </a:solidFill>
                <a:latin typeface="+mj-ea"/>
                <a:ea typeface="+mj-ea"/>
              </a:rPr>
              <a:t>账 户中心</a:t>
            </a:r>
            <a:endParaRPr lang="zh-CN" altLang="en-US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722290" y="5218742"/>
            <a:ext cx="1988728" cy="57606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+mj-ea"/>
                <a:ea typeface="+mj-ea"/>
              </a:rPr>
              <a:t>CRM</a:t>
            </a:r>
            <a:endParaRPr lang="zh-CN" altLang="en-US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73424" y="4426654"/>
            <a:ext cx="5309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latin typeface="+mj-ea"/>
                <a:ea typeface="+mj-ea"/>
              </a:rPr>
              <a:t>…</a:t>
            </a:r>
            <a:endParaRPr lang="zh-CN" altLang="en-US" sz="2800" b="1" dirty="0">
              <a:latin typeface="+mj-ea"/>
              <a:ea typeface="+mj-ea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369098" y="3703313"/>
            <a:ext cx="10276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latin typeface="+mj-ea"/>
                <a:ea typeface="+mj-ea"/>
              </a:rPr>
              <a:t>开户消息</a:t>
            </a:r>
            <a:endParaRPr lang="zh-CN" altLang="en-US" sz="1600" b="1" dirty="0">
              <a:latin typeface="+mj-ea"/>
              <a:ea typeface="+mj-ea"/>
            </a:endParaRPr>
          </a:p>
        </p:txBody>
      </p:sp>
      <p:sp>
        <p:nvSpPr>
          <p:cNvPr id="26" name="圆柱形 25"/>
          <p:cNvSpPr/>
          <p:nvPr/>
        </p:nvSpPr>
        <p:spPr>
          <a:xfrm>
            <a:off x="1237831" y="5455016"/>
            <a:ext cx="1954471" cy="593790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+mj-ea"/>
                <a:ea typeface="+mj-ea"/>
              </a:rPr>
              <a:t>存储</a:t>
            </a:r>
          </a:p>
        </p:txBody>
      </p:sp>
      <p:sp>
        <p:nvSpPr>
          <p:cNvPr id="9" name="右箭头 8"/>
          <p:cNvSpPr/>
          <p:nvPr/>
        </p:nvSpPr>
        <p:spPr bwMode="auto">
          <a:xfrm>
            <a:off x="3313630" y="3982695"/>
            <a:ext cx="1060533" cy="311854"/>
          </a:xfrm>
          <a:prstGeom prst="rightArrow">
            <a:avLst/>
          </a:prstGeom>
          <a:solidFill>
            <a:srgbClr val="90B4E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" name="右箭头 19"/>
          <p:cNvSpPr/>
          <p:nvPr/>
        </p:nvSpPr>
        <p:spPr bwMode="auto">
          <a:xfrm rot="5400000">
            <a:off x="1948364" y="4911908"/>
            <a:ext cx="533403" cy="311854"/>
          </a:xfrm>
          <a:prstGeom prst="rightArrow">
            <a:avLst/>
          </a:prstGeom>
          <a:solidFill>
            <a:srgbClr val="90B4E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1" name="等腰三角形 20"/>
          <p:cNvSpPr/>
          <p:nvPr/>
        </p:nvSpPr>
        <p:spPr bwMode="auto">
          <a:xfrm rot="5400000">
            <a:off x="5359661" y="4128490"/>
            <a:ext cx="3584502" cy="596329"/>
          </a:xfrm>
          <a:prstGeom prst="triangl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43800441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09600" y="0"/>
            <a:ext cx="10972800" cy="604838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anchor="ctr"/>
          <a:lstStyle/>
          <a:p>
            <a:pPr marL="0" indent="0" algn="r" eaLnBrk="1" hangingPunct="1">
              <a:defRPr/>
            </a:pPr>
            <a:r>
              <a:rPr lang="zh-CN" altLang="en-US" sz="2400" b="1" dirty="0" smtClean="0">
                <a:latin typeface="+mj-ea"/>
                <a:sym typeface="微软雅黑" pitchFamily="34" charset="-122"/>
              </a:rPr>
              <a:t>目录</a:t>
            </a:r>
          </a:p>
        </p:txBody>
      </p:sp>
      <p:pic>
        <p:nvPicPr>
          <p:cNvPr id="81" name="图片 80" descr="亚信LOGO-上下无影-LOGO色相近底色上使用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28998" t="6093" r="28997" b="40686"/>
          <a:stretch/>
        </p:blipFill>
        <p:spPr>
          <a:xfrm>
            <a:off x="1106639" y="5532236"/>
            <a:ext cx="576000" cy="587185"/>
          </a:xfrm>
          <a:prstGeom prst="rect">
            <a:avLst/>
          </a:prstGeom>
        </p:spPr>
      </p:pic>
      <p:sp>
        <p:nvSpPr>
          <p:cNvPr id="82" name="文本框 6"/>
          <p:cNvSpPr txBox="1"/>
          <p:nvPr/>
        </p:nvSpPr>
        <p:spPr>
          <a:xfrm>
            <a:off x="1710048" y="1066707"/>
            <a:ext cx="2183048" cy="639952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19713" tIns="59858" rIns="119713" bIns="59858" rtlCol="0" anchor="ctr">
            <a:spAutoFit/>
          </a:bodyPr>
          <a:lstStyle/>
          <a:p>
            <a:pPr algn="dist">
              <a:lnSpc>
                <a:spcPct val="150000"/>
              </a:lnSpc>
            </a:pPr>
            <a:r>
              <a:rPr kumimoji="1" lang="zh-CN" altLang="en-US" sz="2400" b="1" dirty="0" smtClean="0">
                <a:latin typeface="微软雅黑"/>
                <a:ea typeface="微软雅黑"/>
                <a:cs typeface="微软雅黑"/>
              </a:rPr>
              <a:t>产品介绍</a:t>
            </a:r>
            <a:endParaRPr kumimoji="1" lang="en-US" altLang="zh-CN" sz="2400" b="1" dirty="0">
              <a:latin typeface="微软雅黑"/>
              <a:ea typeface="微软雅黑"/>
              <a:cs typeface="微软雅黑"/>
            </a:endParaRPr>
          </a:p>
          <a:p>
            <a:pPr algn="dist">
              <a:lnSpc>
                <a:spcPct val="150000"/>
              </a:lnSpc>
            </a:pPr>
            <a:endParaRPr kumimoji="1" lang="en-US" altLang="zh-CN" sz="2400" b="1" dirty="0" smtClean="0">
              <a:latin typeface="微软雅黑"/>
              <a:ea typeface="微软雅黑"/>
              <a:cs typeface="微软雅黑"/>
            </a:endParaRPr>
          </a:p>
          <a:p>
            <a:pPr algn="dist">
              <a:lnSpc>
                <a:spcPct val="150000"/>
              </a:lnSpc>
            </a:pPr>
            <a:r>
              <a:rPr kumimoji="1" lang="zh-CN" altLang="en-US" sz="2400" b="1" dirty="0" smtClean="0">
                <a:latin typeface="微软雅黑"/>
                <a:ea typeface="微软雅黑"/>
                <a:cs typeface="微软雅黑"/>
              </a:rPr>
              <a:t>功能实现</a:t>
            </a:r>
            <a:endParaRPr kumimoji="1" lang="en-US" altLang="zh-CN" sz="2400" b="1" dirty="0" smtClean="0">
              <a:latin typeface="微软雅黑"/>
              <a:ea typeface="微软雅黑"/>
              <a:cs typeface="微软雅黑"/>
            </a:endParaRPr>
          </a:p>
          <a:p>
            <a:pPr algn="dist">
              <a:lnSpc>
                <a:spcPct val="150000"/>
              </a:lnSpc>
            </a:pPr>
            <a:endParaRPr kumimoji="1" lang="en-US" altLang="zh-CN" sz="2400" b="1" dirty="0" smtClean="0">
              <a:latin typeface="微软雅黑"/>
              <a:ea typeface="微软雅黑"/>
              <a:cs typeface="微软雅黑"/>
            </a:endParaRPr>
          </a:p>
          <a:p>
            <a:pPr algn="dist">
              <a:lnSpc>
                <a:spcPct val="150000"/>
              </a:lnSpc>
            </a:pPr>
            <a:r>
              <a:rPr kumimoji="1" lang="zh-CN" altLang="en-US" sz="2400" b="1" dirty="0">
                <a:latin typeface="微软雅黑"/>
                <a:ea typeface="微软雅黑"/>
                <a:cs typeface="微软雅黑"/>
              </a:rPr>
              <a:t>特性</a:t>
            </a:r>
            <a:endParaRPr kumimoji="1" lang="en-US" altLang="zh-CN" sz="2400" b="1" dirty="0" smtClean="0">
              <a:latin typeface="微软雅黑"/>
              <a:ea typeface="微软雅黑"/>
              <a:cs typeface="微软雅黑"/>
            </a:endParaRPr>
          </a:p>
          <a:p>
            <a:pPr algn="dist">
              <a:lnSpc>
                <a:spcPct val="150000"/>
              </a:lnSpc>
            </a:pPr>
            <a:endParaRPr kumimoji="1" lang="en-US" altLang="zh-CN" sz="2400" b="1" dirty="0" smtClean="0">
              <a:latin typeface="微软雅黑"/>
              <a:ea typeface="微软雅黑"/>
              <a:cs typeface="微软雅黑"/>
            </a:endParaRPr>
          </a:p>
          <a:p>
            <a:pPr algn="dist">
              <a:lnSpc>
                <a:spcPct val="150000"/>
              </a:lnSpc>
            </a:pPr>
            <a:r>
              <a:rPr kumimoji="1" lang="zh-CN" altLang="en-US" sz="2400" b="1" dirty="0" smtClean="0">
                <a:latin typeface="微软雅黑"/>
                <a:ea typeface="微软雅黑"/>
                <a:cs typeface="微软雅黑"/>
              </a:rPr>
              <a:t>应用场景</a:t>
            </a:r>
            <a:endParaRPr kumimoji="1" lang="en-US" altLang="zh-CN" sz="2400" b="1" dirty="0" smtClean="0">
              <a:latin typeface="微软雅黑"/>
              <a:ea typeface="微软雅黑"/>
              <a:cs typeface="微软雅黑"/>
            </a:endParaRPr>
          </a:p>
          <a:p>
            <a:pPr algn="dist">
              <a:lnSpc>
                <a:spcPct val="150000"/>
              </a:lnSpc>
            </a:pPr>
            <a:endParaRPr kumimoji="1" lang="en-US" altLang="zh-CN" sz="2400" b="1" dirty="0" smtClean="0">
              <a:latin typeface="微软雅黑"/>
              <a:ea typeface="微软雅黑"/>
              <a:cs typeface="微软雅黑"/>
            </a:endParaRPr>
          </a:p>
          <a:p>
            <a:pPr algn="dist">
              <a:lnSpc>
                <a:spcPct val="150000"/>
              </a:lnSpc>
            </a:pPr>
            <a:r>
              <a:rPr kumimoji="1" lang="zh-CN" altLang="en-US" sz="2400" b="1" dirty="0" smtClean="0">
                <a:latin typeface="微软雅黑"/>
                <a:ea typeface="微软雅黑"/>
                <a:cs typeface="微软雅黑"/>
              </a:rPr>
              <a:t>开发步骤</a:t>
            </a:r>
            <a:endParaRPr kumimoji="1" lang="en-US" altLang="zh-CN" sz="2400" b="1" dirty="0" smtClean="0">
              <a:latin typeface="微软雅黑"/>
              <a:ea typeface="微软雅黑"/>
              <a:cs typeface="微软雅黑"/>
            </a:endParaRPr>
          </a:p>
          <a:p>
            <a:pPr algn="dist">
              <a:lnSpc>
                <a:spcPct val="150000"/>
              </a:lnSpc>
            </a:pPr>
            <a:endParaRPr kumimoji="1" lang="en-US" altLang="zh-CN" sz="2400" b="1" dirty="0" smtClean="0">
              <a:latin typeface="微软雅黑"/>
              <a:ea typeface="微软雅黑"/>
              <a:cs typeface="微软雅黑"/>
            </a:endParaRPr>
          </a:p>
          <a:p>
            <a:pPr algn="dist">
              <a:lnSpc>
                <a:spcPct val="200000"/>
              </a:lnSpc>
            </a:pPr>
            <a:endParaRPr kumimoji="1" lang="en-US" altLang="zh-CN" sz="2400" b="1" dirty="0" smtClean="0">
              <a:latin typeface="微软雅黑"/>
              <a:ea typeface="微软雅黑"/>
              <a:cs typeface="微软雅黑"/>
            </a:endParaRPr>
          </a:p>
        </p:txBody>
      </p:sp>
      <p:cxnSp>
        <p:nvCxnSpPr>
          <p:cNvPr id="84" name="直线连接符 5"/>
          <p:cNvCxnSpPr/>
          <p:nvPr/>
        </p:nvCxnSpPr>
        <p:spPr>
          <a:xfrm rot="16200000" flipH="1">
            <a:off x="1316184" y="3602182"/>
            <a:ext cx="5486396" cy="1"/>
          </a:xfrm>
          <a:prstGeom prst="line">
            <a:avLst/>
          </a:prstGeom>
          <a:ln w="28575" cmpd="sng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文本框 4"/>
          <p:cNvSpPr txBox="1"/>
          <p:nvPr/>
        </p:nvSpPr>
        <p:spPr>
          <a:xfrm>
            <a:off x="4341146" y="1006925"/>
            <a:ext cx="4207113" cy="736438"/>
          </a:xfrm>
          <a:prstGeom prst="rect">
            <a:avLst/>
          </a:prstGeom>
          <a:noFill/>
        </p:spPr>
        <p:txBody>
          <a:bodyPr wrap="square" lIns="119713" tIns="59858" rIns="119713" bIns="59858" rtlCol="0" anchor="ctr">
            <a:spAutoFit/>
          </a:bodyPr>
          <a:lstStyle/>
          <a:p>
            <a:pPr>
              <a:lnSpc>
                <a:spcPct val="200000"/>
              </a:lnSpc>
            </a:pPr>
            <a:r>
              <a:rPr kumimoji="1" lang="zh-CN" altLang="en-US" sz="2000" dirty="0" smtClean="0">
                <a:solidFill>
                  <a:srgbClr val="7F7F7F"/>
                </a:solidFill>
                <a:latin typeface="微软雅黑"/>
                <a:ea typeface="微软雅黑"/>
                <a:cs typeface="微软雅黑"/>
              </a:rPr>
              <a:t>概述、消息平台定位、架构 </a:t>
            </a:r>
            <a:endParaRPr kumimoji="1" lang="en-US" altLang="zh-CN" sz="2000" dirty="0" smtClean="0">
              <a:solidFill>
                <a:srgbClr val="7F7F7F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0" name="文本框 4"/>
          <p:cNvSpPr txBox="1"/>
          <p:nvPr/>
        </p:nvSpPr>
        <p:spPr>
          <a:xfrm>
            <a:off x="4341146" y="3280385"/>
            <a:ext cx="7257754" cy="643592"/>
          </a:xfrm>
          <a:prstGeom prst="rect">
            <a:avLst/>
          </a:prstGeom>
          <a:noFill/>
        </p:spPr>
        <p:txBody>
          <a:bodyPr wrap="square" lIns="119713" tIns="59858" rIns="119713" bIns="59858" rtlCol="0" anchor="ctr">
            <a:spAutoFit/>
          </a:bodyPr>
          <a:lstStyle/>
          <a:p>
            <a:pPr>
              <a:lnSpc>
                <a:spcPct val="200000"/>
              </a:lnSpc>
            </a:pPr>
            <a:r>
              <a:rPr kumimoji="1" lang="zh-CN" altLang="en-US" sz="2000" dirty="0">
                <a:solidFill>
                  <a:srgbClr val="7F7F7F"/>
                </a:solidFill>
                <a:latin typeface="微软雅黑"/>
                <a:ea typeface="微软雅黑"/>
                <a:cs typeface="微软雅黑"/>
              </a:rPr>
              <a:t>扩展性</a:t>
            </a:r>
            <a:r>
              <a:rPr kumimoji="1" lang="zh-CN" altLang="en-US" sz="2000" dirty="0" smtClean="0">
                <a:solidFill>
                  <a:srgbClr val="7F7F7F"/>
                </a:solidFill>
                <a:latin typeface="微软雅黑"/>
                <a:ea typeface="微软雅黑"/>
                <a:cs typeface="微软雅黑"/>
              </a:rPr>
              <a:t>，可靠性，一致性保障策略</a:t>
            </a:r>
            <a:endParaRPr kumimoji="1" lang="en-US" altLang="zh-CN" sz="2000" dirty="0" smtClean="0">
              <a:solidFill>
                <a:srgbClr val="7F7F7F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2" name="文本框 4"/>
          <p:cNvSpPr txBox="1"/>
          <p:nvPr/>
        </p:nvSpPr>
        <p:spPr>
          <a:xfrm>
            <a:off x="4341146" y="4381340"/>
            <a:ext cx="4207113" cy="643592"/>
          </a:xfrm>
          <a:prstGeom prst="rect">
            <a:avLst/>
          </a:prstGeom>
          <a:noFill/>
        </p:spPr>
        <p:txBody>
          <a:bodyPr wrap="square" lIns="119713" tIns="59858" rIns="119713" bIns="59858" rtlCol="0" anchor="ctr">
            <a:spAutoFit/>
          </a:bodyPr>
          <a:lstStyle/>
          <a:p>
            <a:pPr>
              <a:lnSpc>
                <a:spcPct val="200000"/>
              </a:lnSpc>
            </a:pPr>
            <a:r>
              <a:rPr kumimoji="1" lang="zh-CN" altLang="en-US" sz="2000" dirty="0" smtClean="0">
                <a:solidFill>
                  <a:srgbClr val="7F7F7F"/>
                </a:solidFill>
                <a:latin typeface="+mj-ea"/>
                <a:ea typeface="微软雅黑"/>
                <a:cs typeface="微软雅黑"/>
                <a:sym typeface="微软雅黑" pitchFamily="34" charset="-122"/>
              </a:rPr>
              <a:t>作用与应用场景、</a:t>
            </a:r>
            <a:r>
              <a:rPr kumimoji="1" lang="zh-CN" altLang="en-US" sz="2000" dirty="0" smtClean="0">
                <a:solidFill>
                  <a:srgbClr val="7F7F7F"/>
                </a:solidFill>
                <a:latin typeface="微软雅黑"/>
                <a:ea typeface="微软雅黑"/>
                <a:cs typeface="微软雅黑"/>
              </a:rPr>
              <a:t>具体场景举例</a:t>
            </a:r>
            <a:endParaRPr kumimoji="1" lang="en-US" altLang="zh-CN" sz="2000" dirty="0" smtClean="0">
              <a:solidFill>
                <a:srgbClr val="7F7F7F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3" name="文本框 4"/>
          <p:cNvSpPr txBox="1"/>
          <p:nvPr/>
        </p:nvSpPr>
        <p:spPr>
          <a:xfrm>
            <a:off x="4341146" y="2124870"/>
            <a:ext cx="5755354" cy="736438"/>
          </a:xfrm>
          <a:prstGeom prst="rect">
            <a:avLst/>
          </a:prstGeom>
          <a:noFill/>
        </p:spPr>
        <p:txBody>
          <a:bodyPr wrap="square" lIns="119713" tIns="59858" rIns="119713" bIns="59858" rtlCol="0" anchor="ctr">
            <a:spAutoFit/>
          </a:bodyPr>
          <a:lstStyle/>
          <a:p>
            <a:pPr>
              <a:lnSpc>
                <a:spcPct val="200000"/>
              </a:lnSpc>
            </a:pPr>
            <a:r>
              <a:rPr kumimoji="1" lang="zh-CN" altLang="en-US" sz="2000" dirty="0" smtClean="0">
                <a:solidFill>
                  <a:srgbClr val="7F7F7F"/>
                </a:solidFill>
                <a:latin typeface="微软雅黑"/>
                <a:ea typeface="微软雅黑"/>
                <a:cs typeface="微软雅黑"/>
              </a:rPr>
              <a:t>客户端综述，</a:t>
            </a:r>
            <a:r>
              <a:rPr kumimoji="1" lang="en-US" altLang="zh-CN" sz="2000" dirty="0" smtClean="0">
                <a:solidFill>
                  <a:srgbClr val="7F7F7F"/>
                </a:solidFill>
                <a:latin typeface="微软雅黑"/>
                <a:ea typeface="微软雅黑"/>
                <a:cs typeface="微软雅黑"/>
              </a:rPr>
              <a:t>Broker</a:t>
            </a:r>
            <a:r>
              <a:rPr kumimoji="1" lang="zh-CN" altLang="en-US" sz="2000" dirty="0" smtClean="0">
                <a:solidFill>
                  <a:srgbClr val="7F7F7F"/>
                </a:solidFill>
                <a:latin typeface="微软雅黑"/>
                <a:ea typeface="微软雅黑"/>
                <a:cs typeface="微软雅黑"/>
              </a:rPr>
              <a:t>服务端，消息平台控制台</a:t>
            </a:r>
            <a:endParaRPr kumimoji="1" lang="en-US" altLang="zh-CN" sz="2000" dirty="0" smtClean="0">
              <a:solidFill>
                <a:srgbClr val="7F7F7F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1" name="文本框 4"/>
          <p:cNvSpPr txBox="1"/>
          <p:nvPr/>
        </p:nvSpPr>
        <p:spPr>
          <a:xfrm>
            <a:off x="4377434" y="5433622"/>
            <a:ext cx="6450226" cy="1351991"/>
          </a:xfrm>
          <a:prstGeom prst="rect">
            <a:avLst/>
          </a:prstGeom>
          <a:noFill/>
        </p:spPr>
        <p:txBody>
          <a:bodyPr wrap="square" lIns="119713" tIns="59858" rIns="119713" bIns="59858" rtlCol="0" anchor="ctr">
            <a:spAutoFit/>
          </a:bodyPr>
          <a:lstStyle/>
          <a:p>
            <a:pPr>
              <a:lnSpc>
                <a:spcPct val="200000"/>
              </a:lnSpc>
            </a:pPr>
            <a:r>
              <a:rPr kumimoji="1" lang="zh-CN" altLang="en-US" sz="2000" dirty="0" smtClean="0">
                <a:solidFill>
                  <a:schemeClr val="bg1">
                    <a:lumMod val="50000"/>
                  </a:schemeClr>
                </a:solidFill>
                <a:latin typeface="微软雅黑"/>
                <a:ea typeface="微软雅黑"/>
                <a:cs typeface="微软雅黑"/>
              </a:rPr>
              <a:t>数据库脚本导入、</a:t>
            </a:r>
            <a:r>
              <a:rPr kumimoji="1" lang="en-US" altLang="zh-CN" sz="2000" dirty="0" smtClean="0">
                <a:solidFill>
                  <a:schemeClr val="bg1">
                    <a:lumMod val="50000"/>
                  </a:schemeClr>
                </a:solidFill>
                <a:latin typeface="微软雅黑"/>
                <a:ea typeface="微软雅黑"/>
                <a:cs typeface="微软雅黑"/>
              </a:rPr>
              <a:t>Jar</a:t>
            </a:r>
            <a:r>
              <a:rPr kumimoji="1" lang="zh-CN" altLang="en-US" sz="2000" dirty="0" smtClean="0">
                <a:solidFill>
                  <a:schemeClr val="bg1">
                    <a:lumMod val="50000"/>
                  </a:schemeClr>
                </a:solidFill>
                <a:latin typeface="微软雅黑"/>
                <a:ea typeface="微软雅黑"/>
                <a:cs typeface="微软雅黑"/>
              </a:rPr>
              <a:t>包引入、配置文件引入</a:t>
            </a:r>
            <a:endParaRPr kumimoji="1" lang="en-US" altLang="zh-CN" sz="2000" dirty="0" smtClean="0">
              <a:solidFill>
                <a:schemeClr val="bg1">
                  <a:lumMod val="50000"/>
                </a:schemeClr>
              </a:solidFill>
              <a:latin typeface="微软雅黑"/>
              <a:ea typeface="微软雅黑"/>
              <a:cs typeface="微软雅黑"/>
            </a:endParaRPr>
          </a:p>
          <a:p>
            <a:pPr>
              <a:lnSpc>
                <a:spcPct val="200000"/>
              </a:lnSpc>
            </a:pPr>
            <a:endParaRPr kumimoji="1" lang="en-US" altLang="zh-CN" sz="2000" dirty="0" smtClean="0">
              <a:solidFill>
                <a:srgbClr val="7F7F7F"/>
              </a:solidFill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874161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286916" y="2007780"/>
            <a:ext cx="3552576" cy="2677656"/>
          </a:xfrm>
          <a:prstGeom prst="rect">
            <a:avLst/>
          </a:prstGeom>
          <a:noFill/>
          <a:ln w="9525">
            <a:solidFill>
              <a:srgbClr val="FFC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 smtClean="0">
                <a:solidFill>
                  <a:srgbClr val="C00000"/>
                </a:solidFill>
                <a:latin typeface="+mn-ea"/>
              </a:rPr>
              <a:t>将</a:t>
            </a:r>
            <a:r>
              <a:rPr lang="zh-CN" altLang="zh-CN" sz="1600" b="1" dirty="0" smtClean="0">
                <a:solidFill>
                  <a:srgbClr val="C00000"/>
                </a:solidFill>
                <a:latin typeface="+mn-ea"/>
              </a:rPr>
              <a:t>以下配置文件放入项目的</a:t>
            </a:r>
            <a:r>
              <a:rPr lang="en-US" altLang="zh-CN" sz="1600" b="1" dirty="0" err="1" smtClean="0">
                <a:solidFill>
                  <a:srgbClr val="C00000"/>
                </a:solidFill>
                <a:latin typeface="+mn-ea"/>
              </a:rPr>
              <a:t>config</a:t>
            </a:r>
            <a:r>
              <a:rPr lang="en-US" altLang="zh-CN" sz="1600" b="1" dirty="0" smtClean="0">
                <a:solidFill>
                  <a:srgbClr val="C00000"/>
                </a:solidFill>
                <a:latin typeface="+mn-ea"/>
              </a:rPr>
              <a:t>(</a:t>
            </a:r>
            <a:r>
              <a:rPr lang="zh-CN" altLang="en-US" sz="1600" b="1" dirty="0" smtClean="0">
                <a:solidFill>
                  <a:srgbClr val="C00000"/>
                </a:solidFill>
                <a:latin typeface="+mn-ea"/>
              </a:rPr>
              <a:t>根路径</a:t>
            </a:r>
            <a:r>
              <a:rPr lang="en-US" altLang="zh-CN" sz="1600" b="1" dirty="0" err="1" smtClean="0">
                <a:solidFill>
                  <a:srgbClr val="C00000"/>
                </a:solidFill>
                <a:latin typeface="+mn-ea"/>
              </a:rPr>
              <a:t>classpath</a:t>
            </a:r>
            <a:r>
              <a:rPr lang="zh-CN" altLang="en-US" sz="1600" b="1" dirty="0" smtClean="0">
                <a:solidFill>
                  <a:srgbClr val="C00000"/>
                </a:solidFill>
                <a:latin typeface="+mn-ea"/>
              </a:rPr>
              <a:t>下</a:t>
            </a:r>
            <a:r>
              <a:rPr lang="en-US" altLang="zh-CN" sz="1600" b="1" dirty="0" smtClean="0">
                <a:solidFill>
                  <a:srgbClr val="C00000"/>
                </a:solidFill>
                <a:latin typeface="+mn-ea"/>
              </a:rPr>
              <a:t>)</a:t>
            </a:r>
            <a:r>
              <a:rPr lang="zh-CN" altLang="en-US" sz="1600" b="1" dirty="0" smtClean="0">
                <a:solidFill>
                  <a:srgbClr val="C00000"/>
                </a:solidFill>
                <a:latin typeface="+mn-ea"/>
              </a:rPr>
              <a:t>路径下面，并依次进行修改：</a:t>
            </a:r>
            <a:endParaRPr lang="en-US" altLang="zh-CN" sz="1600" b="1" dirty="0" smtClean="0">
              <a:solidFill>
                <a:srgbClr val="C00000"/>
              </a:solidFill>
              <a:latin typeface="+mn-ea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1600" b="1" dirty="0" smtClean="0">
              <a:solidFill>
                <a:srgbClr val="C00000"/>
              </a:solidFill>
              <a:latin typeface="+mn-ea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1600" b="1" dirty="0">
              <a:solidFill>
                <a:srgbClr val="C00000"/>
              </a:solidFill>
              <a:latin typeface="+mn-ea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1600" b="1" dirty="0" smtClean="0">
              <a:solidFill>
                <a:srgbClr val="C00000"/>
              </a:solidFill>
              <a:latin typeface="+mn-ea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dirty="0" smtClean="0">
                <a:solidFill>
                  <a:srgbClr val="C00000"/>
                </a:solidFill>
                <a:latin typeface="+mn-ea"/>
              </a:rPr>
              <a:t> </a:t>
            </a:r>
            <a:endParaRPr lang="zh-CN" altLang="en-US" sz="1600" b="1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665495" y="1973767"/>
            <a:ext cx="3348994" cy="3416320"/>
          </a:xfrm>
          <a:prstGeom prst="rect">
            <a:avLst/>
          </a:prstGeom>
          <a:noFill/>
          <a:ln w="9525">
            <a:solidFill>
              <a:schemeClr val="bg2">
                <a:lumMod val="7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 b="1">
                <a:solidFill>
                  <a:srgbClr val="C00000"/>
                </a:solidFill>
                <a:latin typeface="+mn-ea"/>
              </a:rPr>
              <a:t>引入</a:t>
            </a:r>
            <a:r>
              <a:rPr lang="en-US" altLang="zh-CN" sz="1600" b="1">
                <a:solidFill>
                  <a:srgbClr val="C00000"/>
                </a:solidFill>
                <a:latin typeface="+mn-ea"/>
              </a:rPr>
              <a:t>msgframe</a:t>
            </a:r>
            <a:r>
              <a:rPr lang="zh-CN" altLang="en-US" sz="1600" b="1">
                <a:solidFill>
                  <a:srgbClr val="C00000"/>
                </a:solidFill>
                <a:latin typeface="+mn-ea"/>
              </a:rPr>
              <a:t>项目所依赖</a:t>
            </a:r>
            <a:r>
              <a:rPr lang="en-US" altLang="zh-CN" sz="1600" b="1">
                <a:solidFill>
                  <a:srgbClr val="C00000"/>
                </a:solidFill>
                <a:latin typeface="+mn-ea"/>
              </a:rPr>
              <a:t>jar</a:t>
            </a:r>
            <a:r>
              <a:rPr lang="zh-CN" altLang="en-US" sz="1600" b="1">
                <a:solidFill>
                  <a:srgbClr val="C00000"/>
                </a:solidFill>
                <a:latin typeface="+mn-ea"/>
              </a:rPr>
              <a:t>包</a:t>
            </a:r>
            <a:r>
              <a:rPr lang="zh-CN" altLang="en-US" sz="1600" b="1" smtClean="0">
                <a:solidFill>
                  <a:srgbClr val="C00000"/>
                </a:solidFill>
                <a:latin typeface="+mn-ea"/>
              </a:rPr>
              <a:t>：</a:t>
            </a:r>
            <a:endParaRPr lang="en-US" altLang="zh-CN" sz="1600" b="1" smtClean="0">
              <a:solidFill>
                <a:srgbClr val="C00000"/>
              </a:solidFill>
              <a:latin typeface="+mn-ea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1600" b="1">
              <a:solidFill>
                <a:srgbClr val="C00000"/>
              </a:solidFill>
              <a:latin typeface="+mn-ea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1600" b="1" smtClean="0">
              <a:solidFill>
                <a:srgbClr val="C00000"/>
              </a:solidFill>
              <a:latin typeface="+mn-ea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1600" b="1">
              <a:solidFill>
                <a:srgbClr val="C00000"/>
              </a:solidFill>
              <a:latin typeface="+mn-ea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1600" b="1" smtClean="0">
              <a:solidFill>
                <a:srgbClr val="C00000"/>
              </a:solidFill>
              <a:latin typeface="+mn-ea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1600" b="1">
              <a:solidFill>
                <a:srgbClr val="C00000"/>
              </a:solidFill>
              <a:latin typeface="+mn-ea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1600" b="1" smtClean="0">
              <a:solidFill>
                <a:srgbClr val="C00000"/>
              </a:solidFill>
              <a:latin typeface="+mn-ea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1600" b="1">
              <a:solidFill>
                <a:srgbClr val="C00000"/>
              </a:solidFill>
              <a:latin typeface="+mn-ea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1600" b="1">
              <a:solidFill>
                <a:srgbClr val="C00000"/>
              </a:solidFill>
              <a:latin typeface="+mn-ea"/>
            </a:endParaRPr>
          </a:p>
        </p:txBody>
      </p:sp>
      <p:sp>
        <p:nvSpPr>
          <p:cNvPr id="3" name="标题 1"/>
          <p:cNvSpPr txBox="1">
            <a:spLocks/>
          </p:cNvSpPr>
          <p:nvPr/>
        </p:nvSpPr>
        <p:spPr>
          <a:xfrm>
            <a:off x="653143" y="72570"/>
            <a:ext cx="10972800" cy="667657"/>
          </a:xfrm>
          <a:prstGeom prst="rect">
            <a:avLst/>
          </a:prstGeom>
        </p:spPr>
        <p:txBody>
          <a:bodyPr/>
          <a:lstStyle>
            <a:lvl1pPr algn="r" defTabSz="1219170" rtl="0" eaLnBrk="1" latinLnBrk="0" hangingPunct="1">
              <a:spcBef>
                <a:spcPct val="0"/>
              </a:spcBef>
              <a:buNone/>
              <a:defRPr sz="3800" b="1" i="0" kern="1200" baseline="0">
                <a:solidFill>
                  <a:schemeClr val="tx1"/>
                </a:solidFill>
                <a:latin typeface="+mj-lt"/>
                <a:ea typeface="Microsoft YaHei" panose="020B0503020204020204" pitchFamily="34" charset="-122"/>
                <a:cs typeface="+mj-cs"/>
              </a:defRPr>
            </a:lvl1pPr>
          </a:lstStyle>
          <a:p>
            <a:r>
              <a:rPr lang="zh-CN" altLang="en-US" smtClean="0"/>
              <a:t>开发步骤</a:t>
            </a:r>
            <a:endParaRPr lang="zh-CN" altLang="en-US"/>
          </a:p>
        </p:txBody>
      </p:sp>
      <p:pic>
        <p:nvPicPr>
          <p:cNvPr id="16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757749" y="2406902"/>
            <a:ext cx="3164485" cy="2983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肘形连接符 12"/>
          <p:cNvCxnSpPr/>
          <p:nvPr/>
        </p:nvCxnSpPr>
        <p:spPr>
          <a:xfrm rot="16200000" flipV="1">
            <a:off x="4081829" y="3606108"/>
            <a:ext cx="3760605" cy="1"/>
          </a:xfrm>
          <a:prstGeom prst="bentConnector3">
            <a:avLst>
              <a:gd name="adj1" fmla="val 50000"/>
            </a:avLst>
          </a:prstGeom>
          <a:ln w="28575">
            <a:solidFill>
              <a:srgbClr val="92D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1286916" y="1464195"/>
            <a:ext cx="119295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Step1:</a:t>
            </a:r>
            <a:endParaRPr lang="zh-CN" altLang="en-US" sz="2800" b="1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812020" y="1484560"/>
            <a:ext cx="119295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Step2:</a:t>
            </a:r>
            <a:endParaRPr lang="zh-CN" altLang="en-US" sz="2800" b="1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684987" y="865453"/>
            <a:ext cx="10656303" cy="397299"/>
          </a:xfrm>
          <a:prstGeom prst="rect">
            <a:avLst/>
          </a:prstGeom>
          <a:solidFill>
            <a:sysClr val="window" lastClr="FFFFFF"/>
          </a:solidFill>
          <a:ln>
            <a:solidFill>
              <a:srgbClr val="EEECE1">
                <a:lumMod val="75000"/>
              </a:srgb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  <p:txBody>
          <a:bodyPr vert="horz" lIns="72201" tIns="72201" rIns="72201" bIns="72201" anchor="t"/>
          <a:lstStyle/>
          <a:p>
            <a:pPr>
              <a:lnSpc>
                <a:spcPct val="130000"/>
              </a:lnSpc>
            </a:pPr>
            <a:r>
              <a:rPr lang="zh-CN" altLang="en-US" kern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  开发</a:t>
            </a:r>
            <a:r>
              <a:rPr lang="zh-CN" altLang="en-US" ker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步骤包括：数据库脚本导入、</a:t>
            </a:r>
            <a:r>
              <a:rPr lang="en-US" altLang="zh-CN" ker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Jar</a:t>
            </a:r>
            <a:r>
              <a:rPr lang="zh-CN" altLang="en-US" ker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包引入、配置文件引入。</a:t>
            </a:r>
            <a:endParaRPr lang="en-US" altLang="zh-CN" ker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Freeform 13"/>
          <p:cNvSpPr>
            <a:spLocks/>
          </p:cNvSpPr>
          <p:nvPr/>
        </p:nvSpPr>
        <p:spPr bwMode="auto">
          <a:xfrm rot="1478399">
            <a:off x="10454950" y="1295321"/>
            <a:ext cx="441511" cy="1905783"/>
          </a:xfrm>
          <a:custGeom>
            <a:avLst/>
            <a:gdLst>
              <a:gd name="T0" fmla="*/ 466230076 w 507"/>
              <a:gd name="T1" fmla="*/ 7561265 h 1529"/>
              <a:gd name="T2" fmla="*/ 579636356 w 507"/>
              <a:gd name="T3" fmla="*/ 52924094 h 1529"/>
              <a:gd name="T4" fmla="*/ 675402330 w 507"/>
              <a:gd name="T5" fmla="*/ 108367550 h 1529"/>
              <a:gd name="T6" fmla="*/ 768648941 w 507"/>
              <a:gd name="T7" fmla="*/ 189012541 h 1529"/>
              <a:gd name="T8" fmla="*/ 882055420 w 507"/>
              <a:gd name="T9" fmla="*/ 322580063 h 1529"/>
              <a:gd name="T10" fmla="*/ 977821394 w 507"/>
              <a:gd name="T11" fmla="*/ 476310469 h 1529"/>
              <a:gd name="T12" fmla="*/ 1045866432 w 507"/>
              <a:gd name="T13" fmla="*/ 619958566 h 1529"/>
              <a:gd name="T14" fmla="*/ 1101309891 w 507"/>
              <a:gd name="T15" fmla="*/ 763608249 h 1529"/>
              <a:gd name="T16" fmla="*/ 1151713035 w 507"/>
              <a:gd name="T17" fmla="*/ 927417792 h 1529"/>
              <a:gd name="T18" fmla="*/ 1197075865 w 507"/>
              <a:gd name="T19" fmla="*/ 1096269035 h 1529"/>
              <a:gd name="T20" fmla="*/ 1237398380 w 507"/>
              <a:gd name="T21" fmla="*/ 1307962136 h 1529"/>
              <a:gd name="T22" fmla="*/ 1260079001 w 507"/>
              <a:gd name="T23" fmla="*/ 1507053664 h 1529"/>
              <a:gd name="T24" fmla="*/ 1275199945 w 507"/>
              <a:gd name="T25" fmla="*/ 1766630918 h 1529"/>
              <a:gd name="T26" fmla="*/ 1265119316 w 507"/>
              <a:gd name="T27" fmla="*/ 1993444955 h 1529"/>
              <a:gd name="T28" fmla="*/ 1244958058 w 507"/>
              <a:gd name="T29" fmla="*/ 2147483647 h 1529"/>
              <a:gd name="T30" fmla="*/ 1214716172 w 507"/>
              <a:gd name="T31" fmla="*/ 2147483647 h 1529"/>
              <a:gd name="T32" fmla="*/ 1156753349 w 507"/>
              <a:gd name="T33" fmla="*/ 2147483647 h 1529"/>
              <a:gd name="T34" fmla="*/ 1093748625 w 507"/>
              <a:gd name="T35" fmla="*/ 2147483647 h 1529"/>
              <a:gd name="T36" fmla="*/ 1025705175 w 507"/>
              <a:gd name="T37" fmla="*/ 2147483647 h 1529"/>
              <a:gd name="T38" fmla="*/ 934979515 w 507"/>
              <a:gd name="T39" fmla="*/ 2147483647 h 1529"/>
              <a:gd name="T40" fmla="*/ 831652077 w 507"/>
              <a:gd name="T41" fmla="*/ 2147483647 h 1529"/>
              <a:gd name="T42" fmla="*/ 627520137 w 507"/>
              <a:gd name="T43" fmla="*/ 2147483647 h 1529"/>
              <a:gd name="T44" fmla="*/ 446068818 w 507"/>
              <a:gd name="T45" fmla="*/ 2147483647 h 1529"/>
              <a:gd name="T46" fmla="*/ 342741480 w 507"/>
              <a:gd name="T47" fmla="*/ 2147483647 h 1529"/>
              <a:gd name="T48" fmla="*/ 347781794 w 507"/>
              <a:gd name="T49" fmla="*/ 2147483647 h 1529"/>
              <a:gd name="T50" fmla="*/ 448588182 w 507"/>
              <a:gd name="T51" fmla="*/ 2147483647 h 1529"/>
              <a:gd name="T52" fmla="*/ 607358880 w 507"/>
              <a:gd name="T53" fmla="*/ 2147483647 h 1529"/>
              <a:gd name="T54" fmla="*/ 771168304 w 507"/>
              <a:gd name="T55" fmla="*/ 2147483647 h 1529"/>
              <a:gd name="T56" fmla="*/ 864415113 w 507"/>
              <a:gd name="T57" fmla="*/ 2147483647 h 1529"/>
              <a:gd name="T58" fmla="*/ 940019830 w 507"/>
              <a:gd name="T59" fmla="*/ 2147483647 h 1529"/>
              <a:gd name="T60" fmla="*/ 997982652 w 507"/>
              <a:gd name="T61" fmla="*/ 2048888386 h 1529"/>
              <a:gd name="T62" fmla="*/ 1043345481 w 507"/>
              <a:gd name="T63" fmla="*/ 1799392152 h 1529"/>
              <a:gd name="T64" fmla="*/ 1063506739 w 507"/>
              <a:gd name="T65" fmla="*/ 1547376159 h 1529"/>
              <a:gd name="T66" fmla="*/ 1063506739 w 507"/>
              <a:gd name="T67" fmla="*/ 1323083072 h 1529"/>
              <a:gd name="T68" fmla="*/ 1043345481 w 507"/>
              <a:gd name="T69" fmla="*/ 1108869021 h 1529"/>
              <a:gd name="T70" fmla="*/ 1008063280 w 507"/>
              <a:gd name="T71" fmla="*/ 889616246 h 1529"/>
              <a:gd name="T72" fmla="*/ 937498879 w 507"/>
              <a:gd name="T73" fmla="*/ 637600451 h 1529"/>
              <a:gd name="T74" fmla="*/ 846773219 w 507"/>
              <a:gd name="T75" fmla="*/ 428426712 h 1529"/>
              <a:gd name="T76" fmla="*/ 758568312 w 507"/>
              <a:gd name="T77" fmla="*/ 277217255 h 1529"/>
              <a:gd name="T78" fmla="*/ 667842653 w 507"/>
              <a:gd name="T79" fmla="*/ 168851293 h 1529"/>
              <a:gd name="T80" fmla="*/ 597278251 w 507"/>
              <a:gd name="T81" fmla="*/ 105846600 h 1529"/>
              <a:gd name="T82" fmla="*/ 511592906 w 507"/>
              <a:gd name="T83" fmla="*/ 63004718 h 1529"/>
              <a:gd name="T84" fmla="*/ 315020544 w 507"/>
              <a:gd name="T85" fmla="*/ 0 h 1529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w 507"/>
              <a:gd name="T130" fmla="*/ 0 h 1529"/>
              <a:gd name="T131" fmla="*/ 507 w 507"/>
              <a:gd name="T132" fmla="*/ 1529 h 1529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T129" t="T130" r="T131" b="T132"/>
            <a:pathLst>
              <a:path w="507" h="1529">
                <a:moveTo>
                  <a:pt x="125" y="0"/>
                </a:moveTo>
                <a:lnTo>
                  <a:pt x="185" y="3"/>
                </a:lnTo>
                <a:lnTo>
                  <a:pt x="205" y="9"/>
                </a:lnTo>
                <a:lnTo>
                  <a:pt x="230" y="21"/>
                </a:lnTo>
                <a:lnTo>
                  <a:pt x="250" y="30"/>
                </a:lnTo>
                <a:lnTo>
                  <a:pt x="268" y="43"/>
                </a:lnTo>
                <a:lnTo>
                  <a:pt x="288" y="58"/>
                </a:lnTo>
                <a:lnTo>
                  <a:pt x="305" y="75"/>
                </a:lnTo>
                <a:lnTo>
                  <a:pt x="325" y="97"/>
                </a:lnTo>
                <a:lnTo>
                  <a:pt x="350" y="128"/>
                </a:lnTo>
                <a:lnTo>
                  <a:pt x="369" y="157"/>
                </a:lnTo>
                <a:lnTo>
                  <a:pt x="388" y="189"/>
                </a:lnTo>
                <a:lnTo>
                  <a:pt x="400" y="215"/>
                </a:lnTo>
                <a:lnTo>
                  <a:pt x="415" y="246"/>
                </a:lnTo>
                <a:lnTo>
                  <a:pt x="426" y="270"/>
                </a:lnTo>
                <a:lnTo>
                  <a:pt x="437" y="303"/>
                </a:lnTo>
                <a:lnTo>
                  <a:pt x="447" y="334"/>
                </a:lnTo>
                <a:lnTo>
                  <a:pt x="457" y="368"/>
                </a:lnTo>
                <a:lnTo>
                  <a:pt x="465" y="396"/>
                </a:lnTo>
                <a:lnTo>
                  <a:pt x="475" y="435"/>
                </a:lnTo>
                <a:lnTo>
                  <a:pt x="484" y="478"/>
                </a:lnTo>
                <a:lnTo>
                  <a:pt x="491" y="519"/>
                </a:lnTo>
                <a:lnTo>
                  <a:pt x="496" y="556"/>
                </a:lnTo>
                <a:lnTo>
                  <a:pt x="500" y="598"/>
                </a:lnTo>
                <a:lnTo>
                  <a:pt x="504" y="643"/>
                </a:lnTo>
                <a:lnTo>
                  <a:pt x="506" y="701"/>
                </a:lnTo>
                <a:lnTo>
                  <a:pt x="505" y="750"/>
                </a:lnTo>
                <a:lnTo>
                  <a:pt x="502" y="791"/>
                </a:lnTo>
                <a:lnTo>
                  <a:pt x="499" y="834"/>
                </a:lnTo>
                <a:lnTo>
                  <a:pt x="494" y="880"/>
                </a:lnTo>
                <a:lnTo>
                  <a:pt x="489" y="917"/>
                </a:lnTo>
                <a:lnTo>
                  <a:pt x="482" y="953"/>
                </a:lnTo>
                <a:lnTo>
                  <a:pt x="472" y="998"/>
                </a:lnTo>
                <a:lnTo>
                  <a:pt x="459" y="1049"/>
                </a:lnTo>
                <a:lnTo>
                  <a:pt x="446" y="1090"/>
                </a:lnTo>
                <a:lnTo>
                  <a:pt x="434" y="1124"/>
                </a:lnTo>
                <a:lnTo>
                  <a:pt x="420" y="1159"/>
                </a:lnTo>
                <a:lnTo>
                  <a:pt x="407" y="1186"/>
                </a:lnTo>
                <a:lnTo>
                  <a:pt x="391" y="1217"/>
                </a:lnTo>
                <a:lnTo>
                  <a:pt x="371" y="1255"/>
                </a:lnTo>
                <a:lnTo>
                  <a:pt x="352" y="1282"/>
                </a:lnTo>
                <a:lnTo>
                  <a:pt x="330" y="1313"/>
                </a:lnTo>
                <a:lnTo>
                  <a:pt x="285" y="1356"/>
                </a:lnTo>
                <a:lnTo>
                  <a:pt x="249" y="1384"/>
                </a:lnTo>
                <a:lnTo>
                  <a:pt x="209" y="1404"/>
                </a:lnTo>
                <a:lnTo>
                  <a:pt x="177" y="1415"/>
                </a:lnTo>
                <a:lnTo>
                  <a:pt x="136" y="1422"/>
                </a:lnTo>
                <a:lnTo>
                  <a:pt x="136" y="1528"/>
                </a:lnTo>
                <a:lnTo>
                  <a:pt x="0" y="1286"/>
                </a:lnTo>
                <a:lnTo>
                  <a:pt x="138" y="1038"/>
                </a:lnTo>
                <a:lnTo>
                  <a:pt x="138" y="1148"/>
                </a:lnTo>
                <a:lnTo>
                  <a:pt x="178" y="1141"/>
                </a:lnTo>
                <a:lnTo>
                  <a:pt x="209" y="1128"/>
                </a:lnTo>
                <a:lnTo>
                  <a:pt x="241" y="1107"/>
                </a:lnTo>
                <a:lnTo>
                  <a:pt x="285" y="1063"/>
                </a:lnTo>
                <a:lnTo>
                  <a:pt x="306" y="1033"/>
                </a:lnTo>
                <a:lnTo>
                  <a:pt x="326" y="1001"/>
                </a:lnTo>
                <a:lnTo>
                  <a:pt x="343" y="964"/>
                </a:lnTo>
                <a:lnTo>
                  <a:pt x="359" y="929"/>
                </a:lnTo>
                <a:lnTo>
                  <a:pt x="373" y="896"/>
                </a:lnTo>
                <a:lnTo>
                  <a:pt x="384" y="858"/>
                </a:lnTo>
                <a:lnTo>
                  <a:pt x="396" y="813"/>
                </a:lnTo>
                <a:lnTo>
                  <a:pt x="407" y="762"/>
                </a:lnTo>
                <a:lnTo>
                  <a:pt x="414" y="714"/>
                </a:lnTo>
                <a:lnTo>
                  <a:pt x="418" y="669"/>
                </a:lnTo>
                <a:lnTo>
                  <a:pt x="422" y="614"/>
                </a:lnTo>
                <a:lnTo>
                  <a:pt x="423" y="562"/>
                </a:lnTo>
                <a:lnTo>
                  <a:pt x="422" y="525"/>
                </a:lnTo>
                <a:lnTo>
                  <a:pt x="420" y="486"/>
                </a:lnTo>
                <a:lnTo>
                  <a:pt x="414" y="440"/>
                </a:lnTo>
                <a:lnTo>
                  <a:pt x="408" y="396"/>
                </a:lnTo>
                <a:lnTo>
                  <a:pt x="400" y="353"/>
                </a:lnTo>
                <a:lnTo>
                  <a:pt x="390" y="312"/>
                </a:lnTo>
                <a:lnTo>
                  <a:pt x="372" y="253"/>
                </a:lnTo>
                <a:lnTo>
                  <a:pt x="357" y="213"/>
                </a:lnTo>
                <a:lnTo>
                  <a:pt x="336" y="170"/>
                </a:lnTo>
                <a:lnTo>
                  <a:pt x="316" y="134"/>
                </a:lnTo>
                <a:lnTo>
                  <a:pt x="301" y="110"/>
                </a:lnTo>
                <a:lnTo>
                  <a:pt x="282" y="86"/>
                </a:lnTo>
                <a:lnTo>
                  <a:pt x="265" y="67"/>
                </a:lnTo>
                <a:lnTo>
                  <a:pt x="251" y="54"/>
                </a:lnTo>
                <a:lnTo>
                  <a:pt x="237" y="42"/>
                </a:lnTo>
                <a:lnTo>
                  <a:pt x="219" y="32"/>
                </a:lnTo>
                <a:lnTo>
                  <a:pt x="203" y="25"/>
                </a:lnTo>
                <a:lnTo>
                  <a:pt x="181" y="15"/>
                </a:lnTo>
                <a:lnTo>
                  <a:pt x="125" y="0"/>
                </a:lnTo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  <a:headEnd/>
            <a:tailE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/>
          <a:lstStyle>
            <a:lvl1pPr>
              <a:defRPr kumimoji="1" sz="12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>
              <a:defRPr kumimoji="1" sz="12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>
              <a:defRPr kumimoji="1" sz="12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>
              <a:defRPr kumimoji="1" sz="12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>
              <a:defRPr kumimoji="1" sz="12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endParaRPr lang="zh-CN" altLang="en-US" sz="1600"/>
          </a:p>
        </p:txBody>
      </p:sp>
      <p:sp>
        <p:nvSpPr>
          <p:cNvPr id="34" name="Freeform 13"/>
          <p:cNvSpPr>
            <a:spLocks/>
          </p:cNvSpPr>
          <p:nvPr/>
        </p:nvSpPr>
        <p:spPr bwMode="auto">
          <a:xfrm rot="21190365" flipH="1">
            <a:off x="589521" y="1308937"/>
            <a:ext cx="458303" cy="1518675"/>
          </a:xfrm>
          <a:custGeom>
            <a:avLst/>
            <a:gdLst>
              <a:gd name="T0" fmla="*/ 466230076 w 507"/>
              <a:gd name="T1" fmla="*/ 7561265 h 1529"/>
              <a:gd name="T2" fmla="*/ 579636356 w 507"/>
              <a:gd name="T3" fmla="*/ 52924094 h 1529"/>
              <a:gd name="T4" fmla="*/ 675402330 w 507"/>
              <a:gd name="T5" fmla="*/ 108367550 h 1529"/>
              <a:gd name="T6" fmla="*/ 768648941 w 507"/>
              <a:gd name="T7" fmla="*/ 189012541 h 1529"/>
              <a:gd name="T8" fmla="*/ 882055420 w 507"/>
              <a:gd name="T9" fmla="*/ 322580063 h 1529"/>
              <a:gd name="T10" fmla="*/ 977821394 w 507"/>
              <a:gd name="T11" fmla="*/ 476310469 h 1529"/>
              <a:gd name="T12" fmla="*/ 1045866432 w 507"/>
              <a:gd name="T13" fmla="*/ 619958566 h 1529"/>
              <a:gd name="T14" fmla="*/ 1101309891 w 507"/>
              <a:gd name="T15" fmla="*/ 763608249 h 1529"/>
              <a:gd name="T16" fmla="*/ 1151713035 w 507"/>
              <a:gd name="T17" fmla="*/ 927417792 h 1529"/>
              <a:gd name="T18" fmla="*/ 1197075865 w 507"/>
              <a:gd name="T19" fmla="*/ 1096269035 h 1529"/>
              <a:gd name="T20" fmla="*/ 1237398380 w 507"/>
              <a:gd name="T21" fmla="*/ 1307962136 h 1529"/>
              <a:gd name="T22" fmla="*/ 1260079001 w 507"/>
              <a:gd name="T23" fmla="*/ 1507053664 h 1529"/>
              <a:gd name="T24" fmla="*/ 1275199945 w 507"/>
              <a:gd name="T25" fmla="*/ 1766630918 h 1529"/>
              <a:gd name="T26" fmla="*/ 1265119316 w 507"/>
              <a:gd name="T27" fmla="*/ 1993444955 h 1529"/>
              <a:gd name="T28" fmla="*/ 1244958058 w 507"/>
              <a:gd name="T29" fmla="*/ 2147483647 h 1529"/>
              <a:gd name="T30" fmla="*/ 1214716172 w 507"/>
              <a:gd name="T31" fmla="*/ 2147483647 h 1529"/>
              <a:gd name="T32" fmla="*/ 1156753349 w 507"/>
              <a:gd name="T33" fmla="*/ 2147483647 h 1529"/>
              <a:gd name="T34" fmla="*/ 1093748625 w 507"/>
              <a:gd name="T35" fmla="*/ 2147483647 h 1529"/>
              <a:gd name="T36" fmla="*/ 1025705175 w 507"/>
              <a:gd name="T37" fmla="*/ 2147483647 h 1529"/>
              <a:gd name="T38" fmla="*/ 934979515 w 507"/>
              <a:gd name="T39" fmla="*/ 2147483647 h 1529"/>
              <a:gd name="T40" fmla="*/ 831652077 w 507"/>
              <a:gd name="T41" fmla="*/ 2147483647 h 1529"/>
              <a:gd name="T42" fmla="*/ 627520137 w 507"/>
              <a:gd name="T43" fmla="*/ 2147483647 h 1529"/>
              <a:gd name="T44" fmla="*/ 446068818 w 507"/>
              <a:gd name="T45" fmla="*/ 2147483647 h 1529"/>
              <a:gd name="T46" fmla="*/ 342741480 w 507"/>
              <a:gd name="T47" fmla="*/ 2147483647 h 1529"/>
              <a:gd name="T48" fmla="*/ 347781794 w 507"/>
              <a:gd name="T49" fmla="*/ 2147483647 h 1529"/>
              <a:gd name="T50" fmla="*/ 448588182 w 507"/>
              <a:gd name="T51" fmla="*/ 2147483647 h 1529"/>
              <a:gd name="T52" fmla="*/ 607358880 w 507"/>
              <a:gd name="T53" fmla="*/ 2147483647 h 1529"/>
              <a:gd name="T54" fmla="*/ 771168304 w 507"/>
              <a:gd name="T55" fmla="*/ 2147483647 h 1529"/>
              <a:gd name="T56" fmla="*/ 864415113 w 507"/>
              <a:gd name="T57" fmla="*/ 2147483647 h 1529"/>
              <a:gd name="T58" fmla="*/ 940019830 w 507"/>
              <a:gd name="T59" fmla="*/ 2147483647 h 1529"/>
              <a:gd name="T60" fmla="*/ 997982652 w 507"/>
              <a:gd name="T61" fmla="*/ 2048888386 h 1529"/>
              <a:gd name="T62" fmla="*/ 1043345481 w 507"/>
              <a:gd name="T63" fmla="*/ 1799392152 h 1529"/>
              <a:gd name="T64" fmla="*/ 1063506739 w 507"/>
              <a:gd name="T65" fmla="*/ 1547376159 h 1529"/>
              <a:gd name="T66" fmla="*/ 1063506739 w 507"/>
              <a:gd name="T67" fmla="*/ 1323083072 h 1529"/>
              <a:gd name="T68" fmla="*/ 1043345481 w 507"/>
              <a:gd name="T69" fmla="*/ 1108869021 h 1529"/>
              <a:gd name="T70" fmla="*/ 1008063280 w 507"/>
              <a:gd name="T71" fmla="*/ 889616246 h 1529"/>
              <a:gd name="T72" fmla="*/ 937498879 w 507"/>
              <a:gd name="T73" fmla="*/ 637600451 h 1529"/>
              <a:gd name="T74" fmla="*/ 846773219 w 507"/>
              <a:gd name="T75" fmla="*/ 428426712 h 1529"/>
              <a:gd name="T76" fmla="*/ 758568312 w 507"/>
              <a:gd name="T77" fmla="*/ 277217255 h 1529"/>
              <a:gd name="T78" fmla="*/ 667842653 w 507"/>
              <a:gd name="T79" fmla="*/ 168851293 h 1529"/>
              <a:gd name="T80" fmla="*/ 597278251 w 507"/>
              <a:gd name="T81" fmla="*/ 105846600 h 1529"/>
              <a:gd name="T82" fmla="*/ 511592906 w 507"/>
              <a:gd name="T83" fmla="*/ 63004718 h 1529"/>
              <a:gd name="T84" fmla="*/ 315020544 w 507"/>
              <a:gd name="T85" fmla="*/ 0 h 1529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w 507"/>
              <a:gd name="T130" fmla="*/ 0 h 1529"/>
              <a:gd name="T131" fmla="*/ 507 w 507"/>
              <a:gd name="T132" fmla="*/ 1529 h 1529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T129" t="T130" r="T131" b="T132"/>
            <a:pathLst>
              <a:path w="507" h="1529">
                <a:moveTo>
                  <a:pt x="125" y="0"/>
                </a:moveTo>
                <a:lnTo>
                  <a:pt x="185" y="3"/>
                </a:lnTo>
                <a:lnTo>
                  <a:pt x="205" y="9"/>
                </a:lnTo>
                <a:lnTo>
                  <a:pt x="230" y="21"/>
                </a:lnTo>
                <a:lnTo>
                  <a:pt x="250" y="30"/>
                </a:lnTo>
                <a:lnTo>
                  <a:pt x="268" y="43"/>
                </a:lnTo>
                <a:lnTo>
                  <a:pt x="288" y="58"/>
                </a:lnTo>
                <a:lnTo>
                  <a:pt x="305" y="75"/>
                </a:lnTo>
                <a:lnTo>
                  <a:pt x="325" y="97"/>
                </a:lnTo>
                <a:lnTo>
                  <a:pt x="350" y="128"/>
                </a:lnTo>
                <a:lnTo>
                  <a:pt x="369" y="157"/>
                </a:lnTo>
                <a:lnTo>
                  <a:pt x="388" y="189"/>
                </a:lnTo>
                <a:lnTo>
                  <a:pt x="400" y="215"/>
                </a:lnTo>
                <a:lnTo>
                  <a:pt x="415" y="246"/>
                </a:lnTo>
                <a:lnTo>
                  <a:pt x="426" y="270"/>
                </a:lnTo>
                <a:lnTo>
                  <a:pt x="437" y="303"/>
                </a:lnTo>
                <a:lnTo>
                  <a:pt x="447" y="334"/>
                </a:lnTo>
                <a:lnTo>
                  <a:pt x="457" y="368"/>
                </a:lnTo>
                <a:lnTo>
                  <a:pt x="465" y="396"/>
                </a:lnTo>
                <a:lnTo>
                  <a:pt x="475" y="435"/>
                </a:lnTo>
                <a:lnTo>
                  <a:pt x="484" y="478"/>
                </a:lnTo>
                <a:lnTo>
                  <a:pt x="491" y="519"/>
                </a:lnTo>
                <a:lnTo>
                  <a:pt x="496" y="556"/>
                </a:lnTo>
                <a:lnTo>
                  <a:pt x="500" y="598"/>
                </a:lnTo>
                <a:lnTo>
                  <a:pt x="504" y="643"/>
                </a:lnTo>
                <a:lnTo>
                  <a:pt x="506" y="701"/>
                </a:lnTo>
                <a:lnTo>
                  <a:pt x="505" y="750"/>
                </a:lnTo>
                <a:lnTo>
                  <a:pt x="502" y="791"/>
                </a:lnTo>
                <a:lnTo>
                  <a:pt x="499" y="834"/>
                </a:lnTo>
                <a:lnTo>
                  <a:pt x="494" y="880"/>
                </a:lnTo>
                <a:lnTo>
                  <a:pt x="489" y="917"/>
                </a:lnTo>
                <a:lnTo>
                  <a:pt x="482" y="953"/>
                </a:lnTo>
                <a:lnTo>
                  <a:pt x="472" y="998"/>
                </a:lnTo>
                <a:lnTo>
                  <a:pt x="459" y="1049"/>
                </a:lnTo>
                <a:lnTo>
                  <a:pt x="446" y="1090"/>
                </a:lnTo>
                <a:lnTo>
                  <a:pt x="434" y="1124"/>
                </a:lnTo>
                <a:lnTo>
                  <a:pt x="420" y="1159"/>
                </a:lnTo>
                <a:lnTo>
                  <a:pt x="407" y="1186"/>
                </a:lnTo>
                <a:lnTo>
                  <a:pt x="391" y="1217"/>
                </a:lnTo>
                <a:lnTo>
                  <a:pt x="371" y="1255"/>
                </a:lnTo>
                <a:lnTo>
                  <a:pt x="352" y="1282"/>
                </a:lnTo>
                <a:lnTo>
                  <a:pt x="330" y="1313"/>
                </a:lnTo>
                <a:lnTo>
                  <a:pt x="285" y="1356"/>
                </a:lnTo>
                <a:lnTo>
                  <a:pt x="249" y="1384"/>
                </a:lnTo>
                <a:lnTo>
                  <a:pt x="209" y="1404"/>
                </a:lnTo>
                <a:lnTo>
                  <a:pt x="177" y="1415"/>
                </a:lnTo>
                <a:lnTo>
                  <a:pt x="136" y="1422"/>
                </a:lnTo>
                <a:lnTo>
                  <a:pt x="136" y="1528"/>
                </a:lnTo>
                <a:lnTo>
                  <a:pt x="0" y="1286"/>
                </a:lnTo>
                <a:lnTo>
                  <a:pt x="138" y="1038"/>
                </a:lnTo>
                <a:lnTo>
                  <a:pt x="138" y="1148"/>
                </a:lnTo>
                <a:lnTo>
                  <a:pt x="178" y="1141"/>
                </a:lnTo>
                <a:lnTo>
                  <a:pt x="209" y="1128"/>
                </a:lnTo>
                <a:lnTo>
                  <a:pt x="241" y="1107"/>
                </a:lnTo>
                <a:lnTo>
                  <a:pt x="285" y="1063"/>
                </a:lnTo>
                <a:lnTo>
                  <a:pt x="306" y="1033"/>
                </a:lnTo>
                <a:lnTo>
                  <a:pt x="326" y="1001"/>
                </a:lnTo>
                <a:lnTo>
                  <a:pt x="343" y="964"/>
                </a:lnTo>
                <a:lnTo>
                  <a:pt x="359" y="929"/>
                </a:lnTo>
                <a:lnTo>
                  <a:pt x="373" y="896"/>
                </a:lnTo>
                <a:lnTo>
                  <a:pt x="384" y="858"/>
                </a:lnTo>
                <a:lnTo>
                  <a:pt x="396" y="813"/>
                </a:lnTo>
                <a:lnTo>
                  <a:pt x="407" y="762"/>
                </a:lnTo>
                <a:lnTo>
                  <a:pt x="414" y="714"/>
                </a:lnTo>
                <a:lnTo>
                  <a:pt x="418" y="669"/>
                </a:lnTo>
                <a:lnTo>
                  <a:pt x="422" y="614"/>
                </a:lnTo>
                <a:lnTo>
                  <a:pt x="423" y="562"/>
                </a:lnTo>
                <a:lnTo>
                  <a:pt x="422" y="525"/>
                </a:lnTo>
                <a:lnTo>
                  <a:pt x="420" y="486"/>
                </a:lnTo>
                <a:lnTo>
                  <a:pt x="414" y="440"/>
                </a:lnTo>
                <a:lnTo>
                  <a:pt x="408" y="396"/>
                </a:lnTo>
                <a:lnTo>
                  <a:pt x="400" y="353"/>
                </a:lnTo>
                <a:lnTo>
                  <a:pt x="390" y="312"/>
                </a:lnTo>
                <a:lnTo>
                  <a:pt x="372" y="253"/>
                </a:lnTo>
                <a:lnTo>
                  <a:pt x="357" y="213"/>
                </a:lnTo>
                <a:lnTo>
                  <a:pt x="336" y="170"/>
                </a:lnTo>
                <a:lnTo>
                  <a:pt x="316" y="134"/>
                </a:lnTo>
                <a:lnTo>
                  <a:pt x="301" y="110"/>
                </a:lnTo>
                <a:lnTo>
                  <a:pt x="282" y="86"/>
                </a:lnTo>
                <a:lnTo>
                  <a:pt x="265" y="67"/>
                </a:lnTo>
                <a:lnTo>
                  <a:pt x="251" y="54"/>
                </a:lnTo>
                <a:lnTo>
                  <a:pt x="237" y="42"/>
                </a:lnTo>
                <a:lnTo>
                  <a:pt x="219" y="32"/>
                </a:lnTo>
                <a:lnTo>
                  <a:pt x="203" y="25"/>
                </a:lnTo>
                <a:lnTo>
                  <a:pt x="181" y="15"/>
                </a:lnTo>
                <a:lnTo>
                  <a:pt x="125" y="0"/>
                </a:lnTo>
              </a:path>
            </a:pathLst>
          </a:custGeom>
          <a:solidFill>
            <a:srgbClr val="FFC000"/>
          </a:solidFill>
          <a:ln>
            <a:headEnd/>
            <a:tailE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/>
          <a:lstStyle>
            <a:lvl1pPr>
              <a:defRPr kumimoji="1" sz="12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>
              <a:defRPr kumimoji="1" sz="12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>
              <a:defRPr kumimoji="1" sz="12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>
              <a:defRPr kumimoji="1" sz="12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>
              <a:defRPr kumimoji="1" sz="12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endParaRPr lang="zh-CN" altLang="en-US" sz="160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65728" y="3260953"/>
            <a:ext cx="2498272" cy="1267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947507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3143" y="0"/>
            <a:ext cx="10972800" cy="668740"/>
          </a:xfrm>
        </p:spPr>
        <p:txBody>
          <a:bodyPr/>
          <a:lstStyle/>
          <a:p>
            <a:pPr algn="r"/>
            <a:r>
              <a:rPr lang="zh-CN" altLang="en-US" sz="3600" dirty="0"/>
              <a:t>配置文件修改</a:t>
            </a:r>
          </a:p>
        </p:txBody>
      </p:sp>
      <p:sp>
        <p:nvSpPr>
          <p:cNvPr id="4" name="矩形 3"/>
          <p:cNvSpPr/>
          <p:nvPr/>
        </p:nvSpPr>
        <p:spPr>
          <a:xfrm>
            <a:off x="6682212" y="919171"/>
            <a:ext cx="4317883" cy="368155"/>
          </a:xfrm>
          <a:prstGeom prst="rect">
            <a:avLst/>
          </a:prstGeom>
          <a:solidFill>
            <a:srgbClr val="FF6600"/>
          </a:solidFill>
        </p:spPr>
        <p:txBody>
          <a:bodyPr wrap="square" lIns="120120" tIns="60060" rIns="120120" bIns="60060">
            <a:spAutoFit/>
          </a:bodyPr>
          <a:lstStyle/>
          <a:p>
            <a:pPr algn="ctr"/>
            <a:r>
              <a:rPr lang="en-US" altLang="zh-CN" sz="1604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Msgframe-Config.xml</a:t>
            </a:r>
            <a:r>
              <a:rPr lang="zh-CN" altLang="zh-CN" sz="1604">
                <a:latin typeface="微软雅黑" panose="020B0503020204020204" pitchFamily="34" charset="-122"/>
                <a:ea typeface="微软雅黑" panose="020B0503020204020204" pitchFamily="34" charset="-122"/>
              </a:rPr>
              <a:t>生产者配置文件修改</a:t>
            </a:r>
            <a:endParaRPr lang="en-US" altLang="zh-CN" sz="1604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854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86985" y="1362982"/>
            <a:ext cx="10001929" cy="2419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854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54780" y="3788230"/>
            <a:ext cx="10048649" cy="28375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18896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3143" y="0"/>
            <a:ext cx="10972800" cy="696036"/>
          </a:xfrm>
        </p:spPr>
        <p:txBody>
          <a:bodyPr/>
          <a:lstStyle/>
          <a:p>
            <a:pPr algn="r"/>
            <a:r>
              <a:rPr lang="zh-CN" altLang="en-US" sz="3600" b="1" dirty="0" smtClean="0"/>
              <a:t>生产者示例</a:t>
            </a:r>
            <a:endParaRPr lang="zh-CN" altLang="en-US" sz="3600" b="1" dirty="0"/>
          </a:p>
        </p:txBody>
      </p:sp>
      <p:sp>
        <p:nvSpPr>
          <p:cNvPr id="7" name="矩形 6"/>
          <p:cNvSpPr/>
          <p:nvPr/>
        </p:nvSpPr>
        <p:spPr>
          <a:xfrm>
            <a:off x="1160061" y="1786778"/>
            <a:ext cx="1499128" cy="4996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zh-CN" altLang="zh-CN" sz="2000" b="1" u="sng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普通</a:t>
            </a:r>
            <a:r>
              <a:rPr lang="zh-CN" altLang="zh-CN" sz="2000" b="1" u="sng" smtClean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消息</a:t>
            </a:r>
            <a:endParaRPr lang="zh-CN" altLang="en-US" sz="1600" b="1" u="sng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632810" y="1288256"/>
            <a:ext cx="1499128" cy="4996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zh-CN" altLang="en-US" sz="2000" b="1" u="sng" smtClean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顺序消息</a:t>
            </a:r>
            <a:endParaRPr lang="zh-CN" altLang="zh-CN" sz="2000" b="1" u="sng">
              <a:solidFill>
                <a:srgbClr val="C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018660" y="1741706"/>
            <a:ext cx="5650176" cy="23760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zh-CN" sz="1400" dirty="0" smtClean="0">
                <a:latin typeface="+mn-ea"/>
              </a:rPr>
              <a:t>执行顺序</a:t>
            </a:r>
            <a:r>
              <a:rPr lang="zh-CN" altLang="zh-CN" sz="1400" dirty="0">
                <a:latin typeface="+mn-ea"/>
              </a:rPr>
              <a:t>消息相关表脚本和序列脚本</a:t>
            </a:r>
          </a:p>
          <a:p>
            <a:pPr>
              <a:lnSpc>
                <a:spcPct val="130000"/>
              </a:lnSpc>
            </a:pPr>
            <a:r>
              <a:rPr lang="zh-CN" altLang="zh-CN" sz="1400" dirty="0">
                <a:latin typeface="+mn-ea"/>
              </a:rPr>
              <a:t>发送接口</a:t>
            </a:r>
            <a:r>
              <a:rPr lang="zh-CN" altLang="zh-CN" sz="1400" dirty="0" smtClean="0">
                <a:latin typeface="+mn-ea"/>
              </a:rPr>
              <a:t>示例</a:t>
            </a:r>
            <a:r>
              <a:rPr lang="zh-CN" altLang="en-US" sz="1400" dirty="0" smtClean="0">
                <a:latin typeface="+mn-ea"/>
              </a:rPr>
              <a:t>：</a:t>
            </a:r>
            <a:endParaRPr lang="en-US" altLang="zh-CN" sz="1400" dirty="0" smtClean="0">
              <a:latin typeface="+mn-ea"/>
            </a:endParaRPr>
          </a:p>
          <a:p>
            <a:r>
              <a:rPr lang="en-US" altLang="zh-CN" sz="1400" dirty="0" err="1" smtClean="0"/>
              <a:t>MfProducerClient</a:t>
            </a:r>
            <a:r>
              <a:rPr lang="en-US" altLang="zh-CN" sz="1400" dirty="0" smtClean="0"/>
              <a:t> client = </a:t>
            </a:r>
            <a:r>
              <a:rPr lang="en-US" altLang="zh-CN" sz="1400" b="1" dirty="0" smtClean="0"/>
              <a:t>new </a:t>
            </a:r>
            <a:r>
              <a:rPr lang="en-US" altLang="zh-CN" sz="1400" b="1" dirty="0" err="1" smtClean="0"/>
              <a:t>MfProducerClient</a:t>
            </a:r>
            <a:r>
              <a:rPr lang="en-US" altLang="zh-CN" sz="1400" b="1" dirty="0" smtClean="0"/>
              <a:t>();</a:t>
            </a:r>
          </a:p>
          <a:p>
            <a:r>
              <a:rPr lang="en-US" altLang="zh-CN" sz="1400" dirty="0" err="1" smtClean="0"/>
              <a:t>MsgFTextMessage</a:t>
            </a:r>
            <a:r>
              <a:rPr lang="en-US" altLang="zh-CN" sz="1400" dirty="0" smtClean="0"/>
              <a:t> </a:t>
            </a:r>
            <a:r>
              <a:rPr lang="en-US" altLang="zh-CN" sz="1400" dirty="0" err="1" smtClean="0"/>
              <a:t>message_order</a:t>
            </a:r>
            <a:r>
              <a:rPr lang="en-US" altLang="zh-CN" sz="1400" dirty="0" smtClean="0"/>
              <a:t> = </a:t>
            </a:r>
            <a:r>
              <a:rPr lang="en-US" altLang="zh-CN" sz="1400" b="1" dirty="0" smtClean="0"/>
              <a:t>new </a:t>
            </a:r>
            <a:r>
              <a:rPr lang="en-US" altLang="zh-CN" sz="1400" b="1" dirty="0" err="1" smtClean="0"/>
              <a:t>MsgFTextMessage</a:t>
            </a:r>
            <a:r>
              <a:rPr lang="en-US" altLang="zh-CN" sz="1400" b="1" dirty="0" smtClean="0"/>
              <a:t>();</a:t>
            </a:r>
          </a:p>
          <a:p>
            <a:r>
              <a:rPr lang="nn-NO" altLang="zh-CN" sz="1400" b="1" dirty="0" smtClean="0"/>
              <a:t>for (int i = 0; i &lt; 100; i++) {</a:t>
            </a:r>
          </a:p>
          <a:p>
            <a:r>
              <a:rPr lang="en-US" altLang="zh-CN" sz="1400" dirty="0" err="1" smtClean="0"/>
              <a:t>message_order.setText</a:t>
            </a:r>
            <a:r>
              <a:rPr lang="en-US" altLang="zh-CN" sz="1400" dirty="0" smtClean="0"/>
              <a:t>("</a:t>
            </a:r>
            <a:r>
              <a:rPr lang="zh-CN" altLang="en-US" sz="1400" dirty="0" smtClean="0"/>
              <a:t>第</a:t>
            </a:r>
            <a:r>
              <a:rPr lang="en-US" altLang="zh-CN" sz="1400" dirty="0" smtClean="0"/>
              <a:t>"+</a:t>
            </a:r>
            <a:r>
              <a:rPr lang="en-US" altLang="zh-CN" sz="1400" dirty="0" err="1" smtClean="0"/>
              <a:t>i</a:t>
            </a:r>
            <a:r>
              <a:rPr lang="en-US" altLang="zh-CN" sz="1400" dirty="0" smtClean="0"/>
              <a:t>+"</a:t>
            </a:r>
            <a:r>
              <a:rPr lang="zh-CN" altLang="en-US" sz="1400" dirty="0" smtClean="0"/>
              <a:t>条测试顺序消息</a:t>
            </a:r>
            <a:r>
              <a:rPr lang="en-US" altLang="zh-CN" sz="1400" dirty="0" smtClean="0"/>
              <a:t>");</a:t>
            </a:r>
          </a:p>
          <a:p>
            <a:r>
              <a:rPr lang="en-US" altLang="zh-CN" sz="1400" dirty="0" err="1" smtClean="0"/>
              <a:t>client.sendOrderMsg</a:t>
            </a:r>
            <a:r>
              <a:rPr lang="en-US" altLang="zh-CN" sz="1400" dirty="0" smtClean="0"/>
              <a:t>("</a:t>
            </a:r>
            <a:r>
              <a:rPr lang="en-US" altLang="zh-CN" sz="1400" dirty="0" err="1" smtClean="0"/>
              <a:t>test_queue",message_order,"oderMsesage_key</a:t>
            </a:r>
            <a:r>
              <a:rPr lang="en-US" altLang="zh-CN" sz="1400" dirty="0" smtClean="0"/>
              <a:t>");</a:t>
            </a:r>
          </a:p>
          <a:p>
            <a:r>
              <a:rPr lang="en-US" altLang="zh-CN" sz="1400" dirty="0" smtClean="0"/>
              <a:t>//</a:t>
            </a:r>
            <a:r>
              <a:rPr lang="en-US" altLang="zh-CN" sz="1400" dirty="0" err="1" smtClean="0"/>
              <a:t>Thread.currentThread</a:t>
            </a:r>
            <a:r>
              <a:rPr lang="en-US" altLang="zh-CN" sz="1400" dirty="0" smtClean="0"/>
              <a:t>().sleep(100);</a:t>
            </a:r>
          </a:p>
          <a:p>
            <a:r>
              <a:rPr lang="en-US" altLang="zh-CN" sz="1400" dirty="0" err="1" smtClean="0"/>
              <a:t>System.</a:t>
            </a:r>
            <a:r>
              <a:rPr lang="en-US" altLang="zh-CN" sz="1400" i="1" dirty="0" err="1" smtClean="0"/>
              <a:t>out.println</a:t>
            </a:r>
            <a:r>
              <a:rPr lang="en-US" altLang="zh-CN" sz="1400" i="1" dirty="0" smtClean="0"/>
              <a:t>("</a:t>
            </a:r>
            <a:r>
              <a:rPr lang="zh-CN" altLang="en-US" sz="1400" i="1" dirty="0" smtClean="0"/>
              <a:t>发送成功</a:t>
            </a:r>
            <a:r>
              <a:rPr lang="en-US" altLang="zh-CN" sz="1400" i="1" dirty="0" smtClean="0"/>
              <a:t>");</a:t>
            </a:r>
            <a:endParaRPr lang="zh-CN" altLang="zh-CN" sz="1400" dirty="0">
              <a:latin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00335" y="2298819"/>
            <a:ext cx="5318077" cy="138499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 err="1">
                <a:latin typeface="+mn-ea"/>
              </a:rPr>
              <a:t>MsgFTextMessage</a:t>
            </a:r>
            <a:r>
              <a:rPr lang="en-US" altLang="zh-CN" sz="1400" dirty="0">
                <a:latin typeface="+mn-ea"/>
              </a:rPr>
              <a:t> </a:t>
            </a:r>
            <a:r>
              <a:rPr lang="en-US" altLang="zh-CN" sz="1400" dirty="0" err="1">
                <a:latin typeface="+mn-ea"/>
              </a:rPr>
              <a:t>crm_product</a:t>
            </a:r>
            <a:r>
              <a:rPr lang="en-US" altLang="zh-CN" sz="1400" dirty="0">
                <a:latin typeface="+mn-ea"/>
              </a:rPr>
              <a:t> = new </a:t>
            </a:r>
            <a:r>
              <a:rPr lang="en-US" altLang="zh-CN" sz="1400" dirty="0" err="1">
                <a:latin typeface="+mn-ea"/>
              </a:rPr>
              <a:t>MsgFTextMessage</a:t>
            </a:r>
            <a:r>
              <a:rPr lang="en-US" altLang="zh-CN" sz="1400" dirty="0">
                <a:latin typeface="+mn-ea"/>
              </a:rPr>
              <a:t>();</a:t>
            </a:r>
            <a:endParaRPr lang="zh-CN" altLang="zh-CN" sz="14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err="1">
                <a:latin typeface="+mn-ea"/>
              </a:rPr>
              <a:t>crm_product.setText</a:t>
            </a:r>
            <a:r>
              <a:rPr lang="en-US" altLang="zh-CN" sz="1400" dirty="0">
                <a:latin typeface="+mn-ea"/>
              </a:rPr>
              <a:t>("</a:t>
            </a:r>
            <a:r>
              <a:rPr lang="zh-CN" altLang="zh-CN" sz="1400" dirty="0">
                <a:latin typeface="+mn-ea"/>
              </a:rPr>
              <a:t>产品发送内容：</a:t>
            </a:r>
            <a:r>
              <a:rPr lang="en-US" altLang="zh-CN" sz="1400" dirty="0">
                <a:latin typeface="+mn-ea"/>
              </a:rPr>
              <a:t>_" + index);	</a:t>
            </a:r>
            <a:endParaRPr lang="zh-CN" altLang="zh-CN" sz="14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err="1">
                <a:latin typeface="+mn-ea"/>
              </a:rPr>
              <a:t>MfProducerClient</a:t>
            </a:r>
            <a:r>
              <a:rPr lang="en-US" altLang="zh-CN" sz="1400" dirty="0">
                <a:latin typeface="+mn-ea"/>
              </a:rPr>
              <a:t> client=new </a:t>
            </a:r>
            <a:r>
              <a:rPr lang="en-US" altLang="zh-CN" sz="1400" dirty="0" err="1">
                <a:latin typeface="+mn-ea"/>
              </a:rPr>
              <a:t>MfProducerClient</a:t>
            </a:r>
            <a:r>
              <a:rPr lang="en-US" altLang="zh-CN" sz="1400" dirty="0">
                <a:latin typeface="+mn-ea"/>
              </a:rPr>
              <a:t>();	</a:t>
            </a:r>
            <a:endParaRPr lang="zh-CN" altLang="zh-CN" sz="14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err="1">
                <a:latin typeface="+mn-ea"/>
              </a:rPr>
              <a:t>client.send</a:t>
            </a:r>
            <a:r>
              <a:rPr lang="en-US" altLang="zh-CN" sz="1400" dirty="0">
                <a:latin typeface="+mn-ea"/>
              </a:rPr>
              <a:t>("order", </a:t>
            </a:r>
            <a:r>
              <a:rPr lang="en-US" altLang="zh-CN" sz="1400" dirty="0" err="1">
                <a:latin typeface="+mn-ea"/>
              </a:rPr>
              <a:t>message_order</a:t>
            </a:r>
            <a:r>
              <a:rPr lang="en-US" altLang="zh-CN" sz="1400" dirty="0">
                <a:latin typeface="+mn-ea"/>
              </a:rPr>
              <a:t>);</a:t>
            </a:r>
            <a:endParaRPr lang="zh-CN" altLang="zh-CN" sz="1400" dirty="0">
              <a:latin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830580" y="848803"/>
            <a:ext cx="6551794" cy="417358"/>
          </a:xfrm>
          <a:prstGeom prst="rect">
            <a:avLst/>
          </a:prstGeom>
          <a:solidFill>
            <a:sysClr val="window" lastClr="FFFFFF"/>
          </a:solidFill>
          <a:ln>
            <a:solidFill>
              <a:srgbClr val="EEECE1">
                <a:lumMod val="75000"/>
              </a:srgb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  <p:txBody>
          <a:bodyPr vert="horz" lIns="72201" tIns="72201" rIns="72201" bIns="72201" anchor="t"/>
          <a:lstStyle/>
          <a:p>
            <a:pPr>
              <a:lnSpc>
                <a:spcPct val="130000"/>
              </a:lnSpc>
            </a:pPr>
            <a:r>
              <a:rPr lang="zh-CN" altLang="zh-CN" ker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消息发送类型目前有</a:t>
            </a:r>
            <a:r>
              <a:rPr lang="en-US" altLang="zh-CN" ker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zh-CN" ker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种：</a:t>
            </a:r>
            <a:r>
              <a:rPr lang="zh-CN" altLang="en-US" ker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普通消息、顺序消息、事务性消息。</a:t>
            </a:r>
            <a:endParaRPr lang="zh-CN" altLang="zh-CN" ker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15457" y="4312848"/>
            <a:ext cx="4202203" cy="2123658"/>
          </a:xfrm>
          <a:prstGeom prst="rect">
            <a:avLst/>
          </a:prstGeom>
          <a:ln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zh-CN" sz="1100">
                <a:latin typeface="+mj-ea"/>
              </a:rPr>
              <a:t>MsgFByteMessage    </a:t>
            </a:r>
            <a:r>
              <a:rPr lang="zh-CN" altLang="zh-CN" sz="1100">
                <a:latin typeface="+mj-ea"/>
              </a:rPr>
              <a:t>字节</a:t>
            </a:r>
            <a:r>
              <a:rPr lang="en-US" altLang="zh-CN" sz="1100">
                <a:latin typeface="+mj-ea"/>
              </a:rPr>
              <a:t>setBytearray(byte[] </a:t>
            </a:r>
            <a:r>
              <a:rPr lang="en-US" altLang="zh-CN" sz="1100" smtClean="0">
                <a:latin typeface="+mj-ea"/>
              </a:rPr>
              <a:t>bytearray)</a:t>
            </a:r>
            <a:endParaRPr lang="en-US" altLang="zh-CN" sz="1100">
              <a:latin typeface="+mj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zh-CN" sz="1100" smtClean="0">
                <a:latin typeface="+mn-ea"/>
              </a:rPr>
              <a:t>MsgFObjectMessage  </a:t>
            </a:r>
            <a:r>
              <a:rPr lang="zh-CN" altLang="zh-CN" sz="1100">
                <a:latin typeface="+mn-ea"/>
              </a:rPr>
              <a:t>对象 </a:t>
            </a:r>
            <a:r>
              <a:rPr lang="en-US" altLang="zh-CN" sz="1100">
                <a:latin typeface="+mn-ea"/>
              </a:rPr>
              <a:t>setMsg(Serializable msg)</a:t>
            </a:r>
            <a:endParaRPr lang="zh-CN" altLang="zh-CN" sz="110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zh-CN" sz="1100">
                <a:latin typeface="+mn-ea"/>
              </a:rPr>
              <a:t>传送</a:t>
            </a:r>
            <a:r>
              <a:rPr lang="en-US" altLang="zh-CN" sz="1100">
                <a:latin typeface="+mn-ea"/>
              </a:rPr>
              <a:t>object</a:t>
            </a:r>
            <a:r>
              <a:rPr lang="zh-CN" altLang="zh-CN" sz="1100">
                <a:latin typeface="+mn-ea"/>
              </a:rPr>
              <a:t>消息时必须实现</a:t>
            </a:r>
            <a:r>
              <a:rPr lang="en-US" altLang="zh-CN" sz="1100">
                <a:latin typeface="+mn-ea"/>
              </a:rPr>
              <a:t>Serializable</a:t>
            </a:r>
            <a:r>
              <a:rPr lang="zh-CN" altLang="zh-CN" sz="1100">
                <a:latin typeface="+mn-ea"/>
              </a:rPr>
              <a:t>接口（因为消息中间件需要序列化才能传输</a:t>
            </a:r>
            <a:r>
              <a:rPr lang="zh-CN" altLang="zh-CN" sz="1100" smtClean="0">
                <a:latin typeface="+mn-ea"/>
              </a:rPr>
              <a:t>）</a:t>
            </a:r>
            <a:endParaRPr lang="zh-CN" altLang="zh-CN" sz="110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zh-CN" sz="1100">
                <a:latin typeface="+mn-ea"/>
              </a:rPr>
              <a:t>MsgFTextMessage    </a:t>
            </a:r>
            <a:r>
              <a:rPr lang="zh-CN" altLang="zh-CN" sz="1100">
                <a:latin typeface="+mn-ea"/>
              </a:rPr>
              <a:t>字符串 </a:t>
            </a:r>
            <a:r>
              <a:rPr lang="en-US" altLang="zh-CN" sz="1100">
                <a:latin typeface="+mn-ea"/>
              </a:rPr>
              <a:t>setBytearray(byte[] bytearray)</a:t>
            </a:r>
            <a:endParaRPr lang="zh-CN" altLang="zh-CN" sz="110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zh-CN" sz="1100">
                <a:latin typeface="+mn-ea"/>
              </a:rPr>
              <a:t>MsgFMapMessage     map</a:t>
            </a:r>
            <a:r>
              <a:rPr lang="zh-CN" altLang="zh-CN" sz="1100">
                <a:latin typeface="+mn-ea"/>
              </a:rPr>
              <a:t>类型 </a:t>
            </a:r>
            <a:r>
              <a:rPr lang="en-US" altLang="zh-CN" sz="1100">
                <a:latin typeface="+mn-ea"/>
              </a:rPr>
              <a:t>setMapmessage(Map mapmessage)</a:t>
            </a:r>
            <a:endParaRPr lang="zh-CN" altLang="zh-CN" sz="1100">
              <a:latin typeface="+mn-ea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11861" y="3983772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b="1" smtClean="0">
                <a:solidFill>
                  <a:srgbClr val="FF9801"/>
                </a:solidFill>
                <a:latin typeface="+mj-ea"/>
                <a:cs typeface="Arial" panose="020B0604020202020204" pitchFamily="34" charset="0"/>
              </a:rPr>
              <a:t>消息数据类型：</a:t>
            </a:r>
            <a:endParaRPr lang="en-US" altLang="zh-CN" b="1" dirty="0">
              <a:solidFill>
                <a:srgbClr val="FF9801"/>
              </a:solidFill>
              <a:latin typeface="+mj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42380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3143" y="0"/>
            <a:ext cx="10972800" cy="696036"/>
          </a:xfrm>
        </p:spPr>
        <p:txBody>
          <a:bodyPr/>
          <a:lstStyle/>
          <a:p>
            <a:pPr algn="r"/>
            <a:r>
              <a:rPr lang="zh-CN" altLang="en-US" sz="3600" b="1" dirty="0" smtClean="0"/>
              <a:t>生产者示例</a:t>
            </a:r>
            <a:endParaRPr lang="zh-CN" altLang="en-US" sz="3600" b="1" dirty="0"/>
          </a:p>
        </p:txBody>
      </p:sp>
      <p:pic>
        <p:nvPicPr>
          <p:cNvPr id="4" name="图片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68083" y="1807293"/>
            <a:ext cx="6047983" cy="1573020"/>
          </a:xfrm>
          <a:prstGeom prst="rect">
            <a:avLst/>
          </a:prstGeom>
          <a:ln w="19050">
            <a:solidFill>
              <a:srgbClr val="92D050"/>
            </a:solidFill>
          </a:ln>
          <a:effectLst>
            <a:outerShdw blurRad="647700" dist="558800" dir="10320000" sx="27000" sy="27000" algn="ctr" rotWithShape="0">
              <a:srgbClr val="000000">
                <a:alpha val="76000"/>
              </a:srgbClr>
            </a:outerShdw>
          </a:effectLst>
        </p:spPr>
      </p:pic>
      <p:sp>
        <p:nvSpPr>
          <p:cNvPr id="5" name="矩形 4"/>
          <p:cNvSpPr/>
          <p:nvPr/>
        </p:nvSpPr>
        <p:spPr>
          <a:xfrm>
            <a:off x="1061484" y="3918576"/>
            <a:ext cx="9868413" cy="2491580"/>
          </a:xfrm>
          <a:prstGeom prst="rect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050" dirty="0" smtClean="0">
                <a:solidFill>
                  <a:schemeClr val="accent6">
                    <a:lumMod val="75000"/>
                  </a:schemeClr>
                </a:solidFill>
                <a:latin typeface="+mn-ea"/>
              </a:rPr>
              <a:t>//</a:t>
            </a:r>
            <a:r>
              <a:rPr lang="en-US" altLang="zh-CN" sz="1050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listener</a:t>
            </a:r>
            <a:r>
              <a:rPr lang="zh-CN" altLang="zh-CN" sz="1050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是建立在</a:t>
            </a:r>
            <a:r>
              <a:rPr lang="en-US" altLang="zh-CN" sz="1050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producer</a:t>
            </a:r>
            <a:r>
              <a:rPr lang="zh-CN" altLang="zh-CN" sz="1050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上的</a:t>
            </a:r>
            <a:r>
              <a:rPr lang="zh-CN" altLang="en-US" sz="1050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，</a:t>
            </a:r>
            <a:r>
              <a:rPr lang="zh-CN" altLang="zh-CN" sz="1050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必须实现</a:t>
            </a:r>
            <a:r>
              <a:rPr lang="en-US" altLang="zh-CN" sz="1050" dirty="0" err="1">
                <a:solidFill>
                  <a:schemeClr val="accent6">
                    <a:lumMod val="75000"/>
                  </a:schemeClr>
                </a:solidFill>
                <a:latin typeface="+mn-ea"/>
              </a:rPr>
              <a:t>TransactionCheckListener</a:t>
            </a:r>
            <a:r>
              <a:rPr lang="zh-CN" altLang="zh-CN" sz="1050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接口的</a:t>
            </a:r>
            <a:r>
              <a:rPr lang="en-US" altLang="zh-CN" sz="1050" dirty="0" err="1">
                <a:solidFill>
                  <a:schemeClr val="accent6">
                    <a:lumMod val="75000"/>
                  </a:schemeClr>
                </a:solidFill>
                <a:latin typeface="+mn-ea"/>
              </a:rPr>
              <a:t>LocalTransactionState</a:t>
            </a:r>
            <a:r>
              <a:rPr lang="en-US" altLang="zh-CN" sz="1050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 </a:t>
            </a:r>
            <a:r>
              <a:rPr lang="en-US" altLang="zh-CN" sz="1050" dirty="0" err="1">
                <a:solidFill>
                  <a:schemeClr val="accent6">
                    <a:lumMod val="75000"/>
                  </a:schemeClr>
                </a:solidFill>
                <a:latin typeface="+mn-ea"/>
              </a:rPr>
              <a:t>checkLocalTransactionState</a:t>
            </a:r>
            <a:r>
              <a:rPr lang="en-US" altLang="zh-CN" sz="1050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(final </a:t>
            </a:r>
            <a:r>
              <a:rPr lang="en-US" altLang="zh-CN" sz="1050" dirty="0" err="1">
                <a:solidFill>
                  <a:schemeClr val="accent6">
                    <a:lumMod val="75000"/>
                  </a:schemeClr>
                </a:solidFill>
                <a:latin typeface="+mn-ea"/>
              </a:rPr>
              <a:t>MessageExt</a:t>
            </a:r>
            <a:r>
              <a:rPr lang="en-US" altLang="zh-CN" sz="1050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 </a:t>
            </a:r>
            <a:r>
              <a:rPr lang="en-US" altLang="zh-CN" sz="1050" dirty="0" err="1">
                <a:solidFill>
                  <a:schemeClr val="accent6">
                    <a:lumMod val="75000"/>
                  </a:schemeClr>
                </a:solidFill>
                <a:latin typeface="+mn-ea"/>
              </a:rPr>
              <a:t>msg</a:t>
            </a:r>
            <a:r>
              <a:rPr lang="en-US" altLang="zh-CN" sz="1050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)</a:t>
            </a:r>
            <a:r>
              <a:rPr lang="zh-CN" altLang="zh-CN" sz="1050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方法</a:t>
            </a:r>
          </a:p>
          <a:p>
            <a:pPr>
              <a:lnSpc>
                <a:spcPct val="130000"/>
              </a:lnSpc>
            </a:pPr>
            <a:r>
              <a:rPr lang="en-US" altLang="zh-CN" sz="1100" dirty="0" err="1" smtClean="0">
                <a:latin typeface="+mn-ea"/>
              </a:rPr>
              <a:t>TransactionCheckListener</a:t>
            </a:r>
            <a:r>
              <a:rPr lang="en-US" altLang="zh-CN" sz="1100" dirty="0" smtClean="0">
                <a:latin typeface="+mn-ea"/>
              </a:rPr>
              <a:t> </a:t>
            </a:r>
            <a:r>
              <a:rPr lang="en-US" altLang="zh-CN" sz="1100" dirty="0" err="1">
                <a:latin typeface="+mn-ea"/>
              </a:rPr>
              <a:t>tcl</a:t>
            </a:r>
            <a:r>
              <a:rPr lang="en-US" altLang="zh-CN" sz="1100" dirty="0">
                <a:latin typeface="+mn-ea"/>
              </a:rPr>
              <a:t>=</a:t>
            </a:r>
            <a:r>
              <a:rPr lang="en-US" altLang="zh-CN" sz="1100" b="1" dirty="0">
                <a:latin typeface="+mn-ea"/>
              </a:rPr>
              <a:t>new</a:t>
            </a:r>
            <a:r>
              <a:rPr lang="en-US" altLang="zh-CN" sz="1100" dirty="0">
                <a:latin typeface="+mn-ea"/>
              </a:rPr>
              <a:t> </a:t>
            </a:r>
            <a:r>
              <a:rPr lang="en-US" altLang="zh-CN" sz="1100" dirty="0" err="1">
                <a:latin typeface="+mn-ea"/>
              </a:rPr>
              <a:t>TransactionCheckListenerImpl</a:t>
            </a:r>
            <a:r>
              <a:rPr lang="en-US" altLang="zh-CN" sz="1100" dirty="0">
                <a:latin typeface="+mn-ea"/>
              </a:rPr>
              <a:t>();</a:t>
            </a:r>
            <a:endParaRPr lang="zh-CN" altLang="zh-CN" sz="1100" dirty="0"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 sz="1050" dirty="0" smtClean="0">
                <a:solidFill>
                  <a:schemeClr val="accent6">
                    <a:lumMod val="75000"/>
                  </a:schemeClr>
                </a:solidFill>
                <a:latin typeface="+mn-ea"/>
              </a:rPr>
              <a:t>//</a:t>
            </a:r>
            <a:r>
              <a:rPr lang="zh-CN" altLang="zh-CN" sz="1050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初始化</a:t>
            </a:r>
            <a:r>
              <a:rPr lang="en-US" altLang="zh-CN" sz="1050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half</a:t>
            </a:r>
            <a:r>
              <a:rPr lang="zh-CN" altLang="zh-CN" sz="1050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消息生产者</a:t>
            </a:r>
            <a:r>
              <a:rPr lang="en-US" altLang="zh-CN" sz="1050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,</a:t>
            </a:r>
            <a:r>
              <a:rPr lang="zh-CN" altLang="zh-CN" sz="1050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需要传回查实现类</a:t>
            </a:r>
            <a:r>
              <a:rPr lang="en-US" altLang="zh-CN" sz="1050" dirty="0" err="1">
                <a:solidFill>
                  <a:schemeClr val="accent6">
                    <a:lumMod val="75000"/>
                  </a:schemeClr>
                </a:solidFill>
                <a:latin typeface="+mn-ea"/>
              </a:rPr>
              <a:t>TransactionCheckListener</a:t>
            </a:r>
            <a:r>
              <a:rPr lang="en-US" altLang="zh-CN" sz="1050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 </a:t>
            </a:r>
            <a:r>
              <a:rPr lang="en-US" altLang="zh-CN" sz="1050" dirty="0" err="1">
                <a:solidFill>
                  <a:schemeClr val="accent6">
                    <a:lumMod val="75000"/>
                  </a:schemeClr>
                </a:solidFill>
                <a:latin typeface="+mn-ea"/>
              </a:rPr>
              <a:t>tcl</a:t>
            </a:r>
            <a:endParaRPr lang="zh-CN" altLang="zh-CN" sz="1050" dirty="0">
              <a:solidFill>
                <a:schemeClr val="accent6">
                  <a:lumMod val="75000"/>
                </a:schemeClr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 sz="1100" b="1" dirty="0" err="1" smtClean="0">
                <a:latin typeface="+mn-ea"/>
              </a:rPr>
              <a:t>boolean</a:t>
            </a:r>
            <a:r>
              <a:rPr lang="en-US" altLang="zh-CN" sz="1100" dirty="0" smtClean="0">
                <a:latin typeface="+mn-ea"/>
              </a:rPr>
              <a:t> </a:t>
            </a:r>
            <a:r>
              <a:rPr lang="en-US" altLang="zh-CN" sz="1100" u="sng" dirty="0">
                <a:latin typeface="+mn-ea"/>
              </a:rPr>
              <a:t>flag</a:t>
            </a:r>
            <a:r>
              <a:rPr lang="en-US" altLang="zh-CN" sz="1100" dirty="0">
                <a:latin typeface="+mn-ea"/>
              </a:rPr>
              <a:t>= </a:t>
            </a:r>
            <a:r>
              <a:rPr lang="en-US" altLang="zh-CN" sz="1100" dirty="0" err="1">
                <a:latin typeface="+mn-ea"/>
              </a:rPr>
              <a:t>MfHalfMsgProducerClient.</a:t>
            </a:r>
            <a:r>
              <a:rPr lang="en-US" altLang="zh-CN" sz="1100" i="1" dirty="0" err="1">
                <a:latin typeface="+mn-ea"/>
              </a:rPr>
              <a:t>initProducer</a:t>
            </a:r>
            <a:r>
              <a:rPr lang="en-US" altLang="zh-CN" sz="1100" dirty="0">
                <a:latin typeface="+mn-ea"/>
              </a:rPr>
              <a:t>(</a:t>
            </a:r>
            <a:r>
              <a:rPr lang="en-US" altLang="zh-CN" sz="1100" dirty="0" err="1">
                <a:latin typeface="+mn-ea"/>
              </a:rPr>
              <a:t>tcl</a:t>
            </a:r>
            <a:r>
              <a:rPr lang="en-US" altLang="zh-CN" sz="1100" dirty="0">
                <a:latin typeface="+mn-ea"/>
              </a:rPr>
              <a:t>);</a:t>
            </a:r>
            <a:endParaRPr lang="zh-CN" altLang="zh-CN" sz="1100" dirty="0"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 sz="1100" b="1" dirty="0" smtClean="0">
                <a:latin typeface="+mn-ea"/>
              </a:rPr>
              <a:t>for</a:t>
            </a:r>
            <a:r>
              <a:rPr lang="en-US" altLang="zh-CN" sz="1100" dirty="0" smtClean="0">
                <a:latin typeface="+mn-ea"/>
              </a:rPr>
              <a:t>(</a:t>
            </a:r>
            <a:r>
              <a:rPr lang="en-US" altLang="zh-CN" sz="1100" b="1" dirty="0" err="1" smtClean="0">
                <a:latin typeface="+mn-ea"/>
              </a:rPr>
              <a:t>int</a:t>
            </a:r>
            <a:r>
              <a:rPr lang="en-US" altLang="zh-CN" sz="1100" dirty="0" smtClean="0">
                <a:latin typeface="+mn-ea"/>
              </a:rPr>
              <a:t> </a:t>
            </a:r>
            <a:r>
              <a:rPr lang="en-US" altLang="zh-CN" sz="1100" dirty="0" err="1">
                <a:latin typeface="+mn-ea"/>
              </a:rPr>
              <a:t>i</a:t>
            </a:r>
            <a:r>
              <a:rPr lang="en-US" altLang="zh-CN" sz="1100" dirty="0">
                <a:latin typeface="+mn-ea"/>
              </a:rPr>
              <a:t>=0;i&lt;3;i++){</a:t>
            </a:r>
            <a:endParaRPr lang="zh-CN" altLang="zh-CN" sz="1100" dirty="0"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 sz="1100" dirty="0" smtClean="0">
                <a:latin typeface="+mn-ea"/>
              </a:rPr>
              <a:t>	</a:t>
            </a:r>
            <a:r>
              <a:rPr lang="en-US" altLang="zh-CN" sz="1100" dirty="0" err="1" smtClean="0">
                <a:latin typeface="+mn-ea"/>
              </a:rPr>
              <a:t>MsgFTextMessage</a:t>
            </a:r>
            <a:r>
              <a:rPr lang="en-US" altLang="zh-CN" sz="1100" dirty="0" smtClean="0">
                <a:latin typeface="+mn-ea"/>
              </a:rPr>
              <a:t> </a:t>
            </a:r>
            <a:r>
              <a:rPr lang="en-US" altLang="zh-CN" sz="1100" dirty="0" err="1">
                <a:latin typeface="+mn-ea"/>
              </a:rPr>
              <a:t>crm_product</a:t>
            </a:r>
            <a:r>
              <a:rPr lang="en-US" altLang="zh-CN" sz="1100" dirty="0">
                <a:latin typeface="+mn-ea"/>
              </a:rPr>
              <a:t> = </a:t>
            </a:r>
            <a:r>
              <a:rPr lang="en-US" altLang="zh-CN" sz="1100" b="1" dirty="0">
                <a:latin typeface="+mn-ea"/>
              </a:rPr>
              <a:t>new</a:t>
            </a:r>
            <a:r>
              <a:rPr lang="en-US" altLang="zh-CN" sz="1100" dirty="0">
                <a:latin typeface="+mn-ea"/>
              </a:rPr>
              <a:t> </a:t>
            </a:r>
            <a:r>
              <a:rPr lang="en-US" altLang="zh-CN" sz="1100" dirty="0" err="1">
                <a:latin typeface="+mn-ea"/>
              </a:rPr>
              <a:t>MsgFTextMessage</a:t>
            </a:r>
            <a:r>
              <a:rPr lang="en-US" altLang="zh-CN" sz="1100" dirty="0">
                <a:latin typeface="+mn-ea"/>
              </a:rPr>
              <a:t>();</a:t>
            </a:r>
            <a:endParaRPr lang="zh-CN" altLang="zh-CN" sz="1100" dirty="0"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 sz="1100" dirty="0">
                <a:latin typeface="+mn-ea"/>
              </a:rPr>
              <a:t>	</a:t>
            </a:r>
            <a:r>
              <a:rPr lang="en-US" altLang="zh-CN" sz="1100" dirty="0" err="1" smtClean="0">
                <a:latin typeface="+mn-ea"/>
              </a:rPr>
              <a:t>crm_product.setText</a:t>
            </a:r>
            <a:r>
              <a:rPr lang="en-US" altLang="zh-CN" sz="1100" dirty="0">
                <a:latin typeface="+mn-ea"/>
              </a:rPr>
              <a:t>("test half message1" );	</a:t>
            </a:r>
            <a:endParaRPr lang="zh-CN" altLang="zh-CN" sz="1100" dirty="0"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 sz="1050" dirty="0" smtClean="0">
                <a:solidFill>
                  <a:schemeClr val="accent6">
                    <a:lumMod val="75000"/>
                  </a:schemeClr>
                </a:solidFill>
                <a:latin typeface="+mn-ea"/>
              </a:rPr>
              <a:t>//</a:t>
            </a:r>
            <a:r>
              <a:rPr lang="zh-CN" altLang="zh-CN" sz="1050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本地事务域，必须实现</a:t>
            </a:r>
            <a:r>
              <a:rPr lang="en-US" altLang="zh-CN" sz="1050" dirty="0" err="1">
                <a:solidFill>
                  <a:schemeClr val="accent6">
                    <a:lumMod val="75000"/>
                  </a:schemeClr>
                </a:solidFill>
                <a:latin typeface="+mn-ea"/>
              </a:rPr>
              <a:t>LocalTransactionExecuter</a:t>
            </a:r>
            <a:r>
              <a:rPr lang="zh-CN" altLang="zh-CN" sz="1050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接口的</a:t>
            </a:r>
            <a:r>
              <a:rPr lang="en-US" altLang="zh-CN" sz="1050" dirty="0" err="1" smtClean="0">
                <a:solidFill>
                  <a:schemeClr val="accent6">
                    <a:lumMod val="75000"/>
                  </a:schemeClr>
                </a:solidFill>
                <a:latin typeface="+mn-ea"/>
              </a:rPr>
              <a:t>LocalTransactionState</a:t>
            </a:r>
            <a:r>
              <a:rPr lang="en-US" altLang="zh-CN" sz="1050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 </a:t>
            </a:r>
            <a:r>
              <a:rPr lang="en-US" altLang="zh-CN" sz="1050" dirty="0" err="1" smtClean="0">
                <a:solidFill>
                  <a:schemeClr val="accent6">
                    <a:lumMod val="75000"/>
                  </a:schemeClr>
                </a:solidFill>
                <a:latin typeface="+mn-ea"/>
              </a:rPr>
              <a:t>executeLocalTransactionBranch</a:t>
            </a:r>
            <a:r>
              <a:rPr lang="en-US" altLang="zh-CN" sz="1050" dirty="0" smtClean="0">
                <a:solidFill>
                  <a:schemeClr val="accent6">
                    <a:lumMod val="75000"/>
                  </a:schemeClr>
                </a:solidFill>
                <a:latin typeface="+mn-ea"/>
              </a:rPr>
              <a:t>(</a:t>
            </a:r>
            <a:r>
              <a:rPr lang="en-US" altLang="zh-CN" sz="1050" b="1" dirty="0" smtClean="0">
                <a:solidFill>
                  <a:schemeClr val="accent6">
                    <a:lumMod val="75000"/>
                  </a:schemeClr>
                </a:solidFill>
                <a:latin typeface="+mn-ea"/>
              </a:rPr>
              <a:t>final</a:t>
            </a:r>
            <a:r>
              <a:rPr lang="en-US" altLang="zh-CN" sz="1050" dirty="0" smtClean="0">
                <a:solidFill>
                  <a:schemeClr val="accent6">
                    <a:lumMod val="75000"/>
                  </a:schemeClr>
                </a:solidFill>
                <a:latin typeface="+mn-ea"/>
              </a:rPr>
              <a:t> </a:t>
            </a:r>
            <a:r>
              <a:rPr lang="en-US" altLang="zh-CN" sz="1050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Message </a:t>
            </a:r>
            <a:r>
              <a:rPr lang="en-US" altLang="zh-CN" sz="1050" dirty="0" err="1">
                <a:solidFill>
                  <a:schemeClr val="accent6">
                    <a:lumMod val="75000"/>
                  </a:schemeClr>
                </a:solidFill>
                <a:latin typeface="+mn-ea"/>
              </a:rPr>
              <a:t>msg</a:t>
            </a:r>
            <a:r>
              <a:rPr lang="en-US" altLang="zh-CN" sz="1050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, </a:t>
            </a:r>
            <a:r>
              <a:rPr lang="en-US" altLang="zh-CN" sz="1050" b="1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final</a:t>
            </a:r>
            <a:r>
              <a:rPr lang="en-US" altLang="zh-CN" sz="1050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 Object </a:t>
            </a:r>
            <a:r>
              <a:rPr lang="en-US" altLang="zh-CN" sz="1050" dirty="0" err="1">
                <a:solidFill>
                  <a:schemeClr val="accent6">
                    <a:lumMod val="75000"/>
                  </a:schemeClr>
                </a:solidFill>
                <a:latin typeface="+mn-ea"/>
              </a:rPr>
              <a:t>arg</a:t>
            </a:r>
            <a:r>
              <a:rPr lang="en-US" altLang="zh-CN" sz="1050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)</a:t>
            </a:r>
            <a:r>
              <a:rPr lang="zh-CN" altLang="zh-CN" sz="1050" dirty="0" smtClean="0">
                <a:solidFill>
                  <a:schemeClr val="accent6">
                    <a:lumMod val="75000"/>
                  </a:schemeClr>
                </a:solidFill>
                <a:latin typeface="+mn-ea"/>
              </a:rPr>
              <a:t>方法</a:t>
            </a:r>
            <a:endParaRPr lang="zh-CN" altLang="zh-CN" sz="1050" dirty="0"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 sz="1100" dirty="0" err="1" smtClean="0">
                <a:latin typeface="+mn-ea"/>
              </a:rPr>
              <a:t>LocalTransactionExecuter</a:t>
            </a:r>
            <a:r>
              <a:rPr lang="en-US" altLang="zh-CN" sz="1100" dirty="0" smtClean="0">
                <a:latin typeface="+mn-ea"/>
              </a:rPr>
              <a:t> </a:t>
            </a:r>
            <a:r>
              <a:rPr lang="en-US" altLang="zh-CN" sz="1100" dirty="0" err="1">
                <a:latin typeface="+mn-ea"/>
              </a:rPr>
              <a:t>paramLocalTransactionExecuter</a:t>
            </a:r>
            <a:r>
              <a:rPr lang="en-US" altLang="zh-CN" sz="1100" dirty="0">
                <a:latin typeface="+mn-ea"/>
              </a:rPr>
              <a:t> =</a:t>
            </a:r>
            <a:r>
              <a:rPr lang="en-US" altLang="zh-CN" sz="1100" b="1" dirty="0">
                <a:latin typeface="+mn-ea"/>
              </a:rPr>
              <a:t>new</a:t>
            </a:r>
            <a:r>
              <a:rPr lang="en-US" altLang="zh-CN" sz="1100" dirty="0">
                <a:latin typeface="+mn-ea"/>
              </a:rPr>
              <a:t> </a:t>
            </a:r>
            <a:r>
              <a:rPr lang="en-US" altLang="zh-CN" sz="1100" dirty="0" err="1">
                <a:latin typeface="+mn-ea"/>
              </a:rPr>
              <a:t>TransactionExecuterImpl</a:t>
            </a:r>
            <a:r>
              <a:rPr lang="en-US" altLang="zh-CN" sz="1100" dirty="0">
                <a:latin typeface="+mn-ea"/>
              </a:rPr>
              <a:t>();</a:t>
            </a:r>
            <a:endParaRPr lang="zh-CN" altLang="zh-CN" sz="1100" dirty="0"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 sz="1100" dirty="0" err="1" smtClean="0">
                <a:latin typeface="+mn-ea"/>
              </a:rPr>
              <a:t>MfHalfMsgProducerClient.</a:t>
            </a:r>
            <a:r>
              <a:rPr lang="en-US" altLang="zh-CN" sz="1100" i="1" dirty="0" err="1" smtClean="0">
                <a:latin typeface="+mn-ea"/>
              </a:rPr>
              <a:t>send</a:t>
            </a:r>
            <a:r>
              <a:rPr lang="en-US" altLang="zh-CN" sz="1100" dirty="0">
                <a:latin typeface="+mn-ea"/>
              </a:rPr>
              <a:t>("bb", </a:t>
            </a:r>
            <a:r>
              <a:rPr lang="en-US" altLang="zh-CN" sz="1100" dirty="0" err="1">
                <a:latin typeface="+mn-ea"/>
              </a:rPr>
              <a:t>crm_product</a:t>
            </a:r>
            <a:r>
              <a:rPr lang="en-US" altLang="zh-CN" sz="1100" dirty="0">
                <a:latin typeface="+mn-ea"/>
              </a:rPr>
              <a:t>, </a:t>
            </a:r>
            <a:r>
              <a:rPr lang="en-US" altLang="zh-CN" sz="1100" dirty="0" err="1">
                <a:latin typeface="+mn-ea"/>
              </a:rPr>
              <a:t>paramLocalTransactionExecuter</a:t>
            </a:r>
            <a:r>
              <a:rPr lang="en-US" altLang="zh-CN" sz="1100" dirty="0">
                <a:latin typeface="+mn-ea"/>
              </a:rPr>
              <a:t>, </a:t>
            </a:r>
            <a:r>
              <a:rPr lang="en-US" altLang="zh-CN" sz="1100" b="1" dirty="0">
                <a:latin typeface="+mn-ea"/>
              </a:rPr>
              <a:t>null</a:t>
            </a:r>
            <a:r>
              <a:rPr lang="en-US" altLang="zh-CN" sz="1100" dirty="0">
                <a:latin typeface="+mn-ea"/>
              </a:rPr>
              <a:t>);</a:t>
            </a:r>
            <a:endParaRPr lang="zh-CN" altLang="zh-CN" sz="1100" dirty="0"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 sz="1100" dirty="0">
                <a:latin typeface="+mn-ea"/>
              </a:rPr>
              <a:t>	</a:t>
            </a:r>
            <a:r>
              <a:rPr lang="en-US" altLang="zh-CN" sz="1100" dirty="0" smtClean="0">
                <a:latin typeface="+mn-ea"/>
              </a:rPr>
              <a:t>}</a:t>
            </a:r>
            <a:endParaRPr lang="zh-CN" altLang="zh-CN" sz="1100" dirty="0">
              <a:latin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29467" y="840931"/>
            <a:ext cx="1755609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zh-CN" altLang="zh-CN" sz="2000" b="1" u="sng" smtClean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事务性</a:t>
            </a:r>
            <a:r>
              <a:rPr lang="zh-CN" altLang="zh-CN" sz="2000" b="1" u="sng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消息</a:t>
            </a:r>
            <a:endParaRPr lang="en-US" altLang="zh-CN" sz="2000" b="1" u="sng">
              <a:solidFill>
                <a:srgbClr val="C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042727" y="1514014"/>
            <a:ext cx="4053995" cy="323165"/>
          </a:xfrm>
          <a:prstGeom prst="rect">
            <a:avLst/>
          </a:prstGeom>
          <a:solidFill>
            <a:schemeClr val="bg1"/>
          </a:solidFill>
          <a:ln w="25400">
            <a:noFill/>
          </a:ln>
        </p:spPr>
        <p:txBody>
          <a:bodyPr wrap="none">
            <a:spAutoFit/>
          </a:bodyPr>
          <a:lstStyle/>
          <a:p>
            <a:r>
              <a:rPr lang="en-US" altLang="zh-CN" sz="1500" b="1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1</a:t>
            </a:r>
            <a:r>
              <a:rPr lang="zh-CN" altLang="en-US" sz="1500" b="1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、普通</a:t>
            </a:r>
            <a:r>
              <a:rPr lang="zh-CN" altLang="en-US" sz="1500" b="1">
                <a:solidFill>
                  <a:schemeClr val="accent1">
                    <a:lumMod val="50000"/>
                  </a:schemeClr>
                </a:solidFill>
                <a:latin typeface="+mn-ea"/>
              </a:rPr>
              <a:t>事务性</a:t>
            </a:r>
            <a:r>
              <a:rPr lang="zh-CN" altLang="en-US" sz="1500" b="1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消息</a:t>
            </a:r>
            <a:r>
              <a:rPr lang="en-US" altLang="zh-CN" sz="1400" smtClean="0">
                <a:latin typeface="+mn-ea"/>
              </a:rPr>
              <a:t>(</a:t>
            </a:r>
            <a:r>
              <a:rPr lang="zh-CN" altLang="en-US" sz="1400" smtClean="0">
                <a:latin typeface="+mn-ea"/>
              </a:rPr>
              <a:t>提供</a:t>
            </a:r>
            <a:r>
              <a:rPr lang="en-US" altLang="zh-CN" sz="1400" smtClean="0">
                <a:latin typeface="+mn-ea"/>
              </a:rPr>
              <a:t>commit,rollback</a:t>
            </a:r>
            <a:r>
              <a:rPr lang="zh-CN" altLang="en-US" sz="1400" smtClean="0">
                <a:latin typeface="+mn-ea"/>
              </a:rPr>
              <a:t>接口</a:t>
            </a:r>
            <a:r>
              <a:rPr lang="en-US" altLang="zh-CN" sz="1400" smtClean="0">
                <a:latin typeface="+mn-ea"/>
              </a:rPr>
              <a:t>)</a:t>
            </a:r>
            <a:endParaRPr lang="en-US" altLang="zh-CN" sz="1400" b="1">
              <a:solidFill>
                <a:schemeClr val="accent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056934" y="3522356"/>
            <a:ext cx="7232108" cy="323165"/>
          </a:xfrm>
          <a:prstGeom prst="rect">
            <a:avLst/>
          </a:prstGeom>
          <a:solidFill>
            <a:schemeClr val="bg1"/>
          </a:solidFill>
          <a:ln w="25400">
            <a:noFill/>
          </a:ln>
        </p:spPr>
        <p:txBody>
          <a:bodyPr wrap="none">
            <a:spAutoFit/>
          </a:bodyPr>
          <a:lstStyle/>
          <a:p>
            <a:r>
              <a:rPr lang="en-US" altLang="zh-CN" sz="15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2</a:t>
            </a:r>
            <a:r>
              <a:rPr lang="zh-CN" altLang="en-US" sz="15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、</a:t>
            </a:r>
            <a:r>
              <a:rPr lang="en-US" altLang="zh-CN" sz="1500" b="1" dirty="0" err="1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msgFrame</a:t>
            </a:r>
            <a:r>
              <a:rPr lang="en-US" altLang="zh-CN" sz="15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(half</a:t>
            </a:r>
            <a:r>
              <a:rPr lang="en-US" altLang="zh-CN" sz="1500" b="1" dirty="0">
                <a:solidFill>
                  <a:schemeClr val="accent1">
                    <a:lumMod val="50000"/>
                  </a:schemeClr>
                </a:solidFill>
                <a:latin typeface="+mn-ea"/>
              </a:rPr>
              <a:t>)</a:t>
            </a:r>
            <a:r>
              <a:rPr lang="zh-CN" altLang="zh-CN" sz="1500" b="1" dirty="0">
                <a:solidFill>
                  <a:schemeClr val="accent1">
                    <a:lumMod val="50000"/>
                  </a:schemeClr>
                </a:solidFill>
                <a:latin typeface="+mn-ea"/>
              </a:rPr>
              <a:t>类型的消息</a:t>
            </a:r>
            <a:r>
              <a:rPr lang="zh-CN" altLang="en-US" sz="1500" b="1" dirty="0">
                <a:solidFill>
                  <a:schemeClr val="accent1">
                    <a:lumMod val="50000"/>
                  </a:schemeClr>
                </a:solidFill>
                <a:latin typeface="+mn-ea"/>
              </a:rPr>
              <a:t>，</a:t>
            </a:r>
            <a:r>
              <a:rPr lang="zh-CN" altLang="zh-CN" sz="1500" b="1" dirty="0">
                <a:solidFill>
                  <a:schemeClr val="accent1">
                    <a:lumMod val="50000"/>
                  </a:schemeClr>
                </a:solidFill>
                <a:latin typeface="+mn-ea"/>
              </a:rPr>
              <a:t>因为涉及到回查，本地事务域，单独开放了接口</a:t>
            </a:r>
          </a:p>
        </p:txBody>
      </p:sp>
      <p:sp>
        <p:nvSpPr>
          <p:cNvPr id="16" name="云形标注 15"/>
          <p:cNvSpPr/>
          <p:nvPr/>
        </p:nvSpPr>
        <p:spPr>
          <a:xfrm>
            <a:off x="9377920" y="2472157"/>
            <a:ext cx="2505382" cy="1373364"/>
          </a:xfrm>
          <a:prstGeom prst="cloudCallout">
            <a:avLst>
              <a:gd name="adj1" fmla="val -74341"/>
              <a:gd name="adj2" fmla="val 49691"/>
            </a:avLst>
          </a:prstGeom>
          <a:solidFill>
            <a:srgbClr val="DD79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zh-CN" sz="1300">
              <a:latin typeface="+mn-ea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9512460" y="2756778"/>
            <a:ext cx="2370842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300" smtClean="0">
                <a:solidFill>
                  <a:schemeClr val="bg1"/>
                </a:solidFill>
                <a:latin typeface="+mn-ea"/>
              </a:rPr>
              <a:t>   </a:t>
            </a:r>
            <a:r>
              <a:rPr lang="zh-CN" altLang="zh-CN" sz="1300" smtClean="0">
                <a:solidFill>
                  <a:schemeClr val="bg1"/>
                </a:solidFill>
                <a:latin typeface="+mn-ea"/>
              </a:rPr>
              <a:t>例子</a:t>
            </a:r>
            <a:r>
              <a:rPr lang="zh-CN" altLang="zh-CN" sz="1300">
                <a:solidFill>
                  <a:schemeClr val="bg1"/>
                </a:solidFill>
                <a:latin typeface="+mn-ea"/>
              </a:rPr>
              <a:t>见</a:t>
            </a:r>
            <a:r>
              <a:rPr lang="zh-CN" altLang="zh-CN" sz="1300" smtClean="0">
                <a:solidFill>
                  <a:schemeClr val="bg1"/>
                </a:solidFill>
                <a:latin typeface="+mn-ea"/>
              </a:rPr>
              <a:t>：</a:t>
            </a:r>
            <a:endParaRPr lang="en-US" altLang="zh-CN" sz="1300" smtClean="0">
              <a:solidFill>
                <a:schemeClr val="bg1"/>
              </a:solidFill>
              <a:latin typeface="+mn-ea"/>
            </a:endParaRPr>
          </a:p>
          <a:p>
            <a:r>
              <a:rPr lang="en-US" altLang="zh-CN" sz="1300" smtClean="0">
                <a:solidFill>
                  <a:schemeClr val="bg1"/>
                </a:solidFill>
                <a:latin typeface="+mn-ea"/>
              </a:rPr>
              <a:t>TestTransctionProducer.java</a:t>
            </a:r>
            <a:endParaRPr lang="zh-CN" altLang="zh-CN" sz="130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76662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627797" y="1015998"/>
            <a:ext cx="9990161" cy="5081321"/>
            <a:chOff x="2756848" y="2006221"/>
            <a:chExt cx="7028597" cy="4353636"/>
          </a:xfrm>
        </p:grpSpPr>
        <p:sp>
          <p:nvSpPr>
            <p:cNvPr id="6" name="椭圆 5"/>
            <p:cNvSpPr/>
            <p:nvPr/>
          </p:nvSpPr>
          <p:spPr bwMode="auto">
            <a:xfrm rot="20963604">
              <a:off x="2756848" y="2006221"/>
              <a:ext cx="7028597" cy="4353636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glow rad="228600">
                <a:schemeClr val="accent2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  <a:reflection blurRad="6350" stA="50000" endA="275" endPos="40000" dist="101600" dir="5400000" sy="-100000" algn="bl" rotWithShape="0"/>
              <a:softEdge rad="127000"/>
            </a:effectLst>
            <a:scene3d>
              <a:camera prst="isometricOffAxis1Top"/>
              <a:lightRig rig="threePt" dir="t"/>
            </a:scene3d>
            <a:sp3d>
              <a:bevelT w="101600" prst="riblet"/>
            </a:sp3d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1800" i="0" u="none" strike="noStrike" normalizeH="0" baseline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 rot="878495">
              <a:off x="4303546" y="3675207"/>
              <a:ext cx="437642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6000" dirty="0" smtClean="0">
                  <a:ln w="0"/>
                  <a:gradFill>
                    <a:gsLst>
                      <a:gs pos="0">
                        <a:schemeClr val="accent5">
                          <a:lumMod val="50000"/>
                        </a:schemeClr>
                      </a:gs>
                      <a:gs pos="50000">
                        <a:schemeClr val="accent5"/>
                      </a:gs>
                      <a:gs pos="100000">
                        <a:schemeClr val="accent5">
                          <a:lumMod val="60000"/>
                          <a:lumOff val="40000"/>
                        </a:schemeClr>
                      </a:gs>
                    </a:gsLst>
                    <a:lin ang="5400000"/>
                  </a:gradFill>
                  <a:effectLst>
                    <a:reflection blurRad="6350" stA="53000" endA="300" endPos="35500" dir="5400000" sy="-90000" algn="bl" rotWithShape="0"/>
                  </a:effectLst>
                  <a:latin typeface="Arial" panose="020B0604020202020204" pitchFamily="34" charset="0"/>
                </a:rPr>
                <a:t>MsgFrame</a:t>
              </a:r>
              <a:endParaRPr lang="zh-CN" altLang="en-US" sz="60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Arial" panose="020B0604020202020204" pitchFamily="34" charset="0"/>
              </a:endParaRPr>
            </a:p>
          </p:txBody>
        </p:sp>
      </p:grpSp>
      <p:sp>
        <p:nvSpPr>
          <p:cNvPr id="3" name="内容占位符 2"/>
          <p:cNvSpPr txBox="1">
            <a:spLocks/>
          </p:cNvSpPr>
          <p:nvPr/>
        </p:nvSpPr>
        <p:spPr>
          <a:xfrm>
            <a:off x="875651" y="1015999"/>
            <a:ext cx="9893949" cy="5081321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-72000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 dirty="0" smtClean="0">
                <a:latin typeface="+mj-ea"/>
                <a:ea typeface="+mj-ea"/>
              </a:rPr>
              <a:t>       </a:t>
            </a:r>
            <a:r>
              <a:rPr lang="zh-CN" altLang="en-US" sz="2000" dirty="0" smtClean="0">
                <a:latin typeface="+mj-ea"/>
                <a:ea typeface="+mj-ea"/>
              </a:rPr>
              <a:t>消息平台，包括消息平台技术以及统一的消息配置管理平台。技术上通过提供统一的消息接入的客户端开发框架，屏蔽消息的生产者、消费者的技术实现细节和各种平台及协议之间的特性，实现应用程序之间、系统与系统之间的消息交换。提升开发效率，实现业务系统、中心之间的解耦与异步调用，实现事务的最终一致性。</a:t>
            </a:r>
          </a:p>
          <a:p>
            <a:pPr marL="0" indent="-72000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000" dirty="0" smtClean="0">
                <a:latin typeface="+mj-ea"/>
                <a:ea typeface="+mj-ea"/>
              </a:rPr>
              <a:t>       通过统一的消息接入管理平台，实现消息的接入、订阅的在线配置，实时生效，并对运行态的消息处理情况实时监控。</a:t>
            </a:r>
            <a:endParaRPr lang="zh-CN" altLang="en-US" sz="1600" dirty="0">
              <a:latin typeface="+mj-ea"/>
              <a:ea typeface="+mj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210420" y="260648"/>
            <a:ext cx="83719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CN" altLang="en-US" sz="2400" b="1" dirty="0" smtClean="0">
                <a:latin typeface="+mj-ea"/>
                <a:ea typeface="+mj-ea"/>
              </a:rPr>
              <a:t>概述</a:t>
            </a:r>
            <a:endParaRPr lang="en-US" altLang="zh-CN" sz="2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718504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5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0289" y="1175657"/>
            <a:ext cx="11067915" cy="4383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标题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09600" y="43542"/>
            <a:ext cx="10972800" cy="604838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anchor="ctr"/>
          <a:lstStyle/>
          <a:p>
            <a:pPr marL="0" indent="0" algn="r" eaLnBrk="1" hangingPunct="1">
              <a:defRPr/>
            </a:pPr>
            <a:r>
              <a:rPr lang="zh-CN" altLang="en-US" sz="2400" b="1" dirty="0" smtClean="0">
                <a:latin typeface="+mj-ea"/>
                <a:sym typeface="微软雅黑" pitchFamily="34" charset="-122"/>
              </a:rPr>
              <a:t>异步、解耦、并发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3143" y="72570"/>
            <a:ext cx="10972800" cy="667657"/>
          </a:xfrm>
        </p:spPr>
        <p:txBody>
          <a:bodyPr/>
          <a:lstStyle/>
          <a:p>
            <a:r>
              <a:rPr lang="zh-CN" altLang="en-US" smtClean="0"/>
              <a:t>名词术语</a:t>
            </a:r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620469983"/>
              </p:ext>
            </p:extLst>
          </p:nvPr>
        </p:nvGraphicFramePr>
        <p:xfrm>
          <a:off x="769257" y="963788"/>
          <a:ext cx="10668000" cy="501609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00300"/>
                <a:gridCol w="8767700"/>
              </a:tblGrid>
              <a:tr h="90975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1800" b="1" kern="100" dirty="0" smtClean="0">
                          <a:effectLst/>
                        </a:rPr>
                        <a:t> </a:t>
                      </a:r>
                      <a:r>
                        <a:rPr lang="zh-CN" sz="1800" b="1" kern="100" dirty="0" smtClean="0">
                          <a:effectLst/>
                        </a:rPr>
                        <a:t>术语</a:t>
                      </a:r>
                      <a:endParaRPr lang="zh-CN" sz="1800" b="1" kern="100" dirty="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1800" b="1" kern="100" smtClean="0">
                          <a:effectLst/>
                        </a:rPr>
                        <a:t> </a:t>
                      </a:r>
                      <a:r>
                        <a:rPr lang="zh-CN" sz="1800" b="1" kern="100" smtClean="0">
                          <a:effectLst/>
                        </a:rPr>
                        <a:t>描述</a:t>
                      </a:r>
                      <a:endParaRPr lang="zh-CN" sz="1800" b="1" kern="100"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05893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1600" kern="100" smtClean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zh-CN" sz="1600" kern="100" smtClean="0">
                          <a:effectLst/>
                          <a:latin typeface="+mn-ea"/>
                          <a:ea typeface="+mn-ea"/>
                        </a:rPr>
                        <a:t>消息</a:t>
                      </a:r>
                      <a:endParaRPr lang="zh-CN" sz="1600" kern="10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1600" kern="100" smtClean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zh-CN" sz="1600" kern="10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应用程序</a:t>
                      </a:r>
                      <a:r>
                        <a:rPr lang="zh-CN" sz="1600" kern="10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交给消息平台进行处理的数据，例如：用户各种类型的数据文件、某个</a:t>
                      </a:r>
                      <a:r>
                        <a:rPr lang="zh-CN" sz="1600" kern="10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应</a:t>
                      </a:r>
                      <a:r>
                        <a:rPr lang="en-US" altLang="zh-CN" sz="1600" kern="10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</a:t>
                      </a:r>
                      <a:r>
                        <a:rPr lang="zh-CN" sz="1600" kern="10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用</a:t>
                      </a:r>
                      <a:r>
                        <a:rPr lang="zh-CN" sz="1600" kern="10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向其他应用发出的处理请求。</a:t>
                      </a:r>
                    </a:p>
                  </a:txBody>
                  <a:tcPr marL="0" marR="0" marT="0" marB="0" anchor="ctr"/>
                </a:tc>
              </a:tr>
              <a:tr h="59880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1600" kern="100" smtClean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zh-CN" sz="1600" kern="100" smtClean="0">
                          <a:effectLst/>
                          <a:latin typeface="+mn-ea"/>
                          <a:ea typeface="+mn-ea"/>
                        </a:rPr>
                        <a:t>生产者</a:t>
                      </a:r>
                      <a:endParaRPr lang="zh-CN" sz="1600" kern="10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1600" kern="100" smtClean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zh-CN" sz="1600" kern="100" smtClean="0">
                          <a:effectLst/>
                          <a:latin typeface="+mn-ea"/>
                          <a:ea typeface="+mn-ea"/>
                        </a:rPr>
                        <a:t>消息</a:t>
                      </a:r>
                      <a:r>
                        <a:rPr lang="zh-CN" sz="1600" kern="100">
                          <a:effectLst/>
                          <a:latin typeface="+mn-ea"/>
                          <a:ea typeface="+mn-ea"/>
                        </a:rPr>
                        <a:t>生产者，负责产生消息，一般由业务系统产生消息。</a:t>
                      </a:r>
                      <a:endParaRPr lang="zh-CN" sz="1600" kern="10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0" marR="0" marT="0" marB="0" anchor="ctr"/>
                </a:tc>
              </a:tr>
              <a:tr h="59880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1600" kern="100" smtClean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zh-CN" sz="1600" kern="100" smtClean="0">
                          <a:effectLst/>
                          <a:latin typeface="+mn-ea"/>
                          <a:ea typeface="+mn-ea"/>
                        </a:rPr>
                        <a:t>消费者</a:t>
                      </a:r>
                      <a:endParaRPr lang="zh-CN" sz="1600" kern="10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1600" kern="100" smtClean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zh-CN" sz="1600" kern="100" smtClean="0">
                          <a:effectLst/>
                          <a:latin typeface="+mn-ea"/>
                          <a:ea typeface="+mn-ea"/>
                        </a:rPr>
                        <a:t>消息</a:t>
                      </a:r>
                      <a:r>
                        <a:rPr lang="zh-CN" sz="1600" kern="100">
                          <a:effectLst/>
                          <a:latin typeface="+mn-ea"/>
                          <a:ea typeface="+mn-ea"/>
                        </a:rPr>
                        <a:t>消费者，负责消费消息，一般是后台系统负责异步消费。</a:t>
                      </a:r>
                      <a:endParaRPr lang="zh-CN" sz="1600" kern="10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0" marR="0" marT="0" marB="0" anchor="ctr"/>
                </a:tc>
              </a:tr>
              <a:tr h="616604">
                <a:tc>
                  <a:txBody>
                    <a:bodyPr/>
                    <a:lstStyle/>
                    <a:p>
                      <a:pPr marL="0" algn="l" defTabSz="121917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600" kern="1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zh-CN" sz="1600" kern="1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集群</a:t>
                      </a:r>
                      <a:r>
                        <a:rPr lang="zh-CN" sz="1600" kern="1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消费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algn="l" defTabSz="121917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zh-CN" sz="1600" kern="10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一个</a:t>
                      </a:r>
                      <a:r>
                        <a:rPr lang="en-US" altLang="zh-CN" sz="1600" kern="10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Consumer Group </a:t>
                      </a:r>
                      <a:r>
                        <a:rPr lang="zh-CN" altLang="zh-CN" sz="1600" kern="10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中的</a:t>
                      </a:r>
                      <a:r>
                        <a:rPr lang="en-US" altLang="zh-CN" sz="1600" kern="10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consumer </a:t>
                      </a:r>
                      <a:r>
                        <a:rPr lang="zh-CN" altLang="zh-CN" sz="1600" kern="10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实例分摊消费消息，一条消息只能被一个消费者消费。</a:t>
                      </a:r>
                      <a:endParaRPr lang="zh-CN" sz="1600" kern="10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</a:tr>
              <a:tr h="61660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1600" kern="100" smtClean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zh-CN" sz="1600" kern="100" smtClean="0">
                          <a:effectLst/>
                          <a:latin typeface="+mn-ea"/>
                          <a:ea typeface="+mn-ea"/>
                        </a:rPr>
                        <a:t>广播</a:t>
                      </a:r>
                      <a:r>
                        <a:rPr lang="zh-CN" sz="1600" kern="100">
                          <a:effectLst/>
                          <a:latin typeface="+mn-ea"/>
                          <a:ea typeface="+mn-ea"/>
                        </a:rPr>
                        <a:t>消费</a:t>
                      </a:r>
                      <a:endParaRPr lang="zh-CN" sz="1600" kern="10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zh-CN" sz="1600" kern="10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一条消息被多个消费者消费，即使这些消费者属于同一个</a:t>
                      </a:r>
                      <a:r>
                        <a:rPr lang="en-US" altLang="zh-CN" sz="1600" kern="10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Consumer Group</a:t>
                      </a:r>
                      <a:r>
                        <a:rPr lang="zh-CN" altLang="zh-CN" sz="1600" kern="10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，消息也会被</a:t>
                      </a:r>
                      <a:r>
                        <a:rPr lang="en-US" altLang="zh-CN" sz="1600" kern="10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Consumer Group </a:t>
                      </a:r>
                      <a:r>
                        <a:rPr lang="zh-CN" altLang="zh-CN" sz="1600" kern="10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中的每个消费者都消费一次。</a:t>
                      </a:r>
                      <a:endParaRPr lang="zh-CN" sz="1600" kern="10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</a:tr>
              <a:tr h="61660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1600" kern="100" smtClean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zh-CN" sz="1600" kern="100" smtClean="0">
                          <a:effectLst/>
                          <a:latin typeface="+mn-ea"/>
                          <a:ea typeface="+mn-ea"/>
                        </a:rPr>
                        <a:t>主题</a:t>
                      </a:r>
                      <a:r>
                        <a:rPr lang="en-US" sz="1600" kern="100" smtClean="0">
                          <a:effectLst/>
                          <a:latin typeface="+mn-ea"/>
                          <a:ea typeface="+mn-ea"/>
                        </a:rPr>
                        <a:t>D</a:t>
                      </a:r>
                      <a:r>
                        <a:rPr lang="en-US" altLang="zh-CN" sz="1600" kern="100" smtClean="0">
                          <a:effectLst/>
                          <a:latin typeface="+mn-ea"/>
                          <a:ea typeface="+mn-ea"/>
                        </a:rPr>
                        <a:t>estination</a:t>
                      </a:r>
                      <a:endParaRPr lang="zh-CN" sz="1600" kern="10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zh-CN" sz="1600" kern="1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消息的逻辑管理单位，是队列管理器之间传递消息的管道，一个</a:t>
                      </a:r>
                      <a:r>
                        <a:rPr lang="en-US" altLang="zh-CN" sz="1600" kern="1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topic</a:t>
                      </a:r>
                      <a:r>
                        <a:rPr lang="zh-CN" altLang="zh-CN" sz="1600" kern="1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由多个队列组成。</a:t>
                      </a:r>
                      <a:endParaRPr lang="zh-CN" sz="1600" kern="1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284952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09600" y="0"/>
            <a:ext cx="10972800" cy="604838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anchor="ctr"/>
          <a:lstStyle/>
          <a:p>
            <a:pPr marL="0" indent="0" algn="r" eaLnBrk="1" hangingPunct="1">
              <a:defRPr/>
            </a:pPr>
            <a:r>
              <a:rPr lang="zh-CN" altLang="en-US" sz="2400" b="1" dirty="0" smtClean="0">
                <a:latin typeface="+mj-ea"/>
                <a:sym typeface="微软雅黑" pitchFamily="34" charset="-122"/>
              </a:rPr>
              <a:t>系统边界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609600" y="1134192"/>
            <a:ext cx="7974842" cy="5266608"/>
            <a:chOff x="609600" y="1134192"/>
            <a:chExt cx="9502096" cy="5491370"/>
          </a:xfrm>
        </p:grpSpPr>
        <p:sp>
          <p:nvSpPr>
            <p:cNvPr id="28" name="圆角矩形 27"/>
            <p:cNvSpPr/>
            <p:nvPr/>
          </p:nvSpPr>
          <p:spPr>
            <a:xfrm>
              <a:off x="5908503" y="2843525"/>
              <a:ext cx="1616718" cy="714052"/>
            </a:xfrm>
            <a:prstGeom prst="roundRect">
              <a:avLst>
                <a:gd name="adj" fmla="val 0"/>
              </a:avLst>
            </a:prstGeom>
            <a:solidFill>
              <a:srgbClr val="FFC000"/>
            </a:soli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altLang="zh-CN" sz="1600" dirty="0" smtClean="0">
                  <a:latin typeface="+mj-ea"/>
                  <a:ea typeface="+mj-ea"/>
                </a:rPr>
                <a:t>MQ1</a:t>
              </a:r>
              <a:endParaRPr lang="zh-CN" altLang="en-US" sz="1600" dirty="0">
                <a:latin typeface="+mj-ea"/>
                <a:ea typeface="+mj-ea"/>
              </a:endParaRPr>
            </a:p>
          </p:txBody>
        </p:sp>
        <p:sp>
          <p:nvSpPr>
            <p:cNvPr id="30" name="TextBox 78"/>
            <p:cNvSpPr txBox="1"/>
            <p:nvPr/>
          </p:nvSpPr>
          <p:spPr>
            <a:xfrm>
              <a:off x="6454166" y="2289310"/>
              <a:ext cx="3358572" cy="41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latin typeface="+mj-ea"/>
                  <a:ea typeface="+mj-ea"/>
                  <a:cs typeface="Times New Roman" pitchFamily="18" charset="0"/>
                </a:rPr>
                <a:t>MsgFrame</a:t>
              </a:r>
              <a:r>
                <a:rPr lang="zh-CN" altLang="en-US" sz="2000" b="1" dirty="0" smtClean="0">
                  <a:latin typeface="+mj-ea"/>
                  <a:ea typeface="+mj-ea"/>
                  <a:cs typeface="Times New Roman" pitchFamily="18" charset="0"/>
                </a:rPr>
                <a:t>消息平台</a:t>
              </a:r>
              <a:endParaRPr lang="zh-CN" altLang="en-US" sz="2000" b="1" dirty="0">
                <a:latin typeface="+mj-ea"/>
                <a:ea typeface="+mj-ea"/>
                <a:cs typeface="Times New Roman" pitchFamily="18" charset="0"/>
              </a:endParaRPr>
            </a:p>
          </p:txBody>
        </p:sp>
        <p:sp>
          <p:nvSpPr>
            <p:cNvPr id="32" name="圆角矩形 31"/>
            <p:cNvSpPr/>
            <p:nvPr/>
          </p:nvSpPr>
          <p:spPr>
            <a:xfrm>
              <a:off x="7898488" y="2841987"/>
              <a:ext cx="1769867" cy="694263"/>
            </a:xfrm>
            <a:prstGeom prst="roundRect">
              <a:avLst>
                <a:gd name="adj" fmla="val 0"/>
              </a:avLst>
            </a:prstGeom>
            <a:solidFill>
              <a:srgbClr val="FFC000"/>
            </a:soli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altLang="zh-CN" sz="1600" dirty="0" smtClean="0">
                  <a:latin typeface="+mj-ea"/>
                  <a:ea typeface="+mj-ea"/>
                </a:rPr>
                <a:t>MQ2</a:t>
              </a:r>
              <a:endParaRPr lang="zh-CN" altLang="en-US" sz="1600" dirty="0">
                <a:latin typeface="+mj-ea"/>
                <a:ea typeface="+mj-ea"/>
              </a:endParaRPr>
            </a:p>
          </p:txBody>
        </p:sp>
        <p:sp>
          <p:nvSpPr>
            <p:cNvPr id="35" name="矩形 34"/>
            <p:cNvSpPr/>
            <p:nvPr/>
          </p:nvSpPr>
          <p:spPr bwMode="auto">
            <a:xfrm>
              <a:off x="5599713" y="2303165"/>
              <a:ext cx="4511983" cy="1510145"/>
            </a:xfrm>
            <a:prstGeom prst="rect">
              <a:avLst/>
            </a:prstGeom>
            <a:noFill/>
            <a:ln w="38100" cap="flat" cmpd="sng" algn="ctr">
              <a:solidFill>
                <a:srgbClr val="FF0000"/>
              </a:solidFill>
              <a:prstDash val="dash"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  <a:extLst/>
          </p:spPr>
          <p:txBody>
            <a:bodyPr vert="eaVert" wrap="square" lIns="68580" tIns="34290" rIns="68580" bIns="34290" numCol="1" rtlCol="0" anchor="b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6858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05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ea"/>
                <a:ea typeface="+mj-ea"/>
                <a:cs typeface="微软雅黑"/>
              </a:endParaRPr>
            </a:p>
          </p:txBody>
        </p:sp>
        <p:sp>
          <p:nvSpPr>
            <p:cNvPr id="36" name="圆角矩形 35"/>
            <p:cNvSpPr/>
            <p:nvPr/>
          </p:nvSpPr>
          <p:spPr>
            <a:xfrm>
              <a:off x="609600" y="1134192"/>
              <a:ext cx="9502096" cy="637309"/>
            </a:xfrm>
            <a:prstGeom prst="roundRect">
              <a:avLst>
                <a:gd name="adj" fmla="val 0"/>
              </a:avLst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zh-CN" altLang="en-US" sz="1600" b="1" dirty="0" smtClean="0">
                  <a:solidFill>
                    <a:schemeClr val="dk1"/>
                  </a:solidFill>
                  <a:latin typeface="+mj-ea"/>
                  <a:ea typeface="+mj-ea"/>
                </a:rPr>
                <a:t>能力开放平台</a:t>
              </a:r>
              <a:endParaRPr lang="zh-CN" altLang="en-US" sz="1600" b="1" dirty="0">
                <a:solidFill>
                  <a:schemeClr val="dk1"/>
                </a:solidFill>
                <a:latin typeface="+mj-ea"/>
                <a:ea typeface="+mj-ea"/>
              </a:endParaRPr>
            </a:p>
          </p:txBody>
        </p:sp>
        <p:sp>
          <p:nvSpPr>
            <p:cNvPr id="37" name="圆角矩形 36"/>
            <p:cNvSpPr/>
            <p:nvPr/>
          </p:nvSpPr>
          <p:spPr>
            <a:xfrm>
              <a:off x="609600" y="6099076"/>
              <a:ext cx="9502096" cy="526486"/>
            </a:xfrm>
            <a:prstGeom prst="roundRect">
              <a:avLst>
                <a:gd name="adj" fmla="val 0"/>
              </a:avLst>
            </a:prstGeom>
            <a:ln>
              <a:noFill/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b="1" dirty="0" smtClean="0">
                  <a:solidFill>
                    <a:schemeClr val="dk1"/>
                  </a:solidFill>
                  <a:latin typeface="+mj-ea"/>
                  <a:ea typeface="+mj-ea"/>
                </a:rPr>
                <a:t>DADB</a:t>
              </a:r>
              <a:endParaRPr lang="zh-CN" altLang="en-US" b="1" dirty="0">
                <a:solidFill>
                  <a:schemeClr val="dk1"/>
                </a:solidFill>
                <a:latin typeface="+mj-ea"/>
                <a:ea typeface="+mj-ea"/>
              </a:endParaRPr>
            </a:p>
          </p:txBody>
        </p:sp>
        <p:sp>
          <p:nvSpPr>
            <p:cNvPr id="40" name="圆角矩形 39"/>
            <p:cNvSpPr/>
            <p:nvPr/>
          </p:nvSpPr>
          <p:spPr>
            <a:xfrm>
              <a:off x="626829" y="2303164"/>
              <a:ext cx="4450138" cy="2593297"/>
            </a:xfrm>
            <a:prstGeom prst="roundRect">
              <a:avLst>
                <a:gd name="adj" fmla="val 0"/>
              </a:avLst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zh-CN" altLang="en-US" sz="1600" b="1" dirty="0">
                  <a:latin typeface="+mj-ea"/>
                  <a:ea typeface="+mj-ea"/>
                </a:rPr>
                <a:t>云化服务框架</a:t>
              </a:r>
            </a:p>
          </p:txBody>
        </p:sp>
        <p:sp>
          <p:nvSpPr>
            <p:cNvPr id="42" name="圆角矩形 41"/>
            <p:cNvSpPr/>
            <p:nvPr/>
          </p:nvSpPr>
          <p:spPr>
            <a:xfrm>
              <a:off x="626829" y="5031408"/>
              <a:ext cx="8735535" cy="624541"/>
            </a:xfrm>
            <a:prstGeom prst="roundRect">
              <a:avLst>
                <a:gd name="adj" fmla="val 0"/>
              </a:avLst>
            </a:prstGeom>
            <a:ln>
              <a:noFill/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zh-CN" altLang="en-US" sz="1600" b="1" dirty="0" smtClean="0">
                  <a:latin typeface="+mj-ea"/>
                  <a:ea typeface="+mj-ea"/>
                </a:rPr>
                <a:t>业务中心</a:t>
              </a:r>
              <a:endParaRPr lang="zh-CN" altLang="en-US" sz="1600" b="1" dirty="0">
                <a:solidFill>
                  <a:schemeClr val="dk1"/>
                </a:solidFill>
                <a:latin typeface="+mj-ea"/>
                <a:ea typeface="+mj-ea"/>
              </a:endParaRPr>
            </a:p>
          </p:txBody>
        </p:sp>
        <p:sp>
          <p:nvSpPr>
            <p:cNvPr id="43" name="圆角矩形 42"/>
            <p:cNvSpPr/>
            <p:nvPr/>
          </p:nvSpPr>
          <p:spPr>
            <a:xfrm>
              <a:off x="5599712" y="4271921"/>
              <a:ext cx="2386409" cy="624541"/>
            </a:xfrm>
            <a:prstGeom prst="roundRect">
              <a:avLst>
                <a:gd name="adj" fmla="val 0"/>
              </a:avLst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zh-CN" altLang="en-US" sz="1600" b="1" dirty="0" smtClean="0">
                  <a:solidFill>
                    <a:schemeClr val="dk1"/>
                  </a:solidFill>
                  <a:latin typeface="+mj-ea"/>
                  <a:ea typeface="+mj-ea"/>
                </a:rPr>
                <a:t>流程集成平台</a:t>
              </a:r>
              <a:endParaRPr lang="zh-CN" altLang="en-US" sz="1600" b="1" dirty="0">
                <a:solidFill>
                  <a:schemeClr val="dk1"/>
                </a:solidFill>
                <a:latin typeface="+mj-ea"/>
                <a:ea typeface="+mj-ea"/>
              </a:endParaRPr>
            </a:p>
          </p:txBody>
        </p:sp>
        <p:sp>
          <p:nvSpPr>
            <p:cNvPr id="2" name="下箭头 1"/>
            <p:cNvSpPr/>
            <p:nvPr/>
          </p:nvSpPr>
          <p:spPr bwMode="auto">
            <a:xfrm>
              <a:off x="7233313" y="1771501"/>
              <a:ext cx="291908" cy="531663"/>
            </a:xfrm>
            <a:prstGeom prst="downArrow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" name="右箭头 3"/>
            <p:cNvSpPr/>
            <p:nvPr/>
          </p:nvSpPr>
          <p:spPr bwMode="auto">
            <a:xfrm>
              <a:off x="5076967" y="2841987"/>
              <a:ext cx="522745" cy="330701"/>
            </a:xfrm>
            <a:prstGeom prst="rightArrow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" name="上箭头 5"/>
            <p:cNvSpPr/>
            <p:nvPr/>
          </p:nvSpPr>
          <p:spPr bwMode="auto">
            <a:xfrm>
              <a:off x="6714699" y="3805729"/>
              <a:ext cx="274802" cy="466191"/>
            </a:xfrm>
            <a:prstGeom prst="upArrow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" name="上箭头 6"/>
            <p:cNvSpPr/>
            <p:nvPr/>
          </p:nvSpPr>
          <p:spPr bwMode="auto">
            <a:xfrm>
              <a:off x="8652681" y="3813310"/>
              <a:ext cx="272955" cy="1218098"/>
            </a:xfrm>
            <a:prstGeom prst="upArrow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" name="上箭头 7"/>
            <p:cNvSpPr/>
            <p:nvPr/>
          </p:nvSpPr>
          <p:spPr bwMode="auto">
            <a:xfrm>
              <a:off x="9522406" y="3813310"/>
              <a:ext cx="290334" cy="2285766"/>
            </a:xfrm>
            <a:prstGeom prst="upArrow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8740687" y="1092500"/>
            <a:ext cx="290126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+mj-ea"/>
                <a:ea typeface="+mj-ea"/>
              </a:rPr>
              <a:t>能力开放平台，云化服务框架，流程集成平台，业务中心，</a:t>
            </a:r>
            <a:r>
              <a:rPr lang="en-US" altLang="zh-CN" dirty="0" smtClean="0">
                <a:latin typeface="+mj-ea"/>
                <a:ea typeface="+mj-ea"/>
              </a:rPr>
              <a:t>DADB</a:t>
            </a:r>
            <a:r>
              <a:rPr lang="zh-CN" altLang="en-US" dirty="0" smtClean="0">
                <a:latin typeface="+mj-ea"/>
                <a:ea typeface="+mj-ea"/>
              </a:rPr>
              <a:t>以消息订阅的方式与</a:t>
            </a:r>
            <a:r>
              <a:rPr lang="en-US" altLang="zh-CN" dirty="0" smtClean="0">
                <a:latin typeface="+mj-ea"/>
                <a:ea typeface="+mj-ea"/>
              </a:rPr>
              <a:t>MsgFrame</a:t>
            </a:r>
            <a:r>
              <a:rPr lang="zh-CN" altLang="en-US" dirty="0" smtClean="0">
                <a:latin typeface="+mj-ea"/>
                <a:ea typeface="+mj-ea"/>
              </a:rPr>
              <a:t>交互</a:t>
            </a:r>
            <a:endParaRPr lang="zh-CN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53128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 bwMode="auto">
          <a:xfrm>
            <a:off x="928047" y="1214651"/>
            <a:ext cx="5759353" cy="14466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+mj-ea"/>
              <a:ea typeface="+mj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20800" y="207818"/>
            <a:ext cx="10348036" cy="415636"/>
          </a:xfrm>
        </p:spPr>
        <p:txBody>
          <a:bodyPr/>
          <a:lstStyle/>
          <a:p>
            <a:pPr algn="r"/>
            <a:r>
              <a:rPr lang="zh-CN" altLang="en-US" sz="2400" dirty="0" smtClean="0">
                <a:latin typeface="+mj-ea"/>
              </a:rPr>
              <a:t>整体架构</a:t>
            </a:r>
            <a:endParaRPr lang="zh-CN" altLang="en-US" sz="2400" dirty="0">
              <a:latin typeface="+mj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1037230" y="1392072"/>
            <a:ext cx="1924334" cy="38213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j-ea"/>
                <a:ea typeface="+mj-ea"/>
              </a:rPr>
              <a:t>CSF</a:t>
            </a:r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j-ea"/>
                <a:ea typeface="+mj-ea"/>
              </a:rPr>
              <a:t>服务框架</a:t>
            </a:r>
          </a:p>
        </p:txBody>
      </p:sp>
      <p:sp>
        <p:nvSpPr>
          <p:cNvPr id="64" name="矩形 63"/>
          <p:cNvSpPr/>
          <p:nvPr/>
        </p:nvSpPr>
        <p:spPr bwMode="auto">
          <a:xfrm>
            <a:off x="4653886" y="1392072"/>
            <a:ext cx="1828802" cy="3821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j-ea"/>
                <a:ea typeface="+mj-ea"/>
              </a:rPr>
              <a:t>业务中心</a:t>
            </a:r>
          </a:p>
        </p:txBody>
      </p:sp>
      <p:sp>
        <p:nvSpPr>
          <p:cNvPr id="65" name="矩形 64"/>
          <p:cNvSpPr/>
          <p:nvPr/>
        </p:nvSpPr>
        <p:spPr bwMode="auto">
          <a:xfrm>
            <a:off x="928045" y="2287863"/>
            <a:ext cx="5759355" cy="36414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j-ea"/>
                <a:ea typeface="+mj-ea"/>
              </a:rPr>
              <a:t>MsgFrame</a:t>
            </a: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j-ea"/>
                <a:ea typeface="+mj-ea"/>
              </a:rPr>
              <a:t>客户端（发送，消费消息）</a:t>
            </a:r>
          </a:p>
        </p:txBody>
      </p:sp>
      <p:sp>
        <p:nvSpPr>
          <p:cNvPr id="66" name="矩形 65"/>
          <p:cNvSpPr/>
          <p:nvPr/>
        </p:nvSpPr>
        <p:spPr bwMode="auto">
          <a:xfrm>
            <a:off x="928048" y="3174968"/>
            <a:ext cx="1460310" cy="2843695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+mj-ea"/>
              <a:ea typeface="+mj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28045" y="4189862"/>
            <a:ext cx="146031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+mj-ea"/>
                <a:ea typeface="+mj-ea"/>
              </a:rPr>
              <a:t>MsgFrame</a:t>
            </a:r>
          </a:p>
          <a:p>
            <a:r>
              <a:rPr lang="zh-CN" altLang="en-US" sz="1400" dirty="0" smtClean="0">
                <a:solidFill>
                  <a:schemeClr val="bg1"/>
                </a:solidFill>
                <a:latin typeface="+mj-ea"/>
                <a:ea typeface="+mj-ea"/>
              </a:rPr>
              <a:t>配置</a:t>
            </a:r>
            <a:r>
              <a:rPr lang="zh-CN" altLang="en-US" sz="1400" dirty="0">
                <a:solidFill>
                  <a:schemeClr val="bg1"/>
                </a:solidFill>
                <a:latin typeface="+mj-ea"/>
                <a:ea typeface="+mj-ea"/>
              </a:rPr>
              <a:t>及监控平台</a:t>
            </a:r>
          </a:p>
          <a:p>
            <a:endParaRPr lang="zh-CN" altLang="en-US" sz="14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7" name="矩形 66"/>
          <p:cNvSpPr/>
          <p:nvPr/>
        </p:nvSpPr>
        <p:spPr bwMode="auto">
          <a:xfrm>
            <a:off x="2797791" y="3174967"/>
            <a:ext cx="3889611" cy="2843695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+mj-ea"/>
              <a:ea typeface="+mj-ea"/>
            </a:endParaRPr>
          </a:p>
        </p:txBody>
      </p:sp>
      <p:sp>
        <p:nvSpPr>
          <p:cNvPr id="70" name="矩形 69"/>
          <p:cNvSpPr/>
          <p:nvPr/>
        </p:nvSpPr>
        <p:spPr bwMode="auto">
          <a:xfrm>
            <a:off x="2797790" y="3174967"/>
            <a:ext cx="3889611" cy="382138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j-ea"/>
                <a:ea typeface="+mj-ea"/>
              </a:rPr>
              <a:t>MsgFrame Broker</a:t>
            </a: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j-ea"/>
                <a:ea typeface="+mj-ea"/>
              </a:rPr>
              <a:t>服务端</a:t>
            </a:r>
          </a:p>
        </p:txBody>
      </p:sp>
      <p:sp>
        <p:nvSpPr>
          <p:cNvPr id="71" name="矩形 70"/>
          <p:cNvSpPr/>
          <p:nvPr/>
        </p:nvSpPr>
        <p:spPr bwMode="auto">
          <a:xfrm>
            <a:off x="2900146" y="5551533"/>
            <a:ext cx="3684898" cy="382138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zh-CN" altLang="en-US" sz="1200" dirty="0" smtClean="0">
                <a:solidFill>
                  <a:schemeClr val="bg1"/>
                </a:solidFill>
                <a:latin typeface="+mj-ea"/>
                <a:ea typeface="+mj-ea"/>
              </a:rPr>
              <a:t>其他消息引擎服务端（</a:t>
            </a:r>
            <a:r>
              <a:rPr lang="en-US" altLang="zh-CN" sz="1200" dirty="0" smtClean="0">
                <a:solidFill>
                  <a:schemeClr val="bg1"/>
                </a:solidFill>
                <a:latin typeface="+mj-ea"/>
                <a:ea typeface="+mj-ea"/>
              </a:rPr>
              <a:t>Kafka</a:t>
            </a:r>
            <a:r>
              <a:rPr lang="zh-CN" altLang="en-US" sz="1200" dirty="0" smtClean="0">
                <a:solidFill>
                  <a:schemeClr val="bg1"/>
                </a:solidFill>
                <a:latin typeface="+mj-ea"/>
                <a:ea typeface="+mj-ea"/>
              </a:rPr>
              <a:t>，</a:t>
            </a:r>
            <a:r>
              <a:rPr lang="en-US" altLang="zh-CN" sz="1200" dirty="0" smtClean="0">
                <a:solidFill>
                  <a:schemeClr val="bg1"/>
                </a:solidFill>
                <a:latin typeface="+mj-ea"/>
                <a:ea typeface="+mj-ea"/>
              </a:rPr>
              <a:t>IBM WMQ</a:t>
            </a:r>
            <a:r>
              <a:rPr lang="zh-CN" altLang="en-US" sz="1200" dirty="0" smtClean="0">
                <a:solidFill>
                  <a:schemeClr val="bg1"/>
                </a:solidFill>
                <a:latin typeface="+mj-ea"/>
                <a:ea typeface="+mj-ea"/>
              </a:rPr>
              <a:t>）</a:t>
            </a:r>
            <a:endParaRPr kumimoji="0" lang="zh-CN" altLang="en-US" sz="1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+mj-ea"/>
              <a:ea typeface="+mj-ea"/>
            </a:endParaRPr>
          </a:p>
        </p:txBody>
      </p:sp>
      <p:sp>
        <p:nvSpPr>
          <p:cNvPr id="72" name="等腰三角形 71"/>
          <p:cNvSpPr/>
          <p:nvPr/>
        </p:nvSpPr>
        <p:spPr bwMode="auto">
          <a:xfrm rot="10800000">
            <a:off x="928045" y="1951630"/>
            <a:ext cx="5747207" cy="287476"/>
          </a:xfrm>
          <a:prstGeom prst="triangle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+mj-ea"/>
              <a:ea typeface="+mj-ea"/>
            </a:endParaRPr>
          </a:p>
        </p:txBody>
      </p:sp>
      <p:sp>
        <p:nvSpPr>
          <p:cNvPr id="13" name="上下箭头 12"/>
          <p:cNvSpPr/>
          <p:nvPr/>
        </p:nvSpPr>
        <p:spPr bwMode="auto">
          <a:xfrm>
            <a:off x="5038299" y="2661313"/>
            <a:ext cx="243385" cy="513654"/>
          </a:xfrm>
          <a:prstGeom prst="upDownArrow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+mj-ea"/>
              <a:ea typeface="+mj-ea"/>
            </a:endParaRPr>
          </a:p>
        </p:txBody>
      </p:sp>
      <p:sp>
        <p:nvSpPr>
          <p:cNvPr id="14" name="左右箭头 13"/>
          <p:cNvSpPr/>
          <p:nvPr/>
        </p:nvSpPr>
        <p:spPr bwMode="auto">
          <a:xfrm>
            <a:off x="2372438" y="4547134"/>
            <a:ext cx="425354" cy="243486"/>
          </a:xfrm>
          <a:prstGeom prst="leftRightArrow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+mj-ea"/>
              <a:ea typeface="+mj-ea"/>
            </a:endParaRPr>
          </a:p>
        </p:txBody>
      </p:sp>
      <p:sp>
        <p:nvSpPr>
          <p:cNvPr id="74" name="矩形 73"/>
          <p:cNvSpPr/>
          <p:nvPr/>
        </p:nvSpPr>
        <p:spPr bwMode="auto">
          <a:xfrm>
            <a:off x="2870578" y="3782643"/>
            <a:ext cx="1783307" cy="155574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zh-CN" altLang="en-US" sz="11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j-ea"/>
                <a:ea typeface="+mj-ea"/>
              </a:rPr>
              <a:t>消息队列服务端</a:t>
            </a:r>
          </a:p>
        </p:txBody>
      </p:sp>
      <p:sp>
        <p:nvSpPr>
          <p:cNvPr id="75" name="矩形 74"/>
          <p:cNvSpPr/>
          <p:nvPr/>
        </p:nvSpPr>
        <p:spPr bwMode="auto">
          <a:xfrm>
            <a:off x="4817660" y="3782899"/>
            <a:ext cx="1767384" cy="155574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zh-CN" altLang="en-US" sz="11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j-ea"/>
                <a:ea typeface="+mj-ea"/>
              </a:rPr>
              <a:t>其他消息队列服务端</a:t>
            </a:r>
          </a:p>
        </p:txBody>
      </p:sp>
      <p:sp>
        <p:nvSpPr>
          <p:cNvPr id="76" name="矩形 75"/>
          <p:cNvSpPr/>
          <p:nvPr/>
        </p:nvSpPr>
        <p:spPr bwMode="auto">
          <a:xfrm>
            <a:off x="2976349" y="4178624"/>
            <a:ext cx="230876" cy="93562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j-ea"/>
                <a:ea typeface="+mj-ea"/>
              </a:rPr>
              <a:t>接收模块</a:t>
            </a:r>
          </a:p>
        </p:txBody>
      </p:sp>
      <p:sp>
        <p:nvSpPr>
          <p:cNvPr id="81" name="矩形 80"/>
          <p:cNvSpPr/>
          <p:nvPr/>
        </p:nvSpPr>
        <p:spPr bwMode="auto">
          <a:xfrm>
            <a:off x="4922861" y="4179466"/>
            <a:ext cx="230876" cy="93562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j-ea"/>
                <a:ea typeface="+mj-ea"/>
              </a:rPr>
              <a:t>接收模块</a:t>
            </a:r>
          </a:p>
        </p:txBody>
      </p:sp>
      <p:sp>
        <p:nvSpPr>
          <p:cNvPr id="86" name="矩形 85"/>
          <p:cNvSpPr/>
          <p:nvPr/>
        </p:nvSpPr>
        <p:spPr bwMode="auto">
          <a:xfrm>
            <a:off x="3312426" y="4178624"/>
            <a:ext cx="230876" cy="93562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j-ea"/>
                <a:ea typeface="+mj-ea"/>
              </a:rPr>
              <a:t>队列管理</a:t>
            </a:r>
          </a:p>
        </p:txBody>
      </p:sp>
      <p:sp>
        <p:nvSpPr>
          <p:cNvPr id="92" name="矩形 91"/>
          <p:cNvSpPr/>
          <p:nvPr/>
        </p:nvSpPr>
        <p:spPr bwMode="auto">
          <a:xfrm>
            <a:off x="3707077" y="4179466"/>
            <a:ext cx="230876" cy="93562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j-ea"/>
                <a:ea typeface="+mj-ea"/>
              </a:rPr>
              <a:t>持久化</a:t>
            </a:r>
          </a:p>
        </p:txBody>
      </p:sp>
      <p:sp>
        <p:nvSpPr>
          <p:cNvPr id="96" name="矩形 95"/>
          <p:cNvSpPr/>
          <p:nvPr/>
        </p:nvSpPr>
        <p:spPr bwMode="auto">
          <a:xfrm>
            <a:off x="4101728" y="4178624"/>
            <a:ext cx="230876" cy="93562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j-ea"/>
                <a:ea typeface="+mj-ea"/>
              </a:rPr>
              <a:t>投递模块</a:t>
            </a:r>
          </a:p>
        </p:txBody>
      </p:sp>
      <p:sp>
        <p:nvSpPr>
          <p:cNvPr id="101" name="矩形 100"/>
          <p:cNvSpPr/>
          <p:nvPr/>
        </p:nvSpPr>
        <p:spPr bwMode="auto">
          <a:xfrm>
            <a:off x="5323752" y="4178624"/>
            <a:ext cx="230876" cy="93562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j-ea"/>
                <a:ea typeface="+mj-ea"/>
              </a:rPr>
              <a:t>队列管理</a:t>
            </a:r>
          </a:p>
        </p:txBody>
      </p:sp>
      <p:sp>
        <p:nvSpPr>
          <p:cNvPr id="102" name="矩形 101"/>
          <p:cNvSpPr/>
          <p:nvPr/>
        </p:nvSpPr>
        <p:spPr bwMode="auto">
          <a:xfrm>
            <a:off x="5718403" y="4179466"/>
            <a:ext cx="230876" cy="93562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j-ea"/>
                <a:ea typeface="+mj-ea"/>
              </a:rPr>
              <a:t>持久化</a:t>
            </a:r>
          </a:p>
        </p:txBody>
      </p:sp>
      <p:sp>
        <p:nvSpPr>
          <p:cNvPr id="103" name="矩形 102"/>
          <p:cNvSpPr/>
          <p:nvPr/>
        </p:nvSpPr>
        <p:spPr bwMode="auto">
          <a:xfrm>
            <a:off x="6113054" y="4178624"/>
            <a:ext cx="230876" cy="93562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j-ea"/>
                <a:ea typeface="+mj-ea"/>
              </a:rPr>
              <a:t>投递模块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6792601" y="1079787"/>
            <a:ext cx="4844955" cy="47551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 smtClean="0">
                <a:latin typeface="+mj-ea"/>
                <a:ea typeface="+mj-ea"/>
              </a:rPr>
              <a:t>MsgFrame</a:t>
            </a:r>
            <a:r>
              <a:rPr lang="zh-CN" altLang="zh-CN" sz="2000" b="1" dirty="0">
                <a:latin typeface="+mj-ea"/>
                <a:ea typeface="+mj-ea"/>
              </a:rPr>
              <a:t>客户端</a:t>
            </a:r>
            <a:r>
              <a:rPr lang="zh-CN" altLang="zh-CN" dirty="0">
                <a:latin typeface="+mj-ea"/>
                <a:ea typeface="+mj-ea"/>
              </a:rPr>
              <a:t>：提供通用的消息发送及消费接口，接收各业务中心发来的业务请求。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 smtClean="0">
                <a:latin typeface="+mj-ea"/>
                <a:ea typeface="+mj-ea"/>
              </a:rPr>
              <a:t>MsgFrame</a:t>
            </a:r>
            <a:r>
              <a:rPr lang="zh-CN" altLang="zh-CN" sz="2000" b="1" dirty="0">
                <a:latin typeface="+mj-ea"/>
                <a:ea typeface="+mj-ea"/>
              </a:rPr>
              <a:t>配置及监控平台</a:t>
            </a:r>
            <a:r>
              <a:rPr lang="zh-CN" altLang="zh-CN" dirty="0">
                <a:latin typeface="+mj-ea"/>
                <a:ea typeface="+mj-ea"/>
              </a:rPr>
              <a:t>：提供集群，队列，订阅配置功能，监控集群信息，消息消费情况等信息。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 smtClean="0">
                <a:latin typeface="+mj-ea"/>
                <a:ea typeface="+mj-ea"/>
              </a:rPr>
              <a:t>MsgFrame Broker</a:t>
            </a:r>
            <a:r>
              <a:rPr lang="zh-CN" altLang="zh-CN" sz="2000" b="1" dirty="0">
                <a:latin typeface="+mj-ea"/>
                <a:ea typeface="+mj-ea"/>
              </a:rPr>
              <a:t>服务端</a:t>
            </a:r>
            <a:r>
              <a:rPr lang="zh-CN" altLang="zh-CN" dirty="0">
                <a:latin typeface="+mj-ea"/>
                <a:ea typeface="+mj-ea"/>
              </a:rPr>
              <a:t>：接收消息并进行队列管理，根据客户端持久化开关，判断是否进行持久化、根据订阅配置，将消息投递给不同的订阅者、消息投递重试等功能。适</a:t>
            </a:r>
            <a:r>
              <a:rPr lang="zh-CN" altLang="zh-CN" dirty="0" smtClean="0">
                <a:latin typeface="+mj-ea"/>
                <a:ea typeface="+mj-ea"/>
              </a:rPr>
              <a:t>配</a:t>
            </a:r>
            <a:r>
              <a:rPr lang="en-US" altLang="zh-CN" dirty="0" smtClean="0">
                <a:latin typeface="+mj-ea"/>
                <a:ea typeface="+mj-ea"/>
              </a:rPr>
              <a:t>ActiveMQ</a:t>
            </a:r>
            <a:r>
              <a:rPr lang="zh-CN" altLang="zh-CN" dirty="0" smtClean="0">
                <a:latin typeface="+mj-ea"/>
                <a:ea typeface="+mj-ea"/>
              </a:rPr>
              <a:t>，</a:t>
            </a:r>
            <a:r>
              <a:rPr lang="en-US" altLang="zh-CN" dirty="0" smtClean="0">
                <a:latin typeface="+mj-ea"/>
                <a:ea typeface="+mj-ea"/>
              </a:rPr>
              <a:t>RocketMQ</a:t>
            </a:r>
            <a:r>
              <a:rPr lang="zh-CN" altLang="zh-CN" dirty="0" smtClean="0">
                <a:latin typeface="+mj-ea"/>
                <a:ea typeface="+mj-ea"/>
              </a:rPr>
              <a:t>，</a:t>
            </a:r>
            <a:r>
              <a:rPr lang="en-US" altLang="zh-CN" dirty="0" smtClean="0">
                <a:latin typeface="+mj-ea"/>
                <a:ea typeface="+mj-ea"/>
              </a:rPr>
              <a:t>Kafka</a:t>
            </a:r>
            <a:r>
              <a:rPr lang="zh-CN" altLang="zh-CN" dirty="0" smtClean="0">
                <a:latin typeface="+mj-ea"/>
                <a:ea typeface="+mj-ea"/>
              </a:rPr>
              <a:t>，</a:t>
            </a:r>
            <a:r>
              <a:rPr lang="en-US" altLang="zh-CN" dirty="0" smtClean="0">
                <a:latin typeface="+mj-ea"/>
                <a:ea typeface="+mj-ea"/>
              </a:rPr>
              <a:t>IBM WMQ</a:t>
            </a:r>
            <a:r>
              <a:rPr lang="zh-CN" altLang="zh-CN" dirty="0" smtClean="0">
                <a:latin typeface="+mj-ea"/>
                <a:ea typeface="+mj-ea"/>
              </a:rPr>
              <a:t>等</a:t>
            </a:r>
            <a:r>
              <a:rPr lang="zh-CN" altLang="zh-CN" dirty="0">
                <a:latin typeface="+mj-ea"/>
                <a:ea typeface="+mj-ea"/>
              </a:rPr>
              <a:t>消息引擎</a:t>
            </a:r>
            <a:r>
              <a:rPr lang="zh-CN" altLang="zh-CN" dirty="0" smtClean="0">
                <a:latin typeface="+mj-ea"/>
                <a:ea typeface="+mj-ea"/>
              </a:rPr>
              <a:t>。</a:t>
            </a:r>
            <a:endParaRPr lang="zh-CN" altLang="zh-CN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79300858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矩形 44"/>
          <p:cNvSpPr/>
          <p:nvPr/>
        </p:nvSpPr>
        <p:spPr bwMode="auto">
          <a:xfrm>
            <a:off x="609601" y="3690056"/>
            <a:ext cx="4170218" cy="1731823"/>
          </a:xfrm>
          <a:prstGeom prst="rect">
            <a:avLst/>
          </a:prstGeom>
          <a:solidFill>
            <a:srgbClr val="00B0F0"/>
          </a:solidFill>
          <a:ln>
            <a:solidFill>
              <a:srgbClr val="92D050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9218" name="标题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09600" y="81471"/>
            <a:ext cx="10972800" cy="604838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anchor="ctr"/>
          <a:lstStyle/>
          <a:p>
            <a:pPr marL="0" indent="0" algn="r" eaLnBrk="1" hangingPunct="1">
              <a:defRPr/>
            </a:pPr>
            <a:r>
              <a:rPr lang="zh-CN" altLang="en-US" sz="2400" b="1" dirty="0" smtClean="0">
                <a:latin typeface="+mj-ea"/>
                <a:sym typeface="微软雅黑" pitchFamily="34" charset="-122"/>
              </a:rPr>
              <a:t>功能架构</a:t>
            </a:r>
          </a:p>
        </p:txBody>
      </p:sp>
      <p:sp>
        <p:nvSpPr>
          <p:cNvPr id="47" name="矩形 46"/>
          <p:cNvSpPr/>
          <p:nvPr/>
        </p:nvSpPr>
        <p:spPr bwMode="auto">
          <a:xfrm>
            <a:off x="609600" y="1662545"/>
            <a:ext cx="4160913" cy="1870364"/>
          </a:xfrm>
          <a:prstGeom prst="rect">
            <a:avLst/>
          </a:prstGeom>
          <a:solidFill>
            <a:srgbClr val="00B0F0"/>
          </a:solidFill>
          <a:ln>
            <a:solidFill>
              <a:srgbClr val="92D050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97094" y="1646814"/>
            <a:ext cx="1553630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600" dirty="0" smtClean="0">
                <a:solidFill>
                  <a:schemeClr val="bg1"/>
                </a:solidFill>
                <a:latin typeface="+mj-ea"/>
                <a:ea typeface="+mj-ea"/>
              </a:rPr>
              <a:t>客户端</a:t>
            </a:r>
            <a:r>
              <a:rPr lang="en-US" altLang="zh-CN" sz="1600" dirty="0" smtClean="0">
                <a:solidFill>
                  <a:schemeClr val="bg1"/>
                </a:solidFill>
                <a:latin typeface="+mj-ea"/>
                <a:ea typeface="+mj-ea"/>
              </a:rPr>
              <a:t>(</a:t>
            </a:r>
            <a:r>
              <a:rPr lang="zh-CN" altLang="en-US" sz="1600" dirty="0" smtClean="0">
                <a:solidFill>
                  <a:schemeClr val="bg1"/>
                </a:solidFill>
                <a:latin typeface="+mj-ea"/>
                <a:ea typeface="+mj-ea"/>
              </a:rPr>
              <a:t>生产者</a:t>
            </a:r>
            <a:r>
              <a:rPr lang="en-US" altLang="zh-CN" sz="1600" dirty="0" smtClean="0">
                <a:solidFill>
                  <a:schemeClr val="bg1"/>
                </a:solidFill>
                <a:latin typeface="+mj-ea"/>
                <a:ea typeface="+mj-ea"/>
              </a:rPr>
              <a:t>)</a:t>
            </a:r>
            <a:endParaRPr lang="zh-CN" altLang="en-US" sz="16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46" name="矩形 45"/>
          <p:cNvSpPr/>
          <p:nvPr/>
        </p:nvSpPr>
        <p:spPr bwMode="auto">
          <a:xfrm>
            <a:off x="4862945" y="1662546"/>
            <a:ext cx="2216728" cy="3759334"/>
          </a:xfrm>
          <a:prstGeom prst="rect">
            <a:avLst/>
          </a:prstGeom>
          <a:solidFill>
            <a:srgbClr val="00B0F0"/>
          </a:solidFill>
          <a:ln>
            <a:solidFill>
              <a:srgbClr val="92D050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68" name="矩形 67"/>
          <p:cNvSpPr/>
          <p:nvPr/>
        </p:nvSpPr>
        <p:spPr bwMode="auto">
          <a:xfrm>
            <a:off x="2629663" y="2760399"/>
            <a:ext cx="1910070" cy="33750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headEnd type="none" w="med" len="med"/>
            <a:tailEnd type="none" w="med" len="med"/>
          </a:ln>
          <a:ex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1600" dirty="0" smtClean="0">
                <a:solidFill>
                  <a:schemeClr val="bg1"/>
                </a:solidFill>
                <a:latin typeface="+mj-ea"/>
                <a:ea typeface="+mj-ea"/>
              </a:rPr>
              <a:t>消息加密</a:t>
            </a:r>
            <a:endParaRPr lang="zh-CN" altLang="en-US" sz="16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5351486" y="2612720"/>
            <a:ext cx="1514368" cy="338554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1600" dirty="0" smtClean="0">
                <a:solidFill>
                  <a:schemeClr val="bg1"/>
                </a:solidFill>
                <a:latin typeface="+mj-ea"/>
                <a:ea typeface="+mj-ea"/>
              </a:rPr>
              <a:t>消息队列管理</a:t>
            </a:r>
            <a:endParaRPr lang="zh-CN" altLang="en-US" sz="16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5351486" y="3059423"/>
            <a:ext cx="1514368" cy="339725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1600" dirty="0" smtClean="0">
                <a:solidFill>
                  <a:schemeClr val="bg1"/>
                </a:solidFill>
                <a:latin typeface="+mj-ea"/>
                <a:ea typeface="+mj-ea"/>
              </a:rPr>
              <a:t>持久</a:t>
            </a:r>
            <a:r>
              <a:rPr lang="zh-CN" altLang="en-US" sz="1600" dirty="0">
                <a:solidFill>
                  <a:schemeClr val="bg1"/>
                </a:solidFill>
                <a:latin typeface="+mj-ea"/>
                <a:ea typeface="+mj-ea"/>
              </a:rPr>
              <a:t>化</a:t>
            </a:r>
          </a:p>
        </p:txBody>
      </p:sp>
      <p:sp>
        <p:nvSpPr>
          <p:cNvPr id="84" name="矩形 83"/>
          <p:cNvSpPr/>
          <p:nvPr/>
        </p:nvSpPr>
        <p:spPr bwMode="auto">
          <a:xfrm>
            <a:off x="5351485" y="3507297"/>
            <a:ext cx="1514369" cy="33855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headEnd type="none" w="med" len="med"/>
            <a:tailEnd type="none" w="med" len="med"/>
          </a:ln>
          <a:ex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1600" dirty="0" smtClean="0">
                <a:solidFill>
                  <a:schemeClr val="bg1"/>
                </a:solidFill>
                <a:latin typeface="+mj-ea"/>
                <a:ea typeface="+mj-ea"/>
              </a:rPr>
              <a:t>投递</a:t>
            </a:r>
            <a:r>
              <a:rPr lang="zh-CN" altLang="en-US" sz="1600" dirty="0">
                <a:solidFill>
                  <a:schemeClr val="bg1"/>
                </a:solidFill>
                <a:latin typeface="+mj-ea"/>
                <a:ea typeface="+mj-ea"/>
              </a:rPr>
              <a:t>路由</a:t>
            </a:r>
          </a:p>
        </p:txBody>
      </p:sp>
      <p:sp>
        <p:nvSpPr>
          <p:cNvPr id="85" name="矩形 84"/>
          <p:cNvSpPr/>
          <p:nvPr/>
        </p:nvSpPr>
        <p:spPr bwMode="auto">
          <a:xfrm>
            <a:off x="5351486" y="3933588"/>
            <a:ext cx="1516726" cy="33855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headEnd type="none" w="med" len="med"/>
            <a:tailEnd type="none" w="med" len="med"/>
          </a:ln>
          <a:ex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1600" dirty="0">
                <a:solidFill>
                  <a:schemeClr val="bg1"/>
                </a:solidFill>
                <a:latin typeface="+mj-ea"/>
                <a:ea typeface="+mj-ea"/>
              </a:rPr>
              <a:t>消息投递重试</a:t>
            </a:r>
          </a:p>
        </p:txBody>
      </p:sp>
      <p:sp>
        <p:nvSpPr>
          <p:cNvPr id="86" name="矩形 85"/>
          <p:cNvSpPr/>
          <p:nvPr/>
        </p:nvSpPr>
        <p:spPr bwMode="auto">
          <a:xfrm>
            <a:off x="5346660" y="4396326"/>
            <a:ext cx="1519195" cy="33855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headEnd type="none" w="med" len="med"/>
            <a:tailEnd type="none" w="med" len="med"/>
          </a:ln>
          <a:ex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zh-CN" altLang="en-US" sz="1600" dirty="0" smtClean="0">
                <a:solidFill>
                  <a:schemeClr val="bg1"/>
                </a:solidFill>
                <a:latin typeface="+mj-ea"/>
                <a:ea typeface="+mj-ea"/>
              </a:rPr>
              <a:t>   消息分组</a:t>
            </a:r>
            <a:endParaRPr lang="zh-CN" altLang="en-US" sz="16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732324" y="1957950"/>
            <a:ext cx="1628525" cy="339725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1600" dirty="0">
                <a:solidFill>
                  <a:schemeClr val="bg1"/>
                </a:solidFill>
                <a:latin typeface="+mj-ea"/>
                <a:ea typeface="+mj-ea"/>
              </a:rPr>
              <a:t>消息发送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2629663" y="1959176"/>
            <a:ext cx="1910070" cy="338554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1600" dirty="0" smtClean="0">
                <a:solidFill>
                  <a:schemeClr val="bg1"/>
                </a:solidFill>
                <a:latin typeface="+mj-ea"/>
                <a:ea typeface="+mj-ea"/>
              </a:rPr>
              <a:t>同步转异步</a:t>
            </a:r>
            <a:endParaRPr lang="zh-CN" altLang="en-US" sz="16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732326" y="2759349"/>
            <a:ext cx="1639393" cy="338554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1600" dirty="0" smtClean="0">
                <a:solidFill>
                  <a:schemeClr val="bg1"/>
                </a:solidFill>
                <a:latin typeface="+mj-ea"/>
                <a:ea typeface="+mj-ea"/>
              </a:rPr>
              <a:t>负载</a:t>
            </a:r>
            <a:r>
              <a:rPr lang="zh-CN" altLang="en-US" sz="1600" dirty="0">
                <a:solidFill>
                  <a:schemeClr val="bg1"/>
                </a:solidFill>
                <a:latin typeface="+mj-ea"/>
                <a:ea typeface="+mj-ea"/>
              </a:rPr>
              <a:t>均衡</a:t>
            </a:r>
          </a:p>
        </p:txBody>
      </p:sp>
      <p:sp>
        <p:nvSpPr>
          <p:cNvPr id="37" name="矩形 36"/>
          <p:cNvSpPr/>
          <p:nvPr/>
        </p:nvSpPr>
        <p:spPr bwMode="auto">
          <a:xfrm>
            <a:off x="609600" y="5537202"/>
            <a:ext cx="6470073" cy="1066798"/>
          </a:xfrm>
          <a:prstGeom prst="rect">
            <a:avLst/>
          </a:prstGeom>
          <a:solidFill>
            <a:srgbClr val="00B0F0"/>
          </a:solidFill>
          <a:ln>
            <a:solidFill>
              <a:srgbClr val="92D050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7162799" y="741220"/>
            <a:ext cx="4835237" cy="6001643"/>
          </a:xfrm>
          <a:prstGeom prst="rect">
            <a:avLst/>
          </a:prstGeom>
          <a:ln w="254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sz="1600" b="1" dirty="0" smtClean="0">
                <a:latin typeface="宋体" pitchFamily="2" charset="-122"/>
                <a:ea typeface="宋体" pitchFamily="2" charset="-122"/>
              </a:rPr>
              <a:t>客户端</a:t>
            </a:r>
            <a:r>
              <a:rPr lang="en-US" altLang="zh-CN" sz="1600" b="1" dirty="0" smtClean="0">
                <a:latin typeface="宋体" pitchFamily="2" charset="-122"/>
                <a:ea typeface="宋体" pitchFamily="2" charset="-122"/>
              </a:rPr>
              <a:t>(</a:t>
            </a:r>
            <a:r>
              <a:rPr lang="zh-CN" altLang="en-US" sz="1600" b="1" dirty="0" smtClean="0">
                <a:latin typeface="宋体" pitchFamily="2" charset="-122"/>
                <a:ea typeface="宋体" pitchFamily="2" charset="-122"/>
              </a:rPr>
              <a:t>生产者及消费者</a:t>
            </a:r>
            <a:r>
              <a:rPr lang="en-US" altLang="zh-CN" sz="1600" b="1" dirty="0" smtClean="0">
                <a:latin typeface="宋体" pitchFamily="2" charset="-122"/>
                <a:ea typeface="宋体" pitchFamily="2" charset="-122"/>
              </a:rPr>
              <a:t>)</a:t>
            </a:r>
            <a:r>
              <a:rPr lang="zh-CN" altLang="en-US" sz="1600" b="1" dirty="0" smtClean="0">
                <a:latin typeface="宋体" pitchFamily="2" charset="-122"/>
                <a:ea typeface="宋体" pitchFamily="2" charset="-122"/>
              </a:rPr>
              <a:t>：</a:t>
            </a:r>
            <a:endParaRPr lang="en-US" altLang="zh-CN" sz="1600" b="1" dirty="0" smtClean="0">
              <a:latin typeface="宋体" pitchFamily="2" charset="-122"/>
              <a:ea typeface="宋体" pitchFamily="2" charset="-122"/>
            </a:endParaRPr>
          </a:p>
          <a:p>
            <a:pPr indent="457200">
              <a:lnSpc>
                <a:spcPct val="150000"/>
              </a:lnSpc>
            </a:pPr>
            <a:r>
              <a:rPr lang="zh-CN" altLang="en-US" sz="1600" dirty="0" smtClean="0">
                <a:latin typeface="宋体" pitchFamily="2" charset="-122"/>
                <a:ea typeface="宋体" pitchFamily="2" charset="-122"/>
              </a:rPr>
              <a:t>消息发送，主题队列路由，负载均衡，发送失败重试</a:t>
            </a:r>
            <a:r>
              <a:rPr lang="zh-CN" altLang="en-US" sz="160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，消息加解密，消息压缩传输</a:t>
            </a:r>
            <a:r>
              <a:rPr lang="en-US" altLang="zh-CN" sz="1600" dirty="0" smtClean="0">
                <a:latin typeface="宋体" pitchFamily="2" charset="-122"/>
                <a:ea typeface="宋体" pitchFamily="2" charset="-122"/>
              </a:rPr>
              <a:t>,</a:t>
            </a:r>
            <a:r>
              <a:rPr lang="zh-CN" altLang="en-US" sz="160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 </a:t>
            </a:r>
            <a:r>
              <a:rPr lang="zh-CN" altLang="en-US" sz="1600" dirty="0" smtClean="0">
                <a:latin typeface="宋体" pitchFamily="2" charset="-122"/>
                <a:ea typeface="宋体" pitchFamily="2" charset="-122"/>
              </a:rPr>
              <a:t>服务监听</a:t>
            </a:r>
            <a:r>
              <a:rPr lang="en-US" altLang="zh-CN" sz="1600" dirty="0" smtClean="0">
                <a:latin typeface="宋体" pitchFamily="2" charset="-122"/>
                <a:ea typeface="宋体" pitchFamily="2" charset="-122"/>
              </a:rPr>
              <a:t>,</a:t>
            </a:r>
            <a:r>
              <a:rPr lang="zh-CN" altLang="en-US" sz="1600" dirty="0" smtClean="0">
                <a:latin typeface="宋体" pitchFamily="2" charset="-122"/>
                <a:ea typeface="宋体" pitchFamily="2" charset="-122"/>
              </a:rPr>
              <a:t>消息反序列化</a:t>
            </a:r>
            <a:r>
              <a:rPr lang="en-US" altLang="zh-CN" sz="1600" dirty="0" smtClean="0">
                <a:latin typeface="宋体" pitchFamily="2" charset="-122"/>
                <a:ea typeface="宋体" pitchFamily="2" charset="-122"/>
              </a:rPr>
              <a:t>,</a:t>
            </a:r>
            <a:r>
              <a:rPr lang="zh-CN" altLang="en-US" sz="1600" dirty="0" smtClean="0">
                <a:latin typeface="宋体" pitchFamily="2" charset="-122"/>
                <a:ea typeface="宋体" pitchFamily="2" charset="-122"/>
              </a:rPr>
              <a:t>消费消息状态提交</a:t>
            </a:r>
            <a:r>
              <a:rPr lang="en-US" altLang="zh-CN" sz="1600" dirty="0" smtClean="0">
                <a:latin typeface="宋体" pitchFamily="2" charset="-122"/>
                <a:ea typeface="宋体" pitchFamily="2" charset="-122"/>
              </a:rPr>
              <a:t>,</a:t>
            </a:r>
            <a:r>
              <a:rPr lang="zh-CN" altLang="en-US" sz="1600" dirty="0" smtClean="0">
                <a:latin typeface="宋体" pitchFamily="2" charset="-122"/>
                <a:ea typeface="宋体" pitchFamily="2" charset="-122"/>
              </a:rPr>
              <a:t> 其它消息引擎适配</a:t>
            </a:r>
            <a:endParaRPr lang="en-US" altLang="zh-CN" sz="1600" dirty="0" smtClean="0">
              <a:latin typeface="宋体" pitchFamily="2" charset="-122"/>
              <a:ea typeface="宋体" pitchFamily="2" charset="-122"/>
            </a:endParaRPr>
          </a:p>
          <a:p>
            <a:pPr indent="457200">
              <a:lnSpc>
                <a:spcPct val="150000"/>
              </a:lnSpc>
            </a:pPr>
            <a:r>
              <a:rPr lang="zh-CN" altLang="en-US" sz="1600" b="1" dirty="0" smtClean="0">
                <a:latin typeface="宋体" pitchFamily="2" charset="-122"/>
                <a:ea typeface="宋体" pitchFamily="2" charset="-122"/>
              </a:rPr>
              <a:t>消息引擎</a:t>
            </a:r>
            <a:r>
              <a:rPr lang="en-US" altLang="zh-CN" sz="1600" b="1" dirty="0" smtClean="0">
                <a:latin typeface="宋体" pitchFamily="2" charset="-122"/>
                <a:ea typeface="宋体" pitchFamily="2" charset="-122"/>
              </a:rPr>
              <a:t>Broker</a:t>
            </a:r>
            <a:r>
              <a:rPr lang="zh-CN" altLang="en-US" sz="1600" b="1" dirty="0" smtClean="0">
                <a:latin typeface="宋体" pitchFamily="2" charset="-122"/>
                <a:ea typeface="宋体" pitchFamily="2" charset="-122"/>
              </a:rPr>
              <a:t>服务端：</a:t>
            </a:r>
            <a:endParaRPr lang="en-US" altLang="zh-CN" sz="1600" b="1" dirty="0" smtClean="0">
              <a:latin typeface="宋体" pitchFamily="2" charset="-122"/>
              <a:ea typeface="宋体" pitchFamily="2" charset="-122"/>
            </a:endParaRPr>
          </a:p>
          <a:p>
            <a:pPr indent="457200">
              <a:lnSpc>
                <a:spcPct val="150000"/>
              </a:lnSpc>
            </a:pPr>
            <a:r>
              <a:rPr lang="zh-CN" altLang="en-US" sz="1600" dirty="0" smtClean="0">
                <a:latin typeface="宋体" pitchFamily="2" charset="-122"/>
                <a:ea typeface="宋体" pitchFamily="2" charset="-122"/>
              </a:rPr>
              <a:t>消息接收，</a:t>
            </a:r>
            <a:r>
              <a:rPr lang="en-US" altLang="zh-CN" sz="1600" dirty="0" smtClean="0">
                <a:latin typeface="宋体" pitchFamily="2" charset="-122"/>
                <a:ea typeface="宋体" pitchFamily="2" charset="-122"/>
              </a:rPr>
              <a:t>Half</a:t>
            </a:r>
            <a:r>
              <a:rPr lang="zh-CN" altLang="en-US" sz="1600" dirty="0" smtClean="0">
                <a:latin typeface="宋体" pitchFamily="2" charset="-122"/>
                <a:ea typeface="宋体" pitchFamily="2" charset="-122"/>
              </a:rPr>
              <a:t>策略，消息队列管理，持久化</a:t>
            </a:r>
            <a:r>
              <a:rPr lang="zh-CN" altLang="en-US" sz="160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，投递路由，消息投递重试，消费分组，消息投递负载均衡，开源消息引擎，商用消息引擎</a:t>
            </a:r>
            <a:endParaRPr lang="en-US" altLang="zh-CN" sz="1600" dirty="0" smtClean="0">
              <a:latin typeface="宋体" pitchFamily="2" charset="-122"/>
              <a:ea typeface="宋体" pitchFamily="2" charset="-122"/>
            </a:endParaRPr>
          </a:p>
          <a:p>
            <a:pPr indent="457200">
              <a:lnSpc>
                <a:spcPct val="150000"/>
              </a:lnSpc>
            </a:pPr>
            <a:r>
              <a:rPr lang="zh-CN" altLang="en-US" sz="1600" b="1" dirty="0" smtClean="0">
                <a:latin typeface="宋体" pitchFamily="2" charset="-122"/>
                <a:ea typeface="宋体" pitchFamily="2" charset="-122"/>
              </a:rPr>
              <a:t>消息平台控制台：</a:t>
            </a:r>
            <a:endParaRPr lang="en-US" altLang="zh-CN" sz="1600" b="1" dirty="0" smtClean="0">
              <a:latin typeface="宋体" pitchFamily="2" charset="-122"/>
              <a:ea typeface="宋体" pitchFamily="2" charset="-122"/>
            </a:endParaRPr>
          </a:p>
          <a:p>
            <a:pPr indent="457200"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集群</a:t>
            </a:r>
            <a:r>
              <a:rPr lang="en-US" altLang="zh-CN" sz="160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broker</a:t>
            </a:r>
            <a:r>
              <a:rPr lang="zh-CN" altLang="en-US" sz="160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监控，主题</a:t>
            </a:r>
            <a:r>
              <a:rPr lang="en-US" altLang="zh-CN" sz="160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topic</a:t>
            </a:r>
            <a:r>
              <a:rPr lang="zh-CN" altLang="en-US" sz="160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配置</a:t>
            </a:r>
            <a:r>
              <a:rPr lang="en-US" altLang="zh-CN" sz="160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,</a:t>
            </a:r>
            <a:r>
              <a:rPr lang="zh-CN" altLang="en-US" sz="160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消息查询</a:t>
            </a:r>
            <a:r>
              <a:rPr lang="en-US" altLang="zh-CN" sz="160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,</a:t>
            </a:r>
            <a:r>
              <a:rPr lang="zh-CN" altLang="en-US" sz="160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 客户端连接查询</a:t>
            </a:r>
            <a:r>
              <a:rPr lang="en-US" altLang="zh-CN" sz="160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,</a:t>
            </a:r>
            <a:r>
              <a:rPr lang="zh-CN" altLang="en-US" sz="160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配置信息设置</a:t>
            </a:r>
            <a:r>
              <a:rPr lang="en-US" altLang="zh-CN" sz="160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,</a:t>
            </a:r>
            <a:r>
              <a:rPr lang="zh-CN" altLang="en-US" sz="160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消费者消费情况查询消息</a:t>
            </a:r>
            <a:endParaRPr lang="en-US" altLang="zh-CN" sz="1600" dirty="0" smtClean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  <a:p>
            <a:pPr indent="457200">
              <a:lnSpc>
                <a:spcPct val="150000"/>
              </a:lnSpc>
            </a:pPr>
            <a:r>
              <a:rPr lang="en-US" altLang="zh-CN" sz="1600" b="1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ConfigServer:</a:t>
            </a:r>
          </a:p>
          <a:p>
            <a:pPr indent="457200"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主要包括心跳保持，路由信息，监控数据收集</a:t>
            </a:r>
            <a:endParaRPr lang="en-US" altLang="zh-CN" sz="1600" dirty="0" smtClean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  <a:p>
            <a:pPr indent="457200">
              <a:lnSpc>
                <a:spcPct val="150000"/>
              </a:lnSpc>
            </a:pPr>
            <a:endParaRPr lang="en-US" altLang="zh-CN" sz="1600" dirty="0" smtClean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  <a:p>
            <a:pPr indent="457200">
              <a:lnSpc>
                <a:spcPct val="150000"/>
              </a:lnSpc>
            </a:pPr>
            <a:endParaRPr lang="zh-CN" altLang="en-US" sz="1600" dirty="0" smtClean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88" name="矩形 87"/>
          <p:cNvSpPr/>
          <p:nvPr/>
        </p:nvSpPr>
        <p:spPr bwMode="auto">
          <a:xfrm>
            <a:off x="2625288" y="2358644"/>
            <a:ext cx="1914445" cy="34826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headEnd type="none" w="med" len="med"/>
            <a:tailEnd type="none" w="med" len="med"/>
          </a:ln>
          <a:ex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1600" dirty="0" smtClean="0">
                <a:solidFill>
                  <a:schemeClr val="bg1"/>
                </a:solidFill>
                <a:latin typeface="+mj-ea"/>
                <a:ea typeface="+mj-ea"/>
              </a:rPr>
              <a:t>消息序列化</a:t>
            </a:r>
            <a:endParaRPr lang="zh-CN" altLang="en-US" sz="16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19" name="矩形 118"/>
          <p:cNvSpPr/>
          <p:nvPr/>
        </p:nvSpPr>
        <p:spPr>
          <a:xfrm>
            <a:off x="732325" y="2355275"/>
            <a:ext cx="1639394" cy="318654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bg1"/>
                </a:solidFill>
                <a:latin typeface="+mj-ea"/>
                <a:ea typeface="+mj-ea"/>
              </a:rPr>
              <a:t>主题队列路由</a:t>
            </a:r>
            <a:endParaRPr lang="zh-CN" altLang="en-US" sz="16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23" name="矩形 122"/>
          <p:cNvSpPr/>
          <p:nvPr/>
        </p:nvSpPr>
        <p:spPr>
          <a:xfrm>
            <a:off x="726727" y="3940846"/>
            <a:ext cx="1543663" cy="338554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latin typeface="+mj-ea"/>
                <a:ea typeface="+mj-ea"/>
              </a:rPr>
              <a:t>服务监听</a:t>
            </a:r>
          </a:p>
        </p:txBody>
      </p:sp>
      <p:sp>
        <p:nvSpPr>
          <p:cNvPr id="124" name="矩形 123"/>
          <p:cNvSpPr/>
          <p:nvPr/>
        </p:nvSpPr>
        <p:spPr>
          <a:xfrm>
            <a:off x="725422" y="4360913"/>
            <a:ext cx="1544968" cy="338554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latin typeface="+mj-ea"/>
                <a:ea typeface="+mj-ea"/>
              </a:rPr>
              <a:t>消息反序列化</a:t>
            </a:r>
          </a:p>
        </p:txBody>
      </p:sp>
      <p:sp>
        <p:nvSpPr>
          <p:cNvPr id="125" name="矩形 124"/>
          <p:cNvSpPr/>
          <p:nvPr/>
        </p:nvSpPr>
        <p:spPr>
          <a:xfrm>
            <a:off x="2627460" y="4781760"/>
            <a:ext cx="1528982" cy="584775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zh-CN" altLang="en-US" sz="1600" dirty="0" smtClean="0">
                <a:solidFill>
                  <a:schemeClr val="bg1"/>
                </a:solidFill>
                <a:latin typeface="+mj-ea"/>
                <a:ea typeface="+mj-ea"/>
              </a:rPr>
              <a:t>消费消息状态提交</a:t>
            </a:r>
            <a:endParaRPr lang="zh-CN" altLang="en-US" sz="16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27" name="矩形 126"/>
          <p:cNvSpPr/>
          <p:nvPr/>
        </p:nvSpPr>
        <p:spPr>
          <a:xfrm>
            <a:off x="2625288" y="3948096"/>
            <a:ext cx="1547603" cy="338554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zh-CN" altLang="en-US" sz="1600" dirty="0" smtClean="0">
                <a:solidFill>
                  <a:schemeClr val="bg1"/>
                </a:solidFill>
                <a:latin typeface="+mj-ea"/>
                <a:ea typeface="+mj-ea"/>
              </a:rPr>
              <a:t>消息分组消费</a:t>
            </a:r>
            <a:endParaRPr lang="zh-CN" altLang="en-US" sz="16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8" name="矩形 37"/>
          <p:cNvSpPr/>
          <p:nvPr/>
        </p:nvSpPr>
        <p:spPr bwMode="auto">
          <a:xfrm>
            <a:off x="1011201" y="5791532"/>
            <a:ext cx="1869134" cy="3201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headEnd type="none" w="med" len="med"/>
            <a:tailEnd type="none" w="med" len="med"/>
          </a:ln>
          <a:ex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1600" dirty="0" smtClean="0">
                <a:solidFill>
                  <a:schemeClr val="bg1"/>
                </a:solidFill>
                <a:latin typeface="+mj-ea"/>
                <a:ea typeface="+mj-ea"/>
              </a:rPr>
              <a:t>集群</a:t>
            </a:r>
            <a:r>
              <a:rPr lang="en-US" altLang="zh-CN" sz="1600" dirty="0" smtClean="0">
                <a:solidFill>
                  <a:schemeClr val="bg1"/>
                </a:solidFill>
                <a:latin typeface="+mj-ea"/>
                <a:ea typeface="+mj-ea"/>
              </a:rPr>
              <a:t>broker</a:t>
            </a:r>
            <a:r>
              <a:rPr lang="zh-CN" altLang="en-US" sz="1600" dirty="0" smtClean="0">
                <a:solidFill>
                  <a:schemeClr val="bg1"/>
                </a:solidFill>
                <a:latin typeface="+mj-ea"/>
                <a:ea typeface="+mj-ea"/>
              </a:rPr>
              <a:t>监控</a:t>
            </a:r>
            <a:endParaRPr lang="zh-CN" altLang="en-US" sz="16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9" name="矩形 38"/>
          <p:cNvSpPr/>
          <p:nvPr/>
        </p:nvSpPr>
        <p:spPr bwMode="auto">
          <a:xfrm>
            <a:off x="3255640" y="5792067"/>
            <a:ext cx="1686035" cy="27853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headEnd type="none" w="med" len="med"/>
            <a:tailEnd type="none" w="med" len="med"/>
          </a:ln>
          <a:ex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1600" dirty="0" smtClean="0">
                <a:solidFill>
                  <a:schemeClr val="bg1"/>
                </a:solidFill>
                <a:latin typeface="+mj-ea"/>
                <a:ea typeface="+mj-ea"/>
              </a:rPr>
              <a:t>主题</a:t>
            </a:r>
            <a:r>
              <a:rPr lang="en-US" altLang="zh-CN" sz="1600" dirty="0" smtClean="0">
                <a:solidFill>
                  <a:schemeClr val="bg1"/>
                </a:solidFill>
                <a:latin typeface="+mj-ea"/>
                <a:ea typeface="+mj-ea"/>
              </a:rPr>
              <a:t>topic</a:t>
            </a:r>
            <a:r>
              <a:rPr lang="zh-CN" altLang="en-US" sz="1600" dirty="0" smtClean="0">
                <a:solidFill>
                  <a:schemeClr val="bg1"/>
                </a:solidFill>
                <a:latin typeface="+mj-ea"/>
                <a:ea typeface="+mj-ea"/>
              </a:rPr>
              <a:t>配置</a:t>
            </a:r>
            <a:endParaRPr lang="zh-CN" altLang="en-US" sz="16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40" name="矩形 39"/>
          <p:cNvSpPr/>
          <p:nvPr/>
        </p:nvSpPr>
        <p:spPr bwMode="auto">
          <a:xfrm>
            <a:off x="5383159" y="5789586"/>
            <a:ext cx="1491900" cy="28101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headEnd type="none" w="med" len="med"/>
            <a:tailEnd type="none" w="med" len="med"/>
          </a:ln>
          <a:ex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1600" dirty="0" smtClean="0">
                <a:solidFill>
                  <a:schemeClr val="bg1"/>
                </a:solidFill>
                <a:latin typeface="+mj-ea"/>
                <a:ea typeface="+mj-ea"/>
              </a:rPr>
              <a:t>消息查询</a:t>
            </a:r>
            <a:endParaRPr lang="zh-CN" altLang="en-US" sz="16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41" name="矩形 40"/>
          <p:cNvSpPr/>
          <p:nvPr/>
        </p:nvSpPr>
        <p:spPr bwMode="auto">
          <a:xfrm>
            <a:off x="1011201" y="6226954"/>
            <a:ext cx="1869134" cy="2909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headEnd type="none" w="med" len="med"/>
            <a:tailEnd type="none" w="med" len="med"/>
          </a:ln>
          <a:ex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1600" dirty="0" smtClean="0">
                <a:solidFill>
                  <a:schemeClr val="bg1"/>
                </a:solidFill>
                <a:latin typeface="+mj-ea"/>
                <a:ea typeface="+mj-ea"/>
              </a:rPr>
              <a:t>客户端连接查询</a:t>
            </a:r>
            <a:endParaRPr lang="zh-CN" altLang="en-US" sz="16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43" name="矩形 42"/>
          <p:cNvSpPr/>
          <p:nvPr/>
        </p:nvSpPr>
        <p:spPr bwMode="auto">
          <a:xfrm>
            <a:off x="3255640" y="6222768"/>
            <a:ext cx="2189186" cy="29513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headEnd type="none" w="med" len="med"/>
            <a:tailEnd type="none" w="med" len="med"/>
          </a:ln>
          <a:ex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1600" dirty="0" smtClean="0">
                <a:solidFill>
                  <a:schemeClr val="bg1"/>
                </a:solidFill>
                <a:latin typeface="+mj-ea"/>
                <a:ea typeface="+mj-ea"/>
              </a:rPr>
              <a:t>消费者消费情况查询</a:t>
            </a:r>
            <a:endParaRPr lang="zh-CN" altLang="en-US" sz="16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311089" y="5473559"/>
            <a:ext cx="174567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600" dirty="0" smtClean="0">
                <a:solidFill>
                  <a:schemeClr val="bg1"/>
                </a:solidFill>
                <a:latin typeface="+mj-ea"/>
                <a:ea typeface="+mj-ea"/>
              </a:rPr>
              <a:t>消息平台控制台</a:t>
            </a:r>
            <a:endParaRPr lang="zh-CN" altLang="en-US" sz="16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42" name="矩形 41"/>
          <p:cNvSpPr/>
          <p:nvPr/>
        </p:nvSpPr>
        <p:spPr bwMode="auto">
          <a:xfrm>
            <a:off x="5050304" y="4981109"/>
            <a:ext cx="1982218" cy="27699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headEnd type="none" w="med" len="med"/>
            <a:tailEnd type="none" w="med" len="med"/>
          </a:ln>
          <a:ex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1200" dirty="0" smtClean="0">
                <a:solidFill>
                  <a:schemeClr val="bg1"/>
                </a:solidFill>
                <a:latin typeface="+mj-ea"/>
                <a:ea typeface="+mj-ea"/>
              </a:rPr>
              <a:t>其它消息引擎</a:t>
            </a:r>
            <a:r>
              <a:rPr lang="en-US" altLang="zh-CN" sz="1200" dirty="0" smtClean="0">
                <a:solidFill>
                  <a:schemeClr val="bg1"/>
                </a:solidFill>
                <a:latin typeface="+mj-ea"/>
                <a:ea typeface="+mj-ea"/>
              </a:rPr>
              <a:t>(ActiveMQ..)</a:t>
            </a:r>
            <a:endParaRPr lang="zh-CN" altLang="en-US" sz="12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54" name="矩形 53"/>
          <p:cNvSpPr/>
          <p:nvPr/>
        </p:nvSpPr>
        <p:spPr bwMode="auto">
          <a:xfrm>
            <a:off x="737019" y="4781760"/>
            <a:ext cx="1544967" cy="58477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headEnd type="none" w="med" len="med"/>
            <a:tailEnd type="none" w="med" len="med"/>
          </a:ln>
          <a:ex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1600" dirty="0" smtClean="0">
                <a:solidFill>
                  <a:schemeClr val="bg1"/>
                </a:solidFill>
                <a:latin typeface="+mj-ea"/>
                <a:ea typeface="+mj-ea"/>
              </a:rPr>
              <a:t>其它消息引擎</a:t>
            </a:r>
            <a:endParaRPr lang="en-US" altLang="zh-CN" sz="1600" dirty="0" smtClean="0">
              <a:solidFill>
                <a:schemeClr val="bg1"/>
              </a:solidFill>
              <a:latin typeface="+mj-ea"/>
              <a:ea typeface="+mj-ea"/>
            </a:endParaRPr>
          </a:p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1600" dirty="0" smtClean="0">
                <a:solidFill>
                  <a:schemeClr val="bg1"/>
                </a:solidFill>
                <a:latin typeface="+mj-ea"/>
                <a:ea typeface="+mj-ea"/>
              </a:rPr>
              <a:t>适配</a:t>
            </a:r>
            <a:endParaRPr lang="zh-CN" altLang="en-US" sz="16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351486" y="2163561"/>
            <a:ext cx="1514368" cy="338554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1600" dirty="0" smtClean="0">
                <a:solidFill>
                  <a:schemeClr val="bg1"/>
                </a:solidFill>
                <a:latin typeface="+mj-ea"/>
                <a:ea typeface="+mj-ea"/>
              </a:rPr>
              <a:t>  消息接收</a:t>
            </a:r>
            <a:endParaRPr lang="zh-CN" altLang="en-US" sz="16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880458" y="1716087"/>
            <a:ext cx="1005403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600" dirty="0" smtClean="0">
                <a:solidFill>
                  <a:schemeClr val="bg1"/>
                </a:solidFill>
                <a:latin typeface="+mj-ea"/>
                <a:ea typeface="+mj-ea"/>
              </a:rPr>
              <a:t>消息引擎</a:t>
            </a:r>
            <a:endParaRPr lang="zh-CN" altLang="en-US" sz="16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0" name="矩形 59"/>
          <p:cNvSpPr/>
          <p:nvPr/>
        </p:nvSpPr>
        <p:spPr bwMode="auto">
          <a:xfrm>
            <a:off x="609600" y="789707"/>
            <a:ext cx="6470073" cy="789725"/>
          </a:xfrm>
          <a:prstGeom prst="rect">
            <a:avLst/>
          </a:prstGeom>
          <a:solidFill>
            <a:srgbClr val="00B0F0"/>
          </a:solidFill>
          <a:ln>
            <a:solidFill>
              <a:srgbClr val="92D050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716625" y="1194489"/>
            <a:ext cx="1394282" cy="338554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zh-CN" altLang="en-US" sz="1600" dirty="0" smtClean="0">
                <a:solidFill>
                  <a:schemeClr val="bg1"/>
                </a:solidFill>
                <a:latin typeface="+mj-ea"/>
                <a:ea typeface="+mj-ea"/>
              </a:rPr>
              <a:t>心跳保持</a:t>
            </a:r>
            <a:endParaRPr lang="zh-CN" altLang="en-US" sz="16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2880335" y="1204093"/>
            <a:ext cx="1602102" cy="338554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zh-CN" altLang="en-US" sz="1600" dirty="0" smtClean="0">
                <a:solidFill>
                  <a:schemeClr val="bg1"/>
                </a:solidFill>
                <a:latin typeface="+mj-ea"/>
                <a:ea typeface="+mj-ea"/>
              </a:rPr>
              <a:t>路由信息查询</a:t>
            </a:r>
            <a:endParaRPr lang="zh-CN" altLang="en-US" sz="16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5006496" y="1203495"/>
            <a:ext cx="1671374" cy="338554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zh-CN" altLang="en-US" sz="1600" dirty="0" smtClean="0">
                <a:solidFill>
                  <a:schemeClr val="bg1"/>
                </a:solidFill>
                <a:latin typeface="+mj-ea"/>
                <a:ea typeface="+mj-ea"/>
              </a:rPr>
              <a:t>监控数据收集</a:t>
            </a:r>
            <a:endParaRPr lang="zh-CN" altLang="en-US" sz="16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737949" y="787832"/>
            <a:ext cx="1460272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600" dirty="0" smtClean="0">
                <a:solidFill>
                  <a:schemeClr val="bg1"/>
                </a:solidFill>
                <a:latin typeface="+mj-ea"/>
                <a:ea typeface="+mj-ea"/>
              </a:rPr>
              <a:t>ConfigServer</a:t>
            </a:r>
            <a:endParaRPr lang="zh-CN" altLang="en-US" sz="16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50" name="矩形 49"/>
          <p:cNvSpPr/>
          <p:nvPr/>
        </p:nvSpPr>
        <p:spPr bwMode="auto">
          <a:xfrm>
            <a:off x="5060338" y="2052956"/>
            <a:ext cx="1972184" cy="2840181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dash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extLst/>
        </p:spPr>
        <p:txBody>
          <a:bodyPr vert="eaVert" wrap="square" lIns="68580" tIns="34290" rIns="68580" bIns="34290" numCol="1" rtlCol="0" anchor="b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6858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5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ea"/>
              <a:ea typeface="+mj-ea"/>
              <a:cs typeface="微软雅黑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12139" y="3618908"/>
            <a:ext cx="166582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600" dirty="0" smtClean="0">
                <a:solidFill>
                  <a:schemeClr val="bg1"/>
                </a:solidFill>
                <a:latin typeface="+mj-ea"/>
                <a:ea typeface="+mj-ea"/>
              </a:rPr>
              <a:t>客户端</a:t>
            </a:r>
            <a:r>
              <a:rPr lang="en-US" altLang="zh-CN" sz="1600" dirty="0" smtClean="0">
                <a:solidFill>
                  <a:schemeClr val="bg1"/>
                </a:solidFill>
                <a:latin typeface="+mj-ea"/>
                <a:ea typeface="+mj-ea"/>
              </a:rPr>
              <a:t>(</a:t>
            </a:r>
            <a:r>
              <a:rPr lang="zh-CN" altLang="en-US" sz="1600" dirty="0" smtClean="0">
                <a:solidFill>
                  <a:schemeClr val="bg1"/>
                </a:solidFill>
                <a:latin typeface="+mj-ea"/>
                <a:ea typeface="+mj-ea"/>
              </a:rPr>
              <a:t>消费者</a:t>
            </a:r>
            <a:r>
              <a:rPr lang="en-US" altLang="zh-CN" sz="1600" dirty="0" smtClean="0">
                <a:solidFill>
                  <a:schemeClr val="bg1"/>
                </a:solidFill>
                <a:latin typeface="+mj-ea"/>
                <a:ea typeface="+mj-ea"/>
              </a:rPr>
              <a:t>)</a:t>
            </a:r>
            <a:endParaRPr lang="zh-CN" altLang="en-US" sz="16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51" name="矩形 50"/>
          <p:cNvSpPr/>
          <p:nvPr/>
        </p:nvSpPr>
        <p:spPr bwMode="auto">
          <a:xfrm>
            <a:off x="732324" y="3157392"/>
            <a:ext cx="1639395" cy="30624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headEnd type="none" w="med" len="med"/>
            <a:tailEnd type="none" w="med" len="med"/>
          </a:ln>
          <a:ex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zh-CN" altLang="en-US" sz="1600" dirty="0" smtClean="0">
                <a:solidFill>
                  <a:schemeClr val="bg1"/>
                </a:solidFill>
                <a:latin typeface="+mj-ea"/>
                <a:ea typeface="+mj-ea"/>
              </a:rPr>
              <a:t> 消息压缩传输</a:t>
            </a:r>
            <a:endParaRPr lang="zh-CN" altLang="en-US" sz="16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625287" y="4360913"/>
            <a:ext cx="1547603" cy="338554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1600" dirty="0" smtClean="0">
                <a:solidFill>
                  <a:schemeClr val="bg1"/>
                </a:solidFill>
                <a:latin typeface="+mj-ea"/>
                <a:ea typeface="+mj-ea"/>
              </a:rPr>
              <a:t>负载</a:t>
            </a:r>
            <a:r>
              <a:rPr lang="zh-CN" altLang="en-US" sz="1600" dirty="0">
                <a:solidFill>
                  <a:schemeClr val="bg1"/>
                </a:solidFill>
                <a:latin typeface="+mj-ea"/>
                <a:ea typeface="+mj-ea"/>
              </a:rPr>
              <a:t>均衡</a:t>
            </a:r>
          </a:p>
        </p:txBody>
      </p:sp>
      <p:sp>
        <p:nvSpPr>
          <p:cNvPr id="56" name="矩形 55"/>
          <p:cNvSpPr/>
          <p:nvPr/>
        </p:nvSpPr>
        <p:spPr bwMode="auto">
          <a:xfrm>
            <a:off x="2631441" y="3157392"/>
            <a:ext cx="1908292" cy="30624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headEnd type="none" w="med" len="med"/>
            <a:tailEnd type="none" w="med" len="med"/>
          </a:ln>
          <a:ex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1600" dirty="0">
                <a:solidFill>
                  <a:schemeClr val="bg1"/>
                </a:solidFill>
                <a:latin typeface="+mj-ea"/>
                <a:ea typeface="+mj-ea"/>
              </a:rPr>
              <a:t>其它消息引擎适配</a:t>
            </a:r>
          </a:p>
        </p:txBody>
      </p:sp>
    </p:spTree>
    <p:extLst>
      <p:ext uri="{BB962C8B-B14F-4D97-AF65-F5344CB8AC3E}">
        <p14:creationId xmlns="" xmlns:p14="http://schemas.microsoft.com/office/powerpoint/2010/main" val="3398455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63069" y="72867"/>
            <a:ext cx="10381676" cy="609600"/>
          </a:xfrm>
        </p:spPr>
        <p:txBody>
          <a:bodyPr/>
          <a:lstStyle/>
          <a:p>
            <a:pPr algn="r"/>
            <a:r>
              <a:rPr lang="zh-CN" altLang="en-US" sz="2800" dirty="0" smtClean="0"/>
              <a:t>技术架构</a:t>
            </a:r>
            <a:endParaRPr lang="zh-CN" altLang="en-US" sz="2800" dirty="0"/>
          </a:p>
        </p:txBody>
      </p:sp>
      <p:sp>
        <p:nvSpPr>
          <p:cNvPr id="4" name="矩形 3"/>
          <p:cNvSpPr/>
          <p:nvPr/>
        </p:nvSpPr>
        <p:spPr>
          <a:xfrm>
            <a:off x="671946" y="2620819"/>
            <a:ext cx="1965594" cy="174567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512127" y="1761836"/>
            <a:ext cx="4073237" cy="326967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610635" y="2454565"/>
            <a:ext cx="2272110" cy="26462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CN" sz="1600" dirty="0" smtClean="0">
              <a:latin typeface="+mj-ea"/>
              <a:ea typeface="+mj-ea"/>
            </a:endParaRPr>
          </a:p>
          <a:p>
            <a:pPr algn="ctr"/>
            <a:endParaRPr lang="zh-CN" altLang="en-US" sz="1600" dirty="0">
              <a:latin typeface="+mj-ea"/>
              <a:ea typeface="+mj-ea"/>
            </a:endParaRPr>
          </a:p>
        </p:txBody>
      </p:sp>
      <p:cxnSp>
        <p:nvCxnSpPr>
          <p:cNvPr id="12" name="直接箭头连接符 11"/>
          <p:cNvCxnSpPr>
            <a:stCxn id="4" idx="0"/>
          </p:cNvCxnSpPr>
          <p:nvPr/>
        </p:nvCxnSpPr>
        <p:spPr>
          <a:xfrm rot="5400000" flipH="1" flipV="1">
            <a:off x="2298557" y="524031"/>
            <a:ext cx="1452975" cy="2740603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10" idx="1"/>
          </p:cNvCxnSpPr>
          <p:nvPr/>
        </p:nvCxnSpPr>
        <p:spPr>
          <a:xfrm flipH="1" flipV="1">
            <a:off x="7579670" y="3762914"/>
            <a:ext cx="1030965" cy="1476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4356462" y="878402"/>
            <a:ext cx="2142379" cy="57150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ConfigServer</a:t>
            </a:r>
            <a:endParaRPr lang="zh-CN" altLang="en-US" dirty="0"/>
          </a:p>
        </p:txBody>
      </p:sp>
      <p:cxnSp>
        <p:nvCxnSpPr>
          <p:cNvPr id="33" name="直接箭头连接符 32"/>
          <p:cNvCxnSpPr/>
          <p:nvPr/>
        </p:nvCxnSpPr>
        <p:spPr>
          <a:xfrm flipV="1">
            <a:off x="2625436" y="3604491"/>
            <a:ext cx="845128" cy="13854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>
            <a:off x="6532437" y="1082949"/>
            <a:ext cx="3214253" cy="1371616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 rot="5400000">
            <a:off x="5144578" y="1626117"/>
            <a:ext cx="318215" cy="8641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7432964" y="1193791"/>
            <a:ext cx="3117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+mj-ea"/>
                <a:ea typeface="+mj-ea"/>
              </a:rPr>
              <a:t>订阅关系，主题服务器路由</a:t>
            </a:r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4842165" y="1457028"/>
            <a:ext cx="1094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+mj-ea"/>
                <a:ea typeface="+mj-ea"/>
              </a:rPr>
              <a:t>NETTY</a:t>
            </a:r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7723908" y="3393582"/>
            <a:ext cx="1094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+mj-ea"/>
                <a:ea typeface="+mj-ea"/>
              </a:rPr>
              <a:t>NETTY</a:t>
            </a:r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651165" y="5264375"/>
            <a:ext cx="10820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 smtClean="0">
                <a:latin typeface="+mj-ea"/>
                <a:ea typeface="+mj-ea"/>
              </a:rPr>
              <a:t>1)</a:t>
            </a:r>
            <a:r>
              <a:rPr lang="zh-CN" altLang="en-US" sz="1600" dirty="0" smtClean="0">
                <a:latin typeface="+mj-ea"/>
                <a:ea typeface="+mj-ea"/>
              </a:rPr>
              <a:t>生产者：生产者包括发送负载均衡及其他消息引擎适配</a:t>
            </a:r>
            <a:endParaRPr lang="en-US" altLang="zh-CN" sz="1600" dirty="0" smtClean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latin typeface="+mj-ea"/>
                <a:ea typeface="+mj-ea"/>
              </a:rPr>
              <a:t>2)</a:t>
            </a:r>
            <a:r>
              <a:rPr lang="zh-CN" altLang="en-US" sz="1600" dirty="0" smtClean="0">
                <a:latin typeface="+mj-ea"/>
                <a:ea typeface="+mj-ea"/>
              </a:rPr>
              <a:t>消费者：主要推拉形式，服务监听，消费状态提交</a:t>
            </a:r>
            <a:r>
              <a:rPr lang="en-US" altLang="zh-CN" sz="1600" dirty="0" smtClean="0">
                <a:latin typeface="+mj-ea"/>
                <a:ea typeface="+mj-ea"/>
              </a:rPr>
              <a:t>,</a:t>
            </a:r>
            <a:r>
              <a:rPr lang="zh-CN" altLang="en-US" sz="1600" dirty="0" smtClean="0">
                <a:latin typeface="+mj-ea"/>
                <a:ea typeface="+mj-ea"/>
              </a:rPr>
              <a:t>及其他消息引擎适配</a:t>
            </a:r>
            <a:endParaRPr lang="en-US" altLang="zh-CN" sz="1600" dirty="0" smtClean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latin typeface="+mj-ea"/>
                <a:ea typeface="+mj-ea"/>
              </a:rPr>
              <a:t>3)Broker</a:t>
            </a:r>
            <a:r>
              <a:rPr lang="zh-CN" altLang="en-US" sz="1600" dirty="0" smtClean="0">
                <a:latin typeface="+mj-ea"/>
                <a:ea typeface="+mj-ea"/>
              </a:rPr>
              <a:t>：包括接收，投递，</a:t>
            </a:r>
            <a:r>
              <a:rPr lang="en-US" altLang="zh-CN" sz="1600" dirty="0" smtClean="0">
                <a:latin typeface="+mj-ea"/>
                <a:ea typeface="+mj-ea"/>
              </a:rPr>
              <a:t>,</a:t>
            </a:r>
            <a:r>
              <a:rPr lang="zh-CN" altLang="en-US" sz="1600" dirty="0" smtClean="0">
                <a:latin typeface="+mj-ea"/>
                <a:ea typeface="+mj-ea"/>
              </a:rPr>
              <a:t>存储，并且可以选择持久化方式及监控数据收集。</a:t>
            </a:r>
            <a:endParaRPr lang="en-US" altLang="zh-CN" sz="1600" dirty="0" smtClean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latin typeface="+mj-ea"/>
                <a:ea typeface="+mj-ea"/>
              </a:rPr>
              <a:t>4)ConfigServer</a:t>
            </a:r>
            <a:r>
              <a:rPr lang="zh-CN" altLang="en-US" sz="1600" dirty="0" smtClean="0">
                <a:latin typeface="+mj-ea"/>
                <a:ea typeface="+mj-ea"/>
              </a:rPr>
              <a:t>：起注册中心作用，主要是路由信息及监控信息。</a:t>
            </a:r>
            <a:endParaRPr lang="en-US" altLang="zh-CN" sz="1600" dirty="0" smtClean="0">
              <a:latin typeface="+mj-ea"/>
              <a:ea typeface="+mj-ea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267691" y="1761828"/>
            <a:ext cx="2078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+mj-ea"/>
                <a:ea typeface="+mj-ea"/>
              </a:rPr>
              <a:t>主题服务器路由</a:t>
            </a:r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611584" y="3064156"/>
            <a:ext cx="1052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+mj-ea"/>
                <a:ea typeface="+mj-ea"/>
              </a:rPr>
              <a:t>NETTY</a:t>
            </a:r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70" name="TextBox 69"/>
          <p:cNvSpPr txBox="1"/>
          <p:nvPr/>
        </p:nvSpPr>
        <p:spPr>
          <a:xfrm flipH="1">
            <a:off x="3598704" y="2152597"/>
            <a:ext cx="512617" cy="95410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+mj-ea"/>
                <a:ea typeface="+mj-ea"/>
              </a:rPr>
              <a:t>接收模块</a:t>
            </a:r>
            <a:endParaRPr lang="en-US" altLang="zh-CN" sz="1400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8638310" y="2482264"/>
            <a:ext cx="1399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+mj-ea"/>
                <a:ea typeface="+mj-ea"/>
              </a:rPr>
              <a:t>Consumer</a:t>
            </a:r>
            <a:endParaRPr lang="zh-CN" altLang="en-US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3484419" y="1747974"/>
            <a:ext cx="105294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+mj-ea"/>
                <a:ea typeface="+mj-ea"/>
              </a:rPr>
              <a:t>Broker</a:t>
            </a:r>
            <a:endParaRPr lang="zh-CN" altLang="en-US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73" name="TextBox 72"/>
          <p:cNvSpPr txBox="1"/>
          <p:nvPr/>
        </p:nvSpPr>
        <p:spPr>
          <a:xfrm flipH="1">
            <a:off x="6584396" y="3113294"/>
            <a:ext cx="942069" cy="52322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+mj-ea"/>
                <a:ea typeface="+mj-ea"/>
              </a:rPr>
              <a:t>投递模块</a:t>
            </a:r>
            <a:endParaRPr lang="en-US" altLang="zh-CN" sz="1400" dirty="0" smtClean="0">
              <a:solidFill>
                <a:schemeClr val="bg1"/>
              </a:solidFill>
              <a:latin typeface="+mj-ea"/>
              <a:ea typeface="+mj-ea"/>
            </a:endParaRPr>
          </a:p>
          <a:p>
            <a:r>
              <a:rPr lang="en-US" altLang="zh-CN" sz="1400" dirty="0" smtClean="0">
                <a:solidFill>
                  <a:schemeClr val="bg1"/>
                </a:solidFill>
                <a:latin typeface="+mj-ea"/>
                <a:ea typeface="+mj-ea"/>
              </a:rPr>
              <a:t>(</a:t>
            </a:r>
            <a:r>
              <a:rPr lang="zh-CN" altLang="en-US" sz="1400" dirty="0" smtClean="0">
                <a:solidFill>
                  <a:schemeClr val="bg1"/>
                </a:solidFill>
                <a:latin typeface="+mj-ea"/>
                <a:ea typeface="+mj-ea"/>
              </a:rPr>
              <a:t>长轮询</a:t>
            </a:r>
            <a:r>
              <a:rPr lang="en-US" altLang="zh-CN" sz="1400" dirty="0" smtClean="0">
                <a:solidFill>
                  <a:schemeClr val="bg1"/>
                </a:solidFill>
                <a:latin typeface="+mj-ea"/>
                <a:ea typeface="+mj-ea"/>
              </a:rPr>
              <a:t>)</a:t>
            </a:r>
            <a:endParaRPr lang="zh-CN" altLang="en-US" sz="14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75" name="TextBox 74"/>
          <p:cNvSpPr txBox="1"/>
          <p:nvPr/>
        </p:nvSpPr>
        <p:spPr>
          <a:xfrm flipH="1">
            <a:off x="4429137" y="3190238"/>
            <a:ext cx="1782017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+mj-ea"/>
                <a:ea typeface="+mj-ea"/>
              </a:rPr>
              <a:t>存储</a:t>
            </a:r>
            <a:endParaRPr lang="zh-CN" altLang="en-US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76" name="TextBox 75"/>
          <p:cNvSpPr txBox="1"/>
          <p:nvPr/>
        </p:nvSpPr>
        <p:spPr>
          <a:xfrm flipH="1">
            <a:off x="4431710" y="2373525"/>
            <a:ext cx="1790725" cy="52322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+mj-ea"/>
                <a:ea typeface="+mj-ea"/>
              </a:rPr>
              <a:t>协议</a:t>
            </a:r>
            <a:endParaRPr lang="en-US" altLang="zh-CN" sz="1400" dirty="0" smtClean="0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r>
              <a:rPr lang="en-US" altLang="zh-CN" sz="1400" dirty="0" smtClean="0">
                <a:solidFill>
                  <a:schemeClr val="bg1"/>
                </a:solidFill>
                <a:latin typeface="+mj-ea"/>
                <a:ea typeface="+mj-ea"/>
              </a:rPr>
              <a:t>(</a:t>
            </a:r>
            <a:r>
              <a:rPr lang="zh-CN" altLang="en-US" sz="1400" dirty="0" smtClean="0">
                <a:solidFill>
                  <a:schemeClr val="bg1"/>
                </a:solidFill>
                <a:latin typeface="+mj-ea"/>
                <a:ea typeface="+mj-ea"/>
              </a:rPr>
              <a:t>自定义协议</a:t>
            </a:r>
            <a:r>
              <a:rPr lang="en-US" altLang="zh-CN" sz="1400" dirty="0" smtClean="0">
                <a:solidFill>
                  <a:schemeClr val="bg1"/>
                </a:solidFill>
                <a:latin typeface="+mj-ea"/>
                <a:ea typeface="+mj-ea"/>
              </a:rPr>
              <a:t>)</a:t>
            </a:r>
            <a:endParaRPr lang="zh-CN" altLang="en-US" sz="14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77" name="TextBox 76"/>
          <p:cNvSpPr txBox="1"/>
          <p:nvPr/>
        </p:nvSpPr>
        <p:spPr>
          <a:xfrm flipH="1">
            <a:off x="3581384" y="4200223"/>
            <a:ext cx="1219215" cy="52322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+mj-ea"/>
                <a:ea typeface="+mj-ea"/>
              </a:rPr>
              <a:t>刷盘方式</a:t>
            </a:r>
            <a:endParaRPr lang="en-US" altLang="zh-CN" sz="1400" dirty="0" smtClean="0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r>
              <a:rPr lang="en-US" altLang="zh-CN" sz="1400" dirty="0" smtClean="0">
                <a:solidFill>
                  <a:schemeClr val="bg1"/>
                </a:solidFill>
                <a:latin typeface="+mj-ea"/>
                <a:ea typeface="+mj-ea"/>
              </a:rPr>
              <a:t>(</a:t>
            </a:r>
            <a:r>
              <a:rPr lang="zh-CN" altLang="en-US" sz="1400" dirty="0" smtClean="0">
                <a:solidFill>
                  <a:schemeClr val="bg1"/>
                </a:solidFill>
                <a:latin typeface="+mj-ea"/>
                <a:ea typeface="+mj-ea"/>
              </a:rPr>
              <a:t>同</a:t>
            </a:r>
            <a:r>
              <a:rPr lang="en-US" altLang="zh-CN" sz="1400" dirty="0" smtClean="0">
                <a:solidFill>
                  <a:schemeClr val="bg1"/>
                </a:solidFill>
                <a:latin typeface="+mj-ea"/>
                <a:ea typeface="+mj-ea"/>
              </a:rPr>
              <a:t>/</a:t>
            </a:r>
            <a:r>
              <a:rPr lang="zh-CN" altLang="en-US" sz="1400" dirty="0" smtClean="0">
                <a:solidFill>
                  <a:schemeClr val="bg1"/>
                </a:solidFill>
                <a:latin typeface="+mj-ea"/>
                <a:ea typeface="+mj-ea"/>
              </a:rPr>
              <a:t>异步</a:t>
            </a:r>
            <a:r>
              <a:rPr lang="en-US" altLang="zh-CN" sz="1400" dirty="0" smtClean="0">
                <a:solidFill>
                  <a:schemeClr val="bg1"/>
                </a:solidFill>
                <a:latin typeface="+mj-ea"/>
                <a:ea typeface="+mj-ea"/>
              </a:rPr>
              <a:t>)</a:t>
            </a:r>
            <a:endParaRPr lang="zh-CN" altLang="en-US" sz="14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78" name="TextBox 77"/>
          <p:cNvSpPr txBox="1"/>
          <p:nvPr/>
        </p:nvSpPr>
        <p:spPr>
          <a:xfrm flipH="1">
            <a:off x="6061372" y="3978545"/>
            <a:ext cx="1462518" cy="30777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+mj-ea"/>
                <a:ea typeface="+mj-ea"/>
              </a:rPr>
              <a:t>监控数据</a:t>
            </a:r>
            <a:endParaRPr lang="zh-CN" altLang="en-US" sz="14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cxnSp>
        <p:nvCxnSpPr>
          <p:cNvPr id="80" name="直接箭头连接符 79"/>
          <p:cNvCxnSpPr>
            <a:stCxn id="70" idx="1"/>
            <a:endCxn id="76" idx="3"/>
          </p:cNvCxnSpPr>
          <p:nvPr/>
        </p:nvCxnSpPr>
        <p:spPr bwMode="auto">
          <a:xfrm>
            <a:off x="4111321" y="2629651"/>
            <a:ext cx="320389" cy="5484"/>
          </a:xfrm>
          <a:prstGeom prst="straightConnector1">
            <a:avLst/>
          </a:prstGeom>
          <a:ln>
            <a:headEnd type="none" w="med" len="med"/>
            <a:tailEnd type="arrow"/>
          </a:ln>
          <a:ex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9" name="直接箭头连接符 88"/>
          <p:cNvCxnSpPr>
            <a:stCxn id="76" idx="2"/>
            <a:endCxn id="75" idx="0"/>
          </p:cNvCxnSpPr>
          <p:nvPr/>
        </p:nvCxnSpPr>
        <p:spPr bwMode="auto">
          <a:xfrm flipH="1">
            <a:off x="5320145" y="2896745"/>
            <a:ext cx="6927" cy="293493"/>
          </a:xfrm>
          <a:prstGeom prst="straightConnector1">
            <a:avLst/>
          </a:prstGeom>
          <a:ln>
            <a:headEnd type="none" w="med" len="med"/>
            <a:tailEnd type="arrow"/>
          </a:ln>
          <a:ex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4" name="直接箭头连接符 93"/>
          <p:cNvCxnSpPr>
            <a:stCxn id="75" idx="2"/>
            <a:endCxn id="77" idx="0"/>
          </p:cNvCxnSpPr>
          <p:nvPr/>
        </p:nvCxnSpPr>
        <p:spPr bwMode="auto">
          <a:xfrm flipH="1">
            <a:off x="4190991" y="3559570"/>
            <a:ext cx="1129154" cy="640653"/>
          </a:xfrm>
          <a:prstGeom prst="straightConnector1">
            <a:avLst/>
          </a:prstGeom>
          <a:ln>
            <a:headEnd type="none" w="med" len="med"/>
            <a:tailEnd type="arrow"/>
          </a:ln>
          <a:ex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7" name="直接箭头连接符 96"/>
          <p:cNvCxnSpPr>
            <a:stCxn id="75" idx="2"/>
            <a:endCxn id="78" idx="0"/>
          </p:cNvCxnSpPr>
          <p:nvPr/>
        </p:nvCxnSpPr>
        <p:spPr bwMode="auto">
          <a:xfrm>
            <a:off x="5320145" y="3559570"/>
            <a:ext cx="1472486" cy="418975"/>
          </a:xfrm>
          <a:prstGeom prst="straightConnector1">
            <a:avLst/>
          </a:prstGeom>
          <a:ln>
            <a:headEnd type="none" w="med" len="med"/>
            <a:tailEnd type="arrow"/>
          </a:ln>
          <a:ex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9" name="直接箭头连接符 98"/>
          <p:cNvCxnSpPr>
            <a:stCxn id="75" idx="1"/>
            <a:endCxn id="73" idx="3"/>
          </p:cNvCxnSpPr>
          <p:nvPr/>
        </p:nvCxnSpPr>
        <p:spPr bwMode="auto">
          <a:xfrm>
            <a:off x="6211154" y="3374904"/>
            <a:ext cx="373242" cy="0"/>
          </a:xfrm>
          <a:prstGeom prst="straightConnector1">
            <a:avLst/>
          </a:prstGeom>
          <a:ln>
            <a:headEnd type="none" w="med" len="med"/>
            <a:tailEnd type="arrow"/>
          </a:ln>
          <a:ex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693579" y="2617163"/>
            <a:ext cx="1399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+mj-ea"/>
                <a:ea typeface="+mj-ea"/>
              </a:rPr>
              <a:t>Producer</a:t>
            </a:r>
            <a:endParaRPr lang="zh-CN" altLang="en-US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09" name="TextBox 108"/>
          <p:cNvSpPr txBox="1"/>
          <p:nvPr/>
        </p:nvSpPr>
        <p:spPr>
          <a:xfrm flipH="1">
            <a:off x="4939144" y="3980176"/>
            <a:ext cx="401781" cy="483915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dirty="0" smtClean="0">
                <a:solidFill>
                  <a:schemeClr val="bg1"/>
                </a:solidFill>
                <a:latin typeface="+mj-ea"/>
                <a:ea typeface="+mj-ea"/>
              </a:rPr>
              <a:t>队列</a:t>
            </a:r>
            <a:endParaRPr lang="zh-CN" altLang="en-US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10" name="TextBox 109"/>
          <p:cNvSpPr txBox="1"/>
          <p:nvPr/>
        </p:nvSpPr>
        <p:spPr>
          <a:xfrm flipH="1">
            <a:off x="5534888" y="3992396"/>
            <a:ext cx="401781" cy="483915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dirty="0" smtClean="0">
                <a:solidFill>
                  <a:schemeClr val="bg1"/>
                </a:solidFill>
                <a:latin typeface="+mj-ea"/>
                <a:ea typeface="+mj-ea"/>
              </a:rPr>
              <a:t>队列</a:t>
            </a:r>
            <a:endParaRPr lang="zh-CN" altLang="en-US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cxnSp>
        <p:nvCxnSpPr>
          <p:cNvPr id="112" name="直接箭头连接符 111"/>
          <p:cNvCxnSpPr>
            <a:stCxn id="75" idx="2"/>
            <a:endCxn id="109" idx="0"/>
          </p:cNvCxnSpPr>
          <p:nvPr/>
        </p:nvCxnSpPr>
        <p:spPr bwMode="auto">
          <a:xfrm flipH="1">
            <a:off x="5140034" y="3559570"/>
            <a:ext cx="180111" cy="420606"/>
          </a:xfrm>
          <a:prstGeom prst="straightConnector1">
            <a:avLst/>
          </a:prstGeom>
          <a:ln>
            <a:headEnd type="none" w="med" len="med"/>
            <a:tailEnd type="arrow"/>
          </a:ln>
          <a:ex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4" name="直接箭头连接符 113"/>
          <p:cNvCxnSpPr>
            <a:endCxn id="110" idx="0"/>
          </p:cNvCxnSpPr>
          <p:nvPr/>
        </p:nvCxnSpPr>
        <p:spPr bwMode="auto">
          <a:xfrm>
            <a:off x="5365172" y="3557939"/>
            <a:ext cx="370606" cy="434457"/>
          </a:xfrm>
          <a:prstGeom prst="straightConnector1">
            <a:avLst/>
          </a:prstGeom>
          <a:ln>
            <a:headEnd type="none" w="med" len="med"/>
            <a:tailEnd type="arrow"/>
          </a:ln>
          <a:ex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 flipH="1">
            <a:off x="6061372" y="4381950"/>
            <a:ext cx="1465093" cy="52322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+mj-ea"/>
                <a:ea typeface="+mj-ea"/>
              </a:rPr>
              <a:t>高可用</a:t>
            </a:r>
            <a:r>
              <a:rPr lang="en-US" altLang="zh-CN" sz="1400" dirty="0" smtClean="0">
                <a:solidFill>
                  <a:schemeClr val="bg1"/>
                </a:solidFill>
                <a:latin typeface="+mj-ea"/>
                <a:ea typeface="+mj-ea"/>
              </a:rPr>
              <a:t>(master/slave)</a:t>
            </a:r>
            <a:endParaRPr lang="zh-CN" altLang="en-US" sz="14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45" name="TextBox 44"/>
          <p:cNvSpPr txBox="1"/>
          <p:nvPr/>
        </p:nvSpPr>
        <p:spPr>
          <a:xfrm flipH="1">
            <a:off x="810493" y="2994869"/>
            <a:ext cx="1759506" cy="30777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+mj-ea"/>
                <a:ea typeface="+mj-ea"/>
              </a:rPr>
              <a:t>负载均衡</a:t>
            </a:r>
            <a:r>
              <a:rPr lang="en-US" altLang="zh-CN" sz="1400" dirty="0" smtClean="0">
                <a:solidFill>
                  <a:schemeClr val="bg1"/>
                </a:solidFill>
                <a:latin typeface="+mj-ea"/>
                <a:ea typeface="+mj-ea"/>
              </a:rPr>
              <a:t>(</a:t>
            </a:r>
            <a:r>
              <a:rPr lang="zh-CN" altLang="en-US" sz="1400" dirty="0" smtClean="0">
                <a:solidFill>
                  <a:schemeClr val="bg1"/>
                </a:solidFill>
                <a:latin typeface="+mj-ea"/>
                <a:ea typeface="+mj-ea"/>
              </a:rPr>
              <a:t>轮询路由</a:t>
            </a:r>
            <a:r>
              <a:rPr lang="en-US" altLang="zh-CN" sz="1400" dirty="0" smtClean="0">
                <a:solidFill>
                  <a:schemeClr val="bg1"/>
                </a:solidFill>
                <a:latin typeface="+mj-ea"/>
                <a:ea typeface="+mj-ea"/>
              </a:rPr>
              <a:t>)</a:t>
            </a:r>
            <a:endParaRPr lang="zh-CN" altLang="en-US" sz="14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49" name="TextBox 48"/>
          <p:cNvSpPr txBox="1"/>
          <p:nvPr/>
        </p:nvSpPr>
        <p:spPr>
          <a:xfrm flipH="1">
            <a:off x="810493" y="3869832"/>
            <a:ext cx="1759526" cy="30777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+mj-ea"/>
                <a:ea typeface="+mj-ea"/>
              </a:rPr>
              <a:t>其它消息引擎适配</a:t>
            </a:r>
            <a:endParaRPr lang="zh-CN" altLang="en-US" sz="14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53" name="TextBox 52"/>
          <p:cNvSpPr txBox="1"/>
          <p:nvPr/>
        </p:nvSpPr>
        <p:spPr>
          <a:xfrm flipH="1">
            <a:off x="8804565" y="4129928"/>
            <a:ext cx="1801090" cy="30777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+mj-ea"/>
                <a:ea typeface="+mj-ea"/>
              </a:rPr>
              <a:t>推拉模式</a:t>
            </a:r>
            <a:r>
              <a:rPr lang="en-US" altLang="zh-CN" sz="1400" dirty="0" smtClean="0">
                <a:solidFill>
                  <a:schemeClr val="bg1"/>
                </a:solidFill>
                <a:latin typeface="+mj-ea"/>
                <a:ea typeface="+mj-ea"/>
              </a:rPr>
              <a:t>(</a:t>
            </a:r>
            <a:r>
              <a:rPr lang="zh-CN" altLang="en-US" sz="1400" dirty="0" smtClean="0">
                <a:solidFill>
                  <a:schemeClr val="bg1"/>
                </a:solidFill>
                <a:latin typeface="+mj-ea"/>
                <a:ea typeface="+mj-ea"/>
              </a:rPr>
              <a:t>长轮询</a:t>
            </a:r>
            <a:r>
              <a:rPr lang="en-US" altLang="zh-CN" sz="1400" dirty="0" smtClean="0">
                <a:solidFill>
                  <a:schemeClr val="bg1"/>
                </a:solidFill>
                <a:latin typeface="+mj-ea"/>
                <a:ea typeface="+mj-ea"/>
              </a:rPr>
              <a:t>)</a:t>
            </a:r>
            <a:endParaRPr lang="zh-CN" altLang="en-US" sz="14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54" name="TextBox 53"/>
          <p:cNvSpPr txBox="1"/>
          <p:nvPr/>
        </p:nvSpPr>
        <p:spPr>
          <a:xfrm flipH="1">
            <a:off x="8804565" y="3603140"/>
            <a:ext cx="1801090" cy="30777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+mj-ea"/>
                <a:ea typeface="+mj-ea"/>
              </a:rPr>
              <a:t>服务监听</a:t>
            </a:r>
            <a:r>
              <a:rPr lang="en-US" altLang="zh-CN" sz="1400" dirty="0" smtClean="0">
                <a:solidFill>
                  <a:schemeClr val="bg1"/>
                </a:solidFill>
                <a:latin typeface="+mj-ea"/>
                <a:ea typeface="+mj-ea"/>
              </a:rPr>
              <a:t>(</a:t>
            </a:r>
            <a:r>
              <a:rPr lang="zh-CN" altLang="en-US" sz="1400" dirty="0" smtClean="0">
                <a:solidFill>
                  <a:schemeClr val="bg1"/>
                </a:solidFill>
                <a:latin typeface="+mj-ea"/>
                <a:ea typeface="+mj-ea"/>
              </a:rPr>
              <a:t>回调</a:t>
            </a:r>
            <a:r>
              <a:rPr lang="en-US" altLang="zh-CN" sz="1400" dirty="0" smtClean="0">
                <a:solidFill>
                  <a:schemeClr val="bg1"/>
                </a:solidFill>
                <a:latin typeface="+mj-ea"/>
                <a:ea typeface="+mj-ea"/>
              </a:rPr>
              <a:t>)</a:t>
            </a:r>
            <a:endParaRPr lang="zh-CN" altLang="en-US" sz="14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55" name="TextBox 54"/>
          <p:cNvSpPr txBox="1"/>
          <p:nvPr/>
        </p:nvSpPr>
        <p:spPr>
          <a:xfrm flipH="1">
            <a:off x="8804565" y="2925583"/>
            <a:ext cx="1801090" cy="52322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+mj-ea"/>
                <a:ea typeface="+mj-ea"/>
              </a:rPr>
              <a:t>消费状态提交</a:t>
            </a:r>
            <a:endParaRPr lang="en-US" altLang="zh-CN" sz="1400" dirty="0" smtClean="0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r>
              <a:rPr lang="en-US" altLang="zh-CN" sz="1400" dirty="0" smtClean="0">
                <a:solidFill>
                  <a:schemeClr val="bg1"/>
                </a:solidFill>
                <a:latin typeface="+mj-ea"/>
                <a:ea typeface="+mj-ea"/>
              </a:rPr>
              <a:t>(</a:t>
            </a:r>
            <a:r>
              <a:rPr lang="zh-CN" altLang="en-US" sz="1400" dirty="0" smtClean="0">
                <a:solidFill>
                  <a:schemeClr val="bg1"/>
                </a:solidFill>
                <a:latin typeface="+mj-ea"/>
                <a:ea typeface="+mj-ea"/>
              </a:rPr>
              <a:t>本地持久化</a:t>
            </a:r>
            <a:r>
              <a:rPr lang="en-US" altLang="zh-CN" sz="1400" dirty="0" smtClean="0">
                <a:solidFill>
                  <a:schemeClr val="bg1"/>
                </a:solidFill>
                <a:latin typeface="+mj-ea"/>
                <a:ea typeface="+mj-ea"/>
              </a:rPr>
              <a:t>)</a:t>
            </a:r>
            <a:endParaRPr lang="zh-CN" altLang="en-US" sz="14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56" name="TextBox 55"/>
          <p:cNvSpPr txBox="1"/>
          <p:nvPr/>
        </p:nvSpPr>
        <p:spPr>
          <a:xfrm flipH="1">
            <a:off x="8804565" y="4642549"/>
            <a:ext cx="1801090" cy="30777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+mj-ea"/>
                <a:ea typeface="+mj-ea"/>
              </a:rPr>
              <a:t>其它消息引擎适配</a:t>
            </a:r>
            <a:endParaRPr lang="zh-CN" altLang="en-US" sz="14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46" name="TextBox 45"/>
          <p:cNvSpPr txBox="1"/>
          <p:nvPr/>
        </p:nvSpPr>
        <p:spPr>
          <a:xfrm flipH="1">
            <a:off x="810493" y="3424360"/>
            <a:ext cx="1759526" cy="30777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+mj-ea"/>
                <a:ea typeface="+mj-ea"/>
              </a:rPr>
              <a:t>同步转异步</a:t>
            </a:r>
            <a:endParaRPr lang="zh-CN" altLang="en-US" sz="1400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42797188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014PPT模板-凤凰展翅篇(16比9)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2014PPT模板-凤凰展翅篇(16比9)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">
      <a:majorFont>
        <a:latin typeface="Arial Black"/>
        <a:ea typeface="微软雅黑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自定义设计方案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2_自定义设计方案">
      <a:majorFont>
        <a:latin typeface="Century Gothic"/>
        <a:ea typeface="微软雅黑"/>
        <a:cs typeface=""/>
      </a:majorFont>
      <a:minorFont>
        <a:latin typeface="Palatino Linotype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自定义设计方案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3_自定义设计方案">
      <a:majorFont>
        <a:latin typeface="Century Gothic"/>
        <a:ea typeface="微软雅黑"/>
        <a:cs typeface=""/>
      </a:majorFont>
      <a:minorFont>
        <a:latin typeface="Palatino Linotype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1_自定义设计方案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1_自定义设计方案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4_自定义设计方案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4_自定义设计方案">
      <a:majorFont>
        <a:latin typeface="Century Gothic"/>
        <a:ea typeface="微软雅黑"/>
        <a:cs typeface=""/>
      </a:majorFont>
      <a:minorFont>
        <a:latin typeface="Palatino Linotype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15061</TotalTime>
  <Pages>0</Pages>
  <Words>2745</Words>
  <Characters>0</Characters>
  <Application>Microsoft Office PowerPoint</Application>
  <DocSecurity>0</DocSecurity>
  <PresentationFormat>自定义</PresentationFormat>
  <Lines>0</Lines>
  <Paragraphs>441</Paragraphs>
  <Slides>29</Slides>
  <Notes>9</Notes>
  <HiddenSlides>0</HiddenSlides>
  <MMClips>0</MMClips>
  <ScaleCrop>false</ScaleCrop>
  <HeadingPairs>
    <vt:vector size="4" baseType="variant">
      <vt:variant>
        <vt:lpstr>主题</vt:lpstr>
      </vt:variant>
      <vt:variant>
        <vt:i4>6</vt:i4>
      </vt:variant>
      <vt:variant>
        <vt:lpstr>幻灯片标题</vt:lpstr>
      </vt:variant>
      <vt:variant>
        <vt:i4>29</vt:i4>
      </vt:variant>
    </vt:vector>
  </HeadingPairs>
  <TitlesOfParts>
    <vt:vector size="35" baseType="lpstr">
      <vt:lpstr>2014PPT模板-凤凰展翅篇(16比9)</vt:lpstr>
      <vt:lpstr>Office 主题</vt:lpstr>
      <vt:lpstr>2_自定义设计方案</vt:lpstr>
      <vt:lpstr>3_自定义设计方案</vt:lpstr>
      <vt:lpstr>1_自定义设计方案</vt:lpstr>
      <vt:lpstr>4_自定义设计方案</vt:lpstr>
      <vt:lpstr>MsgFrame</vt:lpstr>
      <vt:lpstr>目录</vt:lpstr>
      <vt:lpstr>幻灯片 3</vt:lpstr>
      <vt:lpstr>异步、解耦、并发</vt:lpstr>
      <vt:lpstr>名词术语</vt:lpstr>
      <vt:lpstr>系统边界</vt:lpstr>
      <vt:lpstr>整体架构</vt:lpstr>
      <vt:lpstr>功能架构</vt:lpstr>
      <vt:lpstr>技术架构</vt:lpstr>
      <vt:lpstr>幻灯片 10</vt:lpstr>
      <vt:lpstr>目录</vt:lpstr>
      <vt:lpstr>幻灯片 12</vt:lpstr>
      <vt:lpstr>幻灯片 13</vt:lpstr>
      <vt:lpstr>幻灯片 14</vt:lpstr>
      <vt:lpstr>目录</vt:lpstr>
      <vt:lpstr>幻灯片 16</vt:lpstr>
      <vt:lpstr>幻灯片 17</vt:lpstr>
      <vt:lpstr>幻灯片 18</vt:lpstr>
      <vt:lpstr>目录</vt:lpstr>
      <vt:lpstr>作用与应用场景</vt:lpstr>
      <vt:lpstr>场景（一）日志同步</vt:lpstr>
      <vt:lpstr>场景（二）事件中心中的使用</vt:lpstr>
      <vt:lpstr>场景（三）事务一致性场景</vt:lpstr>
      <vt:lpstr>目录</vt:lpstr>
      <vt:lpstr>幻灯片 25</vt:lpstr>
      <vt:lpstr>配置文件修改</vt:lpstr>
      <vt:lpstr>生产者示例</vt:lpstr>
      <vt:lpstr>生产者示例</vt:lpstr>
      <vt:lpstr>幻灯片 29</vt:lpstr>
    </vt:vector>
  </TitlesOfParts>
  <Company>asiainfo-linkage</Company>
  <LinksUpToDate>false</LinksUpToDate>
  <CharactersWithSpaces>0</CharactersWithSpaces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移动互联网时代的流量经营能力研究</dc:title>
  <dc:creator>chenmj</dc:creator>
  <cp:lastModifiedBy>zhangxp</cp:lastModifiedBy>
  <cp:revision>2395</cp:revision>
  <dcterms:created xsi:type="dcterms:W3CDTF">2014-07-23T02:42:00Z</dcterms:created>
  <dcterms:modified xsi:type="dcterms:W3CDTF">2016-10-08T08:11:08Z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2052-9.1.0.5133</vt:lpwstr>
  </property>
</Properties>
</file>