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3" r:id="rId3"/>
    <p:sldId id="284" r:id="rId4"/>
    <p:sldId id="271" r:id="rId5"/>
    <p:sldId id="279" r:id="rId6"/>
    <p:sldId id="281" r:id="rId7"/>
    <p:sldId id="285" r:id="rId8"/>
    <p:sldId id="280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歡迎使用" id="{E75E278A-FF0E-49A4-B170-79828D63BBAD}">
          <p14:sldIdLst>
            <p14:sldId id="256"/>
            <p14:sldId id="283"/>
            <p14:sldId id="284"/>
          </p14:sldIdLst>
        </p14:section>
        <p14:section name="設計、轉化、註解、共同作業、操作說明搜尋" id="{B9B51309-D148-4332-87C2-07BE32FBCA3B}">
          <p14:sldIdLst>
            <p14:sldId id="271"/>
            <p14:sldId id="279"/>
            <p14:sldId id="281"/>
            <p14:sldId id="285"/>
            <p14:sldId id="280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深入了解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214" autoAdjust="0"/>
  </p:normalViewPr>
  <p:slideViewPr>
    <p:cSldViewPr snapToGrid="0">
      <p:cViewPr varScale="1">
        <p:scale>
          <a:sx n="87" d="100"/>
          <a:sy n="87" d="100"/>
        </p:scale>
        <p:origin x="11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888CBF-77FF-41D3-81C6-05FD54C54779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2020年6月7日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19BCF5-5928-4F04-BB88-8CC1704F9FB4}" type="datetime2">
              <a:rPr lang="zh-TW" altLang="en-US" smtClean="0"/>
              <a:pPr/>
              <a:t>2020年6月7日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9FE839-260C-4858-8204-1BDC2597861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在投影片放映模式中，選取箭號即可瀏覽連結。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TW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4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在投影片放映模式中，選取箭號即可瀏覽連結。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27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E839-260C-4858-8204-1BDC25978615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95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E839-260C-4858-8204-1BDC25978615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7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E839-260C-4858-8204-1BDC25978615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850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E839-260C-4858-8204-1BDC25978615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5415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E839-260C-4858-8204-1BDC25978615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829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E839-260C-4858-8204-1BDC25978615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85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2" name="直線接點​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6" name="日期預留位置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772D62-8D91-4DDB-8C98-EA01C59AD170}" type="datetime2">
              <a:rPr lang="zh-TW" altLang="en-US" smtClean="0"/>
              <a:pPr/>
              <a:t>2020年6月7日</a:t>
            </a:fld>
            <a:endParaRPr lang="zh-TW" altLang="en-US" dirty="0"/>
          </a:p>
        </p:txBody>
      </p:sp>
      <p:sp>
        <p:nvSpPr>
          <p:cNvPr id="7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8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/>
          </a:p>
        </p:txBody>
      </p:sp>
      <p:sp>
        <p:nvSpPr>
          <p:cNvPr id="7" name="內容預留位置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第五層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TW" altLang="en-US" noProof="0" dirty="0"/>
              <a:t>第二層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TW" altLang="en-US" noProof="0" dirty="0"/>
              <a:t>第三層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TW" altLang="en-US" noProof="0" dirty="0"/>
              <a:t>第四層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FAC5D40-2583-48C6-98C8-DEB96099EFA2}" type="datetime2">
              <a:rPr lang="zh-TW" altLang="en-US" smtClean="0"/>
              <a:pPr/>
              <a:t>2020年6月7日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tw/article/PowerPoint-2016-%e8%a8%93%e7%b7%b4-b89770f1-deb1-4a19-94ef-342aa15a4689?ui=zh-TW&amp;rs=zh-TW&amp;ad=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o.microsoft.com/fwlink/?LinkId=617172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tw/article/PowerPoint-2016-%e8%a8%93%e7%b7%b4-b89770f1-deb1-4a19-94ef-342aa15a4689?ui=zh-TW&amp;rs=zh-TW&amp;ad=T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o.microsoft.com/fwlink/?LinkId=617172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tw/dataset/623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942625"/>
            <a:ext cx="10515600" cy="830997"/>
          </a:xfrm>
        </p:spPr>
        <p:txBody>
          <a:bodyPr rtlCol="0" anchor="ctr" anchorCtr="0">
            <a:spAutoFit/>
          </a:bodyPr>
          <a:lstStyle/>
          <a:p>
            <a:pPr rtl="0"/>
            <a:r>
              <a:rPr lang="en-US" altLang="zh-TW" sz="48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</a:t>
            </a:r>
            <a:r>
              <a:rPr lang="zh-TW" altLang="en-US" sz="4800" dirty="0">
                <a:solidFill>
                  <a:schemeClr val="bg1"/>
                </a:solidFill>
              </a:rPr>
              <a:t>各</a:t>
            </a:r>
            <a:r>
              <a:rPr lang="zh-TW" altLang="en-US" sz="4800" dirty="0" smtClean="0">
                <a:solidFill>
                  <a:schemeClr val="bg1"/>
                </a:solidFill>
              </a:rPr>
              <a:t>大學人數分析</a:t>
            </a:r>
            <a:r>
              <a:rPr lang="en-US" altLang="zh-TW" sz="48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]</a:t>
            </a:r>
            <a:endParaRPr lang="en-US" altLang="zh-TW" sz="48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689822"/>
          </a:xfrm>
        </p:spPr>
        <p:txBody>
          <a:bodyPr rtlCol="0">
            <a:spAutoFit/>
          </a:bodyPr>
          <a:lstStyle/>
          <a:p>
            <a:pPr marL="0" indent="0" rtl="0"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</a:t>
            </a:r>
            <a:r>
              <a:rPr lang="zh-TW" altLang="en-US" sz="24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學號</a:t>
            </a:r>
            <a:r>
              <a:rPr lang="en-US" altLang="zh-TW" sz="2400" dirty="0" smtClean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] 407411346</a:t>
            </a:r>
            <a:r>
              <a:rPr lang="en-US" altLang="zh-TW" sz="2400" dirty="0">
                <a:solidFill>
                  <a:schemeClr val="bg1"/>
                </a:solidFill>
              </a:rPr>
              <a:t/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400" dirty="0" smtClean="0">
                <a:solidFill>
                  <a:schemeClr val="bg1"/>
                </a:solidFill>
              </a:rPr>
              <a:t>[</a:t>
            </a:r>
            <a:r>
              <a:rPr lang="zh-TW" altLang="en-US" sz="2400" dirty="0" smtClean="0">
                <a:solidFill>
                  <a:schemeClr val="bg1"/>
                </a:solidFill>
              </a:rPr>
              <a:t>姓名</a:t>
            </a:r>
            <a:r>
              <a:rPr lang="en-US" altLang="zh-TW" sz="2400" dirty="0" smtClean="0">
                <a:solidFill>
                  <a:schemeClr val="bg1"/>
                </a:solidFill>
              </a:rPr>
              <a:t>] </a:t>
            </a:r>
            <a:r>
              <a:rPr lang="zh-TW" altLang="en-US" sz="2400" dirty="0" smtClean="0">
                <a:solidFill>
                  <a:schemeClr val="bg1"/>
                </a:solidFill>
              </a:rPr>
              <a:t>賴宇洋</a:t>
            </a:r>
            <a:r>
              <a:rPr lang="en-US" altLang="zh-TW" sz="2400" dirty="0" smtClean="0">
                <a:solidFill>
                  <a:schemeClr val="bg1"/>
                </a:solidFill>
              </a:rPr>
              <a:t/>
            </a:r>
            <a:br>
              <a:rPr lang="en-US" altLang="zh-TW" sz="2400" dirty="0" smtClean="0">
                <a:solidFill>
                  <a:schemeClr val="bg1"/>
                </a:solidFill>
              </a:rPr>
            </a:br>
            <a:r>
              <a:rPr lang="en-US" altLang="zh-TW" sz="2400" dirty="0" smtClean="0">
                <a:solidFill>
                  <a:schemeClr val="bg1"/>
                </a:solidFill>
              </a:rPr>
              <a:t>[</a:t>
            </a:r>
            <a:r>
              <a:rPr lang="zh-TW" altLang="en-US" sz="2400" dirty="0" smtClean="0">
                <a:solidFill>
                  <a:schemeClr val="bg1"/>
                </a:solidFill>
              </a:rPr>
              <a:t>系級</a:t>
            </a:r>
            <a:r>
              <a:rPr lang="en-US" altLang="zh-TW" sz="2400" dirty="0" smtClean="0">
                <a:solidFill>
                  <a:schemeClr val="bg1"/>
                </a:solidFill>
              </a:rPr>
              <a:t>]</a:t>
            </a:r>
            <a:r>
              <a:rPr lang="zh-TW" altLang="en-US" sz="2400" dirty="0" smtClean="0">
                <a:solidFill>
                  <a:schemeClr val="bg1"/>
                </a:solidFill>
              </a:rPr>
              <a:t> 資工二</a:t>
            </a:r>
            <a:r>
              <a:rPr lang="en-US" altLang="zh-TW" sz="2400" dirty="0" smtClean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496" y="887672"/>
            <a:ext cx="8833104" cy="640080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TW" dirty="0">
                <a:cs typeface="Segoe UI" panose="020B0502040204020203" pitchFamily="34" charset="0"/>
              </a:rPr>
              <a:t>[2.</a:t>
            </a:r>
            <a:r>
              <a:rPr lang="zh-TW" altLang="en-US" dirty="0">
                <a:cs typeface="Segoe UI" panose="020B0502040204020203" pitchFamily="34" charset="0"/>
              </a:rPr>
              <a:t>想了解大學男女比問題 </a:t>
            </a:r>
            <a:r>
              <a:rPr lang="en-US" altLang="zh-TW" dirty="0">
                <a:cs typeface="Segoe UI" panose="020B0502040204020203" pitchFamily="34" charset="0"/>
              </a:rPr>
              <a:t>=</a:t>
            </a:r>
            <a:r>
              <a:rPr lang="zh-TW" altLang="en-US" dirty="0">
                <a:cs typeface="Segoe UI" panose="020B0502040204020203" pitchFamily="34" charset="0"/>
              </a:rPr>
              <a:t>  </a:t>
            </a:r>
            <a:r>
              <a:rPr lang="zh-TW" altLang="en-US" dirty="0" smtClean="0">
                <a:cs typeface="Segoe UI" panose="020B0502040204020203" pitchFamily="34" charset="0"/>
              </a:rPr>
              <a:t>大學總數的男生女生性別</a:t>
            </a:r>
            <a:r>
              <a:rPr lang="zh-TW" altLang="en-US" dirty="0">
                <a:cs typeface="Segoe UI" panose="020B0502040204020203" pitchFamily="34" charset="0"/>
              </a:rPr>
              <a:t>比例</a:t>
            </a:r>
            <a:r>
              <a:rPr lang="en-US" altLang="zh-TW" dirty="0">
                <a:cs typeface="Segoe UI" panose="020B0502040204020203" pitchFamily="34" charset="0"/>
              </a:rPr>
              <a:t>]</a:t>
            </a:r>
            <a:br>
              <a:rPr lang="en-US" altLang="zh-TW" dirty="0">
                <a:cs typeface="Segoe UI" panose="020B0502040204020203" pitchFamily="34" charset="0"/>
              </a:rPr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54" y="1294815"/>
            <a:ext cx="6230083" cy="5114777"/>
          </a:xfrm>
        </p:spPr>
      </p:pic>
      <p:sp>
        <p:nvSpPr>
          <p:cNvPr id="5" name="文字方塊 4"/>
          <p:cNvSpPr txBox="1"/>
          <p:nvPr/>
        </p:nvSpPr>
        <p:spPr>
          <a:xfrm>
            <a:off x="624255" y="1433146"/>
            <a:ext cx="47038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可以從這張幾乎完美的半圓來看，各大學的男女生比很明顯的差不多，從這個結果可以來推論，台灣可能是屬於一個比較男女均衡的社會結構，男生女生的總數差不多，只有女生些微的略高而已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81884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66755" cy="64008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cs typeface="Segoe UI" panose="020B0502040204020203" pitchFamily="34" charset="0"/>
              </a:rPr>
              <a:t>[2.</a:t>
            </a:r>
            <a:r>
              <a:rPr lang="zh-TW" altLang="en-US" dirty="0">
                <a:cs typeface="Segoe UI" panose="020B0502040204020203" pitchFamily="34" charset="0"/>
              </a:rPr>
              <a:t>想了解大學男女比問題 </a:t>
            </a:r>
            <a:r>
              <a:rPr lang="en-US" altLang="zh-TW" dirty="0">
                <a:cs typeface="Segoe UI" panose="020B0502040204020203" pitchFamily="34" charset="0"/>
              </a:rPr>
              <a:t>=</a:t>
            </a:r>
            <a:r>
              <a:rPr lang="zh-TW" altLang="en-US" dirty="0">
                <a:cs typeface="Segoe UI" panose="020B0502040204020203" pitchFamily="34" charset="0"/>
              </a:rPr>
              <a:t>  大學總數的男生女生性別比例</a:t>
            </a:r>
            <a:r>
              <a:rPr lang="en-US" altLang="zh-TW" dirty="0">
                <a:cs typeface="Segoe UI" panose="020B0502040204020203" pitchFamily="34" charset="0"/>
              </a:rPr>
              <a:t>]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9" y="1528391"/>
            <a:ext cx="6775450" cy="4683966"/>
          </a:xfrm>
        </p:spPr>
      </p:pic>
    </p:spTree>
    <p:extLst>
      <p:ext uri="{BB962C8B-B14F-4D97-AF65-F5344CB8AC3E}">
        <p14:creationId xmlns:p14="http://schemas.microsoft.com/office/powerpoint/2010/main" val="343941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9528401" cy="64008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cs typeface="Segoe UI" panose="020B0502040204020203" pitchFamily="34" charset="0"/>
              </a:rPr>
              <a:t> </a:t>
            </a:r>
            <a:r>
              <a:rPr lang="en-US" altLang="zh-TW" dirty="0">
                <a:cs typeface="Segoe UI" panose="020B0502040204020203" pitchFamily="34" charset="0"/>
              </a:rPr>
              <a:t>[3.</a:t>
            </a:r>
            <a:r>
              <a:rPr lang="zh-TW" altLang="en-US" dirty="0">
                <a:cs typeface="Segoe UI" panose="020B0502040204020203" pitchFamily="34" charset="0"/>
              </a:rPr>
              <a:t>想了解教育程度跟男女比 </a:t>
            </a:r>
            <a:r>
              <a:rPr lang="en-US" altLang="zh-TW" dirty="0">
                <a:cs typeface="Segoe UI" panose="020B0502040204020203" pitchFamily="34" charset="0"/>
              </a:rPr>
              <a:t>=</a:t>
            </a:r>
            <a:r>
              <a:rPr lang="zh-TW" altLang="en-US" dirty="0">
                <a:cs typeface="Segoe UI" panose="020B0502040204020203" pitchFamily="34" charset="0"/>
              </a:rPr>
              <a:t>  男生女生之間究竟哪個智商比較高</a:t>
            </a:r>
            <a:r>
              <a:rPr lang="en-US" altLang="zh-TW" dirty="0">
                <a:cs typeface="Segoe UI" panose="020B0502040204020203" pitchFamily="34" charset="0"/>
              </a:rPr>
              <a:t>]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47" y="1995853"/>
            <a:ext cx="5140814" cy="4349432"/>
          </a:xfrm>
        </p:spPr>
      </p:pic>
      <p:sp>
        <p:nvSpPr>
          <p:cNvPr id="6" name="文字方塊 5"/>
          <p:cNvSpPr txBox="1"/>
          <p:nvPr/>
        </p:nvSpPr>
        <p:spPr>
          <a:xfrm>
            <a:off x="2117188" y="2189285"/>
            <a:ext cx="266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18856" y="1454044"/>
            <a:ext cx="991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[‘D</a:t>
            </a:r>
            <a:r>
              <a:rPr lang="en-US" altLang="zh-TW" dirty="0"/>
              <a:t> </a:t>
            </a:r>
            <a:r>
              <a:rPr lang="zh-TW" altLang="en-US" dirty="0" smtClean="0"/>
              <a:t>博士</a:t>
            </a:r>
            <a:r>
              <a:rPr lang="en-US" altLang="zh-TW" dirty="0" smtClean="0"/>
              <a:t>’,‘M</a:t>
            </a:r>
            <a:r>
              <a:rPr lang="en-US" altLang="zh-TW" dirty="0"/>
              <a:t> </a:t>
            </a:r>
            <a:r>
              <a:rPr lang="zh-TW" altLang="en-US" dirty="0" smtClean="0"/>
              <a:t>碩士</a:t>
            </a:r>
            <a:r>
              <a:rPr lang="en-US" altLang="zh-TW" dirty="0" smtClean="0"/>
              <a:t>’,‘B</a:t>
            </a:r>
            <a:r>
              <a:rPr lang="en-US" altLang="zh-TW" dirty="0"/>
              <a:t> </a:t>
            </a:r>
            <a:r>
              <a:rPr lang="zh-TW" altLang="en-US" dirty="0" smtClean="0"/>
              <a:t>學士</a:t>
            </a:r>
            <a:r>
              <a:rPr lang="en-US" altLang="zh-TW" dirty="0" smtClean="0"/>
              <a:t>’,‘C</a:t>
            </a:r>
            <a:r>
              <a:rPr lang="en-US" altLang="zh-TW" dirty="0"/>
              <a:t> </a:t>
            </a:r>
            <a:r>
              <a:rPr lang="zh-TW" altLang="en-US" dirty="0"/>
              <a:t>二</a:t>
            </a:r>
            <a:r>
              <a:rPr lang="zh-TW" altLang="en-US" dirty="0" smtClean="0"/>
              <a:t>技</a:t>
            </a:r>
            <a:r>
              <a:rPr lang="en-US" altLang="zh-TW" dirty="0" smtClean="0"/>
              <a:t>’,‘C</a:t>
            </a:r>
            <a:r>
              <a:rPr lang="en-US" altLang="zh-TW" dirty="0"/>
              <a:t> </a:t>
            </a:r>
            <a:r>
              <a:rPr lang="zh-TW" altLang="en-US" dirty="0"/>
              <a:t>二年</a:t>
            </a:r>
            <a:r>
              <a:rPr lang="zh-TW" altLang="en-US" dirty="0" smtClean="0"/>
              <a:t>制</a:t>
            </a:r>
            <a:r>
              <a:rPr lang="en-US" altLang="zh-TW" dirty="0" smtClean="0"/>
              <a:t>’,‘B</a:t>
            </a:r>
            <a:r>
              <a:rPr lang="en-US" altLang="zh-TW" dirty="0"/>
              <a:t> </a:t>
            </a:r>
            <a:r>
              <a:rPr lang="zh-TW" altLang="en-US" dirty="0"/>
              <a:t>四</a:t>
            </a:r>
            <a:r>
              <a:rPr lang="zh-TW" altLang="en-US" dirty="0" smtClean="0"/>
              <a:t>技</a:t>
            </a:r>
            <a:r>
              <a:rPr lang="en-US" altLang="zh-TW" dirty="0" smtClean="0"/>
              <a:t>’,‘5</a:t>
            </a:r>
            <a:r>
              <a:rPr lang="en-US" altLang="zh-TW" dirty="0"/>
              <a:t> </a:t>
            </a:r>
            <a:r>
              <a:rPr lang="zh-TW" altLang="en-US" dirty="0" smtClean="0"/>
              <a:t>五專</a:t>
            </a:r>
            <a:r>
              <a:rPr lang="en-US" altLang="zh-TW" dirty="0" smtClean="0"/>
              <a:t>’,‘2</a:t>
            </a:r>
            <a:r>
              <a:rPr lang="en-US" altLang="zh-TW" dirty="0"/>
              <a:t> </a:t>
            </a:r>
            <a:r>
              <a:rPr lang="zh-TW" altLang="en-US" dirty="0" smtClean="0"/>
              <a:t>二專</a:t>
            </a:r>
            <a:r>
              <a:rPr lang="en-US" altLang="zh-TW" dirty="0" smtClean="0"/>
              <a:t>’]</a:t>
            </a:r>
            <a:r>
              <a:rPr lang="zh-TW" altLang="en-US" dirty="0" smtClean="0"/>
              <a:t>   藍色男生，橘色女生</a:t>
            </a:r>
            <a:endParaRPr lang="en-US" altLang="zh-TW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0868" y="2924526"/>
            <a:ext cx="57125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從這圖表可以看出，在學士跟四技階段的學生，是最多得，所以可能台灣人出社會後的平均學歷可能會落在這兩個階段，那在智商的部分，由於感覺需要最高智商的階段是屬於博士，那在博士階段呢，可以看出男生明顯高於女生整整一倍以上，且在第二感覺需要智商階段的階段，碩士，也是男性高於女性，所以可以假設可能在智商的方面上，有可能是男生高於女性這樣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5987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07531" cy="640080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cs typeface="Segoe UI" panose="020B0502040204020203" pitchFamily="34" charset="0"/>
              </a:rPr>
              <a:t> </a:t>
            </a:r>
            <a:r>
              <a:rPr lang="en-US" altLang="zh-TW" dirty="0">
                <a:cs typeface="Segoe UI" panose="020B0502040204020203" pitchFamily="34" charset="0"/>
              </a:rPr>
              <a:t>[3.</a:t>
            </a:r>
            <a:r>
              <a:rPr lang="zh-TW" altLang="en-US" dirty="0">
                <a:cs typeface="Segoe UI" panose="020B0502040204020203" pitchFamily="34" charset="0"/>
              </a:rPr>
              <a:t>想了解教育程度跟男女比 </a:t>
            </a:r>
            <a:r>
              <a:rPr lang="en-US" altLang="zh-TW" dirty="0">
                <a:cs typeface="Segoe UI" panose="020B0502040204020203" pitchFamily="34" charset="0"/>
              </a:rPr>
              <a:t>=</a:t>
            </a:r>
            <a:r>
              <a:rPr lang="zh-TW" altLang="en-US" dirty="0">
                <a:cs typeface="Segoe UI" panose="020B0502040204020203" pitchFamily="34" charset="0"/>
              </a:rPr>
              <a:t>  男生女生之間究竟哪個智商比較高</a:t>
            </a:r>
            <a:r>
              <a:rPr lang="en-US" altLang="zh-TW" dirty="0">
                <a:cs typeface="Segoe UI" panose="020B0502040204020203" pitchFamily="34" charset="0"/>
              </a:rPr>
              <a:t>]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7" y="1419211"/>
            <a:ext cx="7628304" cy="5012884"/>
          </a:xfrm>
        </p:spPr>
      </p:pic>
    </p:spTree>
    <p:extLst>
      <p:ext uri="{BB962C8B-B14F-4D97-AF65-F5344CB8AC3E}">
        <p14:creationId xmlns:p14="http://schemas.microsoft.com/office/powerpoint/2010/main" val="259307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0337" y="408666"/>
            <a:ext cx="7910616" cy="640080"/>
          </a:xfrm>
        </p:spPr>
        <p:txBody>
          <a:bodyPr>
            <a:normAutofit/>
          </a:bodyPr>
          <a:lstStyle/>
          <a:p>
            <a:pPr lvl="0"/>
            <a:r>
              <a:rPr lang="en-US" altLang="zh-TW" dirty="0">
                <a:cs typeface="Segoe UI" panose="020B0502040204020203" pitchFamily="34" charset="0"/>
              </a:rPr>
              <a:t>[5.</a:t>
            </a:r>
            <a:r>
              <a:rPr lang="zh-TW" altLang="en-US" dirty="0">
                <a:cs typeface="Segoe UI" panose="020B0502040204020203" pitchFamily="34" charset="0"/>
              </a:rPr>
              <a:t>想了解一般大學跟非一般大學間的人數差距 </a:t>
            </a:r>
            <a:r>
              <a:rPr lang="en-US" altLang="zh-TW" dirty="0" smtClean="0">
                <a:cs typeface="Segoe UI" panose="020B0502040204020203" pitchFamily="34" charset="0"/>
              </a:rPr>
              <a:t>]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85" y="1435607"/>
            <a:ext cx="5888159" cy="4985111"/>
          </a:xfrm>
        </p:spPr>
      </p:pic>
      <p:sp>
        <p:nvSpPr>
          <p:cNvPr id="6" name="文字方塊 5"/>
          <p:cNvSpPr txBox="1"/>
          <p:nvPr/>
        </p:nvSpPr>
        <p:spPr>
          <a:xfrm>
            <a:off x="723430" y="2549768"/>
            <a:ext cx="5123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從這張圖可以看出來，台灣的學子分布在選擇往大學，跟選擇往技術方面的部分，分布的非常平均，沒有說很偏袒哪一種升學方式，其實在做這張圖後我非常訝異，因為在這之前，我一直以為會是普通大學贏過非普通大學非常非常多，但結果完全不同，甚至非技術大學還稍微略贏一些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876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cs typeface="Segoe UI" panose="020B0502040204020203" pitchFamily="34" charset="0"/>
              </a:rPr>
              <a:t>[5.</a:t>
            </a:r>
            <a:r>
              <a:rPr lang="zh-TW" altLang="en-US" dirty="0">
                <a:cs typeface="Segoe UI" panose="020B0502040204020203" pitchFamily="34" charset="0"/>
              </a:rPr>
              <a:t>想了解一般大學跟非一般大學間的人數差距 </a:t>
            </a:r>
            <a:r>
              <a:rPr lang="en-US" altLang="zh-TW" dirty="0" smtClean="0">
                <a:cs typeface="Segoe UI" panose="020B0502040204020203" pitchFamily="34" charset="0"/>
              </a:rPr>
              <a:t>]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35" y="1885900"/>
            <a:ext cx="9026281" cy="3448891"/>
          </a:xfrm>
        </p:spPr>
      </p:pic>
    </p:spTree>
    <p:extLst>
      <p:ext uri="{BB962C8B-B14F-4D97-AF65-F5344CB8AC3E}">
        <p14:creationId xmlns:p14="http://schemas.microsoft.com/office/powerpoint/2010/main" val="63474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471332" y="973095"/>
            <a:ext cx="6876288" cy="64008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基本要求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(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基本分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70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分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 Light" panose="020B0502040204020203" pitchFamily="34" charset="0"/>
            </a:endParaRPr>
          </a:p>
        </p:txBody>
      </p:sp>
      <p:pic>
        <p:nvPicPr>
          <p:cNvPr id="7" name="圖片 6" descr="指向右邊的箭號，含有免費 PowerPoint 訓練的超連結。選取影像以取得免費的 PowerPoint 訓練">
            <a:hlinkClick r:id="rId3" tooltip="選取影像以取得免費的 PowerPoint 訓練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2755743"/>
            <a:ext cx="661940" cy="661940"/>
          </a:xfrm>
          <a:prstGeom prst="rect">
            <a:avLst/>
          </a:prstGeom>
        </p:spPr>
      </p:pic>
      <p:pic>
        <p:nvPicPr>
          <p:cNvPr id="12" name="圖片 11" descr="指向右邊的箭號，含有可提供有關此導覽之意見反應的超連結。選取影像以提供有關此導覽的意見反應">
            <a:hlinkClick r:id="rId5" tooltip="選取此處以瀏覽 PowerPoint 小組部落格。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3600178"/>
            <a:ext cx="661940" cy="661940"/>
          </a:xfrm>
          <a:prstGeom prst="rect">
            <a:avLst/>
          </a:prstGeom>
        </p:spPr>
      </p:pic>
      <p:pic>
        <p:nvPicPr>
          <p:cNvPr id="13" name="圖片 12" descr="指向右邊的箭號，含有可提供有關此導覽之意見反應的超連結。選取影像以提供有關此導覽的意見反應">
            <a:hlinkClick r:id="rId5" tooltip="選取此處以瀏覽 PowerPoint 小組部落格。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4444613"/>
            <a:ext cx="661940" cy="661940"/>
          </a:xfrm>
          <a:prstGeom prst="rect">
            <a:avLst/>
          </a:prstGeom>
        </p:spPr>
      </p:pic>
      <p:pic>
        <p:nvPicPr>
          <p:cNvPr id="14" name="圖片 13" descr="指向右邊的箭號，含有可提供有關此導覽之意見反應的超連結。選取影像以提供有關此導覽的意見反應">
            <a:hlinkClick r:id="rId5" tooltip="選取此處以瀏覽 PowerPoint 小組部落格。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5289048"/>
            <a:ext cx="661940" cy="661940"/>
          </a:xfrm>
          <a:prstGeom prst="rect">
            <a:avLst/>
          </a:prstGeom>
        </p:spPr>
      </p:pic>
      <p:sp>
        <p:nvSpPr>
          <p:cNvPr id="16" name="內容預留位置 17"/>
          <p:cNvSpPr txBox="1">
            <a:spLocks/>
          </p:cNvSpPr>
          <p:nvPr/>
        </p:nvSpPr>
        <p:spPr>
          <a:xfrm>
            <a:off x="716177" y="2923142"/>
            <a:ext cx="8394572" cy="3271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      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所有資料必須儲存到 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database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，正規化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3NF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7" name="內容預留位置 17"/>
          <p:cNvSpPr txBox="1">
            <a:spLocks/>
          </p:cNvSpPr>
          <p:nvPr/>
        </p:nvSpPr>
        <p:spPr>
          <a:xfrm>
            <a:off x="1133272" y="3812469"/>
            <a:ext cx="10748356" cy="323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應用中必須有 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table 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的 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join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，所有分析的資料從 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view 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中讀取，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view 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包含 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join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、衍生資料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8" name="內容預留位置 17"/>
          <p:cNvSpPr txBox="1">
            <a:spLocks/>
          </p:cNvSpPr>
          <p:nvPr/>
        </p:nvSpPr>
        <p:spPr>
          <a:xfrm>
            <a:off x="1112490" y="4434643"/>
            <a:ext cx="10789919" cy="7631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分析過程，至少用到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2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樣分析方法，例如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k-means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，</a:t>
            </a:r>
            <a:r>
              <a:rPr lang="en-US" altLang="zh-TW" sz="2000" dirty="0" err="1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knn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，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……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之類，不要只有單純的平均，</a:t>
            </a:r>
            <a:endParaRPr lang="en-US" altLang="zh-TW" sz="2000" dirty="0" smtClean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中位數，眾數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9" name="內容預留位置 17"/>
          <p:cNvSpPr txBox="1">
            <a:spLocks/>
          </p:cNvSpPr>
          <p:nvPr/>
        </p:nvSpPr>
        <p:spPr>
          <a:xfrm>
            <a:off x="1112490" y="5456447"/>
            <a:ext cx="10748356" cy="3271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應用分析，至少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5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項，全部必須用 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python 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撰寫程式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87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471332" y="973095"/>
            <a:ext cx="6876288" cy="64008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加分 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(30+</a:t>
            </a:r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分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 Light" panose="020B0502040204020203" pitchFamily="34" charset="0"/>
            </a:endParaRPr>
          </a:p>
        </p:txBody>
      </p:sp>
      <p:pic>
        <p:nvPicPr>
          <p:cNvPr id="7" name="圖片 6" descr="指向右邊的箭號，含有免費 PowerPoint 訓練的超連結。選取影像以取得免費的 PowerPoint 訓練">
            <a:hlinkClick r:id="rId3" tooltip="選取影像以取得免費的 PowerPoint 訓練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2597802"/>
            <a:ext cx="661940" cy="661940"/>
          </a:xfrm>
          <a:prstGeom prst="rect">
            <a:avLst/>
          </a:prstGeom>
        </p:spPr>
      </p:pic>
      <p:pic>
        <p:nvPicPr>
          <p:cNvPr id="12" name="圖片 11" descr="指向右邊的箭號，含有可提供有關此導覽之意見反應的超連結。選取影像以提供有關此導覽的意見反應">
            <a:hlinkClick r:id="rId5" tooltip="選取此處以瀏覽 PowerPoint 小組部落格。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3442237"/>
            <a:ext cx="661940" cy="661940"/>
          </a:xfrm>
          <a:prstGeom prst="rect">
            <a:avLst/>
          </a:prstGeom>
        </p:spPr>
      </p:pic>
      <p:pic>
        <p:nvPicPr>
          <p:cNvPr id="13" name="圖片 12" descr="指向右邊的箭號，含有可提供有關此導覽之意見反應的超連結。選取影像以提供有關此導覽的意見反應">
            <a:hlinkClick r:id="rId5" tooltip="選取此處以瀏覽 PowerPoint 小組部落格。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4286672"/>
            <a:ext cx="661940" cy="661940"/>
          </a:xfrm>
          <a:prstGeom prst="rect">
            <a:avLst/>
          </a:prstGeom>
        </p:spPr>
      </p:pic>
      <p:pic>
        <p:nvPicPr>
          <p:cNvPr id="14" name="圖片 13" descr="指向右邊的箭號，含有可提供有關此導覽之意見反應的超連結。選取影像以提供有關此導覽的意見反應">
            <a:hlinkClick r:id="rId5" tooltip="選取此處以瀏覽 PowerPoint 小組部落格。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5131107"/>
            <a:ext cx="661940" cy="661940"/>
          </a:xfrm>
          <a:prstGeom prst="rect">
            <a:avLst/>
          </a:prstGeom>
        </p:spPr>
      </p:pic>
      <p:pic>
        <p:nvPicPr>
          <p:cNvPr id="15" name="圖片 14" descr="指向右邊的箭號，含有可提供有關此導覽之意見反應的超連結。選取影像以提供有關此導覽的意見反應">
            <a:hlinkClick r:id="rId5" tooltip="選取此處以瀏覽 PowerPoint 小組部落格。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5975542"/>
            <a:ext cx="661940" cy="661940"/>
          </a:xfrm>
          <a:prstGeom prst="rect">
            <a:avLst/>
          </a:prstGeom>
        </p:spPr>
      </p:pic>
      <p:sp>
        <p:nvSpPr>
          <p:cNvPr id="16" name="內容預留位置 17"/>
          <p:cNvSpPr txBox="1">
            <a:spLocks/>
          </p:cNvSpPr>
          <p:nvPr/>
        </p:nvSpPr>
        <p:spPr>
          <a:xfrm>
            <a:off x="1133272" y="2754133"/>
            <a:ext cx="8394572" cy="3271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符合正規化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3NF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且有應用到衍生資料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7" name="內容預留位置 17"/>
          <p:cNvSpPr txBox="1">
            <a:spLocks/>
          </p:cNvSpPr>
          <p:nvPr/>
        </p:nvSpPr>
        <p:spPr>
          <a:xfrm>
            <a:off x="1133272" y="3630481"/>
            <a:ext cx="10748356" cy="3271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分析項目超過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5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項，超過的項目有應用機器學習的分析方法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8" name="內容預留位置 17"/>
          <p:cNvSpPr txBox="1">
            <a:spLocks/>
          </p:cNvSpPr>
          <p:nvPr/>
        </p:nvSpPr>
        <p:spPr>
          <a:xfrm>
            <a:off x="1112490" y="4465449"/>
            <a:ext cx="1896717" cy="3271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圖表複雜度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9" name="內容預留位置 17"/>
          <p:cNvSpPr txBox="1">
            <a:spLocks/>
          </p:cNvSpPr>
          <p:nvPr/>
        </p:nvSpPr>
        <p:spPr>
          <a:xfrm>
            <a:off x="1112490" y="5298506"/>
            <a:ext cx="6518594" cy="3271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圖表完整性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(x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軸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y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軸的標示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，標籤說明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………….)</a:t>
            </a:r>
          </a:p>
        </p:txBody>
      </p:sp>
      <p:sp>
        <p:nvSpPr>
          <p:cNvPr id="21" name="內容預留位置 17"/>
          <p:cNvSpPr txBox="1">
            <a:spLocks/>
          </p:cNvSpPr>
          <p:nvPr/>
        </p:nvSpPr>
        <p:spPr>
          <a:xfrm>
            <a:off x="1133272" y="6142941"/>
            <a:ext cx="6518594" cy="3271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其他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……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781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目的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38" name="內容預留位置 17"/>
          <p:cNvSpPr txBox="1">
            <a:spLocks/>
          </p:cNvSpPr>
          <p:nvPr/>
        </p:nvSpPr>
        <p:spPr>
          <a:xfrm>
            <a:off x="1002688" y="1431879"/>
            <a:ext cx="8394572" cy="5539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由於目前台灣推行高教育化的程度，所以我非常好奇，各個大學之間的男女比例到底是多少，跟他們的教育程度，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grpSp>
        <p:nvGrpSpPr>
          <p:cNvPr id="26" name="群組 25" descr="內含表示步驟 1 之數字 1 的小型圓圈"/>
          <p:cNvGrpSpPr/>
          <p:nvPr/>
        </p:nvGrpSpPr>
        <p:grpSpPr bwMode="blackWhite">
          <a:xfrm>
            <a:off x="521207" y="1466760"/>
            <a:ext cx="558179" cy="409838"/>
            <a:chOff x="6953426" y="711274"/>
            <a:chExt cx="558179" cy="409838"/>
          </a:xfrm>
        </p:grpSpPr>
        <p:sp>
          <p:nvSpPr>
            <p:cNvPr id="27" name="橢圓 26" descr="小型圓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/>
            </a:p>
          </p:txBody>
        </p:sp>
        <p:sp>
          <p:nvSpPr>
            <p:cNvPr id="28" name="文字方塊 27" descr="數字 1​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TW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9" name="群組 28" descr="內含表示步驟 2 之數字 2 的小型圓圈"/>
          <p:cNvGrpSpPr/>
          <p:nvPr/>
        </p:nvGrpSpPr>
        <p:grpSpPr bwMode="blackWhite">
          <a:xfrm>
            <a:off x="521207" y="2183334"/>
            <a:ext cx="558179" cy="409838"/>
            <a:chOff x="6953426" y="711274"/>
            <a:chExt cx="558179" cy="409838"/>
          </a:xfrm>
        </p:grpSpPr>
        <p:sp>
          <p:nvSpPr>
            <p:cNvPr id="30" name="橢圓 29" descr="小型圓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/>
            </a:p>
          </p:txBody>
        </p:sp>
        <p:sp>
          <p:nvSpPr>
            <p:cNvPr id="31" name="文字方塊 30" descr="數字 2​​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TW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內容預留位置 17"/>
          <p:cNvSpPr txBox="1">
            <a:spLocks/>
          </p:cNvSpPr>
          <p:nvPr/>
        </p:nvSpPr>
        <p:spPr>
          <a:xfrm>
            <a:off x="541610" y="2247296"/>
            <a:ext cx="9642914" cy="42473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      [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1.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想了解大學縣市分布問題     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=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 各縣市的男女總數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]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      [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2.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想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了解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大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學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男女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比問題 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=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 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大學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間男生女生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的性別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比例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]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     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[3.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想了解教育程度跟男女比 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=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 男生女生之間究竟哪個智商比較高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]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      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[4.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想了解國立大學跟私立大學之間碩士跟博士的加總的人數差距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]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      </a:t>
            </a:r>
            <a:r>
              <a:rPr lang="en-US" altLang="zh-TW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[5.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想了解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一般大學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跟非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一般大學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間的人數差距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]</a:t>
            </a:r>
            <a:endParaRPr lang="en-US" altLang="zh-TW" sz="2000" dirty="0" smtClean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zh-TW" altLang="en-US" sz="20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</a:t>
            </a:r>
            <a:endParaRPr lang="en-US" altLang="zh-TW" sz="2000" dirty="0" smtClean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 smtClean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 smtClean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cs typeface="Segoe UI Light" panose="020B0502040204020203" pitchFamily="34" charset="0"/>
              </a:rPr>
              <a:t>資料來</a:t>
            </a:r>
            <a:r>
              <a:rPr lang="zh-TW" altLang="en-US" dirty="0">
                <a:cs typeface="Segoe UI Light" panose="020B0502040204020203" pitchFamily="34" charset="0"/>
              </a:rPr>
              <a:t>源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 Light" panose="020B0502040204020203" pitchFamily="34" charset="0"/>
            </a:endParaRPr>
          </a:p>
        </p:txBody>
      </p:sp>
      <p:grpSp>
        <p:nvGrpSpPr>
          <p:cNvPr id="18" name="群組 17" descr="內含表示步驟 1 之數字 1 的小型圓圈"/>
          <p:cNvGrpSpPr/>
          <p:nvPr/>
        </p:nvGrpSpPr>
        <p:grpSpPr bwMode="blackWhite">
          <a:xfrm>
            <a:off x="424119" y="1339977"/>
            <a:ext cx="558179" cy="420371"/>
            <a:chOff x="6938578" y="700741"/>
            <a:chExt cx="558179" cy="420371"/>
          </a:xfrm>
        </p:grpSpPr>
        <p:sp>
          <p:nvSpPr>
            <p:cNvPr id="19" name="橢圓 18" descr="小型圓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/>
            </a:p>
          </p:txBody>
        </p:sp>
        <p:sp>
          <p:nvSpPr>
            <p:cNvPr id="20" name="文字方塊 19" descr="數字 1​"/>
            <p:cNvSpPr txBox="1">
              <a:spLocks noChangeAspect="1"/>
            </p:cNvSpPr>
            <p:nvPr/>
          </p:nvSpPr>
          <p:spPr bwMode="blackWhite">
            <a:xfrm>
              <a:off x="6938578" y="700741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TW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內容預留位置 17"/>
          <p:cNvSpPr txBox="1">
            <a:spLocks/>
          </p:cNvSpPr>
          <p:nvPr/>
        </p:nvSpPr>
        <p:spPr>
          <a:xfrm>
            <a:off x="982298" y="1368781"/>
            <a:ext cx="4585731" cy="32714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  <a:hlinkClick r:id="rId3"/>
              </a:rPr>
              <a:t>政府資料開放平台</a:t>
            </a:r>
            <a:endParaRPr lang="zh-TW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/>
            </a:endParaRPr>
          </a:p>
        </p:txBody>
      </p:sp>
      <p:grpSp>
        <p:nvGrpSpPr>
          <p:cNvPr id="33" name="群組 32" descr="內含表示步驟 2 之數字 2 的小型圓圈"/>
          <p:cNvGrpSpPr/>
          <p:nvPr/>
        </p:nvGrpSpPr>
        <p:grpSpPr bwMode="blackWhite">
          <a:xfrm>
            <a:off x="436439" y="1836074"/>
            <a:ext cx="558179" cy="409838"/>
            <a:chOff x="6953426" y="711274"/>
            <a:chExt cx="558179" cy="409838"/>
          </a:xfrm>
        </p:grpSpPr>
        <p:sp>
          <p:nvSpPr>
            <p:cNvPr id="34" name="橢圓 33" descr="小型圓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/>
            </a:p>
          </p:txBody>
        </p:sp>
        <p:sp>
          <p:nvSpPr>
            <p:cNvPr id="35" name="文字方塊 34" descr="數字 2​​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TW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1" y="2281736"/>
            <a:ext cx="8063588" cy="5486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719" y="2251254"/>
            <a:ext cx="3546543" cy="57917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59195"/>
              </p:ext>
            </p:extLst>
          </p:nvPr>
        </p:nvGraphicFramePr>
        <p:xfrm>
          <a:off x="340131" y="3100326"/>
          <a:ext cx="8218656" cy="2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332">
                  <a:extLst>
                    <a:ext uri="{9D8B030D-6E8A-4147-A177-3AD203B41FA5}">
                      <a16:colId xmlns:a16="http://schemas.microsoft.com/office/drawing/2014/main" val="572353417"/>
                    </a:ext>
                  </a:extLst>
                </a:gridCol>
                <a:gridCol w="1027332">
                  <a:extLst>
                    <a:ext uri="{9D8B030D-6E8A-4147-A177-3AD203B41FA5}">
                      <a16:colId xmlns:a16="http://schemas.microsoft.com/office/drawing/2014/main" val="1404010432"/>
                    </a:ext>
                  </a:extLst>
                </a:gridCol>
                <a:gridCol w="787321">
                  <a:extLst>
                    <a:ext uri="{9D8B030D-6E8A-4147-A177-3AD203B41FA5}">
                      <a16:colId xmlns:a16="http://schemas.microsoft.com/office/drawing/2014/main" val="427068939"/>
                    </a:ext>
                  </a:extLst>
                </a:gridCol>
                <a:gridCol w="1267343">
                  <a:extLst>
                    <a:ext uri="{9D8B030D-6E8A-4147-A177-3AD203B41FA5}">
                      <a16:colId xmlns:a16="http://schemas.microsoft.com/office/drawing/2014/main" val="1231095445"/>
                    </a:ext>
                  </a:extLst>
                </a:gridCol>
                <a:gridCol w="1027332">
                  <a:extLst>
                    <a:ext uri="{9D8B030D-6E8A-4147-A177-3AD203B41FA5}">
                      <a16:colId xmlns:a16="http://schemas.microsoft.com/office/drawing/2014/main" val="575549674"/>
                    </a:ext>
                  </a:extLst>
                </a:gridCol>
                <a:gridCol w="1027332">
                  <a:extLst>
                    <a:ext uri="{9D8B030D-6E8A-4147-A177-3AD203B41FA5}">
                      <a16:colId xmlns:a16="http://schemas.microsoft.com/office/drawing/2014/main" val="3837236517"/>
                    </a:ext>
                  </a:extLst>
                </a:gridCol>
                <a:gridCol w="835465">
                  <a:extLst>
                    <a:ext uri="{9D8B030D-6E8A-4147-A177-3AD203B41FA5}">
                      <a16:colId xmlns:a16="http://schemas.microsoft.com/office/drawing/2014/main" val="819370854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4192740838"/>
                    </a:ext>
                  </a:extLst>
                </a:gridCol>
              </a:tblGrid>
              <a:tr h="307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aseline="0" dirty="0" smtClean="0"/>
                        <a:t>資料欄名稱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aseline="0" dirty="0" smtClean="0"/>
                        <a:t>資料表欄位名稱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aseline="0" dirty="0" smtClean="0"/>
                        <a:t>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aseline="0" dirty="0" smtClean="0"/>
                        <a:t>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aseline="0" dirty="0" smtClean="0"/>
                        <a:t>資料欄名稱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aseline="0" dirty="0" smtClean="0"/>
                        <a:t>資料表欄位名稱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aseline="0" dirty="0" smtClean="0"/>
                        <a:t>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aseline="0" dirty="0" smtClean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558860"/>
                  </a:ext>
                </a:extLst>
              </a:tr>
              <a:tr h="307136">
                <a:tc>
                  <a:txBody>
                    <a:bodyPr/>
                    <a:lstStyle/>
                    <a:p>
                      <a:r>
                        <a:rPr lang="zh-TW" altLang="en-US" sz="1100" baseline="0" dirty="0" smtClean="0"/>
                        <a:t>學校代號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err="1" smtClean="0"/>
                        <a:t>School_id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err="1" smtClean="0"/>
                        <a:t>int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baseline="0" dirty="0" smtClean="0"/>
                        <a:t>一年級男生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smtClean="0"/>
                        <a:t>1th_boys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err="1" smtClean="0"/>
                        <a:t>Int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smtClean="0"/>
                        <a:t>1-8</a:t>
                      </a:r>
                      <a:r>
                        <a:rPr lang="zh-TW" altLang="en-US" sz="1100" baseline="0" dirty="0" smtClean="0"/>
                        <a:t>年級長一樣</a:t>
                      </a:r>
                      <a:endParaRPr lang="zh-TW" altLang="en-US" sz="11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654084"/>
                  </a:ext>
                </a:extLst>
              </a:tr>
              <a:tr h="307136">
                <a:tc>
                  <a:txBody>
                    <a:bodyPr/>
                    <a:lstStyle/>
                    <a:p>
                      <a:r>
                        <a:rPr lang="zh-TW" altLang="en-US" sz="1100" baseline="0" dirty="0" smtClean="0"/>
                        <a:t>學校名稱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err="1" smtClean="0"/>
                        <a:t>School_name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smtClean="0"/>
                        <a:t>text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baseline="0" dirty="0" smtClean="0"/>
                        <a:t>一年級女生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smtClean="0"/>
                        <a:t>1th_girls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err="1" smtClean="0"/>
                        <a:t>Int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aseline="0" dirty="0" smtClean="0"/>
                        <a:t>1-8</a:t>
                      </a:r>
                      <a:r>
                        <a:rPr lang="zh-TW" altLang="en-US" sz="1100" baseline="0" dirty="0" smtClean="0"/>
                        <a:t>年級長一樣</a:t>
                      </a:r>
                    </a:p>
                    <a:p>
                      <a:endParaRPr lang="zh-TW" altLang="en-US" sz="11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286315"/>
                  </a:ext>
                </a:extLst>
              </a:tr>
              <a:tr h="307136">
                <a:tc>
                  <a:txBody>
                    <a:bodyPr/>
                    <a:lstStyle/>
                    <a:p>
                      <a:r>
                        <a:rPr lang="zh-TW" altLang="en-US" sz="1100" baseline="0" dirty="0" smtClean="0"/>
                        <a:t>日間夜間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err="1" smtClean="0"/>
                        <a:t>Days_Night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smtClean="0"/>
                        <a:t>Text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baseline="0" dirty="0" smtClean="0"/>
                        <a:t>延修男生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err="1" smtClean="0"/>
                        <a:t>delay_boys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err="1" smtClean="0"/>
                        <a:t>int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305460"/>
                  </a:ext>
                </a:extLst>
              </a:tr>
              <a:tr h="307136">
                <a:tc>
                  <a:txBody>
                    <a:bodyPr/>
                    <a:lstStyle/>
                    <a:p>
                      <a:r>
                        <a:rPr lang="zh-TW" altLang="en-US" sz="1100" baseline="0" dirty="0" smtClean="0"/>
                        <a:t>教育程度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smtClean="0"/>
                        <a:t>Grads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smtClean="0"/>
                        <a:t>Text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baseline="0" dirty="0" smtClean="0"/>
                        <a:t>延修女生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err="1" smtClean="0"/>
                        <a:t>Delay_girls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err="1" smtClean="0"/>
                        <a:t>Int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137519"/>
                  </a:ext>
                </a:extLst>
              </a:tr>
              <a:tr h="307136">
                <a:tc>
                  <a:txBody>
                    <a:bodyPr/>
                    <a:lstStyle/>
                    <a:p>
                      <a:r>
                        <a:rPr lang="zh-TW" altLang="en-US" sz="1100" baseline="0" dirty="0" smtClean="0"/>
                        <a:t>總人數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smtClean="0"/>
                        <a:t>all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err="1" smtClean="0"/>
                        <a:t>Int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baseline="0" dirty="0" smtClean="0"/>
                        <a:t>縣市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smtClean="0"/>
                        <a:t>county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smtClean="0"/>
                        <a:t>text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043854"/>
                  </a:ext>
                </a:extLst>
              </a:tr>
              <a:tr h="307136">
                <a:tc>
                  <a:txBody>
                    <a:bodyPr/>
                    <a:lstStyle/>
                    <a:p>
                      <a:r>
                        <a:rPr lang="zh-TW" altLang="en-US" sz="1100" baseline="0" dirty="0" smtClean="0"/>
                        <a:t>總男生數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smtClean="0"/>
                        <a:t>boys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err="1" smtClean="0"/>
                        <a:t>int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baseline="0" dirty="0" smtClean="0"/>
                        <a:t>學院類型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smtClean="0"/>
                        <a:t>system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smtClean="0"/>
                        <a:t>text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100" baseline="0" dirty="0" smtClean="0"/>
                        <a:t>一般大學，技術學院等</a:t>
                      </a:r>
                      <a:endParaRPr lang="zh-TW" altLang="en-US" sz="11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71637"/>
                  </a:ext>
                </a:extLst>
              </a:tr>
              <a:tr h="307136">
                <a:tc>
                  <a:txBody>
                    <a:bodyPr/>
                    <a:lstStyle/>
                    <a:p>
                      <a:r>
                        <a:rPr lang="zh-TW" altLang="en-US" sz="1100" baseline="0" dirty="0" smtClean="0"/>
                        <a:t>總女生數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smtClean="0"/>
                        <a:t>girls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baseline="0" dirty="0" err="1" smtClean="0"/>
                        <a:t>int</a:t>
                      </a:r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1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90292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1098498" y="186552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以下為原資料所附格式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正規化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5" name="內容預留位置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327141"/>
          </a:xfrm>
        </p:spPr>
        <p:txBody>
          <a:bodyPr vert="horz" lIns="91440" tIns="45720" rIns="91440" bIns="45720" rtlCol="0">
            <a:sp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altLang="zh-TW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[</a:t>
            </a:r>
            <a:r>
              <a:rPr lang="zh-TW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正規化後所有的 </a:t>
            </a:r>
            <a:r>
              <a:rPr lang="en-US" altLang="zh-TW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table]</a:t>
            </a:r>
            <a:endParaRPr lang="zh-TW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27369"/>
              </p:ext>
            </p:extLst>
          </p:nvPr>
        </p:nvGraphicFramePr>
        <p:xfrm>
          <a:off x="554398" y="1821614"/>
          <a:ext cx="63123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099">
                  <a:extLst>
                    <a:ext uri="{9D8B030D-6E8A-4147-A177-3AD203B41FA5}">
                      <a16:colId xmlns:a16="http://schemas.microsoft.com/office/drawing/2014/main" val="25882072"/>
                    </a:ext>
                  </a:extLst>
                </a:gridCol>
                <a:gridCol w="1578099">
                  <a:extLst>
                    <a:ext uri="{9D8B030D-6E8A-4147-A177-3AD203B41FA5}">
                      <a16:colId xmlns:a16="http://schemas.microsoft.com/office/drawing/2014/main" val="2658594334"/>
                    </a:ext>
                  </a:extLst>
                </a:gridCol>
                <a:gridCol w="1578099">
                  <a:extLst>
                    <a:ext uri="{9D8B030D-6E8A-4147-A177-3AD203B41FA5}">
                      <a16:colId xmlns:a16="http://schemas.microsoft.com/office/drawing/2014/main" val="4238598052"/>
                    </a:ext>
                  </a:extLst>
                </a:gridCol>
                <a:gridCol w="1578099">
                  <a:extLst>
                    <a:ext uri="{9D8B030D-6E8A-4147-A177-3AD203B41FA5}">
                      <a16:colId xmlns:a16="http://schemas.microsoft.com/office/drawing/2014/main" val="31995647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學校資訊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2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School_id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School_name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County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Systems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70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text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686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87979"/>
              </p:ext>
            </p:extLst>
          </p:nvPr>
        </p:nvGraphicFramePr>
        <p:xfrm>
          <a:off x="7056798" y="1821614"/>
          <a:ext cx="36576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8820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85943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38598052"/>
                    </a:ext>
                  </a:extLst>
                </a:gridCol>
              </a:tblGrid>
              <a:tr h="303939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學生種類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2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Types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Days_Night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Grads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70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text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686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24226"/>
              </p:ext>
            </p:extLst>
          </p:nvPr>
        </p:nvGraphicFramePr>
        <p:xfrm>
          <a:off x="442528" y="4218426"/>
          <a:ext cx="94090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682">
                  <a:extLst>
                    <a:ext uri="{9D8B030D-6E8A-4147-A177-3AD203B41FA5}">
                      <a16:colId xmlns:a16="http://schemas.microsoft.com/office/drawing/2014/main" val="3924926682"/>
                    </a:ext>
                  </a:extLst>
                </a:gridCol>
                <a:gridCol w="1062628">
                  <a:extLst>
                    <a:ext uri="{9D8B030D-6E8A-4147-A177-3AD203B41FA5}">
                      <a16:colId xmlns:a16="http://schemas.microsoft.com/office/drawing/2014/main" val="2122115741"/>
                    </a:ext>
                  </a:extLst>
                </a:gridCol>
                <a:gridCol w="1232992">
                  <a:extLst>
                    <a:ext uri="{9D8B030D-6E8A-4147-A177-3AD203B41FA5}">
                      <a16:colId xmlns:a16="http://schemas.microsoft.com/office/drawing/2014/main" val="25882072"/>
                    </a:ext>
                  </a:extLst>
                </a:gridCol>
                <a:gridCol w="1422682">
                  <a:extLst>
                    <a:ext uri="{9D8B030D-6E8A-4147-A177-3AD203B41FA5}">
                      <a16:colId xmlns:a16="http://schemas.microsoft.com/office/drawing/2014/main" val="2658594334"/>
                    </a:ext>
                  </a:extLst>
                </a:gridCol>
                <a:gridCol w="1422682">
                  <a:extLst>
                    <a:ext uri="{9D8B030D-6E8A-4147-A177-3AD203B41FA5}">
                      <a16:colId xmlns:a16="http://schemas.microsoft.com/office/drawing/2014/main" val="4238598052"/>
                    </a:ext>
                  </a:extLst>
                </a:gridCol>
                <a:gridCol w="1422682">
                  <a:extLst>
                    <a:ext uri="{9D8B030D-6E8A-4147-A177-3AD203B41FA5}">
                      <a16:colId xmlns:a16="http://schemas.microsoft.com/office/drawing/2014/main" val="3199564705"/>
                    </a:ext>
                  </a:extLst>
                </a:gridCol>
                <a:gridCol w="1422682">
                  <a:extLst>
                    <a:ext uri="{9D8B030D-6E8A-4147-A177-3AD203B41FA5}">
                      <a16:colId xmlns:a16="http://schemas.microsoft.com/office/drawing/2014/main" val="2674389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32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School_id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types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1th_boys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1th_girls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Delay_boys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Delay_girls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70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…….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68605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 rot="16200000">
            <a:off x="7352777" y="1512251"/>
            <a:ext cx="1015663" cy="3511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N  EW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44825"/>
              </p:ext>
            </p:extLst>
          </p:nvPr>
        </p:nvGraphicFramePr>
        <p:xfrm>
          <a:off x="442528" y="4218426"/>
          <a:ext cx="9409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9029">
                  <a:extLst>
                    <a:ext uri="{9D8B030D-6E8A-4147-A177-3AD203B41FA5}">
                      <a16:colId xmlns:a16="http://schemas.microsoft.com/office/drawing/2014/main" val="1810212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學生人數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4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ER-Model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 Light" panose="020B05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05" y="1236838"/>
            <a:ext cx="7639249" cy="5234300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251331" y="3182815"/>
            <a:ext cx="1019907" cy="5802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7118969" y="3472961"/>
            <a:ext cx="1007120" cy="1943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u="sng" dirty="0" smtClean="0">
                <a:solidFill>
                  <a:schemeClr val="tx1"/>
                </a:solidFill>
              </a:rPr>
              <a:t>上學類型</a:t>
            </a:r>
            <a:endParaRPr lang="zh-TW" alt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8033708" cy="640080"/>
          </a:xfrm>
        </p:spPr>
        <p:txBody>
          <a:bodyPr rtlCol="0">
            <a:normAutofit fontScale="90000"/>
          </a:bodyPr>
          <a:lstStyle/>
          <a:p>
            <a:pPr lvl="0"/>
            <a:r>
              <a:rPr lang="en-US" altLang="zh-TW" dirty="0" smtClean="0">
                <a:cs typeface="Segoe UI" panose="020B0502040204020203" pitchFamily="34" charset="0"/>
              </a:rPr>
              <a:t>[</a:t>
            </a:r>
            <a:r>
              <a:rPr lang="en-US" altLang="zh-TW" dirty="0">
                <a:cs typeface="Segoe UI" panose="020B0502040204020203" pitchFamily="34" charset="0"/>
              </a:rPr>
              <a:t>1.</a:t>
            </a:r>
            <a:r>
              <a:rPr lang="zh-TW" altLang="en-US" dirty="0">
                <a:cs typeface="Segoe UI" panose="020B0502040204020203" pitchFamily="34" charset="0"/>
              </a:rPr>
              <a:t>想了解大學縣市分布問題     </a:t>
            </a:r>
            <a:r>
              <a:rPr lang="en-US" altLang="zh-TW" dirty="0">
                <a:cs typeface="Segoe UI" panose="020B0502040204020203" pitchFamily="34" charset="0"/>
              </a:rPr>
              <a:t>=</a:t>
            </a:r>
            <a:r>
              <a:rPr lang="zh-TW" altLang="en-US" dirty="0">
                <a:cs typeface="Segoe UI" panose="020B0502040204020203" pitchFamily="34" charset="0"/>
              </a:rPr>
              <a:t>  各</a:t>
            </a:r>
            <a:r>
              <a:rPr lang="zh-TW" altLang="en-US" dirty="0" smtClean="0">
                <a:cs typeface="Segoe UI" panose="020B0502040204020203" pitchFamily="34" charset="0"/>
              </a:rPr>
              <a:t>縣市大學人口總數</a:t>
            </a:r>
            <a:r>
              <a:rPr lang="en-US" altLang="zh-TW" dirty="0" smtClean="0">
                <a:cs typeface="Segoe UI" panose="020B0502040204020203" pitchFamily="34" charset="0"/>
              </a:rPr>
              <a:t>]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30" name="內容預留位置 17"/>
          <p:cNvSpPr txBox="1">
            <a:spLocks/>
          </p:cNvSpPr>
          <p:nvPr/>
        </p:nvSpPr>
        <p:spPr>
          <a:xfrm>
            <a:off x="228600" y="1280284"/>
            <a:ext cx="11799277" cy="118583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altLang="zh-TW" sz="1100" dirty="0" smtClean="0"/>
              <a:t>01</a:t>
            </a:r>
            <a:r>
              <a:rPr lang="en-US" altLang="zh-TW" sz="1100" dirty="0"/>
              <a:t> </a:t>
            </a:r>
            <a:r>
              <a:rPr lang="zh-TW" altLang="en-US" sz="1100" dirty="0"/>
              <a:t>新</a:t>
            </a:r>
            <a:r>
              <a:rPr lang="zh-TW" altLang="en-US" sz="1100" dirty="0" smtClean="0"/>
              <a:t>北市</a:t>
            </a:r>
            <a:r>
              <a:rPr lang="en-US" altLang="zh-TW" sz="1100" dirty="0" smtClean="0"/>
              <a:t>02</a:t>
            </a:r>
            <a:r>
              <a:rPr lang="en-US" altLang="zh-TW" sz="1100" dirty="0"/>
              <a:t> </a:t>
            </a:r>
            <a:r>
              <a:rPr lang="zh-TW" altLang="en-US" sz="1100" dirty="0" smtClean="0"/>
              <a:t>宜蘭縣</a:t>
            </a:r>
            <a:r>
              <a:rPr lang="en-US" altLang="zh-TW" sz="1100" dirty="0" smtClean="0"/>
              <a:t>03</a:t>
            </a:r>
            <a:r>
              <a:rPr lang="en-US" altLang="zh-TW" sz="1100" dirty="0"/>
              <a:t> </a:t>
            </a:r>
            <a:r>
              <a:rPr lang="zh-TW" altLang="en-US" sz="1100" dirty="0" smtClean="0"/>
              <a:t>桃園市</a:t>
            </a:r>
            <a:r>
              <a:rPr lang="en-US" altLang="zh-TW" sz="1100" dirty="0" smtClean="0"/>
              <a:t>04</a:t>
            </a:r>
            <a:r>
              <a:rPr lang="en-US" altLang="zh-TW" sz="1100" dirty="0"/>
              <a:t> </a:t>
            </a:r>
            <a:r>
              <a:rPr lang="zh-TW" altLang="en-US" sz="1100" dirty="0" smtClean="0"/>
              <a:t>新竹縣</a:t>
            </a:r>
            <a:r>
              <a:rPr lang="en-US" altLang="zh-TW" sz="1100" dirty="0" smtClean="0"/>
              <a:t>05</a:t>
            </a:r>
            <a:r>
              <a:rPr lang="en-US" altLang="zh-TW" sz="1100" dirty="0"/>
              <a:t> </a:t>
            </a:r>
            <a:r>
              <a:rPr lang="zh-TW" altLang="en-US" sz="1100" dirty="0" smtClean="0"/>
              <a:t>苗栗縣</a:t>
            </a:r>
            <a:r>
              <a:rPr lang="en-US" altLang="zh-TW" sz="1100" dirty="0" smtClean="0"/>
              <a:t>06</a:t>
            </a:r>
            <a:r>
              <a:rPr lang="en-US" altLang="zh-TW" sz="1100" dirty="0"/>
              <a:t> </a:t>
            </a:r>
            <a:r>
              <a:rPr lang="zh-TW" altLang="en-US" sz="1100" dirty="0"/>
              <a:t>臺</a:t>
            </a:r>
            <a:r>
              <a:rPr lang="zh-TW" altLang="en-US" sz="1100" dirty="0" smtClean="0"/>
              <a:t>中市</a:t>
            </a:r>
            <a:r>
              <a:rPr lang="en-US" altLang="zh-TW" sz="1100" dirty="0" smtClean="0"/>
              <a:t>07</a:t>
            </a:r>
            <a:r>
              <a:rPr lang="en-US" altLang="zh-TW" sz="1100" dirty="0"/>
              <a:t> </a:t>
            </a:r>
            <a:r>
              <a:rPr lang="zh-TW" altLang="en-US" sz="1100" dirty="0" smtClean="0"/>
              <a:t>彰化縣</a:t>
            </a:r>
            <a:r>
              <a:rPr lang="en-US" altLang="zh-TW" sz="1100" dirty="0" smtClean="0"/>
              <a:t>08</a:t>
            </a:r>
            <a:r>
              <a:rPr lang="en-US" altLang="zh-TW" sz="1100" dirty="0"/>
              <a:t> </a:t>
            </a:r>
            <a:r>
              <a:rPr lang="zh-TW" altLang="en-US" sz="1100" dirty="0" smtClean="0"/>
              <a:t>南投縣</a:t>
            </a:r>
            <a:r>
              <a:rPr lang="en-US" altLang="zh-TW" sz="1100" dirty="0" smtClean="0"/>
              <a:t>09</a:t>
            </a:r>
            <a:r>
              <a:rPr lang="en-US" altLang="zh-TW" sz="1100" dirty="0"/>
              <a:t> </a:t>
            </a:r>
            <a:r>
              <a:rPr lang="zh-TW" altLang="en-US" sz="1100" dirty="0" smtClean="0"/>
              <a:t>雲林縣</a:t>
            </a:r>
            <a:r>
              <a:rPr lang="en-US" altLang="zh-TW" sz="1100" dirty="0" smtClean="0"/>
              <a:t>10</a:t>
            </a:r>
            <a:r>
              <a:rPr lang="en-US" altLang="zh-TW" sz="1100" dirty="0"/>
              <a:t> </a:t>
            </a:r>
            <a:r>
              <a:rPr lang="zh-TW" altLang="en-US" sz="1100" dirty="0" smtClean="0"/>
              <a:t>嘉義縣</a:t>
            </a:r>
            <a:r>
              <a:rPr lang="en-US" altLang="zh-TW" sz="1100" dirty="0" smtClean="0"/>
              <a:t>11</a:t>
            </a:r>
            <a:r>
              <a:rPr lang="en-US" altLang="zh-TW" sz="1100" dirty="0"/>
              <a:t> </a:t>
            </a:r>
            <a:r>
              <a:rPr lang="zh-TW" altLang="en-US" sz="1100" dirty="0"/>
              <a:t>臺</a:t>
            </a:r>
            <a:r>
              <a:rPr lang="zh-TW" altLang="en-US" sz="1100" dirty="0" smtClean="0"/>
              <a:t>南市</a:t>
            </a:r>
            <a:r>
              <a:rPr lang="en-US" altLang="zh-TW" sz="1100" dirty="0" smtClean="0"/>
              <a:t>12</a:t>
            </a:r>
            <a:r>
              <a:rPr lang="en-US" altLang="zh-TW" sz="1100" dirty="0"/>
              <a:t> </a:t>
            </a:r>
            <a:r>
              <a:rPr lang="zh-TW" altLang="en-US" sz="1100" dirty="0" smtClean="0"/>
              <a:t>高雄市</a:t>
            </a:r>
            <a:r>
              <a:rPr lang="en-US" altLang="zh-TW" sz="1100" dirty="0" smtClean="0"/>
              <a:t>13</a:t>
            </a:r>
            <a:r>
              <a:rPr lang="en-US" altLang="zh-TW" sz="1100" dirty="0"/>
              <a:t> </a:t>
            </a:r>
            <a:r>
              <a:rPr lang="zh-TW" altLang="en-US" sz="1100" dirty="0" smtClean="0"/>
              <a:t>屏東縣</a:t>
            </a:r>
            <a:r>
              <a:rPr lang="en-US" altLang="zh-TW" sz="1100" dirty="0" smtClean="0"/>
              <a:t>14</a:t>
            </a:r>
            <a:r>
              <a:rPr lang="en-US" altLang="zh-TW" sz="1100" dirty="0"/>
              <a:t> </a:t>
            </a:r>
            <a:r>
              <a:rPr lang="zh-TW" altLang="en-US" sz="1100" dirty="0"/>
              <a:t>臺東</a:t>
            </a:r>
            <a:r>
              <a:rPr lang="zh-TW" altLang="en-US" sz="1100" dirty="0" smtClean="0"/>
              <a:t>縣</a:t>
            </a:r>
            <a:r>
              <a:rPr lang="en-US" altLang="zh-TW" sz="1100" dirty="0"/>
              <a:t>1</a:t>
            </a:r>
            <a:r>
              <a:rPr lang="en-US" altLang="zh-TW" sz="1100" dirty="0" smtClean="0"/>
              <a:t>5</a:t>
            </a:r>
            <a:r>
              <a:rPr lang="en-US" altLang="zh-TW" sz="1100" dirty="0"/>
              <a:t> </a:t>
            </a:r>
            <a:r>
              <a:rPr lang="zh-TW" altLang="en-US" sz="1100" dirty="0" smtClean="0"/>
              <a:t>花蓮縣</a:t>
            </a:r>
            <a:r>
              <a:rPr lang="en-US" altLang="zh-TW" sz="1100" dirty="0"/>
              <a:t>1</a:t>
            </a:r>
            <a:r>
              <a:rPr lang="en-US" altLang="zh-TW" sz="1100" dirty="0" smtClean="0"/>
              <a:t>6</a:t>
            </a:r>
            <a:r>
              <a:rPr lang="en-US" altLang="zh-TW" sz="1100" dirty="0"/>
              <a:t> </a:t>
            </a:r>
            <a:r>
              <a:rPr lang="zh-TW" altLang="en-US" sz="1100" dirty="0" smtClean="0"/>
              <a:t>澎湖縣</a:t>
            </a:r>
            <a:r>
              <a:rPr lang="en-US" altLang="zh-TW" sz="1100" dirty="0" smtClean="0"/>
              <a:t>17</a:t>
            </a:r>
            <a:r>
              <a:rPr lang="en-US" altLang="zh-TW" sz="1100" dirty="0"/>
              <a:t> </a:t>
            </a:r>
            <a:r>
              <a:rPr lang="zh-TW" altLang="en-US" sz="1100" dirty="0" smtClean="0"/>
              <a:t>基隆市</a:t>
            </a:r>
            <a:r>
              <a:rPr lang="en-US" altLang="zh-TW" sz="1100" dirty="0" smtClean="0"/>
              <a:t>18</a:t>
            </a:r>
            <a:r>
              <a:rPr lang="en-US" altLang="zh-TW" sz="1100" dirty="0"/>
              <a:t> </a:t>
            </a:r>
            <a:r>
              <a:rPr lang="zh-TW" altLang="en-US" sz="1100" dirty="0" smtClean="0"/>
              <a:t>新竹市</a:t>
            </a:r>
            <a:r>
              <a:rPr lang="en-US" altLang="zh-TW" sz="1100" dirty="0" smtClean="0"/>
              <a:t>19</a:t>
            </a:r>
            <a:r>
              <a:rPr lang="en-US" altLang="zh-TW" sz="1100" dirty="0"/>
              <a:t> </a:t>
            </a:r>
            <a:r>
              <a:rPr lang="zh-TW" altLang="en-US" sz="1100" dirty="0"/>
              <a:t>臺</a:t>
            </a:r>
            <a:r>
              <a:rPr lang="zh-TW" altLang="en-US" sz="1100" dirty="0" smtClean="0"/>
              <a:t>中市</a:t>
            </a:r>
            <a:r>
              <a:rPr lang="en-US" altLang="zh-TW" sz="1100" dirty="0" smtClean="0"/>
              <a:t>20</a:t>
            </a:r>
            <a:r>
              <a:rPr lang="en-US" altLang="zh-TW" sz="1100" dirty="0"/>
              <a:t> </a:t>
            </a:r>
            <a:r>
              <a:rPr lang="zh-TW" altLang="en-US" sz="1100" dirty="0" smtClean="0"/>
              <a:t>嘉義市</a:t>
            </a:r>
            <a:r>
              <a:rPr lang="en-US" altLang="zh-TW" sz="1100" dirty="0" smtClean="0"/>
              <a:t>21</a:t>
            </a:r>
            <a:r>
              <a:rPr lang="en-US" altLang="zh-TW" sz="1100" dirty="0"/>
              <a:t> </a:t>
            </a:r>
            <a:r>
              <a:rPr lang="zh-TW" altLang="en-US" sz="1100" dirty="0"/>
              <a:t>臺</a:t>
            </a:r>
            <a:r>
              <a:rPr lang="zh-TW" altLang="en-US" sz="1100" dirty="0" smtClean="0"/>
              <a:t>南市</a:t>
            </a:r>
            <a:r>
              <a:rPr lang="en-US" altLang="zh-TW" sz="1100" dirty="0" smtClean="0"/>
              <a:t>30</a:t>
            </a:r>
            <a:r>
              <a:rPr lang="en-US" altLang="zh-TW" sz="1100" dirty="0"/>
              <a:t> </a:t>
            </a:r>
            <a:r>
              <a:rPr lang="zh-TW" altLang="en-US" sz="1100" dirty="0" smtClean="0"/>
              <a:t>臺北市</a:t>
            </a:r>
            <a:r>
              <a:rPr lang="en-US" altLang="zh-TW" sz="1100" dirty="0" smtClean="0"/>
              <a:t>50</a:t>
            </a:r>
            <a:r>
              <a:rPr lang="en-US" altLang="zh-TW" sz="1100" dirty="0"/>
              <a:t> </a:t>
            </a:r>
            <a:r>
              <a:rPr lang="zh-TW" altLang="en-US" sz="1100" dirty="0" smtClean="0"/>
              <a:t>高雄市</a:t>
            </a:r>
            <a:r>
              <a:rPr lang="en-US" altLang="zh-TW" sz="1100" dirty="0" smtClean="0"/>
              <a:t>71</a:t>
            </a:r>
            <a:r>
              <a:rPr lang="en-US" altLang="zh-TW" sz="1100" dirty="0"/>
              <a:t> </a:t>
            </a:r>
            <a:r>
              <a:rPr lang="zh-TW" altLang="en-US" sz="1100" dirty="0"/>
              <a:t>金門縣</a:t>
            </a:r>
            <a:r>
              <a:rPr lang="en-US" altLang="zh-TW" dirty="0" smtClean="0"/>
              <a:t>'</a:t>
            </a:r>
            <a:endParaRPr lang="en-US" altLang="zh-TW" dirty="0"/>
          </a:p>
          <a:p>
            <a:pPr marL="0" indent="0" rtl="0">
              <a:spcAft>
                <a:spcPts val="2000"/>
              </a:spcAft>
              <a:buNone/>
            </a:pPr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0" name="直線接點​​ 19" descr="分隔轉化文字和影像的淺灰色線條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867401"/>
            <a:ext cx="10741739" cy="3553723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42900" y="5446762"/>
            <a:ext cx="11473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由這張圖可以看出來，北區的大學人數明顯的非常多，尤其是台北地區，幾乎高出其他地區一倍以上，然後最低的地方，就是離島跟東部地區，且很明顯連五萬人都沒有到，可以從這張圖表看出，台灣大學生很明顯的分布不均，北部成為大家都一直前往的地區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7506170" cy="640080"/>
          </a:xfrm>
        </p:spPr>
        <p:txBody>
          <a:bodyPr rtlCol="0">
            <a:normAutofit fontScale="90000"/>
          </a:bodyPr>
          <a:lstStyle/>
          <a:p>
            <a:r>
              <a:rPr lang="en-US" altLang="zh-TW" dirty="0">
                <a:cs typeface="Segoe UI" panose="020B0502040204020203" pitchFamily="34" charset="0"/>
              </a:rPr>
              <a:t>[1.</a:t>
            </a:r>
            <a:r>
              <a:rPr lang="zh-TW" altLang="en-US" dirty="0">
                <a:cs typeface="Segoe UI" panose="020B0502040204020203" pitchFamily="34" charset="0"/>
              </a:rPr>
              <a:t>想了解大學縣市分布問題     </a:t>
            </a:r>
            <a:r>
              <a:rPr lang="en-US" altLang="zh-TW" dirty="0">
                <a:cs typeface="Segoe UI" panose="020B0502040204020203" pitchFamily="34" charset="0"/>
              </a:rPr>
              <a:t>=</a:t>
            </a:r>
            <a:r>
              <a:rPr lang="zh-TW" altLang="en-US" dirty="0">
                <a:cs typeface="Segoe UI" panose="020B0502040204020203" pitchFamily="34" charset="0"/>
              </a:rPr>
              <a:t>  各縣市人口總數</a:t>
            </a:r>
            <a:r>
              <a:rPr lang="en-US" altLang="zh-TW" dirty="0">
                <a:cs typeface="Segoe UI" panose="020B0502040204020203" pitchFamily="34" charset="0"/>
              </a:rPr>
              <a:t>]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 Light" panose="020B05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02" y="1619380"/>
            <a:ext cx="4383257" cy="411805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1359425"/>
            <a:ext cx="7124748" cy="46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4894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3_TF10001108" id="{202938DD-45B2-4AEA-88BB-062C7632CB76}" vid="{437C4967-8FD0-46A6-8EB1-7A96E71DD21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歡迎使用 PowerPoint(3)</Template>
  <TotalTime>780</TotalTime>
  <Words>926</Words>
  <Application>Microsoft Office PowerPoint</Application>
  <PresentationFormat>寬螢幕</PresentationFormat>
  <Paragraphs>142</Paragraphs>
  <Slides>15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Microsoft JhengHei UI</vt:lpstr>
      <vt:lpstr>Arial</vt:lpstr>
      <vt:lpstr>Segoe UI</vt:lpstr>
      <vt:lpstr>Segoe UI Light</vt:lpstr>
      <vt:lpstr>Segoe UI Semibold</vt:lpstr>
      <vt:lpstr>WelcomeDoc</vt:lpstr>
      <vt:lpstr>[各大學人數分析]</vt:lpstr>
      <vt:lpstr>基本要求 (基本分 70分)</vt:lpstr>
      <vt:lpstr>加分 (30+分)</vt:lpstr>
      <vt:lpstr>目的</vt:lpstr>
      <vt:lpstr>資料來源</vt:lpstr>
      <vt:lpstr>正規化</vt:lpstr>
      <vt:lpstr>ER-Model</vt:lpstr>
      <vt:lpstr>[1.想了解大學縣市分布問題     =  各縣市大學人口總數]</vt:lpstr>
      <vt:lpstr>[1.想了解大學縣市分布問題     =  各縣市人口總數]</vt:lpstr>
      <vt:lpstr>[2.想了解大學男女比問題 =  大學總數的男生女生性別比例] </vt:lpstr>
      <vt:lpstr>[2.想了解大學男女比問題 =  大學總數的男生女生性別比例]</vt:lpstr>
      <vt:lpstr> [3.想了解教育程度跟男女比 =  男生女生之間究竟哪個智商比較高]</vt:lpstr>
      <vt:lpstr> [3.想了解教育程度跟男女比 =  男生女生之間究竟哪個智商比較高]</vt:lpstr>
      <vt:lpstr>[5.想了解一般大學跟非一般大學間的人數差距 ]</vt:lpstr>
      <vt:lpstr>[5.想了解一般大學跟非一般大學間的人數差距 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[期末作業主題]</dc:title>
  <dc:creator>alpha Chen</dc:creator>
  <cp:keywords/>
  <cp:lastModifiedBy>宇洋 賴</cp:lastModifiedBy>
  <cp:revision>33</cp:revision>
  <dcterms:created xsi:type="dcterms:W3CDTF">2020-05-13T01:46:45Z</dcterms:created>
  <dcterms:modified xsi:type="dcterms:W3CDTF">2020-06-07T15:19:56Z</dcterms:modified>
  <cp:version/>
</cp:coreProperties>
</file>