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5" r:id="rId3"/>
    <p:sldId id="310" r:id="rId4"/>
    <p:sldId id="306" r:id="rId5"/>
    <p:sldId id="307" r:id="rId6"/>
    <p:sldId id="308" r:id="rId7"/>
    <p:sldId id="309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80" r:id="rId16"/>
    <p:sldId id="264" r:id="rId17"/>
    <p:sldId id="265" r:id="rId18"/>
    <p:sldId id="266" r:id="rId19"/>
    <p:sldId id="267" r:id="rId20"/>
    <p:sldId id="283" r:id="rId21"/>
    <p:sldId id="268" r:id="rId22"/>
    <p:sldId id="269" r:id="rId23"/>
    <p:sldId id="270" r:id="rId24"/>
    <p:sldId id="271" r:id="rId25"/>
    <p:sldId id="272" r:id="rId26"/>
    <p:sldId id="285" r:id="rId27"/>
    <p:sldId id="284" r:id="rId28"/>
    <p:sldId id="287" r:id="rId29"/>
    <p:sldId id="288" r:id="rId30"/>
    <p:sldId id="289" r:id="rId31"/>
    <p:sldId id="294" r:id="rId32"/>
    <p:sldId id="293" r:id="rId33"/>
    <p:sldId id="295" r:id="rId34"/>
    <p:sldId id="296" r:id="rId35"/>
    <p:sldId id="302" r:id="rId36"/>
    <p:sldId id="303" r:id="rId37"/>
    <p:sldId id="304" r:id="rId38"/>
    <p:sldId id="273" r:id="rId39"/>
    <p:sldId id="299" r:id="rId40"/>
    <p:sldId id="300" r:id="rId41"/>
    <p:sldId id="298" r:id="rId42"/>
    <p:sldId id="301" r:id="rId43"/>
    <p:sldId id="297" r:id="rId44"/>
    <p:sldId id="276" r:id="rId45"/>
    <p:sldId id="278" r:id="rId46"/>
    <p:sldId id="279" r:id="rId47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>
      <p:cViewPr varScale="1">
        <p:scale>
          <a:sx n="79" d="100"/>
          <a:sy n="79" d="100"/>
        </p:scale>
        <p:origin x="96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DDDDDD"/>
                </a:solidFill>
                <a:latin typeface="SimSun"/>
                <a:cs typeface="SimSun"/>
              </a:defRPr>
            </a:lvl1pPr>
          </a:lstStyle>
          <a:p>
            <a:pPr marL="12700">
              <a:lnSpc>
                <a:spcPts val="1075"/>
              </a:lnSpc>
            </a:pPr>
            <a:r>
              <a:rPr spc="-5" dirty="0"/>
              <a:t>恒生电子股份有限公司</a:t>
            </a:r>
            <a:r>
              <a:rPr spc="40" dirty="0"/>
              <a:t> </a:t>
            </a:r>
            <a:r>
              <a:rPr spc="405" dirty="0">
                <a:latin typeface="Arial"/>
                <a:cs typeface="Arial"/>
              </a:rPr>
              <a:t>|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597395"/>
            <a:ext cx="9144000" cy="260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380731" y="333756"/>
            <a:ext cx="1295400" cy="8900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525511" y="6669023"/>
            <a:ext cx="1367027" cy="111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61" y="1160525"/>
            <a:ext cx="4788535" cy="0"/>
          </a:xfrm>
          <a:custGeom>
            <a:avLst/>
            <a:gdLst/>
            <a:ahLst/>
            <a:cxnLst/>
            <a:rect l="l" t="t" r="r" b="b"/>
            <a:pathLst>
              <a:path w="4788535">
                <a:moveTo>
                  <a:pt x="0" y="0"/>
                </a:moveTo>
                <a:lnTo>
                  <a:pt x="4788408" y="0"/>
                </a:lnTo>
              </a:path>
            </a:pathLst>
          </a:custGeom>
          <a:ln w="38100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61" y="1163574"/>
            <a:ext cx="3240405" cy="0"/>
          </a:xfrm>
          <a:custGeom>
            <a:avLst/>
            <a:gdLst/>
            <a:ahLst/>
            <a:cxnLst/>
            <a:rect l="l" t="t" r="r" b="b"/>
            <a:pathLst>
              <a:path w="3240405">
                <a:moveTo>
                  <a:pt x="0" y="0"/>
                </a:moveTo>
                <a:lnTo>
                  <a:pt x="3240024" y="0"/>
                </a:lnTo>
              </a:path>
            </a:pathLst>
          </a:custGeom>
          <a:ln w="28956">
            <a:solidFill>
              <a:srgbClr val="2A5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CC33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0063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DDDDDD"/>
                </a:solidFill>
                <a:latin typeface="SimSun"/>
                <a:cs typeface="SimSun"/>
              </a:defRPr>
            </a:lvl1pPr>
          </a:lstStyle>
          <a:p>
            <a:pPr marL="12700">
              <a:lnSpc>
                <a:spcPts val="1075"/>
              </a:lnSpc>
            </a:pPr>
            <a:r>
              <a:rPr spc="-5" dirty="0"/>
              <a:t>恒生电子股份有限公司</a:t>
            </a:r>
            <a:r>
              <a:rPr spc="40" dirty="0"/>
              <a:t> </a:t>
            </a:r>
            <a:r>
              <a:rPr spc="405" dirty="0">
                <a:latin typeface="Arial"/>
                <a:cs typeface="Arial"/>
              </a:rPr>
              <a:t>|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CC33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DDDDDD"/>
                </a:solidFill>
                <a:latin typeface="SimSun"/>
                <a:cs typeface="SimSun"/>
              </a:defRPr>
            </a:lvl1pPr>
          </a:lstStyle>
          <a:p>
            <a:pPr marL="12700">
              <a:lnSpc>
                <a:spcPts val="1075"/>
              </a:lnSpc>
            </a:pPr>
            <a:r>
              <a:rPr spc="-5" dirty="0"/>
              <a:t>恒生电子股份有限公司</a:t>
            </a:r>
            <a:r>
              <a:rPr spc="40" dirty="0"/>
              <a:t> </a:t>
            </a:r>
            <a:r>
              <a:rPr spc="405" dirty="0">
                <a:latin typeface="Arial"/>
                <a:cs typeface="Arial"/>
              </a:rPr>
              <a:t>|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597395"/>
            <a:ext cx="9144000" cy="260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380731" y="333756"/>
            <a:ext cx="1295400" cy="8900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525511" y="6669023"/>
            <a:ext cx="1367027" cy="111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61" y="1160525"/>
            <a:ext cx="4788535" cy="0"/>
          </a:xfrm>
          <a:custGeom>
            <a:avLst/>
            <a:gdLst/>
            <a:ahLst/>
            <a:cxnLst/>
            <a:rect l="l" t="t" r="r" b="b"/>
            <a:pathLst>
              <a:path w="4788535">
                <a:moveTo>
                  <a:pt x="0" y="0"/>
                </a:moveTo>
                <a:lnTo>
                  <a:pt x="4788408" y="0"/>
                </a:lnTo>
              </a:path>
            </a:pathLst>
          </a:custGeom>
          <a:ln w="38100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61" y="1163574"/>
            <a:ext cx="3240405" cy="0"/>
          </a:xfrm>
          <a:custGeom>
            <a:avLst/>
            <a:gdLst/>
            <a:ahLst/>
            <a:cxnLst/>
            <a:rect l="l" t="t" r="r" b="b"/>
            <a:pathLst>
              <a:path w="3240405">
                <a:moveTo>
                  <a:pt x="0" y="0"/>
                </a:moveTo>
                <a:lnTo>
                  <a:pt x="3240024" y="0"/>
                </a:lnTo>
              </a:path>
            </a:pathLst>
          </a:custGeom>
          <a:ln w="28956">
            <a:solidFill>
              <a:srgbClr val="2A5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CC33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DDDDDD"/>
                </a:solidFill>
                <a:latin typeface="SimSun"/>
                <a:cs typeface="SimSun"/>
              </a:defRPr>
            </a:lvl1pPr>
          </a:lstStyle>
          <a:p>
            <a:pPr marL="12700">
              <a:lnSpc>
                <a:spcPts val="1075"/>
              </a:lnSpc>
            </a:pPr>
            <a:r>
              <a:rPr spc="-5" dirty="0"/>
              <a:t>恒生电子股份有限公司</a:t>
            </a:r>
            <a:r>
              <a:rPr spc="40" dirty="0"/>
              <a:t> </a:t>
            </a:r>
            <a:r>
              <a:rPr spc="405" dirty="0">
                <a:latin typeface="Arial"/>
                <a:cs typeface="Arial"/>
              </a:rPr>
              <a:t>|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597395"/>
            <a:ext cx="9144000" cy="260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380731" y="333756"/>
            <a:ext cx="1295400" cy="8900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525511" y="6669023"/>
            <a:ext cx="1367027" cy="111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449324"/>
            <a:ext cx="9144000" cy="5148580"/>
          </a:xfrm>
          <a:custGeom>
            <a:avLst/>
            <a:gdLst/>
            <a:ahLst/>
            <a:cxnLst/>
            <a:rect l="l" t="t" r="r" b="b"/>
            <a:pathLst>
              <a:path w="9144000" h="5148580">
                <a:moveTo>
                  <a:pt x="0" y="5148072"/>
                </a:moveTo>
                <a:lnTo>
                  <a:pt x="9144000" y="5148072"/>
                </a:lnTo>
                <a:lnTo>
                  <a:pt x="9144000" y="0"/>
                </a:lnTo>
                <a:lnTo>
                  <a:pt x="0" y="0"/>
                </a:lnTo>
                <a:lnTo>
                  <a:pt x="0" y="5148072"/>
                </a:lnTo>
                <a:close/>
              </a:path>
            </a:pathLst>
          </a:custGeom>
          <a:solidFill>
            <a:srgbClr val="2A5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DDDDDD"/>
                </a:solidFill>
                <a:latin typeface="SimSun"/>
                <a:cs typeface="SimSun"/>
              </a:defRPr>
            </a:lvl1pPr>
          </a:lstStyle>
          <a:p>
            <a:pPr marL="12700">
              <a:lnSpc>
                <a:spcPts val="1075"/>
              </a:lnSpc>
            </a:pPr>
            <a:r>
              <a:rPr spc="-5" dirty="0"/>
              <a:t>恒生电子股份有限公司</a:t>
            </a:r>
            <a:r>
              <a:rPr spc="40" dirty="0"/>
              <a:t> </a:t>
            </a:r>
            <a:r>
              <a:rPr spc="405" dirty="0">
                <a:latin typeface="Arial"/>
                <a:cs typeface="Arial"/>
              </a:rPr>
              <a:t>|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597395"/>
            <a:ext cx="9144000" cy="2606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380731" y="333756"/>
            <a:ext cx="1295400" cy="8900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525511" y="6669023"/>
            <a:ext cx="1367027" cy="1112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1964" y="583057"/>
            <a:ext cx="7980070" cy="466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CC33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2949" y="1562353"/>
            <a:ext cx="7458100" cy="4472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0063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036055" y="6667151"/>
            <a:ext cx="144462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DDDDDD"/>
                </a:solidFill>
                <a:latin typeface="SimSun"/>
                <a:cs typeface="SimSun"/>
              </a:defRPr>
            </a:lvl1pPr>
          </a:lstStyle>
          <a:p>
            <a:pPr marL="12700">
              <a:lnSpc>
                <a:spcPts val="1075"/>
              </a:lnSpc>
            </a:pPr>
            <a:r>
              <a:rPr spc="-5" dirty="0"/>
              <a:t>恒生电子股份有限公司</a:t>
            </a:r>
            <a:r>
              <a:rPr spc="40" dirty="0"/>
              <a:t> </a:t>
            </a:r>
            <a:r>
              <a:rPr spc="405" dirty="0">
                <a:latin typeface="Arial"/>
                <a:cs typeface="Arial"/>
              </a:rPr>
              <a:t>|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0.png"/><Relationship Id="rId7" Type="http://schemas.openxmlformats.org/officeDocument/2006/relationships/image" Target="../media/image3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4" Type="http://schemas.openxmlformats.org/officeDocument/2006/relationships/image" Target="../media/image22.png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6.png"/><Relationship Id="rId7" Type="http://schemas.openxmlformats.org/officeDocument/2006/relationships/image" Target="../media/image19.png"/><Relationship Id="rId12" Type="http://schemas.openxmlformats.org/officeDocument/2006/relationships/image" Target="../media/image4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2.png"/><Relationship Id="rId5" Type="http://schemas.openxmlformats.org/officeDocument/2006/relationships/image" Target="../media/image37.png"/><Relationship Id="rId10" Type="http://schemas.openxmlformats.org/officeDocument/2006/relationships/image" Target="../media/image41.png"/><Relationship Id="rId4" Type="http://schemas.openxmlformats.org/officeDocument/2006/relationships/image" Target="../media/image22.png"/><Relationship Id="rId9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5.png"/><Relationship Id="rId7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22.png"/><Relationship Id="rId9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50.png"/><Relationship Id="rId7" Type="http://schemas.openxmlformats.org/officeDocument/2006/relationships/image" Target="../media/image5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6.png"/><Relationship Id="rId10" Type="http://schemas.openxmlformats.org/officeDocument/2006/relationships/image" Target="../media/image19.png"/><Relationship Id="rId4" Type="http://schemas.openxmlformats.org/officeDocument/2006/relationships/image" Target="../media/image22.png"/><Relationship Id="rId9" Type="http://schemas.openxmlformats.org/officeDocument/2006/relationships/image" Target="../media/image5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46.png"/><Relationship Id="rId7" Type="http://schemas.openxmlformats.org/officeDocument/2006/relationships/image" Target="../media/image5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45.png"/><Relationship Id="rId4" Type="http://schemas.openxmlformats.org/officeDocument/2006/relationships/image" Target="../media/image22.png"/><Relationship Id="rId9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673095"/>
            <a:ext cx="9144000" cy="1477010"/>
          </a:xfrm>
          <a:custGeom>
            <a:avLst/>
            <a:gdLst/>
            <a:ahLst/>
            <a:cxnLst/>
            <a:rect l="l" t="t" r="r" b="b"/>
            <a:pathLst>
              <a:path w="9144000" h="1477010">
                <a:moveTo>
                  <a:pt x="0" y="1476755"/>
                </a:moveTo>
                <a:lnTo>
                  <a:pt x="9144000" y="1476755"/>
                </a:lnTo>
                <a:lnTo>
                  <a:pt x="9144000" y="0"/>
                </a:lnTo>
                <a:lnTo>
                  <a:pt x="0" y="0"/>
                </a:lnTo>
                <a:lnTo>
                  <a:pt x="0" y="14767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2751" y="2740151"/>
            <a:ext cx="1944624" cy="1336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1459" y="6489191"/>
            <a:ext cx="1511808" cy="1234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59632" y="3094609"/>
            <a:ext cx="475234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0" dirty="0" err="1">
                <a:solidFill>
                  <a:srgbClr val="13347C"/>
                </a:solidFill>
                <a:latin typeface="Arial"/>
                <a:cs typeface="Arial"/>
              </a:rPr>
              <a:t>MySQL</a:t>
            </a:r>
            <a:r>
              <a:rPr sz="3600" b="0" dirty="0" err="1" smtClean="0">
                <a:solidFill>
                  <a:srgbClr val="13347C"/>
                </a:solidFill>
                <a:latin typeface="SimSun"/>
                <a:cs typeface="SimSun"/>
              </a:rPr>
              <a:t>设计与开发</a:t>
            </a:r>
            <a:r>
              <a:rPr lang="zh-CN" altLang="en-US" sz="3600" b="0" dirty="0" smtClean="0">
                <a:solidFill>
                  <a:srgbClr val="13347C"/>
                </a:solidFill>
                <a:latin typeface="SimSun"/>
                <a:cs typeface="SimSun"/>
              </a:rPr>
              <a:t>军规</a:t>
            </a:r>
            <a:endParaRPr sz="3600" dirty="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47159" y="6068567"/>
            <a:ext cx="611124" cy="5638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73167" y="6182867"/>
            <a:ext cx="777239" cy="3764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32347" y="6128003"/>
            <a:ext cx="705611" cy="4876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40395" y="6185915"/>
            <a:ext cx="1187196" cy="3383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04659" y="6188964"/>
            <a:ext cx="722376" cy="3352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767832" y="3834638"/>
            <a:ext cx="3164840" cy="1054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3595">
              <a:lnSpc>
                <a:spcPct val="100000"/>
              </a:lnSpc>
            </a:pPr>
            <a:r>
              <a:rPr sz="1800" b="1" spc="-5" dirty="0" smtClean="0">
                <a:solidFill>
                  <a:srgbClr val="EA5105"/>
                </a:solidFill>
                <a:latin typeface="Arial"/>
                <a:cs typeface="Arial"/>
              </a:rPr>
              <a:t>2015</a:t>
            </a:r>
            <a:r>
              <a:rPr sz="1800" b="1" dirty="0" smtClean="0">
                <a:solidFill>
                  <a:srgbClr val="EA5105"/>
                </a:solidFill>
                <a:latin typeface="Arial"/>
                <a:cs typeface="Arial"/>
              </a:rPr>
              <a:t>-</a:t>
            </a:r>
            <a:r>
              <a:rPr lang="en-US" sz="1800" b="1" dirty="0" smtClean="0">
                <a:solidFill>
                  <a:srgbClr val="EA5105"/>
                </a:solidFill>
                <a:latin typeface="Arial"/>
                <a:cs typeface="Arial"/>
              </a:rPr>
              <a:t>12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ts val="2380"/>
              </a:lnSpc>
              <a:spcBef>
                <a:spcPts val="1540"/>
              </a:spcBef>
            </a:pPr>
            <a:r>
              <a:rPr sz="2000" b="1" spc="10" dirty="0" err="1">
                <a:solidFill>
                  <a:srgbClr val="FFFFFF"/>
                </a:solidFill>
                <a:latin typeface="Microsoft YaHei"/>
                <a:cs typeface="Microsoft YaHei"/>
              </a:rPr>
              <a:t>研发中心平台研发</a:t>
            </a:r>
            <a:r>
              <a:rPr sz="2000" b="1" dirty="0" err="1">
                <a:solidFill>
                  <a:srgbClr val="FFFFFF"/>
                </a:solidFill>
                <a:latin typeface="Microsoft YaHei"/>
                <a:cs typeface="Microsoft YaHei"/>
              </a:rPr>
              <a:t>部</a:t>
            </a:r>
            <a:r>
              <a:rPr sz="2000" b="1" spc="-70" dirty="0">
                <a:solidFill>
                  <a:srgbClr val="FFFFFF"/>
                </a:solidFill>
                <a:latin typeface="Microsoft YaHei"/>
                <a:cs typeface="Microsoft YaHei"/>
              </a:rPr>
              <a:t> </a:t>
            </a:r>
            <a:r>
              <a:rPr lang="zh-CN" altLang="en-US" sz="2000" b="1" spc="10" dirty="0" smtClean="0">
                <a:solidFill>
                  <a:srgbClr val="FFFFFF"/>
                </a:solidFill>
                <a:latin typeface="Microsoft YaHei"/>
                <a:cs typeface="Microsoft YaHei"/>
              </a:rPr>
              <a:t>林金曙</a:t>
            </a:r>
            <a:endParaRPr lang="en-US" altLang="zh-CN" sz="2000" b="1" spc="10" dirty="0" smtClean="0">
              <a:solidFill>
                <a:srgbClr val="FFFFFF"/>
              </a:solidFill>
              <a:latin typeface="Microsoft YaHei"/>
              <a:cs typeface="Microsoft Ya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8140" y="448055"/>
            <a:ext cx="1267967" cy="845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81964" y="583057"/>
            <a:ext cx="79121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z="3000" b="1" spc="10" dirty="0">
                <a:solidFill>
                  <a:srgbClr val="CC3300"/>
                </a:solidFill>
                <a:latin typeface="Microsoft YaHei"/>
                <a:cs typeface="Microsoft YaHei"/>
              </a:rPr>
              <a:t>提纲</a:t>
            </a:r>
            <a:endParaRPr sz="30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9096" y="2104644"/>
            <a:ext cx="6086856" cy="1859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7196" y="1684020"/>
            <a:ext cx="6048756" cy="533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7196" y="1684020"/>
            <a:ext cx="6049010" cy="533400"/>
          </a:xfrm>
          <a:custGeom>
            <a:avLst/>
            <a:gdLst/>
            <a:ahLst/>
            <a:cxnLst/>
            <a:rect l="l" t="t" r="r" b="b"/>
            <a:pathLst>
              <a:path w="6049009" h="533400">
                <a:moveTo>
                  <a:pt x="0" y="88900"/>
                </a:moveTo>
                <a:lnTo>
                  <a:pt x="6986" y="54274"/>
                </a:lnTo>
                <a:lnTo>
                  <a:pt x="26038" y="26019"/>
                </a:lnTo>
                <a:lnTo>
                  <a:pt x="54296" y="6979"/>
                </a:lnTo>
                <a:lnTo>
                  <a:pt x="88900" y="0"/>
                </a:lnTo>
                <a:lnTo>
                  <a:pt x="5959856" y="0"/>
                </a:lnTo>
                <a:lnTo>
                  <a:pt x="5994481" y="6979"/>
                </a:lnTo>
                <a:lnTo>
                  <a:pt x="6022736" y="26019"/>
                </a:lnTo>
                <a:lnTo>
                  <a:pt x="6041776" y="54274"/>
                </a:lnTo>
                <a:lnTo>
                  <a:pt x="6048756" y="88900"/>
                </a:lnTo>
                <a:lnTo>
                  <a:pt x="6048756" y="444500"/>
                </a:lnTo>
                <a:lnTo>
                  <a:pt x="6041776" y="479125"/>
                </a:lnTo>
                <a:lnTo>
                  <a:pt x="6022736" y="507380"/>
                </a:lnTo>
                <a:lnTo>
                  <a:pt x="5994481" y="526420"/>
                </a:lnTo>
                <a:lnTo>
                  <a:pt x="5959856" y="533400"/>
                </a:lnTo>
                <a:lnTo>
                  <a:pt x="88900" y="533400"/>
                </a:lnTo>
                <a:lnTo>
                  <a:pt x="54296" y="526420"/>
                </a:lnTo>
                <a:lnTo>
                  <a:pt x="26038" y="507380"/>
                </a:lnTo>
                <a:lnTo>
                  <a:pt x="6986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9144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49627" y="1804415"/>
            <a:ext cx="941069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0000"/>
                </a:solidFill>
                <a:latin typeface="Microsoft YaHei"/>
                <a:cs typeface="Microsoft YaHei"/>
              </a:rPr>
              <a:t>命名规范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97457" y="1810385"/>
            <a:ext cx="120650" cy="282575"/>
          </a:xfrm>
          <a:custGeom>
            <a:avLst/>
            <a:gdLst/>
            <a:ahLst/>
            <a:cxnLst/>
            <a:rect l="l" t="t" r="r" b="b"/>
            <a:pathLst>
              <a:path w="120650" h="282575">
                <a:moveTo>
                  <a:pt x="120650" y="62484"/>
                </a:moveTo>
                <a:lnTo>
                  <a:pt x="67309" y="62484"/>
                </a:lnTo>
                <a:lnTo>
                  <a:pt x="67309" y="282575"/>
                </a:lnTo>
                <a:lnTo>
                  <a:pt x="120650" y="282575"/>
                </a:lnTo>
                <a:lnTo>
                  <a:pt x="120650" y="62484"/>
                </a:lnTo>
                <a:close/>
              </a:path>
              <a:path w="120650" h="282575">
                <a:moveTo>
                  <a:pt x="120650" y="0"/>
                </a:moveTo>
                <a:lnTo>
                  <a:pt x="85979" y="0"/>
                </a:lnTo>
                <a:lnTo>
                  <a:pt x="67829" y="18478"/>
                </a:lnTo>
                <a:lnTo>
                  <a:pt x="47466" y="35623"/>
                </a:lnTo>
                <a:lnTo>
                  <a:pt x="24864" y="51435"/>
                </a:lnTo>
                <a:lnTo>
                  <a:pt x="0" y="65912"/>
                </a:lnTo>
                <a:lnTo>
                  <a:pt x="0" y="102362"/>
                </a:lnTo>
                <a:lnTo>
                  <a:pt x="23358" y="92219"/>
                </a:lnTo>
                <a:lnTo>
                  <a:pt x="42370" y="82184"/>
                </a:lnTo>
                <a:lnTo>
                  <a:pt x="57024" y="72268"/>
                </a:lnTo>
                <a:lnTo>
                  <a:pt x="67309" y="62484"/>
                </a:lnTo>
                <a:lnTo>
                  <a:pt x="120650" y="62484"/>
                </a:lnTo>
                <a:lnTo>
                  <a:pt x="120650" y="0"/>
                </a:lnTo>
                <a:close/>
              </a:path>
            </a:pathLst>
          </a:custGeom>
          <a:solidFill>
            <a:srgbClr val="087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7457" y="1810385"/>
            <a:ext cx="120650" cy="282575"/>
          </a:xfrm>
          <a:custGeom>
            <a:avLst/>
            <a:gdLst/>
            <a:ahLst/>
            <a:cxnLst/>
            <a:rect l="l" t="t" r="r" b="b"/>
            <a:pathLst>
              <a:path w="120650" h="282575">
                <a:moveTo>
                  <a:pt x="85979" y="0"/>
                </a:moveTo>
                <a:lnTo>
                  <a:pt x="94646" y="0"/>
                </a:lnTo>
                <a:lnTo>
                  <a:pt x="103314" y="0"/>
                </a:lnTo>
                <a:lnTo>
                  <a:pt x="111982" y="0"/>
                </a:lnTo>
                <a:lnTo>
                  <a:pt x="120650" y="0"/>
                </a:lnTo>
                <a:lnTo>
                  <a:pt x="120650" y="47116"/>
                </a:lnTo>
                <a:lnTo>
                  <a:pt x="120650" y="282575"/>
                </a:lnTo>
                <a:lnTo>
                  <a:pt x="107315" y="282575"/>
                </a:lnTo>
                <a:lnTo>
                  <a:pt x="93980" y="282575"/>
                </a:lnTo>
                <a:lnTo>
                  <a:pt x="80645" y="282575"/>
                </a:lnTo>
                <a:lnTo>
                  <a:pt x="67309" y="282575"/>
                </a:lnTo>
                <a:lnTo>
                  <a:pt x="67309" y="227522"/>
                </a:lnTo>
                <a:lnTo>
                  <a:pt x="67309" y="172481"/>
                </a:lnTo>
                <a:lnTo>
                  <a:pt x="67309" y="117465"/>
                </a:lnTo>
                <a:lnTo>
                  <a:pt x="67309" y="62484"/>
                </a:lnTo>
                <a:lnTo>
                  <a:pt x="57024" y="72268"/>
                </a:lnTo>
                <a:lnTo>
                  <a:pt x="42370" y="82184"/>
                </a:lnTo>
                <a:lnTo>
                  <a:pt x="23358" y="92219"/>
                </a:lnTo>
                <a:lnTo>
                  <a:pt x="0" y="102362"/>
                </a:lnTo>
                <a:lnTo>
                  <a:pt x="0" y="93237"/>
                </a:lnTo>
                <a:lnTo>
                  <a:pt x="0" y="84137"/>
                </a:lnTo>
                <a:lnTo>
                  <a:pt x="0" y="75037"/>
                </a:lnTo>
                <a:lnTo>
                  <a:pt x="0" y="65912"/>
                </a:lnTo>
                <a:lnTo>
                  <a:pt x="24864" y="51435"/>
                </a:lnTo>
                <a:lnTo>
                  <a:pt x="47466" y="35623"/>
                </a:lnTo>
                <a:lnTo>
                  <a:pt x="67829" y="18478"/>
                </a:lnTo>
                <a:lnTo>
                  <a:pt x="85979" y="0"/>
                </a:lnTo>
                <a:close/>
              </a:path>
            </a:pathLst>
          </a:custGeom>
          <a:ln w="3175">
            <a:solidFill>
              <a:srgbClr val="087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70432" y="2734055"/>
            <a:ext cx="6085332" cy="1859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8532" y="2313432"/>
            <a:ext cx="6047740" cy="533400"/>
          </a:xfrm>
          <a:custGeom>
            <a:avLst/>
            <a:gdLst/>
            <a:ahLst/>
            <a:cxnLst/>
            <a:rect l="l" t="t" r="r" b="b"/>
            <a:pathLst>
              <a:path w="6047740" h="533400">
                <a:moveTo>
                  <a:pt x="5958332" y="0"/>
                </a:moveTo>
                <a:lnTo>
                  <a:pt x="88900" y="0"/>
                </a:lnTo>
                <a:lnTo>
                  <a:pt x="54296" y="6979"/>
                </a:lnTo>
                <a:lnTo>
                  <a:pt x="26038" y="26019"/>
                </a:lnTo>
                <a:lnTo>
                  <a:pt x="6986" y="54274"/>
                </a:lnTo>
                <a:lnTo>
                  <a:pt x="0" y="88900"/>
                </a:lnTo>
                <a:lnTo>
                  <a:pt x="0" y="444500"/>
                </a:lnTo>
                <a:lnTo>
                  <a:pt x="6986" y="479125"/>
                </a:lnTo>
                <a:lnTo>
                  <a:pt x="26038" y="507380"/>
                </a:lnTo>
                <a:lnTo>
                  <a:pt x="54296" y="526420"/>
                </a:lnTo>
                <a:lnTo>
                  <a:pt x="88900" y="533400"/>
                </a:lnTo>
                <a:lnTo>
                  <a:pt x="5958332" y="533400"/>
                </a:lnTo>
                <a:lnTo>
                  <a:pt x="5992957" y="526420"/>
                </a:lnTo>
                <a:lnTo>
                  <a:pt x="6021212" y="507380"/>
                </a:lnTo>
                <a:lnTo>
                  <a:pt x="6040252" y="479125"/>
                </a:lnTo>
                <a:lnTo>
                  <a:pt x="6047232" y="444500"/>
                </a:lnTo>
                <a:lnTo>
                  <a:pt x="6047232" y="88900"/>
                </a:lnTo>
                <a:lnTo>
                  <a:pt x="6040252" y="54274"/>
                </a:lnTo>
                <a:lnTo>
                  <a:pt x="6021212" y="26019"/>
                </a:lnTo>
                <a:lnTo>
                  <a:pt x="5992957" y="6979"/>
                </a:lnTo>
                <a:lnTo>
                  <a:pt x="5958332" y="0"/>
                </a:lnTo>
                <a:close/>
              </a:path>
            </a:pathLst>
          </a:custGeom>
          <a:solidFill>
            <a:srgbClr val="087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15740" y="2456688"/>
            <a:ext cx="433070" cy="216535"/>
          </a:xfrm>
          <a:custGeom>
            <a:avLst/>
            <a:gdLst/>
            <a:ahLst/>
            <a:cxnLst/>
            <a:rect l="l" t="t" r="r" b="b"/>
            <a:pathLst>
              <a:path w="433070" h="216535">
                <a:moveTo>
                  <a:pt x="157352" y="0"/>
                </a:moveTo>
                <a:lnTo>
                  <a:pt x="0" y="108203"/>
                </a:lnTo>
                <a:lnTo>
                  <a:pt x="157352" y="216408"/>
                </a:lnTo>
                <a:lnTo>
                  <a:pt x="157352" y="162560"/>
                </a:lnTo>
                <a:lnTo>
                  <a:pt x="432815" y="162560"/>
                </a:lnTo>
                <a:lnTo>
                  <a:pt x="432815" y="53848"/>
                </a:lnTo>
                <a:lnTo>
                  <a:pt x="157352" y="53848"/>
                </a:lnTo>
                <a:lnTo>
                  <a:pt x="1573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57197" y="2429891"/>
            <a:ext cx="184150" cy="282575"/>
          </a:xfrm>
          <a:custGeom>
            <a:avLst/>
            <a:gdLst/>
            <a:ahLst/>
            <a:cxnLst/>
            <a:rect l="l" t="t" r="r" b="b"/>
            <a:pathLst>
              <a:path w="184150" h="282575">
                <a:moveTo>
                  <a:pt x="171737" y="39401"/>
                </a:moveTo>
                <a:lnTo>
                  <a:pt x="101423" y="39401"/>
                </a:lnTo>
                <a:lnTo>
                  <a:pt x="108505" y="40640"/>
                </a:lnTo>
                <a:lnTo>
                  <a:pt x="115087" y="43211"/>
                </a:lnTo>
                <a:lnTo>
                  <a:pt x="135637" y="78408"/>
                </a:lnTo>
                <a:lnTo>
                  <a:pt x="134508" y="86947"/>
                </a:lnTo>
                <a:lnTo>
                  <a:pt x="112236" y="132905"/>
                </a:lnTo>
                <a:lnTo>
                  <a:pt x="85090" y="168275"/>
                </a:lnTo>
                <a:lnTo>
                  <a:pt x="54895" y="203057"/>
                </a:lnTo>
                <a:lnTo>
                  <a:pt x="30226" y="227457"/>
                </a:lnTo>
                <a:lnTo>
                  <a:pt x="20534" y="237410"/>
                </a:lnTo>
                <a:lnTo>
                  <a:pt x="13366" y="248030"/>
                </a:lnTo>
                <a:lnTo>
                  <a:pt x="8723" y="259318"/>
                </a:lnTo>
                <a:lnTo>
                  <a:pt x="6604" y="271272"/>
                </a:lnTo>
                <a:lnTo>
                  <a:pt x="6604" y="282575"/>
                </a:lnTo>
                <a:lnTo>
                  <a:pt x="184150" y="282575"/>
                </a:lnTo>
                <a:lnTo>
                  <a:pt x="184150" y="246125"/>
                </a:lnTo>
                <a:lnTo>
                  <a:pt x="64896" y="246125"/>
                </a:lnTo>
                <a:lnTo>
                  <a:pt x="94876" y="214955"/>
                </a:lnTo>
                <a:lnTo>
                  <a:pt x="139263" y="164472"/>
                </a:lnTo>
                <a:lnTo>
                  <a:pt x="164171" y="128416"/>
                </a:lnTo>
                <a:lnTo>
                  <a:pt x="179959" y="85089"/>
                </a:lnTo>
                <a:lnTo>
                  <a:pt x="180459" y="72874"/>
                </a:lnTo>
                <a:lnTo>
                  <a:pt x="179482" y="61563"/>
                </a:lnTo>
                <a:lnTo>
                  <a:pt x="177030" y="51157"/>
                </a:lnTo>
                <a:lnTo>
                  <a:pt x="173101" y="41656"/>
                </a:lnTo>
                <a:lnTo>
                  <a:pt x="171737" y="39401"/>
                </a:lnTo>
                <a:close/>
              </a:path>
              <a:path w="184150" h="282575">
                <a:moveTo>
                  <a:pt x="109220" y="0"/>
                </a:moveTo>
                <a:lnTo>
                  <a:pt x="98425" y="0"/>
                </a:lnTo>
                <a:lnTo>
                  <a:pt x="92837" y="508"/>
                </a:lnTo>
                <a:lnTo>
                  <a:pt x="86740" y="1650"/>
                </a:lnTo>
                <a:lnTo>
                  <a:pt x="72455" y="3484"/>
                </a:lnTo>
                <a:lnTo>
                  <a:pt x="35433" y="20700"/>
                </a:lnTo>
                <a:lnTo>
                  <a:pt x="7286" y="60438"/>
                </a:lnTo>
                <a:lnTo>
                  <a:pt x="0" y="79756"/>
                </a:lnTo>
                <a:lnTo>
                  <a:pt x="39878" y="85344"/>
                </a:lnTo>
                <a:lnTo>
                  <a:pt x="44856" y="74219"/>
                </a:lnTo>
                <a:lnTo>
                  <a:pt x="50466" y="64833"/>
                </a:lnTo>
                <a:lnTo>
                  <a:pt x="86094" y="40804"/>
                </a:lnTo>
                <a:lnTo>
                  <a:pt x="101423" y="39401"/>
                </a:lnTo>
                <a:lnTo>
                  <a:pt x="171737" y="39401"/>
                </a:lnTo>
                <a:lnTo>
                  <a:pt x="168003" y="33228"/>
                </a:lnTo>
                <a:lnTo>
                  <a:pt x="133619" y="6524"/>
                </a:lnTo>
                <a:lnTo>
                  <a:pt x="114300" y="635"/>
                </a:lnTo>
                <a:lnTo>
                  <a:pt x="1092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57197" y="2429891"/>
            <a:ext cx="184150" cy="282575"/>
          </a:xfrm>
          <a:custGeom>
            <a:avLst/>
            <a:gdLst/>
            <a:ahLst/>
            <a:cxnLst/>
            <a:rect l="l" t="t" r="r" b="b"/>
            <a:pathLst>
              <a:path w="184150" h="282575">
                <a:moveTo>
                  <a:pt x="103886" y="0"/>
                </a:moveTo>
                <a:lnTo>
                  <a:pt x="109220" y="0"/>
                </a:lnTo>
                <a:lnTo>
                  <a:pt x="114300" y="635"/>
                </a:lnTo>
                <a:lnTo>
                  <a:pt x="155759" y="19563"/>
                </a:lnTo>
                <a:lnTo>
                  <a:pt x="179482" y="61563"/>
                </a:lnTo>
                <a:lnTo>
                  <a:pt x="180459" y="72874"/>
                </a:lnTo>
                <a:lnTo>
                  <a:pt x="179959" y="85089"/>
                </a:lnTo>
                <a:lnTo>
                  <a:pt x="164171" y="128416"/>
                </a:lnTo>
                <a:lnTo>
                  <a:pt x="139263" y="164472"/>
                </a:lnTo>
                <a:lnTo>
                  <a:pt x="94876" y="214955"/>
                </a:lnTo>
                <a:lnTo>
                  <a:pt x="64896" y="246125"/>
                </a:lnTo>
                <a:lnTo>
                  <a:pt x="94710" y="246125"/>
                </a:lnTo>
                <a:lnTo>
                  <a:pt x="124523" y="246125"/>
                </a:lnTo>
                <a:lnTo>
                  <a:pt x="154336" y="246125"/>
                </a:lnTo>
                <a:lnTo>
                  <a:pt x="184150" y="246125"/>
                </a:lnTo>
                <a:lnTo>
                  <a:pt x="184150" y="255250"/>
                </a:lnTo>
                <a:lnTo>
                  <a:pt x="184150" y="264350"/>
                </a:lnTo>
                <a:lnTo>
                  <a:pt x="184150" y="273450"/>
                </a:lnTo>
                <a:lnTo>
                  <a:pt x="184150" y="282575"/>
                </a:lnTo>
                <a:lnTo>
                  <a:pt x="139763" y="282575"/>
                </a:lnTo>
                <a:lnTo>
                  <a:pt x="95377" y="282575"/>
                </a:lnTo>
                <a:lnTo>
                  <a:pt x="50990" y="282575"/>
                </a:lnTo>
                <a:lnTo>
                  <a:pt x="6604" y="282575"/>
                </a:lnTo>
                <a:lnTo>
                  <a:pt x="6604" y="278764"/>
                </a:lnTo>
                <a:lnTo>
                  <a:pt x="6604" y="275082"/>
                </a:lnTo>
                <a:lnTo>
                  <a:pt x="6604" y="271272"/>
                </a:lnTo>
                <a:lnTo>
                  <a:pt x="8723" y="259318"/>
                </a:lnTo>
                <a:lnTo>
                  <a:pt x="13366" y="248030"/>
                </a:lnTo>
                <a:lnTo>
                  <a:pt x="20534" y="237410"/>
                </a:lnTo>
                <a:lnTo>
                  <a:pt x="30226" y="227457"/>
                </a:lnTo>
                <a:lnTo>
                  <a:pt x="41870" y="216548"/>
                </a:lnTo>
                <a:lnTo>
                  <a:pt x="54895" y="203057"/>
                </a:lnTo>
                <a:lnTo>
                  <a:pt x="85090" y="168275"/>
                </a:lnTo>
                <a:lnTo>
                  <a:pt x="112236" y="132905"/>
                </a:lnTo>
                <a:lnTo>
                  <a:pt x="131879" y="96367"/>
                </a:lnTo>
                <a:lnTo>
                  <a:pt x="135637" y="78408"/>
                </a:lnTo>
                <a:lnTo>
                  <a:pt x="135255" y="70738"/>
                </a:lnTo>
                <a:lnTo>
                  <a:pt x="108505" y="40640"/>
                </a:lnTo>
                <a:lnTo>
                  <a:pt x="101423" y="39401"/>
                </a:lnTo>
                <a:lnTo>
                  <a:pt x="93853" y="39497"/>
                </a:lnTo>
                <a:lnTo>
                  <a:pt x="56719" y="57161"/>
                </a:lnTo>
                <a:lnTo>
                  <a:pt x="39878" y="85344"/>
                </a:lnTo>
                <a:lnTo>
                  <a:pt x="29896" y="83917"/>
                </a:lnTo>
                <a:lnTo>
                  <a:pt x="19938" y="82502"/>
                </a:lnTo>
                <a:lnTo>
                  <a:pt x="9981" y="81111"/>
                </a:lnTo>
                <a:lnTo>
                  <a:pt x="0" y="79756"/>
                </a:lnTo>
                <a:lnTo>
                  <a:pt x="7286" y="60438"/>
                </a:lnTo>
                <a:lnTo>
                  <a:pt x="35433" y="20700"/>
                </a:lnTo>
                <a:lnTo>
                  <a:pt x="72455" y="3484"/>
                </a:lnTo>
                <a:lnTo>
                  <a:pt x="86740" y="1650"/>
                </a:lnTo>
                <a:lnTo>
                  <a:pt x="92837" y="508"/>
                </a:lnTo>
                <a:lnTo>
                  <a:pt x="98425" y="0"/>
                </a:lnTo>
                <a:lnTo>
                  <a:pt x="103886" y="0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50619" y="3351276"/>
            <a:ext cx="6086856" cy="1859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88719" y="2930651"/>
            <a:ext cx="6048756" cy="533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88719" y="2930651"/>
            <a:ext cx="6049010" cy="533400"/>
          </a:xfrm>
          <a:custGeom>
            <a:avLst/>
            <a:gdLst/>
            <a:ahLst/>
            <a:cxnLst/>
            <a:rect l="l" t="t" r="r" b="b"/>
            <a:pathLst>
              <a:path w="6049009" h="533400">
                <a:moveTo>
                  <a:pt x="0" y="88900"/>
                </a:moveTo>
                <a:lnTo>
                  <a:pt x="6986" y="54274"/>
                </a:lnTo>
                <a:lnTo>
                  <a:pt x="26038" y="26019"/>
                </a:lnTo>
                <a:lnTo>
                  <a:pt x="54296" y="6979"/>
                </a:lnTo>
                <a:lnTo>
                  <a:pt x="88900" y="0"/>
                </a:lnTo>
                <a:lnTo>
                  <a:pt x="5959856" y="0"/>
                </a:lnTo>
                <a:lnTo>
                  <a:pt x="5994481" y="6979"/>
                </a:lnTo>
                <a:lnTo>
                  <a:pt x="6022736" y="26019"/>
                </a:lnTo>
                <a:lnTo>
                  <a:pt x="6041776" y="54274"/>
                </a:lnTo>
                <a:lnTo>
                  <a:pt x="6048756" y="88900"/>
                </a:lnTo>
                <a:lnTo>
                  <a:pt x="6048756" y="444500"/>
                </a:lnTo>
                <a:lnTo>
                  <a:pt x="6041776" y="479125"/>
                </a:lnTo>
                <a:lnTo>
                  <a:pt x="6022736" y="507380"/>
                </a:lnTo>
                <a:lnTo>
                  <a:pt x="5994481" y="526420"/>
                </a:lnTo>
                <a:lnTo>
                  <a:pt x="5959856" y="533400"/>
                </a:lnTo>
                <a:lnTo>
                  <a:pt x="88900" y="533400"/>
                </a:lnTo>
                <a:lnTo>
                  <a:pt x="54296" y="526420"/>
                </a:lnTo>
                <a:lnTo>
                  <a:pt x="26038" y="507380"/>
                </a:lnTo>
                <a:lnTo>
                  <a:pt x="6986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9144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98472" y="3057525"/>
            <a:ext cx="120650" cy="282575"/>
          </a:xfrm>
          <a:custGeom>
            <a:avLst/>
            <a:gdLst/>
            <a:ahLst/>
            <a:cxnLst/>
            <a:rect l="l" t="t" r="r" b="b"/>
            <a:pathLst>
              <a:path w="120650" h="282575">
                <a:moveTo>
                  <a:pt x="25781" y="197103"/>
                </a:moveTo>
                <a:lnTo>
                  <a:pt x="0" y="204215"/>
                </a:lnTo>
                <a:lnTo>
                  <a:pt x="3044" y="222668"/>
                </a:lnTo>
                <a:lnTo>
                  <a:pt x="7588" y="238585"/>
                </a:lnTo>
                <a:lnTo>
                  <a:pt x="29630" y="271073"/>
                </a:lnTo>
                <a:lnTo>
                  <a:pt x="59563" y="282575"/>
                </a:lnTo>
                <a:lnTo>
                  <a:pt x="70401" y="281668"/>
                </a:lnTo>
                <a:lnTo>
                  <a:pt x="107297" y="252729"/>
                </a:lnTo>
                <a:lnTo>
                  <a:pt x="111571" y="244094"/>
                </a:lnTo>
                <a:lnTo>
                  <a:pt x="53467" y="244094"/>
                </a:lnTo>
                <a:lnTo>
                  <a:pt x="46101" y="240284"/>
                </a:lnTo>
                <a:lnTo>
                  <a:pt x="40005" y="232663"/>
                </a:lnTo>
                <a:lnTo>
                  <a:pt x="35692" y="226161"/>
                </a:lnTo>
                <a:lnTo>
                  <a:pt x="31892" y="218074"/>
                </a:lnTo>
                <a:lnTo>
                  <a:pt x="28592" y="208393"/>
                </a:lnTo>
                <a:lnTo>
                  <a:pt x="25781" y="197103"/>
                </a:lnTo>
                <a:close/>
              </a:path>
              <a:path w="120650" h="282575">
                <a:moveTo>
                  <a:pt x="111925" y="35734"/>
                </a:moveTo>
                <a:lnTo>
                  <a:pt x="63484" y="35734"/>
                </a:lnTo>
                <a:lnTo>
                  <a:pt x="69689" y="37272"/>
                </a:lnTo>
                <a:lnTo>
                  <a:pt x="75692" y="40894"/>
                </a:lnTo>
                <a:lnTo>
                  <a:pt x="80910" y="46202"/>
                </a:lnTo>
                <a:lnTo>
                  <a:pt x="84772" y="52974"/>
                </a:lnTo>
                <a:lnTo>
                  <a:pt x="87300" y="61200"/>
                </a:lnTo>
                <a:lnTo>
                  <a:pt x="88518" y="70865"/>
                </a:lnTo>
                <a:lnTo>
                  <a:pt x="88328" y="80752"/>
                </a:lnTo>
                <a:lnTo>
                  <a:pt x="66262" y="115220"/>
                </a:lnTo>
                <a:lnTo>
                  <a:pt x="45339" y="121030"/>
                </a:lnTo>
                <a:lnTo>
                  <a:pt x="45339" y="148209"/>
                </a:lnTo>
                <a:lnTo>
                  <a:pt x="80010" y="164084"/>
                </a:lnTo>
                <a:lnTo>
                  <a:pt x="90678" y="194310"/>
                </a:lnTo>
                <a:lnTo>
                  <a:pt x="90552" y="204215"/>
                </a:lnTo>
                <a:lnTo>
                  <a:pt x="74136" y="240411"/>
                </a:lnTo>
                <a:lnTo>
                  <a:pt x="62230" y="244094"/>
                </a:lnTo>
                <a:lnTo>
                  <a:pt x="111571" y="244094"/>
                </a:lnTo>
                <a:lnTo>
                  <a:pt x="113331" y="240537"/>
                </a:lnTo>
                <a:lnTo>
                  <a:pt x="117532" y="226822"/>
                </a:lnTo>
                <a:lnTo>
                  <a:pt x="119888" y="211582"/>
                </a:lnTo>
                <a:lnTo>
                  <a:pt x="120570" y="197103"/>
                </a:lnTo>
                <a:lnTo>
                  <a:pt x="120492" y="194310"/>
                </a:lnTo>
                <a:lnTo>
                  <a:pt x="109430" y="150993"/>
                </a:lnTo>
                <a:lnTo>
                  <a:pt x="90678" y="133223"/>
                </a:lnTo>
                <a:lnTo>
                  <a:pt x="99984" y="124650"/>
                </a:lnTo>
                <a:lnTo>
                  <a:pt x="117568" y="77902"/>
                </a:lnTo>
                <a:lnTo>
                  <a:pt x="117840" y="65468"/>
                </a:lnTo>
                <a:lnTo>
                  <a:pt x="116752" y="53594"/>
                </a:lnTo>
                <a:lnTo>
                  <a:pt x="114300" y="42290"/>
                </a:lnTo>
                <a:lnTo>
                  <a:pt x="111925" y="35734"/>
                </a:lnTo>
                <a:close/>
              </a:path>
              <a:path w="120650" h="282575">
                <a:moveTo>
                  <a:pt x="64896" y="0"/>
                </a:moveTo>
                <a:lnTo>
                  <a:pt x="61595" y="0"/>
                </a:lnTo>
                <a:lnTo>
                  <a:pt x="58165" y="380"/>
                </a:lnTo>
                <a:lnTo>
                  <a:pt x="21209" y="24764"/>
                </a:lnTo>
                <a:lnTo>
                  <a:pt x="5921" y="61858"/>
                </a:lnTo>
                <a:lnTo>
                  <a:pt x="2159" y="77597"/>
                </a:lnTo>
                <a:lnTo>
                  <a:pt x="27686" y="83185"/>
                </a:lnTo>
                <a:lnTo>
                  <a:pt x="32595" y="66544"/>
                </a:lnTo>
                <a:lnTo>
                  <a:pt x="38004" y="53594"/>
                </a:lnTo>
                <a:lnTo>
                  <a:pt x="43938" y="44358"/>
                </a:lnTo>
                <a:lnTo>
                  <a:pt x="50418" y="38862"/>
                </a:lnTo>
                <a:lnTo>
                  <a:pt x="57064" y="36268"/>
                </a:lnTo>
                <a:lnTo>
                  <a:pt x="63484" y="35734"/>
                </a:lnTo>
                <a:lnTo>
                  <a:pt x="111925" y="35734"/>
                </a:lnTo>
                <a:lnTo>
                  <a:pt x="110539" y="31906"/>
                </a:lnTo>
                <a:lnTo>
                  <a:pt x="79184" y="2079"/>
                </a:lnTo>
                <a:lnTo>
                  <a:pt x="72231" y="474"/>
                </a:lnTo>
                <a:lnTo>
                  <a:pt x="64896" y="0"/>
                </a:lnTo>
                <a:close/>
              </a:path>
            </a:pathLst>
          </a:custGeom>
          <a:solidFill>
            <a:srgbClr val="087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98472" y="3057525"/>
            <a:ext cx="120650" cy="282575"/>
          </a:xfrm>
          <a:custGeom>
            <a:avLst/>
            <a:gdLst/>
            <a:ahLst/>
            <a:cxnLst/>
            <a:rect l="l" t="t" r="r" b="b"/>
            <a:pathLst>
              <a:path w="120650" h="282575">
                <a:moveTo>
                  <a:pt x="64896" y="0"/>
                </a:moveTo>
                <a:lnTo>
                  <a:pt x="105552" y="22844"/>
                </a:lnTo>
                <a:lnTo>
                  <a:pt x="117840" y="65468"/>
                </a:lnTo>
                <a:lnTo>
                  <a:pt x="117568" y="77902"/>
                </a:lnTo>
                <a:lnTo>
                  <a:pt x="107314" y="114744"/>
                </a:lnTo>
                <a:lnTo>
                  <a:pt x="90678" y="133223"/>
                </a:lnTo>
                <a:lnTo>
                  <a:pt x="97706" y="137606"/>
                </a:lnTo>
                <a:lnTo>
                  <a:pt x="117744" y="170612"/>
                </a:lnTo>
                <a:lnTo>
                  <a:pt x="120602" y="196417"/>
                </a:lnTo>
                <a:lnTo>
                  <a:pt x="119888" y="211582"/>
                </a:lnTo>
                <a:lnTo>
                  <a:pt x="107297" y="252729"/>
                </a:lnTo>
                <a:lnTo>
                  <a:pt x="70401" y="281668"/>
                </a:lnTo>
                <a:lnTo>
                  <a:pt x="59563" y="282575"/>
                </a:lnTo>
                <a:lnTo>
                  <a:pt x="48871" y="280979"/>
                </a:lnTo>
                <a:lnTo>
                  <a:pt x="13608" y="251954"/>
                </a:lnTo>
                <a:lnTo>
                  <a:pt x="0" y="204215"/>
                </a:lnTo>
                <a:lnTo>
                  <a:pt x="6457" y="202426"/>
                </a:lnTo>
                <a:lnTo>
                  <a:pt x="12890" y="200659"/>
                </a:lnTo>
                <a:lnTo>
                  <a:pt x="19323" y="198893"/>
                </a:lnTo>
                <a:lnTo>
                  <a:pt x="25781" y="197103"/>
                </a:lnTo>
                <a:lnTo>
                  <a:pt x="28592" y="208393"/>
                </a:lnTo>
                <a:lnTo>
                  <a:pt x="31892" y="218074"/>
                </a:lnTo>
                <a:lnTo>
                  <a:pt x="35692" y="226161"/>
                </a:lnTo>
                <a:lnTo>
                  <a:pt x="40005" y="232663"/>
                </a:lnTo>
                <a:lnTo>
                  <a:pt x="46101" y="240284"/>
                </a:lnTo>
                <a:lnTo>
                  <a:pt x="53467" y="244094"/>
                </a:lnTo>
                <a:lnTo>
                  <a:pt x="62230" y="244094"/>
                </a:lnTo>
                <a:lnTo>
                  <a:pt x="89408" y="212804"/>
                </a:lnTo>
                <a:lnTo>
                  <a:pt x="90678" y="194310"/>
                </a:lnTo>
                <a:lnTo>
                  <a:pt x="89582" y="185068"/>
                </a:lnTo>
                <a:lnTo>
                  <a:pt x="56935" y="151135"/>
                </a:lnTo>
                <a:lnTo>
                  <a:pt x="45339" y="148209"/>
                </a:lnTo>
                <a:lnTo>
                  <a:pt x="45339" y="141426"/>
                </a:lnTo>
                <a:lnTo>
                  <a:pt x="45339" y="134620"/>
                </a:lnTo>
                <a:lnTo>
                  <a:pt x="45339" y="127813"/>
                </a:lnTo>
                <a:lnTo>
                  <a:pt x="45339" y="121030"/>
                </a:lnTo>
                <a:lnTo>
                  <a:pt x="56717" y="118721"/>
                </a:lnTo>
                <a:lnTo>
                  <a:pt x="86804" y="89662"/>
                </a:lnTo>
                <a:lnTo>
                  <a:pt x="88518" y="70865"/>
                </a:lnTo>
                <a:lnTo>
                  <a:pt x="87300" y="61200"/>
                </a:lnTo>
                <a:lnTo>
                  <a:pt x="63484" y="35734"/>
                </a:lnTo>
                <a:lnTo>
                  <a:pt x="57064" y="36268"/>
                </a:lnTo>
                <a:lnTo>
                  <a:pt x="32595" y="66544"/>
                </a:lnTo>
                <a:lnTo>
                  <a:pt x="27686" y="83185"/>
                </a:lnTo>
                <a:lnTo>
                  <a:pt x="21304" y="81758"/>
                </a:lnTo>
                <a:lnTo>
                  <a:pt x="14922" y="80343"/>
                </a:lnTo>
                <a:lnTo>
                  <a:pt x="8540" y="78952"/>
                </a:lnTo>
                <a:lnTo>
                  <a:pt x="2159" y="77597"/>
                </a:lnTo>
                <a:lnTo>
                  <a:pt x="5921" y="61858"/>
                </a:lnTo>
                <a:lnTo>
                  <a:pt x="21209" y="24764"/>
                </a:lnTo>
                <a:lnTo>
                  <a:pt x="54610" y="1015"/>
                </a:lnTo>
                <a:lnTo>
                  <a:pt x="61595" y="0"/>
                </a:lnTo>
                <a:lnTo>
                  <a:pt x="64896" y="0"/>
                </a:lnTo>
                <a:close/>
              </a:path>
            </a:pathLst>
          </a:custGeom>
          <a:ln w="3175">
            <a:solidFill>
              <a:srgbClr val="087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61288" y="3998976"/>
            <a:ext cx="6086856" cy="1859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99388" y="3578352"/>
            <a:ext cx="6048756" cy="533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99388" y="3578352"/>
            <a:ext cx="6049010" cy="533400"/>
          </a:xfrm>
          <a:custGeom>
            <a:avLst/>
            <a:gdLst/>
            <a:ahLst/>
            <a:cxnLst/>
            <a:rect l="l" t="t" r="r" b="b"/>
            <a:pathLst>
              <a:path w="6049009" h="533400">
                <a:moveTo>
                  <a:pt x="0" y="88900"/>
                </a:moveTo>
                <a:lnTo>
                  <a:pt x="6986" y="54274"/>
                </a:lnTo>
                <a:lnTo>
                  <a:pt x="26038" y="26019"/>
                </a:lnTo>
                <a:lnTo>
                  <a:pt x="54296" y="6979"/>
                </a:lnTo>
                <a:lnTo>
                  <a:pt x="88900" y="0"/>
                </a:lnTo>
                <a:lnTo>
                  <a:pt x="5959856" y="0"/>
                </a:lnTo>
                <a:lnTo>
                  <a:pt x="5994481" y="6979"/>
                </a:lnTo>
                <a:lnTo>
                  <a:pt x="6022736" y="26019"/>
                </a:lnTo>
                <a:lnTo>
                  <a:pt x="6041776" y="54274"/>
                </a:lnTo>
                <a:lnTo>
                  <a:pt x="6048756" y="88900"/>
                </a:lnTo>
                <a:lnTo>
                  <a:pt x="6048756" y="444500"/>
                </a:lnTo>
                <a:lnTo>
                  <a:pt x="6041776" y="479125"/>
                </a:lnTo>
                <a:lnTo>
                  <a:pt x="6022736" y="507380"/>
                </a:lnTo>
                <a:lnTo>
                  <a:pt x="5994481" y="526420"/>
                </a:lnTo>
                <a:lnTo>
                  <a:pt x="5959856" y="533400"/>
                </a:lnTo>
                <a:lnTo>
                  <a:pt x="88900" y="533400"/>
                </a:lnTo>
                <a:lnTo>
                  <a:pt x="54296" y="526420"/>
                </a:lnTo>
                <a:lnTo>
                  <a:pt x="26038" y="507380"/>
                </a:lnTo>
                <a:lnTo>
                  <a:pt x="6986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9144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09141" y="3705605"/>
            <a:ext cx="120650" cy="282575"/>
          </a:xfrm>
          <a:custGeom>
            <a:avLst/>
            <a:gdLst/>
            <a:ahLst/>
            <a:cxnLst/>
            <a:rect l="l" t="t" r="r" b="b"/>
            <a:pathLst>
              <a:path w="120650" h="282575">
                <a:moveTo>
                  <a:pt x="97790" y="221996"/>
                </a:moveTo>
                <a:lnTo>
                  <a:pt x="73659" y="221996"/>
                </a:lnTo>
                <a:lnTo>
                  <a:pt x="73659" y="282575"/>
                </a:lnTo>
                <a:lnTo>
                  <a:pt x="97790" y="282575"/>
                </a:lnTo>
                <a:lnTo>
                  <a:pt x="97790" y="221996"/>
                </a:lnTo>
                <a:close/>
              </a:path>
              <a:path w="120650" h="282575">
                <a:moveTo>
                  <a:pt x="97790" y="0"/>
                </a:moveTo>
                <a:lnTo>
                  <a:pt x="78612" y="0"/>
                </a:lnTo>
                <a:lnTo>
                  <a:pt x="0" y="189357"/>
                </a:lnTo>
                <a:lnTo>
                  <a:pt x="0" y="221996"/>
                </a:lnTo>
                <a:lnTo>
                  <a:pt x="120650" y="221996"/>
                </a:lnTo>
                <a:lnTo>
                  <a:pt x="120650" y="186690"/>
                </a:lnTo>
                <a:lnTo>
                  <a:pt x="26034" y="186690"/>
                </a:lnTo>
                <a:lnTo>
                  <a:pt x="73659" y="68707"/>
                </a:lnTo>
                <a:lnTo>
                  <a:pt x="97790" y="68707"/>
                </a:lnTo>
                <a:lnTo>
                  <a:pt x="97790" y="0"/>
                </a:lnTo>
                <a:close/>
              </a:path>
              <a:path w="120650" h="282575">
                <a:moveTo>
                  <a:pt x="97790" y="68707"/>
                </a:moveTo>
                <a:lnTo>
                  <a:pt x="73659" y="68707"/>
                </a:lnTo>
                <a:lnTo>
                  <a:pt x="73659" y="186690"/>
                </a:lnTo>
                <a:lnTo>
                  <a:pt x="97790" y="186690"/>
                </a:lnTo>
                <a:lnTo>
                  <a:pt x="97790" y="68707"/>
                </a:lnTo>
                <a:close/>
              </a:path>
            </a:pathLst>
          </a:custGeom>
          <a:solidFill>
            <a:srgbClr val="087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35175" y="3774313"/>
            <a:ext cx="47625" cy="118110"/>
          </a:xfrm>
          <a:custGeom>
            <a:avLst/>
            <a:gdLst/>
            <a:ahLst/>
            <a:cxnLst/>
            <a:rect l="l" t="t" r="r" b="b"/>
            <a:pathLst>
              <a:path w="47625" h="118110">
                <a:moveTo>
                  <a:pt x="47625" y="0"/>
                </a:moveTo>
                <a:lnTo>
                  <a:pt x="35718" y="29507"/>
                </a:lnTo>
                <a:lnTo>
                  <a:pt x="23812" y="58991"/>
                </a:lnTo>
                <a:lnTo>
                  <a:pt x="11906" y="88475"/>
                </a:lnTo>
                <a:lnTo>
                  <a:pt x="0" y="117982"/>
                </a:lnTo>
                <a:lnTo>
                  <a:pt x="11906" y="117982"/>
                </a:lnTo>
                <a:lnTo>
                  <a:pt x="23812" y="117982"/>
                </a:lnTo>
                <a:lnTo>
                  <a:pt x="35718" y="117982"/>
                </a:lnTo>
                <a:lnTo>
                  <a:pt x="47625" y="117982"/>
                </a:lnTo>
                <a:lnTo>
                  <a:pt x="47625" y="88475"/>
                </a:lnTo>
                <a:lnTo>
                  <a:pt x="47625" y="58991"/>
                </a:lnTo>
                <a:lnTo>
                  <a:pt x="47625" y="29507"/>
                </a:lnTo>
                <a:lnTo>
                  <a:pt x="47625" y="0"/>
                </a:lnTo>
                <a:close/>
              </a:path>
            </a:pathLst>
          </a:custGeom>
          <a:ln w="3175">
            <a:solidFill>
              <a:srgbClr val="087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09141" y="3705605"/>
            <a:ext cx="120650" cy="282575"/>
          </a:xfrm>
          <a:custGeom>
            <a:avLst/>
            <a:gdLst/>
            <a:ahLst/>
            <a:cxnLst/>
            <a:rect l="l" t="t" r="r" b="b"/>
            <a:pathLst>
              <a:path w="120650" h="282575">
                <a:moveTo>
                  <a:pt x="78612" y="0"/>
                </a:moveTo>
                <a:lnTo>
                  <a:pt x="84962" y="0"/>
                </a:lnTo>
                <a:lnTo>
                  <a:pt x="91312" y="0"/>
                </a:lnTo>
                <a:lnTo>
                  <a:pt x="97790" y="0"/>
                </a:lnTo>
                <a:lnTo>
                  <a:pt x="97790" y="46672"/>
                </a:lnTo>
                <a:lnTo>
                  <a:pt x="97790" y="93345"/>
                </a:lnTo>
                <a:lnTo>
                  <a:pt x="97790" y="140017"/>
                </a:lnTo>
                <a:lnTo>
                  <a:pt x="97790" y="186690"/>
                </a:lnTo>
                <a:lnTo>
                  <a:pt x="105409" y="186690"/>
                </a:lnTo>
                <a:lnTo>
                  <a:pt x="113030" y="186690"/>
                </a:lnTo>
                <a:lnTo>
                  <a:pt x="120650" y="186690"/>
                </a:lnTo>
                <a:lnTo>
                  <a:pt x="120650" y="195474"/>
                </a:lnTo>
                <a:lnTo>
                  <a:pt x="120650" y="204295"/>
                </a:lnTo>
                <a:lnTo>
                  <a:pt x="120650" y="213139"/>
                </a:lnTo>
                <a:lnTo>
                  <a:pt x="120650" y="221996"/>
                </a:lnTo>
                <a:lnTo>
                  <a:pt x="113030" y="221996"/>
                </a:lnTo>
                <a:lnTo>
                  <a:pt x="105409" y="221996"/>
                </a:lnTo>
                <a:lnTo>
                  <a:pt x="97790" y="221996"/>
                </a:lnTo>
                <a:lnTo>
                  <a:pt x="97790" y="237140"/>
                </a:lnTo>
                <a:lnTo>
                  <a:pt x="97790" y="252285"/>
                </a:lnTo>
                <a:lnTo>
                  <a:pt x="97790" y="267430"/>
                </a:lnTo>
                <a:lnTo>
                  <a:pt x="97790" y="282575"/>
                </a:lnTo>
                <a:lnTo>
                  <a:pt x="89789" y="282575"/>
                </a:lnTo>
                <a:lnTo>
                  <a:pt x="81661" y="282575"/>
                </a:lnTo>
                <a:lnTo>
                  <a:pt x="73659" y="282575"/>
                </a:lnTo>
                <a:lnTo>
                  <a:pt x="73659" y="267430"/>
                </a:lnTo>
                <a:lnTo>
                  <a:pt x="73659" y="252285"/>
                </a:lnTo>
                <a:lnTo>
                  <a:pt x="73659" y="237140"/>
                </a:lnTo>
                <a:lnTo>
                  <a:pt x="73659" y="221996"/>
                </a:lnTo>
                <a:lnTo>
                  <a:pt x="55274" y="221996"/>
                </a:lnTo>
                <a:lnTo>
                  <a:pt x="36877" y="221996"/>
                </a:lnTo>
                <a:lnTo>
                  <a:pt x="18456" y="221996"/>
                </a:lnTo>
                <a:lnTo>
                  <a:pt x="0" y="221996"/>
                </a:lnTo>
                <a:lnTo>
                  <a:pt x="0" y="213806"/>
                </a:lnTo>
                <a:lnTo>
                  <a:pt x="0" y="205628"/>
                </a:lnTo>
                <a:lnTo>
                  <a:pt x="0" y="197475"/>
                </a:lnTo>
                <a:lnTo>
                  <a:pt x="0" y="189357"/>
                </a:lnTo>
                <a:lnTo>
                  <a:pt x="19694" y="142017"/>
                </a:lnTo>
                <a:lnTo>
                  <a:pt x="39354" y="94678"/>
                </a:lnTo>
                <a:lnTo>
                  <a:pt x="58989" y="47339"/>
                </a:lnTo>
                <a:lnTo>
                  <a:pt x="78612" y="0"/>
                </a:lnTo>
                <a:close/>
              </a:path>
            </a:pathLst>
          </a:custGeom>
          <a:ln w="3175">
            <a:solidFill>
              <a:srgbClr val="087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61288" y="4689347"/>
            <a:ext cx="6086856" cy="2042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99388" y="4226052"/>
            <a:ext cx="6048756" cy="5867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99388" y="4226052"/>
            <a:ext cx="6049010" cy="586740"/>
          </a:xfrm>
          <a:custGeom>
            <a:avLst/>
            <a:gdLst/>
            <a:ahLst/>
            <a:cxnLst/>
            <a:rect l="l" t="t" r="r" b="b"/>
            <a:pathLst>
              <a:path w="6049009" h="586739">
                <a:moveTo>
                  <a:pt x="0" y="97790"/>
                </a:moveTo>
                <a:lnTo>
                  <a:pt x="7684" y="59739"/>
                </a:lnTo>
                <a:lnTo>
                  <a:pt x="28640" y="28654"/>
                </a:lnTo>
                <a:lnTo>
                  <a:pt x="59723" y="7689"/>
                </a:lnTo>
                <a:lnTo>
                  <a:pt x="97790" y="0"/>
                </a:lnTo>
                <a:lnTo>
                  <a:pt x="5950966" y="0"/>
                </a:lnTo>
                <a:lnTo>
                  <a:pt x="5989016" y="7689"/>
                </a:lnTo>
                <a:lnTo>
                  <a:pt x="6020101" y="28654"/>
                </a:lnTo>
                <a:lnTo>
                  <a:pt x="6041066" y="59739"/>
                </a:lnTo>
                <a:lnTo>
                  <a:pt x="6048756" y="97790"/>
                </a:lnTo>
                <a:lnTo>
                  <a:pt x="6048756" y="488950"/>
                </a:lnTo>
                <a:lnTo>
                  <a:pt x="6041066" y="527000"/>
                </a:lnTo>
                <a:lnTo>
                  <a:pt x="6020101" y="558085"/>
                </a:lnTo>
                <a:lnTo>
                  <a:pt x="5989016" y="579050"/>
                </a:lnTo>
                <a:lnTo>
                  <a:pt x="5950966" y="586740"/>
                </a:lnTo>
                <a:lnTo>
                  <a:pt x="97790" y="586740"/>
                </a:lnTo>
                <a:lnTo>
                  <a:pt x="59723" y="579050"/>
                </a:lnTo>
                <a:lnTo>
                  <a:pt x="28640" y="558085"/>
                </a:lnTo>
                <a:lnTo>
                  <a:pt x="7684" y="527000"/>
                </a:lnTo>
                <a:lnTo>
                  <a:pt x="0" y="488950"/>
                </a:lnTo>
                <a:lnTo>
                  <a:pt x="0" y="97790"/>
                </a:lnTo>
                <a:close/>
              </a:path>
            </a:pathLst>
          </a:custGeom>
          <a:ln w="9144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09141" y="4366386"/>
            <a:ext cx="120650" cy="311150"/>
          </a:xfrm>
          <a:custGeom>
            <a:avLst/>
            <a:gdLst/>
            <a:ahLst/>
            <a:cxnLst/>
            <a:rect l="l" t="t" r="r" b="b"/>
            <a:pathLst>
              <a:path w="120650" h="311150">
                <a:moveTo>
                  <a:pt x="24384" y="212089"/>
                </a:moveTo>
                <a:lnTo>
                  <a:pt x="0" y="224027"/>
                </a:lnTo>
                <a:lnTo>
                  <a:pt x="1524" y="235457"/>
                </a:lnTo>
                <a:lnTo>
                  <a:pt x="4927" y="253295"/>
                </a:lnTo>
                <a:lnTo>
                  <a:pt x="20446" y="290068"/>
                </a:lnTo>
                <a:lnTo>
                  <a:pt x="59969" y="310753"/>
                </a:lnTo>
                <a:lnTo>
                  <a:pt x="67484" y="309753"/>
                </a:lnTo>
                <a:lnTo>
                  <a:pt x="102489" y="281813"/>
                </a:lnTo>
                <a:lnTo>
                  <a:pt x="109764" y="267100"/>
                </a:lnTo>
                <a:lnTo>
                  <a:pt x="55625" y="267100"/>
                </a:lnTo>
                <a:lnTo>
                  <a:pt x="48006" y="265938"/>
                </a:lnTo>
                <a:lnTo>
                  <a:pt x="40528" y="261078"/>
                </a:lnTo>
                <a:lnTo>
                  <a:pt x="34099" y="250491"/>
                </a:lnTo>
                <a:lnTo>
                  <a:pt x="28717" y="234166"/>
                </a:lnTo>
                <a:lnTo>
                  <a:pt x="24384" y="212089"/>
                </a:lnTo>
                <a:close/>
              </a:path>
              <a:path w="120650" h="311150">
                <a:moveTo>
                  <a:pt x="110059" y="135000"/>
                </a:moveTo>
                <a:lnTo>
                  <a:pt x="63627" y="135000"/>
                </a:lnTo>
                <a:lnTo>
                  <a:pt x="76327" y="141605"/>
                </a:lnTo>
                <a:lnTo>
                  <a:pt x="81534" y="148081"/>
                </a:lnTo>
                <a:lnTo>
                  <a:pt x="92328" y="193675"/>
                </a:lnTo>
                <a:lnTo>
                  <a:pt x="92207" y="205739"/>
                </a:lnTo>
                <a:lnTo>
                  <a:pt x="82486" y="248697"/>
                </a:lnTo>
                <a:lnTo>
                  <a:pt x="55625" y="267100"/>
                </a:lnTo>
                <a:lnTo>
                  <a:pt x="109764" y="267100"/>
                </a:lnTo>
                <a:lnTo>
                  <a:pt x="119126" y="226012"/>
                </a:lnTo>
                <a:lnTo>
                  <a:pt x="120650" y="205739"/>
                </a:lnTo>
                <a:lnTo>
                  <a:pt x="120641" y="193675"/>
                </a:lnTo>
                <a:lnTo>
                  <a:pt x="114982" y="151558"/>
                </a:lnTo>
                <a:lnTo>
                  <a:pt x="112615" y="142956"/>
                </a:lnTo>
                <a:lnTo>
                  <a:pt x="110059" y="135000"/>
                </a:lnTo>
                <a:close/>
              </a:path>
              <a:path w="120650" h="311150">
                <a:moveTo>
                  <a:pt x="113918" y="0"/>
                </a:moveTo>
                <a:lnTo>
                  <a:pt x="25527" y="0"/>
                </a:lnTo>
                <a:lnTo>
                  <a:pt x="17458" y="63670"/>
                </a:lnTo>
                <a:lnTo>
                  <a:pt x="11241" y="112381"/>
                </a:lnTo>
                <a:lnTo>
                  <a:pt x="7274" y="143196"/>
                </a:lnTo>
                <a:lnTo>
                  <a:pt x="5206" y="159004"/>
                </a:lnTo>
                <a:lnTo>
                  <a:pt x="27686" y="163194"/>
                </a:lnTo>
                <a:lnTo>
                  <a:pt x="56515" y="135127"/>
                </a:lnTo>
                <a:lnTo>
                  <a:pt x="63627" y="135000"/>
                </a:lnTo>
                <a:lnTo>
                  <a:pt x="110059" y="135000"/>
                </a:lnTo>
                <a:lnTo>
                  <a:pt x="109855" y="134365"/>
                </a:lnTo>
                <a:lnTo>
                  <a:pt x="88105" y="105156"/>
                </a:lnTo>
                <a:lnTo>
                  <a:pt x="36703" y="105156"/>
                </a:lnTo>
                <a:lnTo>
                  <a:pt x="39177" y="93323"/>
                </a:lnTo>
                <a:lnTo>
                  <a:pt x="41640" y="78597"/>
                </a:lnTo>
                <a:lnTo>
                  <a:pt x="44078" y="60989"/>
                </a:lnTo>
                <a:lnTo>
                  <a:pt x="46481" y="40512"/>
                </a:lnTo>
                <a:lnTo>
                  <a:pt x="113918" y="40512"/>
                </a:lnTo>
                <a:lnTo>
                  <a:pt x="113918" y="0"/>
                </a:lnTo>
                <a:close/>
              </a:path>
              <a:path w="120650" h="311150">
                <a:moveTo>
                  <a:pt x="62737" y="95631"/>
                </a:moveTo>
                <a:lnTo>
                  <a:pt x="55669" y="95869"/>
                </a:lnTo>
                <a:lnTo>
                  <a:pt x="48958" y="97535"/>
                </a:lnTo>
                <a:lnTo>
                  <a:pt x="42628" y="100631"/>
                </a:lnTo>
                <a:lnTo>
                  <a:pt x="36703" y="105156"/>
                </a:lnTo>
                <a:lnTo>
                  <a:pt x="88105" y="105156"/>
                </a:lnTo>
                <a:lnTo>
                  <a:pt x="83812" y="102256"/>
                </a:lnTo>
                <a:lnTo>
                  <a:pt x="76930" y="98885"/>
                </a:lnTo>
                <a:lnTo>
                  <a:pt x="69905" y="96680"/>
                </a:lnTo>
                <a:lnTo>
                  <a:pt x="62737" y="95631"/>
                </a:lnTo>
                <a:close/>
              </a:path>
            </a:pathLst>
          </a:custGeom>
          <a:solidFill>
            <a:srgbClr val="087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09141" y="4366386"/>
            <a:ext cx="121285" cy="311150"/>
          </a:xfrm>
          <a:custGeom>
            <a:avLst/>
            <a:gdLst/>
            <a:ahLst/>
            <a:cxnLst/>
            <a:rect l="l" t="t" r="r" b="b"/>
            <a:pathLst>
              <a:path w="121285" h="311150">
                <a:moveTo>
                  <a:pt x="25527" y="0"/>
                </a:moveTo>
                <a:lnTo>
                  <a:pt x="47625" y="0"/>
                </a:lnTo>
                <a:lnTo>
                  <a:pt x="69722" y="0"/>
                </a:lnTo>
                <a:lnTo>
                  <a:pt x="91820" y="0"/>
                </a:lnTo>
                <a:lnTo>
                  <a:pt x="113918" y="0"/>
                </a:lnTo>
                <a:lnTo>
                  <a:pt x="113918" y="10098"/>
                </a:lnTo>
                <a:lnTo>
                  <a:pt x="113918" y="20208"/>
                </a:lnTo>
                <a:lnTo>
                  <a:pt x="113918" y="30343"/>
                </a:lnTo>
                <a:lnTo>
                  <a:pt x="113918" y="40512"/>
                </a:lnTo>
                <a:lnTo>
                  <a:pt x="97059" y="40512"/>
                </a:lnTo>
                <a:lnTo>
                  <a:pt x="80200" y="40512"/>
                </a:lnTo>
                <a:lnTo>
                  <a:pt x="63341" y="40512"/>
                </a:lnTo>
                <a:lnTo>
                  <a:pt x="46481" y="40512"/>
                </a:lnTo>
                <a:lnTo>
                  <a:pt x="44078" y="60989"/>
                </a:lnTo>
                <a:lnTo>
                  <a:pt x="41640" y="78597"/>
                </a:lnTo>
                <a:lnTo>
                  <a:pt x="39177" y="93323"/>
                </a:lnTo>
                <a:lnTo>
                  <a:pt x="36703" y="105156"/>
                </a:lnTo>
                <a:lnTo>
                  <a:pt x="42628" y="100631"/>
                </a:lnTo>
                <a:lnTo>
                  <a:pt x="48958" y="97535"/>
                </a:lnTo>
                <a:lnTo>
                  <a:pt x="55669" y="95869"/>
                </a:lnTo>
                <a:lnTo>
                  <a:pt x="62737" y="95631"/>
                </a:lnTo>
                <a:lnTo>
                  <a:pt x="69905" y="96680"/>
                </a:lnTo>
                <a:lnTo>
                  <a:pt x="102060" y="118824"/>
                </a:lnTo>
                <a:lnTo>
                  <a:pt x="116945" y="160137"/>
                </a:lnTo>
                <a:lnTo>
                  <a:pt x="120723" y="195927"/>
                </a:lnTo>
                <a:lnTo>
                  <a:pt x="120650" y="205739"/>
                </a:lnTo>
                <a:lnTo>
                  <a:pt x="115697" y="246761"/>
                </a:lnTo>
                <a:lnTo>
                  <a:pt x="97795" y="288482"/>
                </a:lnTo>
                <a:lnTo>
                  <a:pt x="59969" y="310753"/>
                </a:lnTo>
                <a:lnTo>
                  <a:pt x="51943" y="310514"/>
                </a:lnTo>
                <a:lnTo>
                  <a:pt x="14400" y="280588"/>
                </a:lnTo>
                <a:lnTo>
                  <a:pt x="1524" y="235457"/>
                </a:lnTo>
                <a:lnTo>
                  <a:pt x="508" y="227837"/>
                </a:lnTo>
                <a:lnTo>
                  <a:pt x="0" y="224027"/>
                </a:lnTo>
                <a:lnTo>
                  <a:pt x="6096" y="221073"/>
                </a:lnTo>
                <a:lnTo>
                  <a:pt x="12192" y="218106"/>
                </a:lnTo>
                <a:lnTo>
                  <a:pt x="18288" y="215116"/>
                </a:lnTo>
                <a:lnTo>
                  <a:pt x="24384" y="212089"/>
                </a:lnTo>
                <a:lnTo>
                  <a:pt x="28717" y="234166"/>
                </a:lnTo>
                <a:lnTo>
                  <a:pt x="34099" y="250491"/>
                </a:lnTo>
                <a:lnTo>
                  <a:pt x="40528" y="261078"/>
                </a:lnTo>
                <a:lnTo>
                  <a:pt x="48006" y="265938"/>
                </a:lnTo>
                <a:lnTo>
                  <a:pt x="55625" y="267100"/>
                </a:lnTo>
                <a:lnTo>
                  <a:pt x="62484" y="266573"/>
                </a:lnTo>
                <a:lnTo>
                  <a:pt x="88392" y="233044"/>
                </a:lnTo>
                <a:lnTo>
                  <a:pt x="92328" y="193675"/>
                </a:lnTo>
                <a:lnTo>
                  <a:pt x="91761" y="183288"/>
                </a:lnTo>
                <a:lnTo>
                  <a:pt x="76327" y="141605"/>
                </a:lnTo>
                <a:lnTo>
                  <a:pt x="63627" y="135000"/>
                </a:lnTo>
                <a:lnTo>
                  <a:pt x="56515" y="135127"/>
                </a:lnTo>
                <a:lnTo>
                  <a:pt x="27686" y="163194"/>
                </a:lnTo>
                <a:lnTo>
                  <a:pt x="20193" y="161798"/>
                </a:lnTo>
                <a:lnTo>
                  <a:pt x="12700" y="160400"/>
                </a:lnTo>
                <a:lnTo>
                  <a:pt x="5206" y="159004"/>
                </a:lnTo>
                <a:lnTo>
                  <a:pt x="7274" y="143196"/>
                </a:lnTo>
                <a:lnTo>
                  <a:pt x="11366" y="111410"/>
                </a:lnTo>
                <a:lnTo>
                  <a:pt x="17458" y="63670"/>
                </a:lnTo>
                <a:lnTo>
                  <a:pt x="25527" y="0"/>
                </a:lnTo>
                <a:close/>
              </a:path>
            </a:pathLst>
          </a:custGeom>
          <a:ln w="3175">
            <a:solidFill>
              <a:srgbClr val="087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1288" y="5367528"/>
            <a:ext cx="6086856" cy="18592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99388" y="4946903"/>
            <a:ext cx="6048756" cy="5333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99388" y="4946903"/>
            <a:ext cx="6049010" cy="533400"/>
          </a:xfrm>
          <a:custGeom>
            <a:avLst/>
            <a:gdLst/>
            <a:ahLst/>
            <a:cxnLst/>
            <a:rect l="l" t="t" r="r" b="b"/>
            <a:pathLst>
              <a:path w="6049009" h="533400">
                <a:moveTo>
                  <a:pt x="0" y="88900"/>
                </a:moveTo>
                <a:lnTo>
                  <a:pt x="6986" y="54274"/>
                </a:lnTo>
                <a:lnTo>
                  <a:pt x="26038" y="26019"/>
                </a:lnTo>
                <a:lnTo>
                  <a:pt x="54296" y="6979"/>
                </a:lnTo>
                <a:lnTo>
                  <a:pt x="88900" y="0"/>
                </a:lnTo>
                <a:lnTo>
                  <a:pt x="5959856" y="0"/>
                </a:lnTo>
                <a:lnTo>
                  <a:pt x="5994481" y="6979"/>
                </a:lnTo>
                <a:lnTo>
                  <a:pt x="6022736" y="26019"/>
                </a:lnTo>
                <a:lnTo>
                  <a:pt x="6041776" y="54274"/>
                </a:lnTo>
                <a:lnTo>
                  <a:pt x="6048756" y="88900"/>
                </a:lnTo>
                <a:lnTo>
                  <a:pt x="6048756" y="444500"/>
                </a:lnTo>
                <a:lnTo>
                  <a:pt x="6041776" y="479125"/>
                </a:lnTo>
                <a:lnTo>
                  <a:pt x="6022736" y="507380"/>
                </a:lnTo>
                <a:lnTo>
                  <a:pt x="5994481" y="526420"/>
                </a:lnTo>
                <a:lnTo>
                  <a:pt x="5959856" y="533400"/>
                </a:lnTo>
                <a:lnTo>
                  <a:pt x="88900" y="533400"/>
                </a:lnTo>
                <a:lnTo>
                  <a:pt x="54296" y="526420"/>
                </a:lnTo>
                <a:lnTo>
                  <a:pt x="26038" y="507380"/>
                </a:lnTo>
                <a:lnTo>
                  <a:pt x="6986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9144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850898" y="2435097"/>
            <a:ext cx="2500630" cy="292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18415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Microsoft YaHei"/>
                <a:cs typeface="Microsoft YaHei"/>
              </a:rPr>
              <a:t>设计规范</a:t>
            </a:r>
            <a:endParaRPr sz="18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Microsoft YaHei"/>
                <a:cs typeface="Microsoft YaHei"/>
              </a:rPr>
              <a:t>开发规范</a:t>
            </a:r>
            <a:endParaRPr sz="18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255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</a:pPr>
            <a:r>
              <a:rPr sz="1800" b="1" dirty="0">
                <a:latin typeface="Microsoft YaHei"/>
                <a:cs typeface="Microsoft YaHei"/>
              </a:rPr>
              <a:t>最佳实践</a:t>
            </a:r>
            <a:endParaRPr sz="18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  <a:spcBef>
                <a:spcPts val="1080"/>
              </a:spcBef>
            </a:pPr>
            <a:r>
              <a:rPr sz="1800" b="1" spc="-5" dirty="0">
                <a:latin typeface="Microsoft YaHei"/>
                <a:cs typeface="Microsoft YaHei"/>
              </a:rPr>
              <a:t>分库分表</a:t>
            </a:r>
            <a:endParaRPr sz="18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  <a:spcBef>
                <a:spcPts val="1230"/>
              </a:spcBef>
            </a:pPr>
            <a:r>
              <a:rPr sz="1800" b="1" spc="-5" dirty="0">
                <a:latin typeface="Microsoft YaHei"/>
                <a:cs typeface="Microsoft YaHei"/>
              </a:rPr>
              <a:t>O</a:t>
            </a:r>
            <a:r>
              <a:rPr sz="1800" b="1" spc="5" dirty="0">
                <a:latin typeface="Microsoft YaHei"/>
                <a:cs typeface="Microsoft YaHei"/>
              </a:rPr>
              <a:t>r</a:t>
            </a:r>
            <a:r>
              <a:rPr sz="1800" b="1" spc="-5" dirty="0">
                <a:latin typeface="Microsoft YaHei"/>
                <a:cs typeface="Microsoft YaHei"/>
              </a:rPr>
              <a:t>ac</a:t>
            </a:r>
            <a:r>
              <a:rPr sz="1800" b="1" spc="-15" dirty="0">
                <a:latin typeface="Microsoft YaHei"/>
                <a:cs typeface="Microsoft YaHei"/>
              </a:rPr>
              <a:t>l</a:t>
            </a:r>
            <a:r>
              <a:rPr sz="1800" b="1" spc="-5" dirty="0">
                <a:latin typeface="Microsoft YaHei"/>
                <a:cs typeface="Microsoft YaHei"/>
              </a:rPr>
              <a:t>e</a:t>
            </a:r>
            <a:r>
              <a:rPr sz="1800" b="1" dirty="0">
                <a:latin typeface="Microsoft YaHei"/>
                <a:cs typeface="Microsoft YaHei"/>
              </a:rPr>
              <a:t>与</a:t>
            </a:r>
            <a:r>
              <a:rPr sz="1800" b="1" spc="-5" dirty="0">
                <a:latin typeface="Microsoft YaHei"/>
                <a:cs typeface="Microsoft YaHei"/>
              </a:rPr>
              <a:t>My</a:t>
            </a:r>
            <a:r>
              <a:rPr sz="1800" b="1" spc="-10" dirty="0">
                <a:latin typeface="Microsoft YaHei"/>
                <a:cs typeface="Microsoft YaHei"/>
              </a:rPr>
              <a:t>S</a:t>
            </a:r>
            <a:r>
              <a:rPr sz="1800" b="1" spc="-5" dirty="0">
                <a:latin typeface="Microsoft YaHei"/>
                <a:cs typeface="Microsoft YaHei"/>
              </a:rPr>
              <a:t>Q</a:t>
            </a:r>
            <a:r>
              <a:rPr sz="1800" b="1" dirty="0">
                <a:latin typeface="Microsoft YaHei"/>
                <a:cs typeface="Microsoft YaHei"/>
              </a:rPr>
              <a:t>L的差别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509273" y="5073777"/>
            <a:ext cx="120650" cy="282575"/>
          </a:xfrm>
          <a:custGeom>
            <a:avLst/>
            <a:gdLst/>
            <a:ahLst/>
            <a:cxnLst/>
            <a:rect l="l" t="t" r="r" b="b"/>
            <a:pathLst>
              <a:path w="120650" h="282575">
                <a:moveTo>
                  <a:pt x="91307" y="0"/>
                </a:moveTo>
                <a:lnTo>
                  <a:pt x="62605" y="0"/>
                </a:lnTo>
                <a:lnTo>
                  <a:pt x="19806" y="102489"/>
                </a:lnTo>
                <a:lnTo>
                  <a:pt x="5709" y="142240"/>
                </a:lnTo>
                <a:lnTo>
                  <a:pt x="121" y="181356"/>
                </a:lnTo>
                <a:lnTo>
                  <a:pt x="0" y="193139"/>
                </a:lnTo>
                <a:lnTo>
                  <a:pt x="771" y="205232"/>
                </a:lnTo>
                <a:lnTo>
                  <a:pt x="13313" y="252968"/>
                </a:lnTo>
                <a:lnTo>
                  <a:pt x="43888" y="280050"/>
                </a:lnTo>
                <a:lnTo>
                  <a:pt x="64383" y="282321"/>
                </a:lnTo>
                <a:lnTo>
                  <a:pt x="74834" y="280560"/>
                </a:lnTo>
                <a:lnTo>
                  <a:pt x="104661" y="254396"/>
                </a:lnTo>
                <a:lnTo>
                  <a:pt x="109178" y="245491"/>
                </a:lnTo>
                <a:lnTo>
                  <a:pt x="59557" y="245491"/>
                </a:lnTo>
                <a:lnTo>
                  <a:pt x="53084" y="244300"/>
                </a:lnTo>
                <a:lnTo>
                  <a:pt x="28759" y="205813"/>
                </a:lnTo>
                <a:lnTo>
                  <a:pt x="27807" y="195453"/>
                </a:lnTo>
                <a:lnTo>
                  <a:pt x="27837" y="184404"/>
                </a:lnTo>
                <a:lnTo>
                  <a:pt x="37207" y="146581"/>
                </a:lnTo>
                <a:lnTo>
                  <a:pt x="59303" y="132587"/>
                </a:lnTo>
                <a:lnTo>
                  <a:pt x="110854" y="132587"/>
                </a:lnTo>
                <a:lnTo>
                  <a:pt x="110497" y="131699"/>
                </a:lnTo>
                <a:lnTo>
                  <a:pt x="105388" y="122936"/>
                </a:lnTo>
                <a:lnTo>
                  <a:pt x="98825" y="114554"/>
                </a:lnTo>
                <a:lnTo>
                  <a:pt x="90799" y="106553"/>
                </a:lnTo>
                <a:lnTo>
                  <a:pt x="83792" y="101854"/>
                </a:lnTo>
                <a:lnTo>
                  <a:pt x="48381" y="101854"/>
                </a:lnTo>
                <a:lnTo>
                  <a:pt x="91307" y="0"/>
                </a:lnTo>
                <a:close/>
              </a:path>
              <a:path w="120650" h="282575">
                <a:moveTo>
                  <a:pt x="110854" y="132587"/>
                </a:moveTo>
                <a:lnTo>
                  <a:pt x="59303" y="132587"/>
                </a:lnTo>
                <a:lnTo>
                  <a:pt x="61589" y="132715"/>
                </a:lnTo>
                <a:lnTo>
                  <a:pt x="68447" y="132969"/>
                </a:lnTo>
                <a:lnTo>
                  <a:pt x="74797" y="136017"/>
                </a:lnTo>
                <a:lnTo>
                  <a:pt x="92196" y="184404"/>
                </a:lnTo>
                <a:lnTo>
                  <a:pt x="91620" y="199024"/>
                </a:lnTo>
                <a:lnTo>
                  <a:pt x="77773" y="237525"/>
                </a:lnTo>
                <a:lnTo>
                  <a:pt x="59557" y="245491"/>
                </a:lnTo>
                <a:lnTo>
                  <a:pt x="109178" y="245491"/>
                </a:lnTo>
                <a:lnTo>
                  <a:pt x="119691" y="203088"/>
                </a:lnTo>
                <a:lnTo>
                  <a:pt x="120517" y="181356"/>
                </a:lnTo>
                <a:lnTo>
                  <a:pt x="119899" y="170668"/>
                </a:lnTo>
                <a:lnTo>
                  <a:pt x="118627" y="160337"/>
                </a:lnTo>
                <a:lnTo>
                  <a:pt x="116712" y="150387"/>
                </a:lnTo>
                <a:lnTo>
                  <a:pt x="114167" y="140843"/>
                </a:lnTo>
                <a:lnTo>
                  <a:pt x="110854" y="132587"/>
                </a:lnTo>
                <a:close/>
              </a:path>
              <a:path w="120650" h="282575">
                <a:moveTo>
                  <a:pt x="71495" y="97583"/>
                </a:moveTo>
                <a:lnTo>
                  <a:pt x="60402" y="98069"/>
                </a:lnTo>
                <a:lnTo>
                  <a:pt x="48381" y="101854"/>
                </a:lnTo>
                <a:lnTo>
                  <a:pt x="83792" y="101854"/>
                </a:lnTo>
                <a:lnTo>
                  <a:pt x="81635" y="100407"/>
                </a:lnTo>
                <a:lnTo>
                  <a:pt x="71495" y="97583"/>
                </a:lnTo>
                <a:close/>
              </a:path>
            </a:pathLst>
          </a:custGeom>
          <a:solidFill>
            <a:srgbClr val="087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7079" y="5206365"/>
            <a:ext cx="64769" cy="113030"/>
          </a:xfrm>
          <a:custGeom>
            <a:avLst/>
            <a:gdLst/>
            <a:ahLst/>
            <a:cxnLst/>
            <a:rect l="l" t="t" r="r" b="b"/>
            <a:pathLst>
              <a:path w="64769" h="113029">
                <a:moveTo>
                  <a:pt x="33783" y="127"/>
                </a:moveTo>
                <a:lnTo>
                  <a:pt x="31497" y="0"/>
                </a:lnTo>
                <a:lnTo>
                  <a:pt x="29084" y="127"/>
                </a:lnTo>
                <a:lnTo>
                  <a:pt x="26671" y="635"/>
                </a:lnTo>
                <a:lnTo>
                  <a:pt x="2805" y="31896"/>
                </a:lnTo>
                <a:lnTo>
                  <a:pt x="0" y="52177"/>
                </a:lnTo>
                <a:lnTo>
                  <a:pt x="1" y="62865"/>
                </a:lnTo>
                <a:lnTo>
                  <a:pt x="14142" y="104473"/>
                </a:lnTo>
                <a:lnTo>
                  <a:pt x="31751" y="112903"/>
                </a:lnTo>
                <a:lnTo>
                  <a:pt x="38348" y="112264"/>
                </a:lnTo>
                <a:lnTo>
                  <a:pt x="62073" y="79057"/>
                </a:lnTo>
                <a:lnTo>
                  <a:pt x="64390" y="51816"/>
                </a:lnTo>
                <a:lnTo>
                  <a:pt x="63674" y="37451"/>
                </a:lnTo>
                <a:lnTo>
                  <a:pt x="40641" y="381"/>
                </a:lnTo>
                <a:lnTo>
                  <a:pt x="33783" y="127"/>
                </a:lnTo>
                <a:close/>
              </a:path>
            </a:pathLst>
          </a:custGeom>
          <a:ln w="3175">
            <a:solidFill>
              <a:srgbClr val="087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09273" y="5073777"/>
            <a:ext cx="120650" cy="282575"/>
          </a:xfrm>
          <a:custGeom>
            <a:avLst/>
            <a:gdLst/>
            <a:ahLst/>
            <a:cxnLst/>
            <a:rect l="l" t="t" r="r" b="b"/>
            <a:pathLst>
              <a:path w="120650" h="282575">
                <a:moveTo>
                  <a:pt x="62605" y="0"/>
                </a:moveTo>
                <a:lnTo>
                  <a:pt x="69822" y="0"/>
                </a:lnTo>
                <a:lnTo>
                  <a:pt x="77003" y="0"/>
                </a:lnTo>
                <a:lnTo>
                  <a:pt x="84161" y="0"/>
                </a:lnTo>
                <a:lnTo>
                  <a:pt x="91307" y="0"/>
                </a:lnTo>
                <a:lnTo>
                  <a:pt x="80563" y="25451"/>
                </a:lnTo>
                <a:lnTo>
                  <a:pt x="69844" y="50927"/>
                </a:lnTo>
                <a:lnTo>
                  <a:pt x="59124" y="76402"/>
                </a:lnTo>
                <a:lnTo>
                  <a:pt x="48381" y="101854"/>
                </a:lnTo>
                <a:lnTo>
                  <a:pt x="60402" y="98069"/>
                </a:lnTo>
                <a:lnTo>
                  <a:pt x="98825" y="114554"/>
                </a:lnTo>
                <a:lnTo>
                  <a:pt x="116712" y="150387"/>
                </a:lnTo>
                <a:lnTo>
                  <a:pt x="120517" y="181356"/>
                </a:lnTo>
                <a:lnTo>
                  <a:pt x="120449" y="192264"/>
                </a:lnTo>
                <a:lnTo>
                  <a:pt x="113321" y="234965"/>
                </a:lnTo>
                <a:lnTo>
                  <a:pt x="92118" y="271087"/>
                </a:lnTo>
                <a:lnTo>
                  <a:pt x="64383" y="282321"/>
                </a:lnTo>
                <a:lnTo>
                  <a:pt x="53736" y="282180"/>
                </a:lnTo>
                <a:lnTo>
                  <a:pt x="19323" y="262165"/>
                </a:lnTo>
                <a:lnTo>
                  <a:pt x="2424" y="217610"/>
                </a:lnTo>
                <a:lnTo>
                  <a:pt x="0" y="193139"/>
                </a:lnTo>
                <a:lnTo>
                  <a:pt x="121" y="181356"/>
                </a:lnTo>
                <a:lnTo>
                  <a:pt x="5709" y="142240"/>
                </a:lnTo>
                <a:lnTo>
                  <a:pt x="19806" y="102489"/>
                </a:lnTo>
                <a:lnTo>
                  <a:pt x="41205" y="51244"/>
                </a:lnTo>
                <a:lnTo>
                  <a:pt x="51917" y="25622"/>
                </a:lnTo>
                <a:lnTo>
                  <a:pt x="62605" y="0"/>
                </a:lnTo>
                <a:close/>
              </a:path>
            </a:pathLst>
          </a:custGeom>
          <a:ln w="3175">
            <a:solidFill>
              <a:srgbClr val="087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-5" dirty="0"/>
              <a:t>恒生电子股份有限公司</a:t>
            </a:r>
            <a:r>
              <a:rPr spc="40" dirty="0"/>
              <a:t> </a:t>
            </a:r>
            <a:r>
              <a:rPr spc="405" dirty="0">
                <a:latin typeface="Arial"/>
                <a:cs typeface="Arial"/>
              </a:rPr>
              <a:t>|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8140" y="448055"/>
            <a:ext cx="2033016" cy="845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pc="10" dirty="0">
                <a:latin typeface="Microsoft YaHei"/>
                <a:cs typeface="Microsoft YaHei"/>
              </a:rPr>
              <a:t>设计规范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-5" dirty="0"/>
              <a:t>恒生电子股份有限公司</a:t>
            </a:r>
            <a:r>
              <a:rPr spc="40" dirty="0"/>
              <a:t> </a:t>
            </a:r>
            <a:r>
              <a:rPr spc="405" dirty="0">
                <a:latin typeface="Arial"/>
                <a:cs typeface="Arial"/>
              </a:rPr>
              <a:t>|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842949" y="1562353"/>
            <a:ext cx="7458100" cy="23083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ct val="100000"/>
              </a:lnSpc>
              <a:tabLst>
                <a:tab pos="383540" algn="l"/>
              </a:tabLst>
            </a:pPr>
            <a:r>
              <a:rPr dirty="0">
                <a:solidFill>
                  <a:srgbClr val="174097"/>
                </a:solidFill>
                <a:latin typeface="Arial"/>
                <a:cs typeface="Arial"/>
              </a:rPr>
              <a:t>●	</a:t>
            </a:r>
            <a:r>
              <a:rPr dirty="0"/>
              <a:t>所有表必须包含</a:t>
            </a:r>
            <a:r>
              <a:rPr spc="-5" dirty="0">
                <a:latin typeface="Arial"/>
                <a:cs typeface="Arial"/>
              </a:rPr>
              <a:t>PK</a:t>
            </a:r>
            <a:r>
              <a:rPr dirty="0"/>
              <a:t>，且主键尽可能的小，尽可能不</a:t>
            </a:r>
          </a:p>
          <a:p>
            <a:pPr marL="383540">
              <a:lnSpc>
                <a:spcPct val="100000"/>
              </a:lnSpc>
            </a:pPr>
            <a:r>
              <a:rPr spc="-5" dirty="0"/>
              <a:t>使用字符串类型，一般不应该超</a:t>
            </a:r>
            <a:r>
              <a:rPr dirty="0"/>
              <a:t>过</a:t>
            </a:r>
            <a:r>
              <a:rPr spc="-5" dirty="0">
                <a:latin typeface="Arial"/>
                <a:cs typeface="Arial"/>
              </a:rPr>
              <a:t>4</a:t>
            </a:r>
            <a:r>
              <a:rPr dirty="0"/>
              <a:t>个字段</a:t>
            </a:r>
          </a:p>
          <a:p>
            <a:pPr marL="40640">
              <a:lnSpc>
                <a:spcPct val="100000"/>
              </a:lnSpc>
              <a:spcBef>
                <a:spcPts val="1155"/>
              </a:spcBef>
              <a:tabLst>
                <a:tab pos="383540" algn="l"/>
              </a:tabLst>
            </a:pPr>
            <a:r>
              <a:rPr dirty="0">
                <a:solidFill>
                  <a:srgbClr val="174097"/>
                </a:solidFill>
                <a:latin typeface="Arial"/>
                <a:cs typeface="Arial"/>
              </a:rPr>
              <a:t>●	</a:t>
            </a:r>
            <a:r>
              <a:rPr dirty="0"/>
              <a:t>使用标准字段</a:t>
            </a:r>
          </a:p>
          <a:p>
            <a:pPr marL="383540" marR="153670" indent="-343535">
              <a:lnSpc>
                <a:spcPct val="100000"/>
              </a:lnSpc>
              <a:spcBef>
                <a:spcPts val="1150"/>
              </a:spcBef>
              <a:tabLst>
                <a:tab pos="383540" algn="l"/>
              </a:tabLst>
            </a:pPr>
            <a:r>
              <a:rPr dirty="0">
                <a:solidFill>
                  <a:srgbClr val="174097"/>
                </a:solidFill>
                <a:latin typeface="Arial"/>
                <a:cs typeface="Arial"/>
              </a:rPr>
              <a:t>●	</a:t>
            </a:r>
            <a:r>
              <a:rPr dirty="0"/>
              <a:t>不要</a:t>
            </a:r>
            <a:r>
              <a:rPr spc="-5" dirty="0">
                <a:latin typeface="Arial"/>
                <a:cs typeface="Arial"/>
              </a:rPr>
              <a:t>VARCHAR</a:t>
            </a:r>
            <a:r>
              <a:rPr dirty="0"/>
              <a:t>就默认成</a:t>
            </a:r>
            <a:r>
              <a:rPr dirty="0" smtClean="0">
                <a:latin typeface="Arial"/>
                <a:cs typeface="Arial"/>
              </a:rPr>
              <a:t>255</a:t>
            </a:r>
            <a:endParaRPr dirty="0"/>
          </a:p>
          <a:p>
            <a:pPr marL="383540" marR="5080" indent="-342900">
              <a:lnSpc>
                <a:spcPct val="100000"/>
              </a:lnSpc>
              <a:spcBef>
                <a:spcPts val="1155"/>
              </a:spcBef>
              <a:buClr>
                <a:srgbClr val="174097"/>
              </a:buClr>
              <a:buFont typeface="Arial"/>
              <a:buChar char="●"/>
              <a:tabLst>
                <a:tab pos="384175" algn="l"/>
              </a:tabLst>
            </a:pPr>
            <a:r>
              <a:rPr dirty="0" err="1"/>
              <a:t>用</a:t>
            </a:r>
            <a:r>
              <a:rPr spc="-5" dirty="0" err="1" smtClean="0">
                <a:latin typeface="Arial"/>
                <a:cs typeface="Arial"/>
              </a:rPr>
              <a:t>VARCHAR</a:t>
            </a:r>
            <a:r>
              <a:rPr dirty="0" err="1" smtClean="0"/>
              <a:t>取代</a:t>
            </a:r>
            <a:r>
              <a:rPr dirty="0" err="1" smtClean="0">
                <a:latin typeface="Arial"/>
                <a:cs typeface="Arial"/>
              </a:rPr>
              <a:t>TE</a:t>
            </a:r>
            <a:r>
              <a:rPr spc="-15" dirty="0" err="1" smtClean="0">
                <a:latin typeface="Arial"/>
                <a:cs typeface="Arial"/>
              </a:rPr>
              <a:t>X</a:t>
            </a:r>
            <a:r>
              <a:rPr dirty="0" err="1" smtClean="0">
                <a:latin typeface="Arial"/>
                <a:cs typeface="Arial"/>
              </a:rPr>
              <a:t>T</a:t>
            </a:r>
            <a:r>
              <a:rPr dirty="0" smtClean="0">
                <a:latin typeface="Arial"/>
                <a:cs typeface="Arial"/>
              </a:rPr>
              <a:t>/LONGTEX</a:t>
            </a:r>
            <a:r>
              <a:rPr spc="-5" dirty="0" smtClean="0">
                <a:latin typeface="Arial"/>
                <a:cs typeface="Arial"/>
              </a:rPr>
              <a:t>T</a:t>
            </a:r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8140" y="448055"/>
            <a:ext cx="2033016" cy="845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pc="10" dirty="0">
                <a:latin typeface="Microsoft YaHei"/>
                <a:cs typeface="Microsoft YaHei"/>
              </a:rPr>
              <a:t>设计规范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-5" dirty="0"/>
              <a:t>恒生电子股份有限公司</a:t>
            </a:r>
            <a:r>
              <a:rPr spc="40" dirty="0"/>
              <a:t> </a:t>
            </a:r>
            <a:r>
              <a:rPr spc="405" dirty="0">
                <a:latin typeface="Arial"/>
                <a:cs typeface="Arial"/>
              </a:rPr>
              <a:t>|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0915" y="1562353"/>
            <a:ext cx="7428865" cy="4985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2400" dirty="0">
                <a:solidFill>
                  <a:srgbClr val="174097"/>
                </a:solidFill>
                <a:latin typeface="Arial"/>
                <a:cs typeface="Arial"/>
              </a:rPr>
              <a:t>●	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索引应限制在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16 </a:t>
            </a:r>
            <a:r>
              <a:rPr lang="en-US" sz="2400" dirty="0" smtClean="0">
                <a:solidFill>
                  <a:srgbClr val="000063"/>
                </a:solidFill>
                <a:latin typeface="Arial"/>
                <a:cs typeface="Arial"/>
              </a:rPr>
              <a:t>B</a:t>
            </a:r>
            <a:r>
              <a:rPr sz="2400" dirty="0" smtClean="0">
                <a:solidFill>
                  <a:srgbClr val="000063"/>
                </a:solidFill>
                <a:latin typeface="Arial"/>
                <a:cs typeface="Arial"/>
              </a:rPr>
              <a:t>ytes/</a:t>
            </a:r>
            <a:r>
              <a:rPr sz="2400" dirty="0" err="1" smtClean="0">
                <a:solidFill>
                  <a:srgbClr val="000063"/>
                </a:solidFill>
                <a:latin typeface="Arial"/>
                <a:cs typeface="Arial"/>
              </a:rPr>
              <a:t>char</a:t>
            </a:r>
            <a:r>
              <a:rPr sz="2400" spc="5" dirty="0" err="1" smtClean="0">
                <a:solidFill>
                  <a:srgbClr val="000063"/>
                </a:solidFill>
                <a:latin typeface="Arial"/>
                <a:cs typeface="Arial"/>
              </a:rPr>
              <a:t>s</a:t>
            </a:r>
            <a:r>
              <a:rPr sz="2400" dirty="0" err="1">
                <a:solidFill>
                  <a:srgbClr val="000063"/>
                </a:solidFill>
                <a:latin typeface="SimSun"/>
                <a:cs typeface="SimSun"/>
              </a:rPr>
              <a:t>以下</a:t>
            </a:r>
            <a:endParaRPr sz="2400" dirty="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  <a:tabLst>
                <a:tab pos="355600" algn="l"/>
              </a:tabLst>
            </a:pPr>
            <a:r>
              <a:rPr sz="2400" dirty="0">
                <a:solidFill>
                  <a:srgbClr val="174097"/>
                </a:solidFill>
                <a:latin typeface="Arial"/>
                <a:cs typeface="Arial"/>
              </a:rPr>
              <a:t>●	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对于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MySQL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所有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WH</a:t>
            </a:r>
            <a:r>
              <a:rPr sz="2400" spc="-10" dirty="0">
                <a:solidFill>
                  <a:srgbClr val="000063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R</a:t>
            </a:r>
            <a:r>
              <a:rPr sz="2400" spc="-10" dirty="0">
                <a:solidFill>
                  <a:srgbClr val="000063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关联字段均加上索引</a:t>
            </a:r>
            <a:endParaRPr sz="2400" dirty="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  <a:tabLst>
                <a:tab pos="355600" algn="l"/>
              </a:tabLst>
            </a:pPr>
            <a:r>
              <a:rPr sz="2400" dirty="0">
                <a:solidFill>
                  <a:srgbClr val="174097"/>
                </a:solidFill>
                <a:latin typeface="Arial"/>
                <a:cs typeface="Arial"/>
              </a:rPr>
              <a:t>●	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默认字符集为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GB</a:t>
            </a:r>
            <a:r>
              <a:rPr sz="2400" spc="-5" dirty="0">
                <a:solidFill>
                  <a:srgbClr val="000063"/>
                </a:solidFill>
                <a:latin typeface="Arial"/>
                <a:cs typeface="Arial"/>
              </a:rPr>
              <a:t>K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，除非有明确要求默认设置为</a:t>
            </a:r>
            <a:endParaRPr sz="2400" dirty="0">
              <a:latin typeface="SimSun"/>
              <a:cs typeface="SimSun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U</a:t>
            </a:r>
            <a:r>
              <a:rPr sz="2400" spc="-10" dirty="0">
                <a:solidFill>
                  <a:srgbClr val="000063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000063"/>
                </a:solidFill>
                <a:latin typeface="Arial"/>
                <a:cs typeface="Arial"/>
              </a:rPr>
              <a:t>F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-</a:t>
            </a:r>
            <a:r>
              <a:rPr sz="2400" spc="-5" dirty="0">
                <a:solidFill>
                  <a:srgbClr val="000063"/>
                </a:solidFill>
                <a:latin typeface="Arial"/>
                <a:cs typeface="Arial"/>
              </a:rPr>
              <a:t>8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（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MySQL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支持字段级别设置字符集）</a:t>
            </a:r>
            <a:endParaRPr sz="2400" dirty="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  <a:tabLst>
                <a:tab pos="355600" algn="l"/>
              </a:tabLst>
            </a:pPr>
            <a:r>
              <a:rPr sz="2400" dirty="0">
                <a:solidFill>
                  <a:srgbClr val="174097"/>
                </a:solidFill>
                <a:latin typeface="Arial"/>
                <a:cs typeface="Arial"/>
              </a:rPr>
              <a:t>●	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所有字段均定义为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NOT</a:t>
            </a:r>
            <a:r>
              <a:rPr sz="2400" spc="-10" dirty="0">
                <a:solidFill>
                  <a:srgbClr val="00006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NULL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  <a:tabLst>
                <a:tab pos="355600" algn="l"/>
              </a:tabLst>
            </a:pPr>
            <a:r>
              <a:rPr sz="2400" dirty="0">
                <a:solidFill>
                  <a:srgbClr val="174097"/>
                </a:solidFill>
                <a:latin typeface="Arial"/>
                <a:cs typeface="Arial"/>
              </a:rPr>
              <a:t>●	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单个索引中的字段数不超</a:t>
            </a:r>
            <a:r>
              <a:rPr sz="2400" spc="5" dirty="0">
                <a:solidFill>
                  <a:srgbClr val="000063"/>
                </a:solidFill>
                <a:latin typeface="SimSun"/>
                <a:cs typeface="SimSun"/>
              </a:rPr>
              <a:t>过</a:t>
            </a:r>
            <a:r>
              <a:rPr sz="2400" spc="-5" dirty="0">
                <a:solidFill>
                  <a:srgbClr val="000063"/>
                </a:solidFill>
                <a:latin typeface="Arial"/>
                <a:cs typeface="Arial"/>
              </a:rPr>
              <a:t>5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个，否则就应该拆分表</a:t>
            </a:r>
            <a:endParaRPr sz="2400" dirty="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  <a:tabLst>
                <a:tab pos="355600" algn="l"/>
              </a:tabLst>
            </a:pPr>
            <a:r>
              <a:rPr sz="2400" dirty="0">
                <a:solidFill>
                  <a:srgbClr val="174097"/>
                </a:solidFill>
                <a:latin typeface="Arial"/>
                <a:cs typeface="Arial"/>
              </a:rPr>
              <a:t>●	</a:t>
            </a:r>
            <a:r>
              <a:rPr sz="2400" spc="-5" dirty="0">
                <a:solidFill>
                  <a:srgbClr val="000063"/>
                </a:solidFill>
                <a:latin typeface="SimSun"/>
                <a:cs typeface="SimSun"/>
              </a:rPr>
              <a:t>拆分大字段和访问频率低的字段，分离冷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热</a:t>
            </a:r>
            <a:r>
              <a:rPr sz="2400" spc="-5" dirty="0">
                <a:solidFill>
                  <a:srgbClr val="000063"/>
                </a:solidFill>
                <a:latin typeface="SimSun"/>
                <a:cs typeface="SimSun"/>
              </a:rPr>
              <a:t>数据</a:t>
            </a:r>
            <a:endParaRPr sz="2400" dirty="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  <a:tabLst>
                <a:tab pos="355600" algn="l"/>
              </a:tabLst>
            </a:pPr>
            <a:r>
              <a:rPr sz="2400" dirty="0">
                <a:solidFill>
                  <a:srgbClr val="174097"/>
                </a:solidFill>
                <a:latin typeface="Arial"/>
                <a:cs typeface="Arial"/>
              </a:rPr>
              <a:t>●	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选择合理的数据类型，区分开</a:t>
            </a:r>
            <a:r>
              <a:rPr sz="2400" spc="-535" dirty="0">
                <a:solidFill>
                  <a:srgbClr val="000063"/>
                </a:solidFill>
                <a:latin typeface="SimSun"/>
                <a:cs typeface="SimSun"/>
              </a:rPr>
              <a:t> 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TIN</a:t>
            </a:r>
            <a:r>
              <a:rPr sz="2400" spc="-10" dirty="0">
                <a:solidFill>
                  <a:srgbClr val="000063"/>
                </a:solidFill>
                <a:latin typeface="Arial"/>
                <a:cs typeface="Arial"/>
              </a:rPr>
              <a:t>Y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IN</a:t>
            </a:r>
            <a:r>
              <a:rPr sz="2400" spc="-5" dirty="0">
                <a:solidFill>
                  <a:srgbClr val="000063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（一个字节）</a:t>
            </a:r>
            <a:endParaRPr sz="2400" dirty="0">
              <a:latin typeface="SimSun"/>
              <a:cs typeface="SimSun"/>
            </a:endParaRPr>
          </a:p>
          <a:p>
            <a:pPr marL="355600" marR="137160">
              <a:lnSpc>
                <a:spcPct val="100000"/>
              </a:lnSpc>
            </a:pP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/</a:t>
            </a:r>
            <a:r>
              <a:rPr sz="2400" spc="-15" dirty="0">
                <a:solidFill>
                  <a:srgbClr val="00006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IN</a:t>
            </a:r>
            <a:r>
              <a:rPr sz="2400" spc="-5" dirty="0">
                <a:solidFill>
                  <a:srgbClr val="000063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（</a:t>
            </a:r>
            <a:r>
              <a:rPr sz="2400" spc="-5" dirty="0">
                <a:solidFill>
                  <a:srgbClr val="000063"/>
                </a:solidFill>
                <a:latin typeface="Arial"/>
                <a:cs typeface="Arial"/>
              </a:rPr>
              <a:t>4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个字节）</a:t>
            </a:r>
            <a:r>
              <a:rPr sz="2400" spc="-530" dirty="0">
                <a:solidFill>
                  <a:srgbClr val="000063"/>
                </a:solidFill>
                <a:latin typeface="SimSun"/>
                <a:cs typeface="SimSun"/>
              </a:rPr>
              <a:t> 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/</a:t>
            </a:r>
            <a:r>
              <a:rPr sz="2400" spc="-15" dirty="0">
                <a:solidFill>
                  <a:srgbClr val="00006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BIG</a:t>
            </a:r>
            <a:r>
              <a:rPr sz="2400" spc="5" dirty="0">
                <a:solidFill>
                  <a:srgbClr val="000063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000063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（</a:t>
            </a:r>
            <a:r>
              <a:rPr sz="2400" spc="-5" dirty="0">
                <a:solidFill>
                  <a:srgbClr val="000063"/>
                </a:solidFill>
                <a:latin typeface="Arial"/>
                <a:cs typeface="Arial"/>
              </a:rPr>
              <a:t>8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个字节）【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O</a:t>
            </a:r>
            <a:r>
              <a:rPr sz="2400" spc="5" dirty="0">
                <a:solidFill>
                  <a:srgbClr val="000063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acle n</a:t>
            </a:r>
            <a:r>
              <a:rPr sz="2400" spc="-10" dirty="0">
                <a:solidFill>
                  <a:srgbClr val="000063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mbe</a:t>
            </a:r>
            <a:r>
              <a:rPr sz="2400" spc="-5" dirty="0">
                <a:solidFill>
                  <a:srgbClr val="000063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000063"/>
                </a:solidFill>
                <a:latin typeface="SimSun"/>
                <a:cs typeface="SimSun"/>
              </a:rPr>
              <a:t>则是根据实际的数据值按需分配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，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MySQ</a:t>
            </a:r>
            <a:r>
              <a:rPr sz="2400" spc="-10" dirty="0">
                <a:solidFill>
                  <a:srgbClr val="000063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定 长分配】</a:t>
            </a:r>
            <a:endParaRPr sz="2400" dirty="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8140" y="448055"/>
            <a:ext cx="2033016" cy="845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pc="10" dirty="0">
                <a:latin typeface="Microsoft YaHei"/>
                <a:cs typeface="Microsoft YaHei"/>
              </a:rPr>
              <a:t>设计规范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-5" dirty="0"/>
              <a:t>恒生电子股份有限公司</a:t>
            </a:r>
            <a:r>
              <a:rPr spc="40" dirty="0"/>
              <a:t> </a:t>
            </a:r>
            <a:r>
              <a:rPr spc="405" dirty="0">
                <a:latin typeface="Arial"/>
                <a:cs typeface="Arial"/>
              </a:rPr>
              <a:t>|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0915" y="1576070"/>
            <a:ext cx="7379334" cy="4239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25"/>
              </a:lnSpc>
              <a:tabLst>
                <a:tab pos="355600" algn="l"/>
              </a:tabLst>
            </a:pPr>
            <a:r>
              <a:rPr sz="2400" dirty="0">
                <a:solidFill>
                  <a:srgbClr val="174097"/>
                </a:solidFill>
                <a:latin typeface="Arial"/>
                <a:cs typeface="Arial"/>
              </a:rPr>
              <a:t>●	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避免使用自增键，应用程序使用计数器实现（如基于</a:t>
            </a:r>
            <a:endParaRPr sz="2400" dirty="0">
              <a:latin typeface="SimSun"/>
              <a:cs typeface="SimSun"/>
            </a:endParaRPr>
          </a:p>
          <a:p>
            <a:pPr marL="355600">
              <a:lnSpc>
                <a:spcPts val="2825"/>
              </a:lnSpc>
            </a:pPr>
            <a:r>
              <a:rPr sz="2400" spc="-5" dirty="0">
                <a:solidFill>
                  <a:srgbClr val="000063"/>
                </a:solidFill>
                <a:latin typeface="SimSun"/>
                <a:cs typeface="SimSun"/>
              </a:rPr>
              <a:t>分布式缓存如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co</a:t>
            </a:r>
            <a:r>
              <a:rPr sz="2400" spc="-10" dirty="0">
                <a:solidFill>
                  <a:srgbClr val="000063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ch</a:t>
            </a:r>
            <a:r>
              <a:rPr sz="2400" spc="-10" dirty="0">
                <a:solidFill>
                  <a:srgbClr val="000063"/>
                </a:solidFill>
                <a:latin typeface="Arial"/>
                <a:cs typeface="Arial"/>
              </a:rPr>
              <a:t>b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as</a:t>
            </a:r>
            <a:r>
              <a:rPr sz="2400" spc="-5" dirty="0">
                <a:solidFill>
                  <a:srgbClr val="000063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）</a:t>
            </a:r>
            <a:endParaRPr sz="2400" dirty="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spcBef>
                <a:spcPts val="1155"/>
              </a:spcBef>
              <a:buClr>
                <a:srgbClr val="174097"/>
              </a:buClr>
              <a:buFont typeface="Arial"/>
              <a:buChar char="●"/>
              <a:tabLst>
                <a:tab pos="356235" algn="l"/>
              </a:tabLst>
            </a:pPr>
            <a:r>
              <a:rPr sz="2400" dirty="0" err="1">
                <a:solidFill>
                  <a:srgbClr val="000063"/>
                </a:solidFill>
                <a:latin typeface="SimSun"/>
                <a:cs typeface="SimSun"/>
              </a:rPr>
              <a:t>使用</a:t>
            </a:r>
            <a:r>
              <a:rPr sz="2400" dirty="0" err="1">
                <a:solidFill>
                  <a:srgbClr val="000063"/>
                </a:solidFill>
                <a:latin typeface="Arial"/>
                <a:cs typeface="Arial"/>
              </a:rPr>
              <a:t>Innod</a:t>
            </a:r>
            <a:r>
              <a:rPr sz="2400" spc="-10" dirty="0" err="1">
                <a:solidFill>
                  <a:srgbClr val="000063"/>
                </a:solidFill>
                <a:latin typeface="Arial"/>
                <a:cs typeface="Arial"/>
              </a:rPr>
              <a:t>b</a:t>
            </a:r>
            <a:r>
              <a:rPr sz="2400" dirty="0" err="1">
                <a:solidFill>
                  <a:srgbClr val="000063"/>
                </a:solidFill>
                <a:latin typeface="SimSun"/>
                <a:cs typeface="SimSun"/>
              </a:rPr>
              <a:t>存储引擎</a:t>
            </a:r>
            <a:endParaRPr sz="2400" dirty="0">
              <a:latin typeface="SimSun"/>
              <a:cs typeface="SimSun"/>
            </a:endParaRPr>
          </a:p>
          <a:p>
            <a:pPr marL="355600" marR="107314" indent="-343535" algn="just">
              <a:lnSpc>
                <a:spcPct val="100000"/>
              </a:lnSpc>
              <a:spcBef>
                <a:spcPts val="1150"/>
              </a:spcBef>
            </a:pPr>
            <a:r>
              <a:rPr sz="2400" dirty="0">
                <a:solidFill>
                  <a:srgbClr val="174097"/>
                </a:solidFill>
                <a:latin typeface="Arial"/>
                <a:cs typeface="Arial"/>
              </a:rPr>
              <a:t>● </a:t>
            </a:r>
            <a:r>
              <a:rPr sz="2400" spc="-85" dirty="0">
                <a:solidFill>
                  <a:srgbClr val="17409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应避免将数据类型默认值字典的业务值之一，</a:t>
            </a:r>
            <a:r>
              <a:rPr sz="2400" spc="5" dirty="0">
                <a:solidFill>
                  <a:srgbClr val="000063"/>
                </a:solidFill>
                <a:latin typeface="SimSun"/>
                <a:cs typeface="SimSun"/>
              </a:rPr>
              <a:t>如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' '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作 为字符串类型字典的业务值</a:t>
            </a:r>
            <a:r>
              <a:rPr sz="2400" spc="5" dirty="0">
                <a:solidFill>
                  <a:srgbClr val="000063"/>
                </a:solidFill>
                <a:latin typeface="SimSun"/>
                <a:cs typeface="SimSun"/>
              </a:rPr>
              <a:t>，</a:t>
            </a:r>
            <a:r>
              <a:rPr sz="2400" spc="-5" dirty="0">
                <a:solidFill>
                  <a:srgbClr val="000063"/>
                </a:solidFill>
                <a:latin typeface="Arial"/>
                <a:cs typeface="Arial"/>
              </a:rPr>
              <a:t>0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作为整型字典的业务 值等</a:t>
            </a:r>
            <a:endParaRPr sz="2400" dirty="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  <a:tabLst>
                <a:tab pos="355600" algn="l"/>
              </a:tabLst>
            </a:pPr>
            <a:r>
              <a:rPr sz="2400" dirty="0">
                <a:solidFill>
                  <a:srgbClr val="174097"/>
                </a:solidFill>
                <a:latin typeface="Arial"/>
                <a:cs typeface="Arial"/>
              </a:rPr>
              <a:t>●	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对于数据字典，尽可能使用数</a:t>
            </a:r>
            <a:r>
              <a:rPr sz="2400" spc="5" dirty="0">
                <a:solidFill>
                  <a:srgbClr val="000063"/>
                </a:solidFill>
                <a:latin typeface="SimSun"/>
                <a:cs typeface="SimSun"/>
              </a:rPr>
              <a:t>字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类型</a:t>
            </a:r>
            <a:endParaRPr sz="2400" dirty="0">
              <a:latin typeface="SimSun"/>
              <a:cs typeface="SimSun"/>
            </a:endParaRPr>
          </a:p>
          <a:p>
            <a:pPr marL="355600" marR="63500" indent="-343535">
              <a:lnSpc>
                <a:spcPct val="100000"/>
              </a:lnSpc>
              <a:spcBef>
                <a:spcPts val="1155"/>
              </a:spcBef>
              <a:tabLst>
                <a:tab pos="355600" algn="l"/>
              </a:tabLst>
            </a:pPr>
            <a:r>
              <a:rPr sz="2400" dirty="0">
                <a:solidFill>
                  <a:srgbClr val="174097"/>
                </a:solidFill>
                <a:latin typeface="Arial"/>
                <a:cs typeface="Arial"/>
              </a:rPr>
              <a:t>●	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表字段数少而精，单表字段数上限控制</a:t>
            </a:r>
            <a:r>
              <a:rPr sz="2400" spc="5" dirty="0">
                <a:solidFill>
                  <a:srgbClr val="000063"/>
                </a:solidFill>
                <a:latin typeface="SimSun"/>
                <a:cs typeface="SimSun"/>
              </a:rPr>
              <a:t>在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20~5</a:t>
            </a:r>
            <a:r>
              <a:rPr sz="2400" spc="-10" dirty="0">
                <a:solidFill>
                  <a:srgbClr val="000063"/>
                </a:solidFill>
                <a:latin typeface="Arial"/>
                <a:cs typeface="Arial"/>
              </a:rPr>
              <a:t>0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个、 单表不超过</a:t>
            </a:r>
            <a:r>
              <a:rPr sz="2400" spc="-5" dirty="0">
                <a:solidFill>
                  <a:srgbClr val="000063"/>
                </a:solidFill>
                <a:latin typeface="Arial"/>
                <a:cs typeface="Arial"/>
              </a:rPr>
              <a:t>50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个纯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IN</a:t>
            </a:r>
            <a:r>
              <a:rPr sz="2400" spc="-5" dirty="0">
                <a:solidFill>
                  <a:srgbClr val="000063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字段</a:t>
            </a:r>
            <a:r>
              <a:rPr sz="2400" spc="-5" dirty="0">
                <a:solidFill>
                  <a:srgbClr val="000063"/>
                </a:solidFill>
                <a:latin typeface="SimSun"/>
                <a:cs typeface="SimSun"/>
              </a:rPr>
              <a:t>、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单表不超过</a:t>
            </a:r>
            <a:r>
              <a:rPr sz="2400" spc="-5" dirty="0">
                <a:solidFill>
                  <a:srgbClr val="000063"/>
                </a:solidFill>
                <a:latin typeface="Arial"/>
                <a:cs typeface="Arial"/>
              </a:rPr>
              <a:t>20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个 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C</a:t>
            </a:r>
            <a:r>
              <a:rPr sz="2400" spc="-10" dirty="0">
                <a:solidFill>
                  <a:srgbClr val="000063"/>
                </a:solidFill>
                <a:latin typeface="Arial"/>
                <a:cs typeface="Arial"/>
              </a:rPr>
              <a:t>H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rgbClr val="000063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(10)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字段，尽可能全表宽度不超</a:t>
            </a:r>
            <a:r>
              <a:rPr sz="2400" spc="-25" dirty="0">
                <a:solidFill>
                  <a:srgbClr val="000063"/>
                </a:solidFill>
                <a:latin typeface="SimSun"/>
                <a:cs typeface="SimSun"/>
              </a:rPr>
              <a:t>过</a:t>
            </a:r>
            <a:r>
              <a:rPr sz="2400" spc="-5" dirty="0">
                <a:solidFill>
                  <a:srgbClr val="000063"/>
                </a:solidFill>
                <a:latin typeface="Arial"/>
                <a:cs typeface="Arial"/>
              </a:rPr>
              <a:t>300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字节</a:t>
            </a:r>
            <a:endParaRPr sz="2400" dirty="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8140" y="448055"/>
            <a:ext cx="2033016" cy="845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pc="10" dirty="0">
                <a:latin typeface="Microsoft YaHei"/>
                <a:cs typeface="Microsoft YaHei"/>
              </a:rPr>
              <a:t>设计规范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-5" dirty="0"/>
              <a:t>恒生电子股份有限公司</a:t>
            </a:r>
            <a:r>
              <a:rPr spc="40" dirty="0"/>
              <a:t> </a:t>
            </a:r>
            <a:r>
              <a:rPr spc="405" dirty="0">
                <a:latin typeface="Arial"/>
                <a:cs typeface="Arial"/>
              </a:rPr>
              <a:t>|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0915" y="1562353"/>
            <a:ext cx="7139305" cy="1254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2400" dirty="0">
                <a:solidFill>
                  <a:srgbClr val="174097"/>
                </a:solidFill>
                <a:latin typeface="Arial"/>
                <a:cs typeface="Arial"/>
              </a:rPr>
              <a:t>●	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纯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IN</a:t>
            </a:r>
            <a:r>
              <a:rPr sz="2400" spc="-5" dirty="0">
                <a:solidFill>
                  <a:srgbClr val="000063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不超过</a:t>
            </a:r>
            <a:r>
              <a:rPr sz="2400" spc="-5" dirty="0">
                <a:solidFill>
                  <a:srgbClr val="000063"/>
                </a:solidFill>
                <a:latin typeface="Arial"/>
                <a:cs typeface="Arial"/>
              </a:rPr>
              <a:t>1000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W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记录、含</a:t>
            </a:r>
            <a:r>
              <a:rPr sz="2400" spc="-5" dirty="0">
                <a:solidFill>
                  <a:srgbClr val="000063"/>
                </a:solidFill>
                <a:latin typeface="Arial"/>
                <a:cs typeface="Arial"/>
              </a:rPr>
              <a:t>CHAR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不超</a:t>
            </a:r>
            <a:r>
              <a:rPr sz="2400" spc="-5" dirty="0">
                <a:solidFill>
                  <a:srgbClr val="000063"/>
                </a:solidFill>
                <a:latin typeface="SimSun"/>
                <a:cs typeface="SimSun"/>
              </a:rPr>
              <a:t>过</a:t>
            </a:r>
            <a:r>
              <a:rPr sz="2400" spc="-5" dirty="0">
                <a:solidFill>
                  <a:srgbClr val="000063"/>
                </a:solidFill>
                <a:latin typeface="Arial"/>
                <a:cs typeface="Arial"/>
              </a:rPr>
              <a:t>500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W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记</a:t>
            </a:r>
            <a:endParaRPr sz="2400" dirty="0">
              <a:latin typeface="SimSun"/>
              <a:cs typeface="SimSun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solidFill>
                  <a:srgbClr val="000063"/>
                </a:solidFill>
                <a:latin typeface="SimSun"/>
                <a:cs typeface="SimSun"/>
              </a:rPr>
              <a:t>录、单表容量不超过</a:t>
            </a:r>
            <a:r>
              <a:rPr sz="2400" spc="-5" dirty="0">
                <a:solidFill>
                  <a:srgbClr val="000063"/>
                </a:solidFill>
                <a:latin typeface="Arial"/>
                <a:cs typeface="Arial"/>
              </a:rPr>
              <a:t>1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G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，否则考虑分库分表</a:t>
            </a:r>
            <a:endParaRPr sz="2400" dirty="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  <a:tabLst>
                <a:tab pos="355600" algn="l"/>
              </a:tabLst>
            </a:pPr>
            <a:r>
              <a:rPr sz="2400" dirty="0">
                <a:solidFill>
                  <a:srgbClr val="174097"/>
                </a:solidFill>
                <a:latin typeface="Arial"/>
                <a:cs typeface="Arial"/>
              </a:rPr>
              <a:t>●	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尽量避免使用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MySQL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分区表，使用分库分表代替</a:t>
            </a:r>
            <a:endParaRPr sz="2400" dirty="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10" dirty="0" smtClean="0">
                <a:latin typeface="Microsoft YaHei"/>
                <a:cs typeface="Microsoft YaHei"/>
              </a:rPr>
              <a:t>设计规范</a:t>
            </a:r>
            <a:r>
              <a:rPr lang="en-US" altLang="zh-CN" spc="10" dirty="0" smtClean="0">
                <a:latin typeface="Microsoft YaHei"/>
                <a:cs typeface="Microsoft YaHei"/>
              </a:rPr>
              <a:t>-</a:t>
            </a:r>
            <a:r>
              <a:rPr lang="zh-CN" altLang="en-US" spc="10" dirty="0" smtClean="0">
                <a:latin typeface="Microsoft YaHei"/>
                <a:cs typeface="Microsoft YaHei"/>
              </a:rPr>
              <a:t>总结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2949" y="1562353"/>
            <a:ext cx="7458100" cy="517064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/>
              <a:t>默认配置：</a:t>
            </a:r>
            <a:r>
              <a:rPr lang="zh-CN" altLang="en-US" dirty="0"/>
              <a:t>默认字符集为</a:t>
            </a:r>
            <a:r>
              <a:rPr lang="en-US" altLang="zh-CN" dirty="0" smtClean="0">
                <a:latin typeface="Arial"/>
                <a:cs typeface="Arial"/>
              </a:rPr>
              <a:t>GB</a:t>
            </a:r>
            <a:r>
              <a:rPr lang="en-US" altLang="zh-CN" spc="-5" dirty="0" smtClean="0">
                <a:latin typeface="Arial"/>
                <a:cs typeface="Arial"/>
              </a:rPr>
              <a:t>K</a:t>
            </a:r>
            <a:r>
              <a:rPr lang="zh-CN" altLang="en-US" spc="-5" dirty="0" smtClean="0">
                <a:latin typeface="Arial"/>
                <a:cs typeface="Arial"/>
              </a:rPr>
              <a:t>，使用</a:t>
            </a:r>
            <a:r>
              <a:rPr lang="en-US" altLang="zh-CN" dirty="0" smtClean="0">
                <a:latin typeface="Arial"/>
                <a:cs typeface="Arial"/>
              </a:rPr>
              <a:t>Innod</a:t>
            </a:r>
            <a:r>
              <a:rPr lang="en-US" altLang="zh-CN" spc="-10" dirty="0" smtClean="0">
                <a:latin typeface="Arial"/>
                <a:cs typeface="Arial"/>
              </a:rPr>
              <a:t>b</a:t>
            </a:r>
            <a:r>
              <a:rPr lang="zh-CN" altLang="en-US" dirty="0"/>
              <a:t>存储</a:t>
            </a:r>
            <a:r>
              <a:rPr lang="zh-CN" altLang="en-US" dirty="0" smtClean="0"/>
              <a:t>引擎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/>
              <a:t>索引：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）索引字段应</a:t>
            </a:r>
            <a:r>
              <a:rPr lang="zh-CN" altLang="en-US" dirty="0"/>
              <a:t>限制在</a:t>
            </a:r>
            <a:r>
              <a:rPr lang="en-US" altLang="zh-CN" dirty="0">
                <a:solidFill>
                  <a:srgbClr val="FF0000"/>
                </a:solidFill>
                <a:latin typeface="Arial"/>
                <a:cs typeface="Arial"/>
              </a:rPr>
              <a:t>16</a:t>
            </a:r>
            <a:r>
              <a:rPr lang="en-US" altLang="zh-CN" dirty="0">
                <a:latin typeface="Arial"/>
                <a:cs typeface="Arial"/>
              </a:rPr>
              <a:t> Bytes/char</a:t>
            </a:r>
            <a:r>
              <a:rPr lang="en-US" altLang="zh-CN" spc="5" dirty="0">
                <a:latin typeface="Arial"/>
                <a:cs typeface="Arial"/>
              </a:rPr>
              <a:t>s</a:t>
            </a:r>
            <a:r>
              <a:rPr lang="zh-CN" altLang="en-US" dirty="0" smtClean="0"/>
              <a:t>以下</a:t>
            </a:r>
            <a:endParaRPr lang="zh-CN" altLang="en-US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）单个表中的索引字段</a:t>
            </a:r>
            <a:r>
              <a:rPr lang="zh-CN" altLang="en-US" dirty="0"/>
              <a:t>数不超</a:t>
            </a:r>
            <a:r>
              <a:rPr lang="zh-CN" altLang="en-US" spc="5" dirty="0"/>
              <a:t>过</a:t>
            </a:r>
            <a:r>
              <a:rPr lang="en-US" altLang="zh-CN" spc="-5" dirty="0">
                <a:solidFill>
                  <a:srgbClr val="FF0000"/>
                </a:solidFill>
                <a:latin typeface="Arial"/>
                <a:cs typeface="Arial"/>
              </a:rPr>
              <a:t>5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/>
              <a:t>键： 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）必须有主键（程序计数器实现）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）不要外键（程序约束）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/>
              <a:t>字符类型：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）短 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）少 </a:t>
            </a:r>
            <a:endParaRPr lang="en-US" altLang="zh-CN" dirty="0" smtClean="0"/>
          </a:p>
          <a:p>
            <a:r>
              <a:rPr lang="en-US" altLang="zh-CN" dirty="0" smtClean="0"/>
              <a:t>          3</a:t>
            </a:r>
            <a:r>
              <a:rPr lang="zh-CN" altLang="en-US" dirty="0" smtClean="0"/>
              <a:t>）能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zh-CN" altLang="en-US" dirty="0" smtClean="0"/>
              <a:t>就不用</a:t>
            </a:r>
            <a:r>
              <a:rPr lang="en-US" altLang="zh-CN" dirty="0" smtClean="0"/>
              <a:t>CHAR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4</a:t>
            </a:r>
            <a:r>
              <a:rPr lang="zh-CN" altLang="en-US" dirty="0" smtClean="0"/>
              <a:t>）能</a:t>
            </a:r>
            <a:r>
              <a:rPr lang="en-US" altLang="zh-CN" dirty="0" smtClean="0"/>
              <a:t>timestamp </a:t>
            </a:r>
            <a:r>
              <a:rPr lang="zh-CN" altLang="en-US" dirty="0"/>
              <a:t>就</a:t>
            </a:r>
            <a:r>
              <a:rPr lang="zh-CN" altLang="en-US" dirty="0" smtClean="0"/>
              <a:t>不用</a:t>
            </a:r>
            <a:r>
              <a:rPr lang="en-US" altLang="zh-CN" dirty="0" err="1" smtClean="0"/>
              <a:t>datetime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5</a:t>
            </a:r>
            <a:r>
              <a:rPr lang="zh-CN" altLang="en-US" dirty="0" smtClean="0"/>
              <a:t>）绝对不存图片</a:t>
            </a:r>
            <a:endParaRPr lang="en-US" altLang="zh-CN" dirty="0" smtClean="0"/>
          </a:p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zh-CN" altLang="en-US" dirty="0" smtClean="0"/>
              <a:t>分库：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>
                <a:latin typeface="Arial"/>
                <a:cs typeface="Arial"/>
              </a:rPr>
              <a:t>IN</a:t>
            </a:r>
            <a:r>
              <a:rPr lang="en-US" altLang="zh-CN" spc="-5" dirty="0" smtClean="0">
                <a:latin typeface="Arial"/>
                <a:cs typeface="Arial"/>
              </a:rPr>
              <a:t>T</a:t>
            </a:r>
            <a:r>
              <a:rPr lang="zh-CN" altLang="en-US" dirty="0"/>
              <a:t>不超过</a:t>
            </a:r>
            <a:r>
              <a:rPr lang="en-US" altLang="zh-CN" spc="-5" dirty="0">
                <a:solidFill>
                  <a:srgbClr val="FF0000"/>
                </a:solidFill>
                <a:latin typeface="Arial"/>
                <a:cs typeface="Arial"/>
              </a:rPr>
              <a:t>1000</a:t>
            </a:r>
            <a:r>
              <a:rPr lang="en-US" altLang="zh-CN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lang="zh-CN" altLang="en-US" dirty="0"/>
              <a:t>记录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lang="en-US" altLang="zh-CN" dirty="0"/>
              <a:t> </a:t>
            </a:r>
            <a:r>
              <a:rPr lang="en-US" altLang="zh-CN" dirty="0" smtClean="0"/>
              <a:t>     2</a:t>
            </a:r>
            <a:r>
              <a:rPr lang="zh-CN" altLang="en-US" dirty="0" smtClean="0"/>
              <a:t>）含</a:t>
            </a:r>
            <a:r>
              <a:rPr lang="en-US" altLang="zh-CN" spc="-5" dirty="0">
                <a:latin typeface="Arial"/>
                <a:cs typeface="Arial"/>
              </a:rPr>
              <a:t>CHAR</a:t>
            </a:r>
            <a:r>
              <a:rPr lang="zh-CN" altLang="en-US" dirty="0"/>
              <a:t>不超</a:t>
            </a:r>
            <a:r>
              <a:rPr lang="zh-CN" altLang="en-US" spc="-5" dirty="0"/>
              <a:t>过</a:t>
            </a:r>
            <a:r>
              <a:rPr lang="en-US" altLang="zh-CN" spc="-5" dirty="0">
                <a:solidFill>
                  <a:srgbClr val="FF0000"/>
                </a:solidFill>
                <a:latin typeface="Arial"/>
                <a:cs typeface="Arial"/>
              </a:rPr>
              <a:t>500</a:t>
            </a:r>
            <a:r>
              <a:rPr lang="en-US" altLang="zh-CN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lang="zh-CN" altLang="en-US" dirty="0" smtClean="0"/>
              <a:t>记</a:t>
            </a:r>
            <a:r>
              <a:rPr lang="zh-CN" altLang="en-US" spc="-5" dirty="0" smtClean="0"/>
              <a:t>录 </a:t>
            </a:r>
            <a:endParaRPr lang="en-US" altLang="zh-CN" spc="-5" dirty="0" smtClean="0"/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lang="en-US" altLang="zh-CN" spc="-5" dirty="0"/>
              <a:t> </a:t>
            </a:r>
            <a:r>
              <a:rPr lang="en-US" altLang="zh-CN" spc="-5" dirty="0" smtClean="0"/>
              <a:t>     3</a:t>
            </a:r>
            <a:r>
              <a:rPr lang="zh-CN" altLang="en-US" spc="-5" dirty="0" smtClean="0"/>
              <a:t>）单</a:t>
            </a:r>
            <a:r>
              <a:rPr lang="zh-CN" altLang="en-US" spc="-5" dirty="0"/>
              <a:t>表容量不超过</a:t>
            </a:r>
            <a:r>
              <a:rPr lang="en-US" altLang="zh-CN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lang="zh-CN" altLang="en-US" dirty="0"/>
              <a:t>，否则考虑分库分表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653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8140" y="448055"/>
            <a:ext cx="1267967" cy="845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81964" y="583057"/>
            <a:ext cx="79121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z="3000" b="1" spc="10" dirty="0">
                <a:solidFill>
                  <a:srgbClr val="CC3300"/>
                </a:solidFill>
                <a:latin typeface="Microsoft YaHei"/>
                <a:cs typeface="Microsoft YaHei"/>
              </a:rPr>
              <a:t>提纲</a:t>
            </a:r>
            <a:endParaRPr sz="30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9096" y="2095500"/>
            <a:ext cx="6086856" cy="1859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7196" y="1674876"/>
            <a:ext cx="6048756" cy="533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7196" y="1674876"/>
            <a:ext cx="6049010" cy="533400"/>
          </a:xfrm>
          <a:custGeom>
            <a:avLst/>
            <a:gdLst/>
            <a:ahLst/>
            <a:cxnLst/>
            <a:rect l="l" t="t" r="r" b="b"/>
            <a:pathLst>
              <a:path w="6049009" h="533400">
                <a:moveTo>
                  <a:pt x="0" y="88900"/>
                </a:moveTo>
                <a:lnTo>
                  <a:pt x="6986" y="54274"/>
                </a:lnTo>
                <a:lnTo>
                  <a:pt x="26038" y="26019"/>
                </a:lnTo>
                <a:lnTo>
                  <a:pt x="54296" y="6979"/>
                </a:lnTo>
                <a:lnTo>
                  <a:pt x="88900" y="0"/>
                </a:lnTo>
                <a:lnTo>
                  <a:pt x="5959856" y="0"/>
                </a:lnTo>
                <a:lnTo>
                  <a:pt x="5994481" y="6979"/>
                </a:lnTo>
                <a:lnTo>
                  <a:pt x="6022736" y="26019"/>
                </a:lnTo>
                <a:lnTo>
                  <a:pt x="6041776" y="54274"/>
                </a:lnTo>
                <a:lnTo>
                  <a:pt x="6048756" y="88900"/>
                </a:lnTo>
                <a:lnTo>
                  <a:pt x="6048756" y="444500"/>
                </a:lnTo>
                <a:lnTo>
                  <a:pt x="6041776" y="479125"/>
                </a:lnTo>
                <a:lnTo>
                  <a:pt x="6022736" y="507380"/>
                </a:lnTo>
                <a:lnTo>
                  <a:pt x="5994481" y="526420"/>
                </a:lnTo>
                <a:lnTo>
                  <a:pt x="5959856" y="533400"/>
                </a:lnTo>
                <a:lnTo>
                  <a:pt x="88900" y="533400"/>
                </a:lnTo>
                <a:lnTo>
                  <a:pt x="54296" y="526420"/>
                </a:lnTo>
                <a:lnTo>
                  <a:pt x="26038" y="507380"/>
                </a:lnTo>
                <a:lnTo>
                  <a:pt x="6986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9144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49627" y="1795907"/>
            <a:ext cx="941069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0000"/>
                </a:solidFill>
                <a:latin typeface="Microsoft YaHei"/>
                <a:cs typeface="Microsoft YaHei"/>
              </a:rPr>
              <a:t>命名规范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97457" y="1802002"/>
            <a:ext cx="120650" cy="282575"/>
          </a:xfrm>
          <a:custGeom>
            <a:avLst/>
            <a:gdLst/>
            <a:ahLst/>
            <a:cxnLst/>
            <a:rect l="l" t="t" r="r" b="b"/>
            <a:pathLst>
              <a:path w="120650" h="282575">
                <a:moveTo>
                  <a:pt x="120650" y="62357"/>
                </a:moveTo>
                <a:lnTo>
                  <a:pt x="67309" y="62357"/>
                </a:lnTo>
                <a:lnTo>
                  <a:pt x="67309" y="282575"/>
                </a:lnTo>
                <a:lnTo>
                  <a:pt x="120650" y="282575"/>
                </a:lnTo>
                <a:lnTo>
                  <a:pt x="120650" y="62357"/>
                </a:lnTo>
                <a:close/>
              </a:path>
              <a:path w="120650" h="282575">
                <a:moveTo>
                  <a:pt x="120650" y="0"/>
                </a:moveTo>
                <a:lnTo>
                  <a:pt x="85979" y="0"/>
                </a:lnTo>
                <a:lnTo>
                  <a:pt x="67829" y="18476"/>
                </a:lnTo>
                <a:lnTo>
                  <a:pt x="47466" y="35607"/>
                </a:lnTo>
                <a:lnTo>
                  <a:pt x="24864" y="51381"/>
                </a:lnTo>
                <a:lnTo>
                  <a:pt x="0" y="65786"/>
                </a:lnTo>
                <a:lnTo>
                  <a:pt x="0" y="102235"/>
                </a:lnTo>
                <a:lnTo>
                  <a:pt x="23358" y="92164"/>
                </a:lnTo>
                <a:lnTo>
                  <a:pt x="42370" y="82153"/>
                </a:lnTo>
                <a:lnTo>
                  <a:pt x="57024" y="72213"/>
                </a:lnTo>
                <a:lnTo>
                  <a:pt x="67309" y="62357"/>
                </a:lnTo>
                <a:lnTo>
                  <a:pt x="120650" y="62357"/>
                </a:lnTo>
                <a:lnTo>
                  <a:pt x="120650" y="0"/>
                </a:lnTo>
                <a:close/>
              </a:path>
            </a:pathLst>
          </a:custGeom>
          <a:solidFill>
            <a:srgbClr val="087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7457" y="1802002"/>
            <a:ext cx="120650" cy="282575"/>
          </a:xfrm>
          <a:custGeom>
            <a:avLst/>
            <a:gdLst/>
            <a:ahLst/>
            <a:cxnLst/>
            <a:rect l="l" t="t" r="r" b="b"/>
            <a:pathLst>
              <a:path w="120650" h="282575">
                <a:moveTo>
                  <a:pt x="85979" y="0"/>
                </a:moveTo>
                <a:lnTo>
                  <a:pt x="94646" y="0"/>
                </a:lnTo>
                <a:lnTo>
                  <a:pt x="103314" y="0"/>
                </a:lnTo>
                <a:lnTo>
                  <a:pt x="111982" y="0"/>
                </a:lnTo>
                <a:lnTo>
                  <a:pt x="120650" y="0"/>
                </a:lnTo>
                <a:lnTo>
                  <a:pt x="120650" y="47063"/>
                </a:lnTo>
                <a:lnTo>
                  <a:pt x="120650" y="282575"/>
                </a:lnTo>
                <a:lnTo>
                  <a:pt x="107315" y="282575"/>
                </a:lnTo>
                <a:lnTo>
                  <a:pt x="93980" y="282575"/>
                </a:lnTo>
                <a:lnTo>
                  <a:pt x="80645" y="282575"/>
                </a:lnTo>
                <a:lnTo>
                  <a:pt x="67309" y="282575"/>
                </a:lnTo>
                <a:lnTo>
                  <a:pt x="67309" y="227520"/>
                </a:lnTo>
                <a:lnTo>
                  <a:pt x="67309" y="172466"/>
                </a:lnTo>
                <a:lnTo>
                  <a:pt x="67309" y="117411"/>
                </a:lnTo>
                <a:lnTo>
                  <a:pt x="67309" y="62357"/>
                </a:lnTo>
                <a:lnTo>
                  <a:pt x="57024" y="72213"/>
                </a:lnTo>
                <a:lnTo>
                  <a:pt x="42370" y="82153"/>
                </a:lnTo>
                <a:lnTo>
                  <a:pt x="23358" y="92164"/>
                </a:lnTo>
                <a:lnTo>
                  <a:pt x="0" y="102235"/>
                </a:lnTo>
                <a:lnTo>
                  <a:pt x="0" y="93164"/>
                </a:lnTo>
                <a:lnTo>
                  <a:pt x="0" y="84058"/>
                </a:lnTo>
                <a:lnTo>
                  <a:pt x="0" y="74928"/>
                </a:lnTo>
                <a:lnTo>
                  <a:pt x="0" y="65786"/>
                </a:lnTo>
                <a:lnTo>
                  <a:pt x="24864" y="51381"/>
                </a:lnTo>
                <a:lnTo>
                  <a:pt x="47466" y="35607"/>
                </a:lnTo>
                <a:lnTo>
                  <a:pt x="67829" y="18476"/>
                </a:lnTo>
                <a:lnTo>
                  <a:pt x="85979" y="0"/>
                </a:lnTo>
                <a:close/>
              </a:path>
            </a:pathLst>
          </a:custGeom>
          <a:ln w="3175">
            <a:solidFill>
              <a:srgbClr val="087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87196" y="3348228"/>
            <a:ext cx="6086856" cy="1859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25296" y="2927604"/>
            <a:ext cx="6049010" cy="533400"/>
          </a:xfrm>
          <a:custGeom>
            <a:avLst/>
            <a:gdLst/>
            <a:ahLst/>
            <a:cxnLst/>
            <a:rect l="l" t="t" r="r" b="b"/>
            <a:pathLst>
              <a:path w="6049009" h="533400">
                <a:moveTo>
                  <a:pt x="5959856" y="0"/>
                </a:moveTo>
                <a:lnTo>
                  <a:pt x="88900" y="0"/>
                </a:lnTo>
                <a:lnTo>
                  <a:pt x="54296" y="6979"/>
                </a:lnTo>
                <a:lnTo>
                  <a:pt x="26038" y="26019"/>
                </a:lnTo>
                <a:lnTo>
                  <a:pt x="6986" y="54274"/>
                </a:lnTo>
                <a:lnTo>
                  <a:pt x="0" y="88900"/>
                </a:lnTo>
                <a:lnTo>
                  <a:pt x="0" y="444500"/>
                </a:lnTo>
                <a:lnTo>
                  <a:pt x="6986" y="479125"/>
                </a:lnTo>
                <a:lnTo>
                  <a:pt x="26038" y="507380"/>
                </a:lnTo>
                <a:lnTo>
                  <a:pt x="54296" y="526420"/>
                </a:lnTo>
                <a:lnTo>
                  <a:pt x="88900" y="533400"/>
                </a:lnTo>
                <a:lnTo>
                  <a:pt x="5959856" y="533400"/>
                </a:lnTo>
                <a:lnTo>
                  <a:pt x="5994481" y="526420"/>
                </a:lnTo>
                <a:lnTo>
                  <a:pt x="6022736" y="507380"/>
                </a:lnTo>
                <a:lnTo>
                  <a:pt x="6041776" y="479125"/>
                </a:lnTo>
                <a:lnTo>
                  <a:pt x="6048756" y="444500"/>
                </a:lnTo>
                <a:lnTo>
                  <a:pt x="6048756" y="88900"/>
                </a:lnTo>
                <a:lnTo>
                  <a:pt x="6041776" y="54274"/>
                </a:lnTo>
                <a:lnTo>
                  <a:pt x="6022736" y="26019"/>
                </a:lnTo>
                <a:lnTo>
                  <a:pt x="5994481" y="6979"/>
                </a:lnTo>
                <a:lnTo>
                  <a:pt x="5959856" y="0"/>
                </a:lnTo>
                <a:close/>
              </a:path>
            </a:pathLst>
          </a:custGeom>
          <a:solidFill>
            <a:srgbClr val="087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34028" y="3070860"/>
            <a:ext cx="433070" cy="216535"/>
          </a:xfrm>
          <a:custGeom>
            <a:avLst/>
            <a:gdLst/>
            <a:ahLst/>
            <a:cxnLst/>
            <a:rect l="l" t="t" r="r" b="b"/>
            <a:pathLst>
              <a:path w="433070" h="216535">
                <a:moveTo>
                  <a:pt x="157352" y="0"/>
                </a:moveTo>
                <a:lnTo>
                  <a:pt x="0" y="108203"/>
                </a:lnTo>
                <a:lnTo>
                  <a:pt x="157352" y="216407"/>
                </a:lnTo>
                <a:lnTo>
                  <a:pt x="157352" y="162560"/>
                </a:lnTo>
                <a:lnTo>
                  <a:pt x="432816" y="162560"/>
                </a:lnTo>
                <a:lnTo>
                  <a:pt x="432816" y="53848"/>
                </a:lnTo>
                <a:lnTo>
                  <a:pt x="157352" y="53848"/>
                </a:lnTo>
                <a:lnTo>
                  <a:pt x="1573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75232" y="3043682"/>
            <a:ext cx="184785" cy="282575"/>
          </a:xfrm>
          <a:custGeom>
            <a:avLst/>
            <a:gdLst/>
            <a:ahLst/>
            <a:cxnLst/>
            <a:rect l="l" t="t" r="r" b="b"/>
            <a:pathLst>
              <a:path w="184785" h="282575">
                <a:moveTo>
                  <a:pt x="39496" y="197230"/>
                </a:moveTo>
                <a:lnTo>
                  <a:pt x="0" y="204215"/>
                </a:lnTo>
                <a:lnTo>
                  <a:pt x="4716" y="222722"/>
                </a:lnTo>
                <a:lnTo>
                  <a:pt x="11636" y="238632"/>
                </a:lnTo>
                <a:lnTo>
                  <a:pt x="45231" y="271144"/>
                </a:lnTo>
                <a:lnTo>
                  <a:pt x="91059" y="282575"/>
                </a:lnTo>
                <a:lnTo>
                  <a:pt x="107563" y="281670"/>
                </a:lnTo>
                <a:lnTo>
                  <a:pt x="151765" y="263525"/>
                </a:lnTo>
                <a:lnTo>
                  <a:pt x="170351" y="244220"/>
                </a:lnTo>
                <a:lnTo>
                  <a:pt x="94996" y="244220"/>
                </a:lnTo>
                <a:lnTo>
                  <a:pt x="85375" y="243433"/>
                </a:lnTo>
                <a:lnTo>
                  <a:pt x="48720" y="218090"/>
                </a:lnTo>
                <a:lnTo>
                  <a:pt x="43709" y="208446"/>
                </a:lnTo>
                <a:lnTo>
                  <a:pt x="39496" y="197230"/>
                </a:lnTo>
                <a:close/>
              </a:path>
              <a:path w="184785" h="282575">
                <a:moveTo>
                  <a:pt x="170828" y="35734"/>
                </a:moveTo>
                <a:lnTo>
                  <a:pt x="96885" y="35734"/>
                </a:lnTo>
                <a:lnTo>
                  <a:pt x="106376" y="37272"/>
                </a:lnTo>
                <a:lnTo>
                  <a:pt x="115570" y="40893"/>
                </a:lnTo>
                <a:lnTo>
                  <a:pt x="123501" y="46255"/>
                </a:lnTo>
                <a:lnTo>
                  <a:pt x="129397" y="53022"/>
                </a:lnTo>
                <a:lnTo>
                  <a:pt x="133268" y="61217"/>
                </a:lnTo>
                <a:lnTo>
                  <a:pt x="135128" y="70865"/>
                </a:lnTo>
                <a:lnTo>
                  <a:pt x="134866" y="80770"/>
                </a:lnTo>
                <a:lnTo>
                  <a:pt x="101218" y="115315"/>
                </a:lnTo>
                <a:lnTo>
                  <a:pt x="69215" y="121030"/>
                </a:lnTo>
                <a:lnTo>
                  <a:pt x="69215" y="148335"/>
                </a:lnTo>
                <a:lnTo>
                  <a:pt x="113434" y="159105"/>
                </a:lnTo>
                <a:lnTo>
                  <a:pt x="138430" y="194437"/>
                </a:lnTo>
                <a:lnTo>
                  <a:pt x="138382" y="198965"/>
                </a:lnTo>
                <a:lnTo>
                  <a:pt x="120820" y="235755"/>
                </a:lnTo>
                <a:lnTo>
                  <a:pt x="94996" y="244220"/>
                </a:lnTo>
                <a:lnTo>
                  <a:pt x="170351" y="244220"/>
                </a:lnTo>
                <a:lnTo>
                  <a:pt x="173116" y="240569"/>
                </a:lnTo>
                <a:lnTo>
                  <a:pt x="179536" y="226877"/>
                </a:lnTo>
                <a:lnTo>
                  <a:pt x="183134" y="211708"/>
                </a:lnTo>
                <a:lnTo>
                  <a:pt x="184209" y="196488"/>
                </a:lnTo>
                <a:lnTo>
                  <a:pt x="183070" y="182816"/>
                </a:lnTo>
                <a:lnTo>
                  <a:pt x="158734" y="143525"/>
                </a:lnTo>
                <a:lnTo>
                  <a:pt x="138556" y="133222"/>
                </a:lnTo>
                <a:lnTo>
                  <a:pt x="152749" y="124704"/>
                </a:lnTo>
                <a:lnTo>
                  <a:pt x="177037" y="90931"/>
                </a:lnTo>
                <a:lnTo>
                  <a:pt x="179911" y="65531"/>
                </a:lnTo>
                <a:lnTo>
                  <a:pt x="178222" y="53641"/>
                </a:lnTo>
                <a:lnTo>
                  <a:pt x="174498" y="42417"/>
                </a:lnTo>
                <a:lnTo>
                  <a:pt x="170828" y="35734"/>
                </a:lnTo>
                <a:close/>
              </a:path>
              <a:path w="184785" h="282575">
                <a:moveTo>
                  <a:pt x="99187" y="0"/>
                </a:moveTo>
                <a:lnTo>
                  <a:pt x="54387" y="9064"/>
                </a:lnTo>
                <a:lnTo>
                  <a:pt x="23574" y="35538"/>
                </a:lnTo>
                <a:lnTo>
                  <a:pt x="3429" y="77596"/>
                </a:lnTo>
                <a:lnTo>
                  <a:pt x="42290" y="83184"/>
                </a:lnTo>
                <a:lnTo>
                  <a:pt x="49744" y="66561"/>
                </a:lnTo>
                <a:lnTo>
                  <a:pt x="58007" y="53641"/>
                </a:lnTo>
                <a:lnTo>
                  <a:pt x="67079" y="44412"/>
                </a:lnTo>
                <a:lnTo>
                  <a:pt x="76962" y="38862"/>
                </a:lnTo>
                <a:lnTo>
                  <a:pt x="87084" y="36268"/>
                </a:lnTo>
                <a:lnTo>
                  <a:pt x="96885" y="35734"/>
                </a:lnTo>
                <a:lnTo>
                  <a:pt x="170828" y="35734"/>
                </a:lnTo>
                <a:lnTo>
                  <a:pt x="168784" y="32013"/>
                </a:lnTo>
                <a:lnTo>
                  <a:pt x="130905" y="4822"/>
                </a:lnTo>
                <a:lnTo>
                  <a:pt x="110331" y="527"/>
                </a:lnTo>
                <a:lnTo>
                  <a:pt x="991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75232" y="3043682"/>
            <a:ext cx="184785" cy="282575"/>
          </a:xfrm>
          <a:custGeom>
            <a:avLst/>
            <a:gdLst/>
            <a:ahLst/>
            <a:cxnLst/>
            <a:rect l="l" t="t" r="r" b="b"/>
            <a:pathLst>
              <a:path w="184785" h="282575">
                <a:moveTo>
                  <a:pt x="99187" y="0"/>
                </a:moveTo>
                <a:lnTo>
                  <a:pt x="140334" y="8635"/>
                </a:lnTo>
                <a:lnTo>
                  <a:pt x="174498" y="42417"/>
                </a:lnTo>
                <a:lnTo>
                  <a:pt x="179911" y="65531"/>
                </a:lnTo>
                <a:lnTo>
                  <a:pt x="179516" y="77958"/>
                </a:lnTo>
                <a:lnTo>
                  <a:pt x="163893" y="114792"/>
                </a:lnTo>
                <a:lnTo>
                  <a:pt x="138556" y="133222"/>
                </a:lnTo>
                <a:lnTo>
                  <a:pt x="149223" y="137606"/>
                </a:lnTo>
                <a:lnTo>
                  <a:pt x="179740" y="170668"/>
                </a:lnTo>
                <a:lnTo>
                  <a:pt x="184209" y="196488"/>
                </a:lnTo>
                <a:lnTo>
                  <a:pt x="183134" y="211708"/>
                </a:lnTo>
                <a:lnTo>
                  <a:pt x="163863" y="252785"/>
                </a:lnTo>
                <a:lnTo>
                  <a:pt x="123174" y="278193"/>
                </a:lnTo>
                <a:lnTo>
                  <a:pt x="91059" y="282575"/>
                </a:lnTo>
                <a:lnTo>
                  <a:pt x="74672" y="281050"/>
                </a:lnTo>
                <a:lnTo>
                  <a:pt x="32131" y="262763"/>
                </a:lnTo>
                <a:lnTo>
                  <a:pt x="4716" y="222722"/>
                </a:lnTo>
                <a:lnTo>
                  <a:pt x="0" y="204215"/>
                </a:lnTo>
                <a:lnTo>
                  <a:pt x="9886" y="202481"/>
                </a:lnTo>
                <a:lnTo>
                  <a:pt x="19748" y="200723"/>
                </a:lnTo>
                <a:lnTo>
                  <a:pt x="29610" y="198965"/>
                </a:lnTo>
                <a:lnTo>
                  <a:pt x="39496" y="197230"/>
                </a:lnTo>
                <a:lnTo>
                  <a:pt x="43709" y="208446"/>
                </a:lnTo>
                <a:lnTo>
                  <a:pt x="48720" y="218090"/>
                </a:lnTo>
                <a:lnTo>
                  <a:pt x="85375" y="243433"/>
                </a:lnTo>
                <a:lnTo>
                  <a:pt x="94996" y="244220"/>
                </a:lnTo>
                <a:lnTo>
                  <a:pt x="104540" y="243288"/>
                </a:lnTo>
                <a:lnTo>
                  <a:pt x="136493" y="212867"/>
                </a:lnTo>
                <a:lnTo>
                  <a:pt x="138430" y="194437"/>
                </a:lnTo>
                <a:lnTo>
                  <a:pt x="136836" y="185175"/>
                </a:lnTo>
                <a:lnTo>
                  <a:pt x="101695" y="154828"/>
                </a:lnTo>
                <a:lnTo>
                  <a:pt x="69215" y="148335"/>
                </a:lnTo>
                <a:lnTo>
                  <a:pt x="69215" y="141497"/>
                </a:lnTo>
                <a:lnTo>
                  <a:pt x="69215" y="134683"/>
                </a:lnTo>
                <a:lnTo>
                  <a:pt x="69215" y="127869"/>
                </a:lnTo>
                <a:lnTo>
                  <a:pt x="69215" y="121030"/>
                </a:lnTo>
                <a:lnTo>
                  <a:pt x="86645" y="118792"/>
                </a:lnTo>
                <a:lnTo>
                  <a:pt x="128198" y="97672"/>
                </a:lnTo>
                <a:lnTo>
                  <a:pt x="135128" y="70865"/>
                </a:lnTo>
                <a:lnTo>
                  <a:pt x="133268" y="61217"/>
                </a:lnTo>
                <a:lnTo>
                  <a:pt x="96885" y="35734"/>
                </a:lnTo>
                <a:lnTo>
                  <a:pt x="87084" y="36268"/>
                </a:lnTo>
                <a:lnTo>
                  <a:pt x="49744" y="66561"/>
                </a:lnTo>
                <a:lnTo>
                  <a:pt x="42290" y="83184"/>
                </a:lnTo>
                <a:lnTo>
                  <a:pt x="32575" y="81829"/>
                </a:lnTo>
                <a:lnTo>
                  <a:pt x="22859" y="80438"/>
                </a:lnTo>
                <a:lnTo>
                  <a:pt x="13144" y="79023"/>
                </a:lnTo>
                <a:lnTo>
                  <a:pt x="3429" y="77596"/>
                </a:lnTo>
                <a:lnTo>
                  <a:pt x="9096" y="61878"/>
                </a:lnTo>
                <a:lnTo>
                  <a:pt x="32384" y="24891"/>
                </a:lnTo>
                <a:lnTo>
                  <a:pt x="68032" y="4121"/>
                </a:lnTo>
                <a:lnTo>
                  <a:pt x="94106" y="126"/>
                </a:lnTo>
                <a:lnTo>
                  <a:pt x="99187" y="0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61288" y="2714244"/>
            <a:ext cx="6086856" cy="1844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99388" y="2293620"/>
            <a:ext cx="6048756" cy="533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99388" y="2293620"/>
            <a:ext cx="6049010" cy="533400"/>
          </a:xfrm>
          <a:custGeom>
            <a:avLst/>
            <a:gdLst/>
            <a:ahLst/>
            <a:cxnLst/>
            <a:rect l="l" t="t" r="r" b="b"/>
            <a:pathLst>
              <a:path w="6049009" h="533400">
                <a:moveTo>
                  <a:pt x="0" y="88900"/>
                </a:moveTo>
                <a:lnTo>
                  <a:pt x="6986" y="54274"/>
                </a:lnTo>
                <a:lnTo>
                  <a:pt x="26038" y="26019"/>
                </a:lnTo>
                <a:lnTo>
                  <a:pt x="54296" y="6979"/>
                </a:lnTo>
                <a:lnTo>
                  <a:pt x="88900" y="0"/>
                </a:lnTo>
                <a:lnTo>
                  <a:pt x="5959856" y="0"/>
                </a:lnTo>
                <a:lnTo>
                  <a:pt x="5994481" y="6979"/>
                </a:lnTo>
                <a:lnTo>
                  <a:pt x="6022736" y="26019"/>
                </a:lnTo>
                <a:lnTo>
                  <a:pt x="6041776" y="54274"/>
                </a:lnTo>
                <a:lnTo>
                  <a:pt x="6048756" y="88900"/>
                </a:lnTo>
                <a:lnTo>
                  <a:pt x="6048756" y="444500"/>
                </a:lnTo>
                <a:lnTo>
                  <a:pt x="6041776" y="479125"/>
                </a:lnTo>
                <a:lnTo>
                  <a:pt x="6022736" y="507380"/>
                </a:lnTo>
                <a:lnTo>
                  <a:pt x="5994481" y="526420"/>
                </a:lnTo>
                <a:lnTo>
                  <a:pt x="5959856" y="533400"/>
                </a:lnTo>
                <a:lnTo>
                  <a:pt x="88900" y="533400"/>
                </a:lnTo>
                <a:lnTo>
                  <a:pt x="54296" y="526420"/>
                </a:lnTo>
                <a:lnTo>
                  <a:pt x="26038" y="507380"/>
                </a:lnTo>
                <a:lnTo>
                  <a:pt x="6986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9144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09141" y="2419857"/>
            <a:ext cx="120650" cy="282575"/>
          </a:xfrm>
          <a:custGeom>
            <a:avLst/>
            <a:gdLst/>
            <a:ahLst/>
            <a:cxnLst/>
            <a:rect l="l" t="t" r="r" b="b"/>
            <a:pathLst>
              <a:path w="120650" h="282575">
                <a:moveTo>
                  <a:pt x="112174" y="38480"/>
                </a:moveTo>
                <a:lnTo>
                  <a:pt x="68325" y="38480"/>
                </a:lnTo>
                <a:lnTo>
                  <a:pt x="74295" y="41020"/>
                </a:lnTo>
                <a:lnTo>
                  <a:pt x="79502" y="47116"/>
                </a:lnTo>
                <a:lnTo>
                  <a:pt x="88801" y="79628"/>
                </a:lnTo>
                <a:lnTo>
                  <a:pt x="88185" y="86899"/>
                </a:lnTo>
                <a:lnTo>
                  <a:pt x="73548" y="132905"/>
                </a:lnTo>
                <a:lnTo>
                  <a:pt x="55753" y="168275"/>
                </a:lnTo>
                <a:lnTo>
                  <a:pt x="36020" y="203009"/>
                </a:lnTo>
                <a:lnTo>
                  <a:pt x="19812" y="227456"/>
                </a:lnTo>
                <a:lnTo>
                  <a:pt x="13481" y="237410"/>
                </a:lnTo>
                <a:lnTo>
                  <a:pt x="8794" y="248030"/>
                </a:lnTo>
                <a:lnTo>
                  <a:pt x="5774" y="259318"/>
                </a:lnTo>
                <a:lnTo>
                  <a:pt x="4445" y="271271"/>
                </a:lnTo>
                <a:lnTo>
                  <a:pt x="4445" y="282575"/>
                </a:lnTo>
                <a:lnTo>
                  <a:pt x="120650" y="282575"/>
                </a:lnTo>
                <a:lnTo>
                  <a:pt x="120650" y="246125"/>
                </a:lnTo>
                <a:lnTo>
                  <a:pt x="42545" y="246125"/>
                </a:lnTo>
                <a:lnTo>
                  <a:pt x="62188" y="214955"/>
                </a:lnTo>
                <a:lnTo>
                  <a:pt x="91283" y="164472"/>
                </a:lnTo>
                <a:lnTo>
                  <a:pt x="107588" y="128398"/>
                </a:lnTo>
                <a:lnTo>
                  <a:pt x="117983" y="85089"/>
                </a:lnTo>
                <a:lnTo>
                  <a:pt x="118251" y="74219"/>
                </a:lnTo>
                <a:lnTo>
                  <a:pt x="118170" y="70738"/>
                </a:lnTo>
                <a:lnTo>
                  <a:pt x="117649" y="61467"/>
                </a:lnTo>
                <a:lnTo>
                  <a:pt x="116036" y="51085"/>
                </a:lnTo>
                <a:lnTo>
                  <a:pt x="113411" y="41655"/>
                </a:lnTo>
                <a:lnTo>
                  <a:pt x="112174" y="38480"/>
                </a:lnTo>
                <a:close/>
              </a:path>
              <a:path w="120650" h="282575">
                <a:moveTo>
                  <a:pt x="71628" y="0"/>
                </a:moveTo>
                <a:lnTo>
                  <a:pt x="64515" y="0"/>
                </a:lnTo>
                <a:lnTo>
                  <a:pt x="60833" y="507"/>
                </a:lnTo>
                <a:lnTo>
                  <a:pt x="56896" y="1650"/>
                </a:lnTo>
                <a:lnTo>
                  <a:pt x="47511" y="3413"/>
                </a:lnTo>
                <a:lnTo>
                  <a:pt x="16430" y="30890"/>
                </a:lnTo>
                <a:lnTo>
                  <a:pt x="0" y="79628"/>
                </a:lnTo>
                <a:lnTo>
                  <a:pt x="26162" y="85343"/>
                </a:lnTo>
                <a:lnTo>
                  <a:pt x="29424" y="74219"/>
                </a:lnTo>
                <a:lnTo>
                  <a:pt x="33115" y="64833"/>
                </a:lnTo>
                <a:lnTo>
                  <a:pt x="68325" y="38480"/>
                </a:lnTo>
                <a:lnTo>
                  <a:pt x="112174" y="38480"/>
                </a:lnTo>
                <a:lnTo>
                  <a:pt x="110107" y="33174"/>
                </a:lnTo>
                <a:lnTo>
                  <a:pt x="84328" y="3937"/>
                </a:lnTo>
                <a:lnTo>
                  <a:pt x="74930" y="507"/>
                </a:lnTo>
                <a:lnTo>
                  <a:pt x="71628" y="0"/>
                </a:lnTo>
                <a:close/>
              </a:path>
            </a:pathLst>
          </a:custGeom>
          <a:solidFill>
            <a:srgbClr val="087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09141" y="2419857"/>
            <a:ext cx="120650" cy="282575"/>
          </a:xfrm>
          <a:custGeom>
            <a:avLst/>
            <a:gdLst/>
            <a:ahLst/>
            <a:cxnLst/>
            <a:rect l="l" t="t" r="r" b="b"/>
            <a:pathLst>
              <a:path w="120650" h="282575">
                <a:moveTo>
                  <a:pt x="68072" y="0"/>
                </a:moveTo>
                <a:lnTo>
                  <a:pt x="71628" y="0"/>
                </a:lnTo>
                <a:lnTo>
                  <a:pt x="74930" y="507"/>
                </a:lnTo>
                <a:lnTo>
                  <a:pt x="106314" y="25812"/>
                </a:lnTo>
                <a:lnTo>
                  <a:pt x="118286" y="72802"/>
                </a:lnTo>
                <a:lnTo>
                  <a:pt x="117983" y="85089"/>
                </a:lnTo>
                <a:lnTo>
                  <a:pt x="107588" y="128398"/>
                </a:lnTo>
                <a:lnTo>
                  <a:pt x="91283" y="164472"/>
                </a:lnTo>
                <a:lnTo>
                  <a:pt x="62188" y="214955"/>
                </a:lnTo>
                <a:lnTo>
                  <a:pt x="42545" y="246125"/>
                </a:lnTo>
                <a:lnTo>
                  <a:pt x="62071" y="246125"/>
                </a:lnTo>
                <a:lnTo>
                  <a:pt x="81597" y="246125"/>
                </a:lnTo>
                <a:lnTo>
                  <a:pt x="101123" y="246125"/>
                </a:lnTo>
                <a:lnTo>
                  <a:pt x="120650" y="246125"/>
                </a:lnTo>
                <a:lnTo>
                  <a:pt x="120650" y="255250"/>
                </a:lnTo>
                <a:lnTo>
                  <a:pt x="120650" y="264350"/>
                </a:lnTo>
                <a:lnTo>
                  <a:pt x="120650" y="273450"/>
                </a:lnTo>
                <a:lnTo>
                  <a:pt x="120650" y="282575"/>
                </a:lnTo>
                <a:lnTo>
                  <a:pt x="91598" y="282575"/>
                </a:lnTo>
                <a:lnTo>
                  <a:pt x="62547" y="282575"/>
                </a:lnTo>
                <a:lnTo>
                  <a:pt x="33496" y="282575"/>
                </a:lnTo>
                <a:lnTo>
                  <a:pt x="4445" y="282575"/>
                </a:lnTo>
                <a:lnTo>
                  <a:pt x="4445" y="278764"/>
                </a:lnTo>
                <a:lnTo>
                  <a:pt x="4445" y="274954"/>
                </a:lnTo>
                <a:lnTo>
                  <a:pt x="4445" y="271271"/>
                </a:lnTo>
                <a:lnTo>
                  <a:pt x="5774" y="259318"/>
                </a:lnTo>
                <a:lnTo>
                  <a:pt x="8794" y="248030"/>
                </a:lnTo>
                <a:lnTo>
                  <a:pt x="13481" y="237410"/>
                </a:lnTo>
                <a:lnTo>
                  <a:pt x="19812" y="227456"/>
                </a:lnTo>
                <a:lnTo>
                  <a:pt x="27481" y="216531"/>
                </a:lnTo>
                <a:lnTo>
                  <a:pt x="36020" y="203009"/>
                </a:lnTo>
                <a:lnTo>
                  <a:pt x="55753" y="168275"/>
                </a:lnTo>
                <a:lnTo>
                  <a:pt x="73548" y="132905"/>
                </a:lnTo>
                <a:lnTo>
                  <a:pt x="86485" y="96349"/>
                </a:lnTo>
                <a:lnTo>
                  <a:pt x="88909" y="78355"/>
                </a:lnTo>
                <a:lnTo>
                  <a:pt x="88646" y="70738"/>
                </a:lnTo>
                <a:lnTo>
                  <a:pt x="68325" y="38480"/>
                </a:lnTo>
                <a:lnTo>
                  <a:pt x="61468" y="39496"/>
                </a:lnTo>
                <a:lnTo>
                  <a:pt x="29424" y="74219"/>
                </a:lnTo>
                <a:lnTo>
                  <a:pt x="26162" y="85343"/>
                </a:lnTo>
                <a:lnTo>
                  <a:pt x="19663" y="83915"/>
                </a:lnTo>
                <a:lnTo>
                  <a:pt x="13128" y="82486"/>
                </a:lnTo>
                <a:lnTo>
                  <a:pt x="6570" y="81057"/>
                </a:lnTo>
                <a:lnTo>
                  <a:pt x="0" y="79628"/>
                </a:lnTo>
                <a:lnTo>
                  <a:pt x="4810" y="60366"/>
                </a:lnTo>
                <a:lnTo>
                  <a:pt x="23240" y="20700"/>
                </a:lnTo>
                <a:lnTo>
                  <a:pt x="56896" y="1650"/>
                </a:lnTo>
                <a:lnTo>
                  <a:pt x="60833" y="507"/>
                </a:lnTo>
                <a:lnTo>
                  <a:pt x="64515" y="0"/>
                </a:lnTo>
                <a:lnTo>
                  <a:pt x="68072" y="0"/>
                </a:lnTo>
                <a:close/>
              </a:path>
            </a:pathLst>
          </a:custGeom>
          <a:ln w="3175">
            <a:solidFill>
              <a:srgbClr val="087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61288" y="3944111"/>
            <a:ext cx="6086856" cy="1691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99388" y="3561588"/>
            <a:ext cx="6048756" cy="4846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99388" y="3561588"/>
            <a:ext cx="6049010" cy="485140"/>
          </a:xfrm>
          <a:custGeom>
            <a:avLst/>
            <a:gdLst/>
            <a:ahLst/>
            <a:cxnLst/>
            <a:rect l="l" t="t" r="r" b="b"/>
            <a:pathLst>
              <a:path w="6049009" h="485139">
                <a:moveTo>
                  <a:pt x="0" y="80772"/>
                </a:moveTo>
                <a:lnTo>
                  <a:pt x="6348" y="49345"/>
                </a:lnTo>
                <a:lnTo>
                  <a:pt x="23660" y="23669"/>
                </a:lnTo>
                <a:lnTo>
                  <a:pt x="49334" y="6351"/>
                </a:lnTo>
                <a:lnTo>
                  <a:pt x="80772" y="0"/>
                </a:lnTo>
                <a:lnTo>
                  <a:pt x="5967984" y="0"/>
                </a:lnTo>
                <a:lnTo>
                  <a:pt x="5999410" y="6351"/>
                </a:lnTo>
                <a:lnTo>
                  <a:pt x="6025086" y="23669"/>
                </a:lnTo>
                <a:lnTo>
                  <a:pt x="6042404" y="49345"/>
                </a:lnTo>
                <a:lnTo>
                  <a:pt x="6048756" y="80772"/>
                </a:lnTo>
                <a:lnTo>
                  <a:pt x="6048756" y="403860"/>
                </a:lnTo>
                <a:lnTo>
                  <a:pt x="6042404" y="435286"/>
                </a:lnTo>
                <a:lnTo>
                  <a:pt x="6025086" y="460962"/>
                </a:lnTo>
                <a:lnTo>
                  <a:pt x="5999410" y="478280"/>
                </a:lnTo>
                <a:lnTo>
                  <a:pt x="5967984" y="484631"/>
                </a:lnTo>
                <a:lnTo>
                  <a:pt x="80772" y="484631"/>
                </a:lnTo>
                <a:lnTo>
                  <a:pt x="49334" y="478280"/>
                </a:lnTo>
                <a:lnTo>
                  <a:pt x="23660" y="460962"/>
                </a:lnTo>
                <a:lnTo>
                  <a:pt x="6348" y="435286"/>
                </a:lnTo>
                <a:lnTo>
                  <a:pt x="0" y="403860"/>
                </a:lnTo>
                <a:lnTo>
                  <a:pt x="0" y="80772"/>
                </a:lnTo>
                <a:close/>
              </a:path>
            </a:pathLst>
          </a:custGeom>
          <a:ln w="9144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09141" y="3677158"/>
            <a:ext cx="120650" cy="257175"/>
          </a:xfrm>
          <a:custGeom>
            <a:avLst/>
            <a:gdLst/>
            <a:ahLst/>
            <a:cxnLst/>
            <a:rect l="l" t="t" r="r" b="b"/>
            <a:pathLst>
              <a:path w="120650" h="257175">
                <a:moveTo>
                  <a:pt x="97790" y="201803"/>
                </a:moveTo>
                <a:lnTo>
                  <a:pt x="73659" y="201803"/>
                </a:lnTo>
                <a:lnTo>
                  <a:pt x="73659" y="256921"/>
                </a:lnTo>
                <a:lnTo>
                  <a:pt x="97790" y="256921"/>
                </a:lnTo>
                <a:lnTo>
                  <a:pt x="97790" y="201803"/>
                </a:lnTo>
                <a:close/>
              </a:path>
              <a:path w="120650" h="257175">
                <a:moveTo>
                  <a:pt x="97790" y="0"/>
                </a:moveTo>
                <a:lnTo>
                  <a:pt x="78612" y="0"/>
                </a:lnTo>
                <a:lnTo>
                  <a:pt x="0" y="172085"/>
                </a:lnTo>
                <a:lnTo>
                  <a:pt x="0" y="201803"/>
                </a:lnTo>
                <a:lnTo>
                  <a:pt x="120650" y="201803"/>
                </a:lnTo>
                <a:lnTo>
                  <a:pt x="120650" y="169672"/>
                </a:lnTo>
                <a:lnTo>
                  <a:pt x="26034" y="169672"/>
                </a:lnTo>
                <a:lnTo>
                  <a:pt x="73659" y="62484"/>
                </a:lnTo>
                <a:lnTo>
                  <a:pt x="97790" y="62484"/>
                </a:lnTo>
                <a:lnTo>
                  <a:pt x="97790" y="0"/>
                </a:lnTo>
                <a:close/>
              </a:path>
              <a:path w="120650" h="257175">
                <a:moveTo>
                  <a:pt x="97790" y="62484"/>
                </a:moveTo>
                <a:lnTo>
                  <a:pt x="73659" y="62484"/>
                </a:lnTo>
                <a:lnTo>
                  <a:pt x="73659" y="169672"/>
                </a:lnTo>
                <a:lnTo>
                  <a:pt x="97790" y="169672"/>
                </a:lnTo>
                <a:lnTo>
                  <a:pt x="97790" y="62484"/>
                </a:lnTo>
                <a:close/>
              </a:path>
            </a:pathLst>
          </a:custGeom>
          <a:solidFill>
            <a:srgbClr val="087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35175" y="3739641"/>
            <a:ext cx="47625" cy="107314"/>
          </a:xfrm>
          <a:custGeom>
            <a:avLst/>
            <a:gdLst/>
            <a:ahLst/>
            <a:cxnLst/>
            <a:rect l="l" t="t" r="r" b="b"/>
            <a:pathLst>
              <a:path w="47625" h="107314">
                <a:moveTo>
                  <a:pt x="47625" y="0"/>
                </a:moveTo>
                <a:lnTo>
                  <a:pt x="35718" y="26838"/>
                </a:lnTo>
                <a:lnTo>
                  <a:pt x="23812" y="53641"/>
                </a:lnTo>
                <a:lnTo>
                  <a:pt x="11906" y="80420"/>
                </a:lnTo>
                <a:lnTo>
                  <a:pt x="0" y="107187"/>
                </a:lnTo>
                <a:lnTo>
                  <a:pt x="11906" y="107187"/>
                </a:lnTo>
                <a:lnTo>
                  <a:pt x="23812" y="107187"/>
                </a:lnTo>
                <a:lnTo>
                  <a:pt x="35718" y="107187"/>
                </a:lnTo>
                <a:lnTo>
                  <a:pt x="47625" y="107187"/>
                </a:lnTo>
                <a:lnTo>
                  <a:pt x="47625" y="80420"/>
                </a:lnTo>
                <a:lnTo>
                  <a:pt x="47625" y="53641"/>
                </a:lnTo>
                <a:lnTo>
                  <a:pt x="47625" y="26838"/>
                </a:lnTo>
                <a:lnTo>
                  <a:pt x="47625" y="0"/>
                </a:lnTo>
                <a:close/>
              </a:path>
            </a:pathLst>
          </a:custGeom>
          <a:ln w="3175">
            <a:solidFill>
              <a:srgbClr val="087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09141" y="3677158"/>
            <a:ext cx="120650" cy="257175"/>
          </a:xfrm>
          <a:custGeom>
            <a:avLst/>
            <a:gdLst/>
            <a:ahLst/>
            <a:cxnLst/>
            <a:rect l="l" t="t" r="r" b="b"/>
            <a:pathLst>
              <a:path w="120650" h="257175">
                <a:moveTo>
                  <a:pt x="78612" y="0"/>
                </a:moveTo>
                <a:lnTo>
                  <a:pt x="84962" y="0"/>
                </a:lnTo>
                <a:lnTo>
                  <a:pt x="91312" y="0"/>
                </a:lnTo>
                <a:lnTo>
                  <a:pt x="97790" y="0"/>
                </a:lnTo>
                <a:lnTo>
                  <a:pt x="97790" y="42459"/>
                </a:lnTo>
                <a:lnTo>
                  <a:pt x="97790" y="84883"/>
                </a:lnTo>
                <a:lnTo>
                  <a:pt x="97790" y="127283"/>
                </a:lnTo>
                <a:lnTo>
                  <a:pt x="97790" y="169672"/>
                </a:lnTo>
                <a:lnTo>
                  <a:pt x="105409" y="169672"/>
                </a:lnTo>
                <a:lnTo>
                  <a:pt x="113030" y="169672"/>
                </a:lnTo>
                <a:lnTo>
                  <a:pt x="120650" y="169672"/>
                </a:lnTo>
                <a:lnTo>
                  <a:pt x="120650" y="177746"/>
                </a:lnTo>
                <a:lnTo>
                  <a:pt x="120650" y="185785"/>
                </a:lnTo>
                <a:lnTo>
                  <a:pt x="120650" y="193800"/>
                </a:lnTo>
                <a:lnTo>
                  <a:pt x="120650" y="201803"/>
                </a:lnTo>
                <a:lnTo>
                  <a:pt x="113030" y="201803"/>
                </a:lnTo>
                <a:lnTo>
                  <a:pt x="105409" y="201803"/>
                </a:lnTo>
                <a:lnTo>
                  <a:pt x="97790" y="201803"/>
                </a:lnTo>
                <a:lnTo>
                  <a:pt x="97790" y="215594"/>
                </a:lnTo>
                <a:lnTo>
                  <a:pt x="97790" y="229362"/>
                </a:lnTo>
                <a:lnTo>
                  <a:pt x="97790" y="243129"/>
                </a:lnTo>
                <a:lnTo>
                  <a:pt x="97790" y="256921"/>
                </a:lnTo>
                <a:lnTo>
                  <a:pt x="89789" y="256921"/>
                </a:lnTo>
                <a:lnTo>
                  <a:pt x="81661" y="256921"/>
                </a:lnTo>
                <a:lnTo>
                  <a:pt x="73659" y="256921"/>
                </a:lnTo>
                <a:lnTo>
                  <a:pt x="73659" y="243129"/>
                </a:lnTo>
                <a:lnTo>
                  <a:pt x="73659" y="229362"/>
                </a:lnTo>
                <a:lnTo>
                  <a:pt x="73659" y="215594"/>
                </a:lnTo>
                <a:lnTo>
                  <a:pt x="73659" y="201803"/>
                </a:lnTo>
                <a:lnTo>
                  <a:pt x="55274" y="201803"/>
                </a:lnTo>
                <a:lnTo>
                  <a:pt x="36877" y="201803"/>
                </a:lnTo>
                <a:lnTo>
                  <a:pt x="18456" y="201803"/>
                </a:lnTo>
                <a:lnTo>
                  <a:pt x="0" y="201803"/>
                </a:lnTo>
                <a:lnTo>
                  <a:pt x="0" y="194373"/>
                </a:lnTo>
                <a:lnTo>
                  <a:pt x="0" y="186944"/>
                </a:lnTo>
                <a:lnTo>
                  <a:pt x="0" y="179514"/>
                </a:lnTo>
                <a:lnTo>
                  <a:pt x="0" y="172085"/>
                </a:lnTo>
                <a:lnTo>
                  <a:pt x="19694" y="129105"/>
                </a:lnTo>
                <a:lnTo>
                  <a:pt x="39354" y="86090"/>
                </a:lnTo>
                <a:lnTo>
                  <a:pt x="58989" y="43051"/>
                </a:lnTo>
                <a:lnTo>
                  <a:pt x="78612" y="0"/>
                </a:lnTo>
                <a:close/>
              </a:path>
            </a:pathLst>
          </a:custGeom>
          <a:ln w="3175">
            <a:solidFill>
              <a:srgbClr val="087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61288" y="4632959"/>
            <a:ext cx="6086856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99388" y="4212335"/>
            <a:ext cx="6048756" cy="533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99388" y="4212335"/>
            <a:ext cx="6049010" cy="533400"/>
          </a:xfrm>
          <a:custGeom>
            <a:avLst/>
            <a:gdLst/>
            <a:ahLst/>
            <a:cxnLst/>
            <a:rect l="l" t="t" r="r" b="b"/>
            <a:pathLst>
              <a:path w="6049009" h="533400">
                <a:moveTo>
                  <a:pt x="0" y="88900"/>
                </a:moveTo>
                <a:lnTo>
                  <a:pt x="6986" y="54274"/>
                </a:lnTo>
                <a:lnTo>
                  <a:pt x="26038" y="26019"/>
                </a:lnTo>
                <a:lnTo>
                  <a:pt x="54296" y="6979"/>
                </a:lnTo>
                <a:lnTo>
                  <a:pt x="88900" y="0"/>
                </a:lnTo>
                <a:lnTo>
                  <a:pt x="5959856" y="0"/>
                </a:lnTo>
                <a:lnTo>
                  <a:pt x="5994481" y="6979"/>
                </a:lnTo>
                <a:lnTo>
                  <a:pt x="6022736" y="26019"/>
                </a:lnTo>
                <a:lnTo>
                  <a:pt x="6041776" y="54274"/>
                </a:lnTo>
                <a:lnTo>
                  <a:pt x="6048756" y="88900"/>
                </a:lnTo>
                <a:lnTo>
                  <a:pt x="6048756" y="444500"/>
                </a:lnTo>
                <a:lnTo>
                  <a:pt x="6041776" y="479125"/>
                </a:lnTo>
                <a:lnTo>
                  <a:pt x="6022736" y="507380"/>
                </a:lnTo>
                <a:lnTo>
                  <a:pt x="5994481" y="526420"/>
                </a:lnTo>
                <a:lnTo>
                  <a:pt x="5959856" y="533400"/>
                </a:lnTo>
                <a:lnTo>
                  <a:pt x="88900" y="533400"/>
                </a:lnTo>
                <a:lnTo>
                  <a:pt x="54296" y="526420"/>
                </a:lnTo>
                <a:lnTo>
                  <a:pt x="26038" y="507380"/>
                </a:lnTo>
                <a:lnTo>
                  <a:pt x="6986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9144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09141" y="4339590"/>
            <a:ext cx="120650" cy="282575"/>
          </a:xfrm>
          <a:custGeom>
            <a:avLst/>
            <a:gdLst/>
            <a:ahLst/>
            <a:cxnLst/>
            <a:rect l="l" t="t" r="r" b="b"/>
            <a:pathLst>
              <a:path w="120650" h="282575">
                <a:moveTo>
                  <a:pt x="24384" y="192786"/>
                </a:moveTo>
                <a:lnTo>
                  <a:pt x="0" y="203708"/>
                </a:lnTo>
                <a:lnTo>
                  <a:pt x="1524" y="214122"/>
                </a:lnTo>
                <a:lnTo>
                  <a:pt x="4927" y="230290"/>
                </a:lnTo>
                <a:lnTo>
                  <a:pt x="28047" y="271174"/>
                </a:lnTo>
                <a:lnTo>
                  <a:pt x="59969" y="282477"/>
                </a:lnTo>
                <a:lnTo>
                  <a:pt x="67484" y="281606"/>
                </a:lnTo>
                <a:lnTo>
                  <a:pt x="102489" y="256159"/>
                </a:lnTo>
                <a:lnTo>
                  <a:pt x="109765" y="242833"/>
                </a:lnTo>
                <a:lnTo>
                  <a:pt x="55625" y="242833"/>
                </a:lnTo>
                <a:lnTo>
                  <a:pt x="48006" y="241808"/>
                </a:lnTo>
                <a:lnTo>
                  <a:pt x="40528" y="237327"/>
                </a:lnTo>
                <a:lnTo>
                  <a:pt x="34099" y="227679"/>
                </a:lnTo>
                <a:lnTo>
                  <a:pt x="28717" y="212840"/>
                </a:lnTo>
                <a:lnTo>
                  <a:pt x="24384" y="192786"/>
                </a:lnTo>
                <a:close/>
              </a:path>
              <a:path w="120650" h="282575">
                <a:moveTo>
                  <a:pt x="110121" y="122809"/>
                </a:moveTo>
                <a:lnTo>
                  <a:pt x="63627" y="122809"/>
                </a:lnTo>
                <a:lnTo>
                  <a:pt x="69977" y="125730"/>
                </a:lnTo>
                <a:lnTo>
                  <a:pt x="76327" y="128778"/>
                </a:lnTo>
                <a:lnTo>
                  <a:pt x="91761" y="166616"/>
                </a:lnTo>
                <a:lnTo>
                  <a:pt x="92328" y="176022"/>
                </a:lnTo>
                <a:lnTo>
                  <a:pt x="92204" y="187071"/>
                </a:lnTo>
                <a:lnTo>
                  <a:pt x="82486" y="226028"/>
                </a:lnTo>
                <a:lnTo>
                  <a:pt x="55625" y="242833"/>
                </a:lnTo>
                <a:lnTo>
                  <a:pt x="109765" y="242833"/>
                </a:lnTo>
                <a:lnTo>
                  <a:pt x="119126" y="205438"/>
                </a:lnTo>
                <a:lnTo>
                  <a:pt x="120650" y="187071"/>
                </a:lnTo>
                <a:lnTo>
                  <a:pt x="120639" y="176022"/>
                </a:lnTo>
                <a:lnTo>
                  <a:pt x="114982" y="137763"/>
                </a:lnTo>
                <a:lnTo>
                  <a:pt x="112615" y="129928"/>
                </a:lnTo>
                <a:lnTo>
                  <a:pt x="110121" y="122809"/>
                </a:lnTo>
                <a:close/>
              </a:path>
              <a:path w="120650" h="282575">
                <a:moveTo>
                  <a:pt x="113918" y="0"/>
                </a:moveTo>
                <a:lnTo>
                  <a:pt x="25527" y="0"/>
                </a:lnTo>
                <a:lnTo>
                  <a:pt x="17458" y="57890"/>
                </a:lnTo>
                <a:lnTo>
                  <a:pt x="11248" y="102098"/>
                </a:lnTo>
                <a:lnTo>
                  <a:pt x="7274" y="130141"/>
                </a:lnTo>
                <a:lnTo>
                  <a:pt x="5206" y="144526"/>
                </a:lnTo>
                <a:lnTo>
                  <a:pt x="27686" y="148336"/>
                </a:lnTo>
                <a:lnTo>
                  <a:pt x="56515" y="122809"/>
                </a:lnTo>
                <a:lnTo>
                  <a:pt x="110121" y="122809"/>
                </a:lnTo>
                <a:lnTo>
                  <a:pt x="109855" y="122047"/>
                </a:lnTo>
                <a:lnTo>
                  <a:pt x="88060" y="95504"/>
                </a:lnTo>
                <a:lnTo>
                  <a:pt x="36703" y="95504"/>
                </a:lnTo>
                <a:lnTo>
                  <a:pt x="39177" y="84762"/>
                </a:lnTo>
                <a:lnTo>
                  <a:pt x="41640" y="71389"/>
                </a:lnTo>
                <a:lnTo>
                  <a:pt x="44078" y="55373"/>
                </a:lnTo>
                <a:lnTo>
                  <a:pt x="46481" y="36703"/>
                </a:lnTo>
                <a:lnTo>
                  <a:pt x="113918" y="36703"/>
                </a:lnTo>
                <a:lnTo>
                  <a:pt x="113918" y="0"/>
                </a:lnTo>
                <a:close/>
              </a:path>
              <a:path w="120650" h="282575">
                <a:moveTo>
                  <a:pt x="62737" y="86868"/>
                </a:moveTo>
                <a:lnTo>
                  <a:pt x="55669" y="87110"/>
                </a:lnTo>
                <a:lnTo>
                  <a:pt x="48958" y="88614"/>
                </a:lnTo>
                <a:lnTo>
                  <a:pt x="42628" y="91404"/>
                </a:lnTo>
                <a:lnTo>
                  <a:pt x="36703" y="95504"/>
                </a:lnTo>
                <a:lnTo>
                  <a:pt x="88060" y="95504"/>
                </a:lnTo>
                <a:lnTo>
                  <a:pt x="83812" y="92904"/>
                </a:lnTo>
                <a:lnTo>
                  <a:pt x="76930" y="89852"/>
                </a:lnTo>
                <a:lnTo>
                  <a:pt x="69905" y="87848"/>
                </a:lnTo>
                <a:lnTo>
                  <a:pt x="62737" y="86868"/>
                </a:lnTo>
                <a:close/>
              </a:path>
            </a:pathLst>
          </a:custGeom>
          <a:solidFill>
            <a:srgbClr val="087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09141" y="4339590"/>
            <a:ext cx="121285" cy="282575"/>
          </a:xfrm>
          <a:custGeom>
            <a:avLst/>
            <a:gdLst/>
            <a:ahLst/>
            <a:cxnLst/>
            <a:rect l="l" t="t" r="r" b="b"/>
            <a:pathLst>
              <a:path w="121285" h="282575">
                <a:moveTo>
                  <a:pt x="25527" y="0"/>
                </a:moveTo>
                <a:lnTo>
                  <a:pt x="47625" y="0"/>
                </a:lnTo>
                <a:lnTo>
                  <a:pt x="69722" y="0"/>
                </a:lnTo>
                <a:lnTo>
                  <a:pt x="91820" y="0"/>
                </a:lnTo>
                <a:lnTo>
                  <a:pt x="113918" y="0"/>
                </a:lnTo>
                <a:lnTo>
                  <a:pt x="113918" y="9163"/>
                </a:lnTo>
                <a:lnTo>
                  <a:pt x="113918" y="18351"/>
                </a:lnTo>
                <a:lnTo>
                  <a:pt x="113918" y="27539"/>
                </a:lnTo>
                <a:lnTo>
                  <a:pt x="113918" y="36703"/>
                </a:lnTo>
                <a:lnTo>
                  <a:pt x="97059" y="36703"/>
                </a:lnTo>
                <a:lnTo>
                  <a:pt x="80200" y="36703"/>
                </a:lnTo>
                <a:lnTo>
                  <a:pt x="63341" y="36703"/>
                </a:lnTo>
                <a:lnTo>
                  <a:pt x="46481" y="36703"/>
                </a:lnTo>
                <a:lnTo>
                  <a:pt x="44078" y="55373"/>
                </a:lnTo>
                <a:lnTo>
                  <a:pt x="41640" y="71389"/>
                </a:lnTo>
                <a:lnTo>
                  <a:pt x="39177" y="84762"/>
                </a:lnTo>
                <a:lnTo>
                  <a:pt x="36703" y="95504"/>
                </a:lnTo>
                <a:lnTo>
                  <a:pt x="42628" y="91404"/>
                </a:lnTo>
                <a:lnTo>
                  <a:pt x="48958" y="88614"/>
                </a:lnTo>
                <a:lnTo>
                  <a:pt x="55669" y="87110"/>
                </a:lnTo>
                <a:lnTo>
                  <a:pt x="62737" y="86868"/>
                </a:lnTo>
                <a:lnTo>
                  <a:pt x="69905" y="87848"/>
                </a:lnTo>
                <a:lnTo>
                  <a:pt x="106427" y="114619"/>
                </a:lnTo>
                <a:lnTo>
                  <a:pt x="118490" y="153289"/>
                </a:lnTo>
                <a:lnTo>
                  <a:pt x="120723" y="178113"/>
                </a:lnTo>
                <a:lnTo>
                  <a:pt x="120650" y="187071"/>
                </a:lnTo>
                <a:lnTo>
                  <a:pt x="113240" y="233477"/>
                </a:lnTo>
                <a:lnTo>
                  <a:pt x="92662" y="267588"/>
                </a:lnTo>
                <a:lnTo>
                  <a:pt x="59969" y="282477"/>
                </a:lnTo>
                <a:lnTo>
                  <a:pt x="51943" y="282194"/>
                </a:lnTo>
                <a:lnTo>
                  <a:pt x="14400" y="255055"/>
                </a:lnTo>
                <a:lnTo>
                  <a:pt x="1524" y="214122"/>
                </a:lnTo>
                <a:lnTo>
                  <a:pt x="1015" y="210566"/>
                </a:lnTo>
                <a:lnTo>
                  <a:pt x="508" y="207137"/>
                </a:lnTo>
                <a:lnTo>
                  <a:pt x="0" y="203708"/>
                </a:lnTo>
                <a:lnTo>
                  <a:pt x="6096" y="200965"/>
                </a:lnTo>
                <a:lnTo>
                  <a:pt x="12192" y="198246"/>
                </a:lnTo>
                <a:lnTo>
                  <a:pt x="18288" y="195528"/>
                </a:lnTo>
                <a:lnTo>
                  <a:pt x="24384" y="192786"/>
                </a:lnTo>
                <a:lnTo>
                  <a:pt x="28717" y="212840"/>
                </a:lnTo>
                <a:lnTo>
                  <a:pt x="34099" y="227679"/>
                </a:lnTo>
                <a:lnTo>
                  <a:pt x="40528" y="237327"/>
                </a:lnTo>
                <a:lnTo>
                  <a:pt x="48006" y="241808"/>
                </a:lnTo>
                <a:lnTo>
                  <a:pt x="55625" y="242833"/>
                </a:lnTo>
                <a:lnTo>
                  <a:pt x="62484" y="242300"/>
                </a:lnTo>
                <a:lnTo>
                  <a:pt x="88392" y="211836"/>
                </a:lnTo>
                <a:lnTo>
                  <a:pt x="92328" y="176022"/>
                </a:lnTo>
                <a:lnTo>
                  <a:pt x="91761" y="166616"/>
                </a:lnTo>
                <a:lnTo>
                  <a:pt x="76327" y="128778"/>
                </a:lnTo>
                <a:lnTo>
                  <a:pt x="63627" y="122809"/>
                </a:lnTo>
                <a:lnTo>
                  <a:pt x="56515" y="122809"/>
                </a:lnTo>
                <a:lnTo>
                  <a:pt x="27686" y="148336"/>
                </a:lnTo>
                <a:lnTo>
                  <a:pt x="20193" y="147066"/>
                </a:lnTo>
                <a:lnTo>
                  <a:pt x="12700" y="145796"/>
                </a:lnTo>
                <a:lnTo>
                  <a:pt x="5206" y="144526"/>
                </a:lnTo>
                <a:lnTo>
                  <a:pt x="7274" y="130141"/>
                </a:lnTo>
                <a:lnTo>
                  <a:pt x="11366" y="101266"/>
                </a:lnTo>
                <a:lnTo>
                  <a:pt x="17458" y="57890"/>
                </a:lnTo>
                <a:lnTo>
                  <a:pt x="25527" y="0"/>
                </a:lnTo>
                <a:close/>
              </a:path>
            </a:pathLst>
          </a:custGeom>
          <a:ln w="3175">
            <a:solidFill>
              <a:srgbClr val="087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1288" y="5312664"/>
            <a:ext cx="6086856" cy="16916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99388" y="4930140"/>
            <a:ext cx="6048756" cy="4846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99388" y="4930140"/>
            <a:ext cx="6049010" cy="485140"/>
          </a:xfrm>
          <a:custGeom>
            <a:avLst/>
            <a:gdLst/>
            <a:ahLst/>
            <a:cxnLst/>
            <a:rect l="l" t="t" r="r" b="b"/>
            <a:pathLst>
              <a:path w="6049009" h="485139">
                <a:moveTo>
                  <a:pt x="0" y="80772"/>
                </a:moveTo>
                <a:lnTo>
                  <a:pt x="6348" y="49345"/>
                </a:lnTo>
                <a:lnTo>
                  <a:pt x="23660" y="23669"/>
                </a:lnTo>
                <a:lnTo>
                  <a:pt x="49334" y="6351"/>
                </a:lnTo>
                <a:lnTo>
                  <a:pt x="80772" y="0"/>
                </a:lnTo>
                <a:lnTo>
                  <a:pt x="5967984" y="0"/>
                </a:lnTo>
                <a:lnTo>
                  <a:pt x="5999410" y="6351"/>
                </a:lnTo>
                <a:lnTo>
                  <a:pt x="6025086" y="23669"/>
                </a:lnTo>
                <a:lnTo>
                  <a:pt x="6042404" y="49345"/>
                </a:lnTo>
                <a:lnTo>
                  <a:pt x="6048756" y="80772"/>
                </a:lnTo>
                <a:lnTo>
                  <a:pt x="6048756" y="403860"/>
                </a:lnTo>
                <a:lnTo>
                  <a:pt x="6042404" y="435286"/>
                </a:lnTo>
                <a:lnTo>
                  <a:pt x="6025086" y="460962"/>
                </a:lnTo>
                <a:lnTo>
                  <a:pt x="5999410" y="478280"/>
                </a:lnTo>
                <a:lnTo>
                  <a:pt x="5967984" y="484632"/>
                </a:lnTo>
                <a:lnTo>
                  <a:pt x="80772" y="484632"/>
                </a:lnTo>
                <a:lnTo>
                  <a:pt x="49334" y="478280"/>
                </a:lnTo>
                <a:lnTo>
                  <a:pt x="23660" y="460962"/>
                </a:lnTo>
                <a:lnTo>
                  <a:pt x="6348" y="435286"/>
                </a:lnTo>
                <a:lnTo>
                  <a:pt x="0" y="403860"/>
                </a:lnTo>
                <a:lnTo>
                  <a:pt x="0" y="80772"/>
                </a:lnTo>
                <a:close/>
              </a:path>
            </a:pathLst>
          </a:custGeom>
          <a:ln w="9144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861566" y="2414015"/>
            <a:ext cx="2490470" cy="2900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735" indent="-26670">
              <a:lnSpc>
                <a:spcPct val="100000"/>
              </a:lnSpc>
            </a:pPr>
            <a:r>
              <a:rPr sz="1800" b="1" dirty="0">
                <a:latin typeface="Microsoft YaHei"/>
                <a:cs typeface="Microsoft YaHei"/>
              </a:rPr>
              <a:t>设计规范</a:t>
            </a:r>
            <a:endParaRPr sz="18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450">
              <a:latin typeface="Times New Roman"/>
              <a:cs typeface="Times New Roman"/>
            </a:endParaRPr>
          </a:p>
          <a:p>
            <a:pPr marL="38735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Microsoft YaHei"/>
                <a:cs typeface="Microsoft YaHei"/>
              </a:rPr>
              <a:t>开发规范</a:t>
            </a:r>
            <a:endParaRPr sz="1800">
              <a:latin typeface="Microsoft YaHei"/>
              <a:cs typeface="Microsoft YaHei"/>
            </a:endParaRPr>
          </a:p>
          <a:p>
            <a:pPr marL="12700" marR="1555115">
              <a:lnSpc>
                <a:spcPts val="5320"/>
              </a:lnSpc>
              <a:spcBef>
                <a:spcPts val="185"/>
              </a:spcBef>
            </a:pPr>
            <a:r>
              <a:rPr sz="1800" b="1" dirty="0">
                <a:latin typeface="Microsoft YaHei"/>
                <a:cs typeface="Microsoft YaHei"/>
              </a:rPr>
              <a:t>最佳实践 分库分表</a:t>
            </a:r>
            <a:endParaRPr sz="18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Microsoft YaHei"/>
                <a:cs typeface="Microsoft YaHei"/>
              </a:rPr>
              <a:t>O</a:t>
            </a:r>
            <a:r>
              <a:rPr sz="1800" b="1" spc="5" dirty="0">
                <a:latin typeface="Microsoft YaHei"/>
                <a:cs typeface="Microsoft YaHei"/>
              </a:rPr>
              <a:t>r</a:t>
            </a:r>
            <a:r>
              <a:rPr sz="1800" b="1" spc="-5" dirty="0">
                <a:latin typeface="Microsoft YaHei"/>
                <a:cs typeface="Microsoft YaHei"/>
              </a:rPr>
              <a:t>ac</a:t>
            </a:r>
            <a:r>
              <a:rPr sz="1800" b="1" spc="-15" dirty="0">
                <a:latin typeface="Microsoft YaHei"/>
                <a:cs typeface="Microsoft YaHei"/>
              </a:rPr>
              <a:t>l</a:t>
            </a:r>
            <a:r>
              <a:rPr sz="1800" b="1" spc="-5" dirty="0">
                <a:latin typeface="Microsoft YaHei"/>
                <a:cs typeface="Microsoft YaHei"/>
              </a:rPr>
              <a:t>e</a:t>
            </a:r>
            <a:r>
              <a:rPr sz="1800" b="1" dirty="0">
                <a:latin typeface="Microsoft YaHei"/>
                <a:cs typeface="Microsoft YaHei"/>
              </a:rPr>
              <a:t>与</a:t>
            </a:r>
            <a:r>
              <a:rPr sz="1800" b="1" spc="-5" dirty="0">
                <a:latin typeface="Microsoft YaHei"/>
                <a:cs typeface="Microsoft YaHei"/>
              </a:rPr>
              <a:t>My</a:t>
            </a:r>
            <a:r>
              <a:rPr sz="1800" b="1" spc="-10" dirty="0">
                <a:latin typeface="Microsoft YaHei"/>
                <a:cs typeface="Microsoft YaHei"/>
              </a:rPr>
              <a:t>S</a:t>
            </a:r>
            <a:r>
              <a:rPr sz="1800" b="1" spc="-5" dirty="0">
                <a:latin typeface="Microsoft YaHei"/>
                <a:cs typeface="Microsoft YaHei"/>
              </a:rPr>
              <a:t>Q</a:t>
            </a:r>
            <a:r>
              <a:rPr sz="1800" b="1" dirty="0">
                <a:latin typeface="Microsoft YaHei"/>
                <a:cs typeface="Microsoft YaHei"/>
              </a:rPr>
              <a:t>L的差别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509273" y="5045328"/>
            <a:ext cx="120650" cy="257175"/>
          </a:xfrm>
          <a:custGeom>
            <a:avLst/>
            <a:gdLst/>
            <a:ahLst/>
            <a:cxnLst/>
            <a:rect l="l" t="t" r="r" b="b"/>
            <a:pathLst>
              <a:path w="120650" h="257175">
                <a:moveTo>
                  <a:pt x="91307" y="0"/>
                </a:moveTo>
                <a:lnTo>
                  <a:pt x="62605" y="0"/>
                </a:lnTo>
                <a:lnTo>
                  <a:pt x="19806" y="93091"/>
                </a:lnTo>
                <a:lnTo>
                  <a:pt x="5709" y="129413"/>
                </a:lnTo>
                <a:lnTo>
                  <a:pt x="0" y="175633"/>
                </a:lnTo>
                <a:lnTo>
                  <a:pt x="771" y="186658"/>
                </a:lnTo>
                <a:lnTo>
                  <a:pt x="13313" y="230012"/>
                </a:lnTo>
                <a:lnTo>
                  <a:pt x="43888" y="254603"/>
                </a:lnTo>
                <a:lnTo>
                  <a:pt x="64383" y="256794"/>
                </a:lnTo>
                <a:lnTo>
                  <a:pt x="74834" y="255129"/>
                </a:lnTo>
                <a:lnTo>
                  <a:pt x="104661" y="231272"/>
                </a:lnTo>
                <a:lnTo>
                  <a:pt x="109227" y="223139"/>
                </a:lnTo>
                <a:lnTo>
                  <a:pt x="59557" y="223139"/>
                </a:lnTo>
                <a:lnTo>
                  <a:pt x="53084" y="222113"/>
                </a:lnTo>
                <a:lnTo>
                  <a:pt x="28759" y="187108"/>
                </a:lnTo>
                <a:lnTo>
                  <a:pt x="27807" y="177673"/>
                </a:lnTo>
                <a:lnTo>
                  <a:pt x="27836" y="167640"/>
                </a:lnTo>
                <a:lnTo>
                  <a:pt x="41983" y="127428"/>
                </a:lnTo>
                <a:lnTo>
                  <a:pt x="59303" y="120523"/>
                </a:lnTo>
                <a:lnTo>
                  <a:pt x="110858" y="120523"/>
                </a:lnTo>
                <a:lnTo>
                  <a:pt x="110497" y="119707"/>
                </a:lnTo>
                <a:lnTo>
                  <a:pt x="105388" y="111744"/>
                </a:lnTo>
                <a:lnTo>
                  <a:pt x="98825" y="104138"/>
                </a:lnTo>
                <a:lnTo>
                  <a:pt x="90799" y="96901"/>
                </a:lnTo>
                <a:lnTo>
                  <a:pt x="83760" y="92583"/>
                </a:lnTo>
                <a:lnTo>
                  <a:pt x="48381" y="92583"/>
                </a:lnTo>
                <a:lnTo>
                  <a:pt x="91307" y="0"/>
                </a:lnTo>
                <a:close/>
              </a:path>
              <a:path w="120650" h="257175">
                <a:moveTo>
                  <a:pt x="110858" y="120523"/>
                </a:moveTo>
                <a:lnTo>
                  <a:pt x="59303" y="120523"/>
                </a:lnTo>
                <a:lnTo>
                  <a:pt x="61589" y="120650"/>
                </a:lnTo>
                <a:lnTo>
                  <a:pt x="68447" y="120904"/>
                </a:lnTo>
                <a:lnTo>
                  <a:pt x="74797" y="123698"/>
                </a:lnTo>
                <a:lnTo>
                  <a:pt x="92196" y="167640"/>
                </a:lnTo>
                <a:lnTo>
                  <a:pt x="91620" y="180927"/>
                </a:lnTo>
                <a:lnTo>
                  <a:pt x="72225" y="220202"/>
                </a:lnTo>
                <a:lnTo>
                  <a:pt x="59557" y="223139"/>
                </a:lnTo>
                <a:lnTo>
                  <a:pt x="109227" y="223139"/>
                </a:lnTo>
                <a:lnTo>
                  <a:pt x="119691" y="184673"/>
                </a:lnTo>
                <a:lnTo>
                  <a:pt x="120517" y="164846"/>
                </a:lnTo>
                <a:lnTo>
                  <a:pt x="119899" y="155126"/>
                </a:lnTo>
                <a:lnTo>
                  <a:pt x="118627" y="145764"/>
                </a:lnTo>
                <a:lnTo>
                  <a:pt x="116712" y="136735"/>
                </a:lnTo>
                <a:lnTo>
                  <a:pt x="114167" y="128016"/>
                </a:lnTo>
                <a:lnTo>
                  <a:pt x="110858" y="120523"/>
                </a:lnTo>
                <a:close/>
              </a:path>
              <a:path w="120650" h="257175">
                <a:moveTo>
                  <a:pt x="71495" y="88693"/>
                </a:moveTo>
                <a:lnTo>
                  <a:pt x="60402" y="89132"/>
                </a:lnTo>
                <a:lnTo>
                  <a:pt x="48381" y="92583"/>
                </a:lnTo>
                <a:lnTo>
                  <a:pt x="83760" y="92583"/>
                </a:lnTo>
                <a:lnTo>
                  <a:pt x="81635" y="91279"/>
                </a:lnTo>
                <a:lnTo>
                  <a:pt x="71495" y="88693"/>
                </a:lnTo>
                <a:close/>
              </a:path>
            </a:pathLst>
          </a:custGeom>
          <a:solidFill>
            <a:srgbClr val="087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7079" y="5165852"/>
            <a:ext cx="64769" cy="102870"/>
          </a:xfrm>
          <a:custGeom>
            <a:avLst/>
            <a:gdLst/>
            <a:ahLst/>
            <a:cxnLst/>
            <a:rect l="l" t="t" r="r" b="b"/>
            <a:pathLst>
              <a:path w="64769" h="102870">
                <a:moveTo>
                  <a:pt x="33783" y="127"/>
                </a:moveTo>
                <a:lnTo>
                  <a:pt x="2805" y="29039"/>
                </a:lnTo>
                <a:lnTo>
                  <a:pt x="0" y="47430"/>
                </a:lnTo>
                <a:lnTo>
                  <a:pt x="1" y="57150"/>
                </a:lnTo>
                <a:lnTo>
                  <a:pt x="14142" y="95061"/>
                </a:lnTo>
                <a:lnTo>
                  <a:pt x="31751" y="102616"/>
                </a:lnTo>
                <a:lnTo>
                  <a:pt x="38348" y="102070"/>
                </a:lnTo>
                <a:lnTo>
                  <a:pt x="62073" y="71882"/>
                </a:lnTo>
                <a:lnTo>
                  <a:pt x="64390" y="47117"/>
                </a:lnTo>
                <a:lnTo>
                  <a:pt x="63674" y="34117"/>
                </a:lnTo>
                <a:lnTo>
                  <a:pt x="40641" y="381"/>
                </a:lnTo>
                <a:lnTo>
                  <a:pt x="33783" y="127"/>
                </a:lnTo>
                <a:close/>
              </a:path>
            </a:pathLst>
          </a:custGeom>
          <a:ln w="3175">
            <a:solidFill>
              <a:srgbClr val="087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09273" y="5045328"/>
            <a:ext cx="120650" cy="257175"/>
          </a:xfrm>
          <a:custGeom>
            <a:avLst/>
            <a:gdLst/>
            <a:ahLst/>
            <a:cxnLst/>
            <a:rect l="l" t="t" r="r" b="b"/>
            <a:pathLst>
              <a:path w="120650" h="257175">
                <a:moveTo>
                  <a:pt x="62605" y="0"/>
                </a:moveTo>
                <a:lnTo>
                  <a:pt x="69822" y="0"/>
                </a:lnTo>
                <a:lnTo>
                  <a:pt x="77003" y="0"/>
                </a:lnTo>
                <a:lnTo>
                  <a:pt x="84161" y="0"/>
                </a:lnTo>
                <a:lnTo>
                  <a:pt x="91307" y="0"/>
                </a:lnTo>
                <a:lnTo>
                  <a:pt x="80563" y="23145"/>
                </a:lnTo>
                <a:lnTo>
                  <a:pt x="69844" y="46291"/>
                </a:lnTo>
                <a:lnTo>
                  <a:pt x="59124" y="69437"/>
                </a:lnTo>
                <a:lnTo>
                  <a:pt x="48381" y="92583"/>
                </a:lnTo>
                <a:lnTo>
                  <a:pt x="90799" y="96901"/>
                </a:lnTo>
                <a:lnTo>
                  <a:pt x="114167" y="128016"/>
                </a:lnTo>
                <a:lnTo>
                  <a:pt x="120517" y="164846"/>
                </a:lnTo>
                <a:lnTo>
                  <a:pt x="120449" y="174801"/>
                </a:lnTo>
                <a:lnTo>
                  <a:pt x="113321" y="213695"/>
                </a:lnTo>
                <a:lnTo>
                  <a:pt x="92118" y="246417"/>
                </a:lnTo>
                <a:lnTo>
                  <a:pt x="64383" y="256794"/>
                </a:lnTo>
                <a:lnTo>
                  <a:pt x="53736" y="256579"/>
                </a:lnTo>
                <a:lnTo>
                  <a:pt x="19323" y="238337"/>
                </a:lnTo>
                <a:lnTo>
                  <a:pt x="2424" y="197921"/>
                </a:lnTo>
                <a:lnTo>
                  <a:pt x="0" y="175633"/>
                </a:lnTo>
                <a:lnTo>
                  <a:pt x="121" y="164846"/>
                </a:lnTo>
                <a:lnTo>
                  <a:pt x="8304" y="121791"/>
                </a:lnTo>
                <a:lnTo>
                  <a:pt x="30493" y="69830"/>
                </a:lnTo>
                <a:lnTo>
                  <a:pt x="41205" y="46545"/>
                </a:lnTo>
                <a:lnTo>
                  <a:pt x="51917" y="23260"/>
                </a:lnTo>
                <a:lnTo>
                  <a:pt x="62605" y="0"/>
                </a:lnTo>
                <a:close/>
              </a:path>
            </a:pathLst>
          </a:custGeom>
          <a:ln w="3175">
            <a:solidFill>
              <a:srgbClr val="087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-5" dirty="0"/>
              <a:t>恒生电子股份有限公司</a:t>
            </a:r>
            <a:r>
              <a:rPr spc="40" dirty="0"/>
              <a:t> </a:t>
            </a:r>
            <a:r>
              <a:rPr spc="405" dirty="0">
                <a:latin typeface="Arial"/>
                <a:cs typeface="Arial"/>
              </a:rPr>
              <a:t>|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8140" y="448055"/>
            <a:ext cx="2033016" cy="845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pc="10" dirty="0">
                <a:latin typeface="Microsoft YaHei"/>
                <a:cs typeface="Microsoft YaHei"/>
              </a:rPr>
              <a:t>开发规范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-5" dirty="0"/>
              <a:t>恒生电子股份有限公司</a:t>
            </a:r>
            <a:r>
              <a:rPr spc="40" dirty="0"/>
              <a:t> </a:t>
            </a:r>
            <a:r>
              <a:rPr spc="405" dirty="0">
                <a:latin typeface="Arial"/>
                <a:cs typeface="Arial"/>
              </a:rPr>
              <a:t>|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0915" y="1517609"/>
            <a:ext cx="7425690" cy="3416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30504" indent="-343535">
              <a:lnSpc>
                <a:spcPct val="121400"/>
              </a:lnSpc>
              <a:tabLst>
                <a:tab pos="355600" algn="l"/>
              </a:tabLst>
            </a:pPr>
            <a:r>
              <a:rPr sz="2400" dirty="0">
                <a:solidFill>
                  <a:srgbClr val="174097"/>
                </a:solidFill>
                <a:latin typeface="Arial"/>
                <a:cs typeface="Arial"/>
              </a:rPr>
              <a:t>●	</a:t>
            </a:r>
            <a:r>
              <a:rPr sz="2400" dirty="0">
                <a:solidFill>
                  <a:srgbClr val="C00000"/>
                </a:solidFill>
                <a:latin typeface="Microsoft YaHei"/>
                <a:cs typeface="Microsoft YaHei"/>
              </a:rPr>
              <a:t>不在</a:t>
            </a:r>
            <a:r>
              <a:rPr sz="2400" spc="-5" dirty="0">
                <a:solidFill>
                  <a:srgbClr val="C00000"/>
                </a:solidFill>
                <a:latin typeface="Microsoft YaHei"/>
                <a:cs typeface="Microsoft YaHei"/>
              </a:rPr>
              <a:t>My</a:t>
            </a:r>
            <a:r>
              <a:rPr sz="2400" spc="-10" dirty="0">
                <a:solidFill>
                  <a:srgbClr val="C00000"/>
                </a:solidFill>
                <a:latin typeface="Microsoft YaHei"/>
                <a:cs typeface="Microsoft YaHei"/>
              </a:rPr>
              <a:t>S</a:t>
            </a:r>
            <a:r>
              <a:rPr sz="2400" dirty="0">
                <a:solidFill>
                  <a:srgbClr val="C00000"/>
                </a:solidFill>
                <a:latin typeface="Microsoft YaHei"/>
                <a:cs typeface="Microsoft YaHei"/>
              </a:rPr>
              <a:t>Q</a:t>
            </a:r>
            <a:r>
              <a:rPr sz="2400" spc="5" dirty="0">
                <a:solidFill>
                  <a:srgbClr val="C00000"/>
                </a:solidFill>
                <a:latin typeface="Microsoft YaHei"/>
                <a:cs typeface="Microsoft YaHei"/>
              </a:rPr>
              <a:t>L</a:t>
            </a:r>
            <a:r>
              <a:rPr sz="2400" dirty="0">
                <a:solidFill>
                  <a:srgbClr val="C00000"/>
                </a:solidFill>
                <a:latin typeface="Microsoft YaHei"/>
                <a:cs typeface="Microsoft YaHei"/>
              </a:rPr>
              <a:t>数据库中存放业务逻辑，尽量避免使用 避免使用存储过程、触发器</a:t>
            </a:r>
            <a:r>
              <a:rPr sz="2400" spc="5" dirty="0">
                <a:solidFill>
                  <a:srgbClr val="C00000"/>
                </a:solidFill>
                <a:latin typeface="Microsoft YaHei"/>
                <a:cs typeface="Microsoft YaHei"/>
              </a:rPr>
              <a:t>、</a:t>
            </a:r>
            <a:r>
              <a:rPr sz="2400" spc="-10" dirty="0">
                <a:solidFill>
                  <a:srgbClr val="C00000"/>
                </a:solidFill>
                <a:latin typeface="Microsoft YaHei"/>
                <a:cs typeface="Microsoft YaHei"/>
              </a:rPr>
              <a:t>UDF</a:t>
            </a:r>
            <a:r>
              <a:rPr sz="2400" dirty="0">
                <a:solidFill>
                  <a:srgbClr val="C00000"/>
                </a:solidFill>
                <a:latin typeface="Microsoft YaHei"/>
                <a:cs typeface="Microsoft YaHei"/>
              </a:rPr>
              <a:t>、</a:t>
            </a:r>
            <a:r>
              <a:rPr sz="2400" spc="-5" dirty="0">
                <a:solidFill>
                  <a:srgbClr val="C00000"/>
                </a:solidFill>
                <a:latin typeface="Microsoft YaHei"/>
                <a:cs typeface="Microsoft YaHei"/>
              </a:rPr>
              <a:t>event</a:t>
            </a:r>
            <a:r>
              <a:rPr sz="2400" dirty="0">
                <a:solidFill>
                  <a:srgbClr val="C00000"/>
                </a:solidFill>
                <a:latin typeface="Microsoft YaHei"/>
                <a:cs typeface="Microsoft YaHei"/>
              </a:rPr>
              <a:t>s等</a:t>
            </a:r>
            <a:endParaRPr sz="2400" dirty="0">
              <a:latin typeface="Microsoft YaHei"/>
              <a:cs typeface="Microsoft YaHei"/>
            </a:endParaRPr>
          </a:p>
          <a:p>
            <a:pPr marL="355600" marR="5080" indent="-343535">
              <a:lnSpc>
                <a:spcPct val="121500"/>
              </a:lnSpc>
              <a:spcBef>
                <a:spcPts val="1155"/>
              </a:spcBef>
              <a:tabLst>
                <a:tab pos="355600" algn="l"/>
              </a:tabLst>
            </a:pPr>
            <a:r>
              <a:rPr sz="2400" dirty="0">
                <a:solidFill>
                  <a:srgbClr val="174097"/>
                </a:solidFill>
                <a:latin typeface="Arial"/>
                <a:cs typeface="Arial"/>
              </a:rPr>
              <a:t>●	</a:t>
            </a:r>
            <a:r>
              <a:rPr sz="2400" dirty="0">
                <a:solidFill>
                  <a:srgbClr val="C00000"/>
                </a:solidFill>
                <a:latin typeface="Microsoft YaHei"/>
                <a:cs typeface="Microsoft YaHei"/>
              </a:rPr>
              <a:t>显示事务控制、非自动提交</a:t>
            </a:r>
            <a:r>
              <a:rPr sz="2400" spc="5" dirty="0">
                <a:solidFill>
                  <a:srgbClr val="C00000"/>
                </a:solidFill>
                <a:latin typeface="Microsoft YaHei"/>
                <a:cs typeface="Microsoft YaHei"/>
              </a:rPr>
              <a:t>（</a:t>
            </a:r>
            <a:r>
              <a:rPr sz="2400" spc="-5" dirty="0">
                <a:solidFill>
                  <a:srgbClr val="C00000"/>
                </a:solidFill>
                <a:latin typeface="Microsoft YaHei"/>
                <a:cs typeface="Microsoft YaHei"/>
              </a:rPr>
              <a:t>aut</a:t>
            </a:r>
            <a:r>
              <a:rPr sz="2400" dirty="0">
                <a:solidFill>
                  <a:srgbClr val="C00000"/>
                </a:solidFill>
                <a:latin typeface="Microsoft YaHei"/>
                <a:cs typeface="Microsoft YaHei"/>
              </a:rPr>
              <a:t>oc</a:t>
            </a:r>
            <a:r>
              <a:rPr sz="2400" spc="-10" dirty="0">
                <a:solidFill>
                  <a:srgbClr val="C00000"/>
                </a:solidFill>
                <a:latin typeface="Microsoft YaHei"/>
                <a:cs typeface="Microsoft YaHei"/>
              </a:rPr>
              <a:t>o</a:t>
            </a:r>
            <a:r>
              <a:rPr sz="2400" dirty="0">
                <a:solidFill>
                  <a:srgbClr val="C00000"/>
                </a:solidFill>
                <a:latin typeface="Microsoft YaHei"/>
                <a:cs typeface="Microsoft YaHei"/>
              </a:rPr>
              <a:t>m</a:t>
            </a:r>
            <a:r>
              <a:rPr sz="2400" spc="-10" dirty="0">
                <a:solidFill>
                  <a:srgbClr val="C00000"/>
                </a:solidFill>
                <a:latin typeface="Microsoft YaHei"/>
                <a:cs typeface="Microsoft YaHei"/>
              </a:rPr>
              <a:t>mi</a:t>
            </a:r>
            <a:r>
              <a:rPr sz="2400" dirty="0">
                <a:solidFill>
                  <a:srgbClr val="C00000"/>
                </a:solidFill>
                <a:latin typeface="Microsoft YaHei"/>
                <a:cs typeface="Microsoft YaHei"/>
              </a:rPr>
              <a:t>t</a:t>
            </a:r>
            <a:r>
              <a:rPr sz="2400" spc="-5" dirty="0">
                <a:solidFill>
                  <a:srgbClr val="C00000"/>
                </a:solidFill>
                <a:latin typeface="Microsoft YaHei"/>
                <a:cs typeface="Microsoft YaHei"/>
              </a:rPr>
              <a:t>=0</a:t>
            </a:r>
            <a:r>
              <a:rPr sz="2400" dirty="0">
                <a:solidFill>
                  <a:srgbClr val="C00000"/>
                </a:solidFill>
                <a:latin typeface="Microsoft YaHei"/>
                <a:cs typeface="Microsoft YaHei"/>
              </a:rPr>
              <a:t>）可以 </a:t>
            </a:r>
            <a:r>
              <a:rPr sz="2400" spc="-5" dirty="0" smtClean="0">
                <a:solidFill>
                  <a:srgbClr val="C00000"/>
                </a:solidFill>
                <a:latin typeface="Microsoft YaHei"/>
                <a:cs typeface="Microsoft YaHei"/>
              </a:rPr>
              <a:t>减少</a:t>
            </a:r>
            <a:r>
              <a:rPr lang="en-US" sz="2400" spc="-10" dirty="0" smtClean="0">
                <a:solidFill>
                  <a:srgbClr val="C00000"/>
                </a:solidFill>
                <a:latin typeface="Microsoft YaHei"/>
                <a:cs typeface="Microsoft YaHei"/>
              </a:rPr>
              <a:t>D</a:t>
            </a:r>
            <a:r>
              <a:rPr lang="en-US" sz="2400" spc="-10" dirty="0">
                <a:solidFill>
                  <a:srgbClr val="C00000"/>
                </a:solidFill>
                <a:latin typeface="Microsoft YaHei"/>
                <a:cs typeface="Microsoft YaHei"/>
              </a:rPr>
              <a:t>M</a:t>
            </a:r>
            <a:r>
              <a:rPr sz="2400" dirty="0" smtClean="0">
                <a:solidFill>
                  <a:srgbClr val="C00000"/>
                </a:solidFill>
                <a:latin typeface="Microsoft YaHei"/>
                <a:cs typeface="Microsoft YaHei"/>
              </a:rPr>
              <a:t>L</a:t>
            </a:r>
            <a:r>
              <a:rPr sz="2400" dirty="0">
                <a:solidFill>
                  <a:srgbClr val="C00000"/>
                </a:solidFill>
                <a:latin typeface="Microsoft YaHei"/>
                <a:cs typeface="Microsoft YaHei"/>
              </a:rPr>
              <a:t>锁</a:t>
            </a:r>
            <a:r>
              <a:rPr sz="2400" spc="-5" dirty="0">
                <a:solidFill>
                  <a:srgbClr val="C00000"/>
                </a:solidFill>
                <a:latin typeface="Microsoft YaHei"/>
                <a:cs typeface="Microsoft YaHei"/>
              </a:rPr>
              <a:t>（即使是查询，在即将发行</a:t>
            </a:r>
            <a:r>
              <a:rPr sz="2400" dirty="0">
                <a:solidFill>
                  <a:srgbClr val="C00000"/>
                </a:solidFill>
                <a:latin typeface="Microsoft YaHei"/>
                <a:cs typeface="Microsoft YaHei"/>
              </a:rPr>
              <a:t>的</a:t>
            </a:r>
            <a:r>
              <a:rPr sz="2400" spc="-5" dirty="0">
                <a:solidFill>
                  <a:srgbClr val="C00000"/>
                </a:solidFill>
                <a:latin typeface="Microsoft YaHei"/>
                <a:cs typeface="Microsoft YaHei"/>
              </a:rPr>
              <a:t>5.7版本中 </a:t>
            </a:r>
            <a:r>
              <a:rPr sz="2400" dirty="0">
                <a:solidFill>
                  <a:srgbClr val="C00000"/>
                </a:solidFill>
                <a:latin typeface="Microsoft YaHei"/>
                <a:cs typeface="Microsoft YaHei"/>
              </a:rPr>
              <a:t>性能将会有大幅度的提升）</a:t>
            </a:r>
            <a:endParaRPr sz="2400" dirty="0">
              <a:latin typeface="Microsoft YaHei"/>
              <a:cs typeface="Microsoft YaHei"/>
            </a:endParaRPr>
          </a:p>
          <a:p>
            <a:pPr marL="355600" marR="105410" indent="-342900">
              <a:lnSpc>
                <a:spcPct val="121800"/>
              </a:lnSpc>
              <a:spcBef>
                <a:spcPts val="1145"/>
              </a:spcBef>
              <a:buClr>
                <a:srgbClr val="174097"/>
              </a:buClr>
              <a:buFont typeface="Arial"/>
              <a:buChar char="●"/>
              <a:tabLst>
                <a:tab pos="356235" algn="l"/>
              </a:tabLst>
            </a:pPr>
            <a:r>
              <a:rPr sz="2400" dirty="0">
                <a:solidFill>
                  <a:srgbClr val="C00000"/>
                </a:solidFill>
                <a:latin typeface="Microsoft YaHei"/>
                <a:cs typeface="Microsoft YaHei"/>
              </a:rPr>
              <a:t>避免在</a:t>
            </a:r>
            <a:r>
              <a:rPr sz="2400" spc="-5" dirty="0">
                <a:solidFill>
                  <a:srgbClr val="C00000"/>
                </a:solidFill>
                <a:latin typeface="Microsoft YaHei"/>
                <a:cs typeface="Microsoft YaHei"/>
              </a:rPr>
              <a:t>My</a:t>
            </a:r>
            <a:r>
              <a:rPr sz="2400" spc="-10" dirty="0">
                <a:solidFill>
                  <a:srgbClr val="C00000"/>
                </a:solidFill>
                <a:latin typeface="Microsoft YaHei"/>
                <a:cs typeface="Microsoft YaHei"/>
              </a:rPr>
              <a:t>S</a:t>
            </a:r>
            <a:r>
              <a:rPr sz="2400" dirty="0">
                <a:solidFill>
                  <a:srgbClr val="C00000"/>
                </a:solidFill>
                <a:latin typeface="Microsoft YaHei"/>
                <a:cs typeface="Microsoft YaHei"/>
              </a:rPr>
              <a:t>Q</a:t>
            </a:r>
            <a:r>
              <a:rPr sz="2400" spc="5" dirty="0">
                <a:solidFill>
                  <a:srgbClr val="C00000"/>
                </a:solidFill>
                <a:latin typeface="Microsoft YaHei"/>
                <a:cs typeface="Microsoft YaHei"/>
              </a:rPr>
              <a:t>L</a:t>
            </a:r>
            <a:r>
              <a:rPr sz="2400" dirty="0">
                <a:solidFill>
                  <a:srgbClr val="C00000"/>
                </a:solidFill>
                <a:latin typeface="Microsoft YaHei"/>
                <a:cs typeface="Microsoft YaHei"/>
              </a:rPr>
              <a:t>中进行文本处理如r</a:t>
            </a:r>
            <a:r>
              <a:rPr sz="2400" spc="-15" dirty="0">
                <a:solidFill>
                  <a:srgbClr val="C00000"/>
                </a:solidFill>
                <a:latin typeface="Microsoft YaHei"/>
                <a:cs typeface="Microsoft YaHei"/>
              </a:rPr>
              <a:t>e</a:t>
            </a:r>
            <a:r>
              <a:rPr sz="2400" dirty="0">
                <a:solidFill>
                  <a:srgbClr val="C00000"/>
                </a:solidFill>
                <a:latin typeface="Microsoft YaHei"/>
                <a:cs typeface="Microsoft YaHei"/>
              </a:rPr>
              <a:t>plac</a:t>
            </a:r>
            <a:r>
              <a:rPr sz="2400" spc="-5" dirty="0">
                <a:solidFill>
                  <a:srgbClr val="C00000"/>
                </a:solidFill>
                <a:latin typeface="Microsoft YaHei"/>
                <a:cs typeface="Microsoft YaHei"/>
              </a:rPr>
              <a:t>e</a:t>
            </a:r>
            <a:r>
              <a:rPr sz="2400" dirty="0">
                <a:solidFill>
                  <a:srgbClr val="C00000"/>
                </a:solidFill>
                <a:latin typeface="Microsoft YaHei"/>
                <a:cs typeface="Microsoft YaHei"/>
              </a:rPr>
              <a:t>、</a:t>
            </a:r>
            <a:r>
              <a:rPr sz="2400" spc="-5" dirty="0">
                <a:solidFill>
                  <a:srgbClr val="C00000"/>
                </a:solidFill>
                <a:latin typeface="Microsoft YaHei"/>
                <a:cs typeface="Microsoft YaHei"/>
              </a:rPr>
              <a:t>sub</a:t>
            </a:r>
            <a:r>
              <a:rPr sz="2400" dirty="0">
                <a:solidFill>
                  <a:srgbClr val="C00000"/>
                </a:solidFill>
                <a:latin typeface="Microsoft YaHei"/>
                <a:cs typeface="Microsoft YaHei"/>
              </a:rPr>
              <a:t>s</a:t>
            </a:r>
            <a:r>
              <a:rPr sz="2400" spc="-5" dirty="0">
                <a:solidFill>
                  <a:srgbClr val="C00000"/>
                </a:solidFill>
                <a:latin typeface="Microsoft YaHei"/>
                <a:cs typeface="Microsoft YaHei"/>
              </a:rPr>
              <a:t>tr</a:t>
            </a:r>
            <a:r>
              <a:rPr sz="2400" dirty="0">
                <a:solidFill>
                  <a:srgbClr val="C00000"/>
                </a:solidFill>
                <a:latin typeface="Microsoft YaHei"/>
                <a:cs typeface="Microsoft YaHei"/>
              </a:rPr>
              <a:t>、 r</a:t>
            </a:r>
            <a:r>
              <a:rPr sz="2400" spc="-15" dirty="0">
                <a:solidFill>
                  <a:srgbClr val="C00000"/>
                </a:solidFill>
                <a:latin typeface="Microsoft YaHei"/>
                <a:cs typeface="Microsoft YaHei"/>
              </a:rPr>
              <a:t>e</a:t>
            </a:r>
            <a:r>
              <a:rPr sz="2400" dirty="0">
                <a:solidFill>
                  <a:srgbClr val="C00000"/>
                </a:solidFill>
                <a:latin typeface="Microsoft YaHei"/>
                <a:cs typeface="Microsoft YaHei"/>
              </a:rPr>
              <a:t>ve</a:t>
            </a:r>
            <a:r>
              <a:rPr sz="2400" spc="-15" dirty="0">
                <a:solidFill>
                  <a:srgbClr val="C00000"/>
                </a:solidFill>
                <a:latin typeface="Microsoft YaHei"/>
                <a:cs typeface="Microsoft YaHei"/>
              </a:rPr>
              <a:t>r</a:t>
            </a:r>
            <a:r>
              <a:rPr sz="2400" dirty="0">
                <a:solidFill>
                  <a:srgbClr val="C00000"/>
                </a:solidFill>
                <a:latin typeface="Microsoft YaHei"/>
                <a:cs typeface="Microsoft YaHei"/>
              </a:rPr>
              <a:t>s</a:t>
            </a:r>
            <a:r>
              <a:rPr sz="2400" spc="-5" dirty="0">
                <a:solidFill>
                  <a:srgbClr val="C00000"/>
                </a:solidFill>
                <a:latin typeface="Microsoft YaHei"/>
                <a:cs typeface="Microsoft YaHei"/>
              </a:rPr>
              <a:t>e</a:t>
            </a:r>
            <a:r>
              <a:rPr sz="2400" dirty="0">
                <a:solidFill>
                  <a:srgbClr val="C00000"/>
                </a:solidFill>
                <a:latin typeface="Microsoft YaHei"/>
                <a:cs typeface="Microsoft YaHei"/>
              </a:rPr>
              <a:t>等</a:t>
            </a:r>
            <a:endParaRPr sz="2400" dirty="0">
              <a:latin typeface="Microsoft YaHei"/>
              <a:cs typeface="Microsoft Ya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8419" y="5045090"/>
            <a:ext cx="6915150" cy="143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7020">
              <a:lnSpc>
                <a:spcPct val="149100"/>
              </a:lnSpc>
              <a:tabLst>
                <a:tab pos="299085" algn="l"/>
                <a:tab pos="2478405" algn="l"/>
              </a:tabLst>
            </a:pPr>
            <a:r>
              <a:rPr sz="1400" dirty="0">
                <a:solidFill>
                  <a:srgbClr val="C00000"/>
                </a:solidFill>
                <a:latin typeface="Microsoft YaHei"/>
                <a:cs typeface="Microsoft YaHei"/>
              </a:rPr>
              <a:t>–	（之前有个分页查询，</a:t>
            </a:r>
            <a:r>
              <a:rPr sz="1400" spc="-15" dirty="0">
                <a:solidFill>
                  <a:srgbClr val="C00000"/>
                </a:solidFill>
                <a:latin typeface="Microsoft YaHei"/>
                <a:cs typeface="Microsoft YaHei"/>
              </a:rPr>
              <a:t>返</a:t>
            </a:r>
            <a:r>
              <a:rPr sz="1400" dirty="0">
                <a:solidFill>
                  <a:srgbClr val="C00000"/>
                </a:solidFill>
                <a:latin typeface="Microsoft YaHei"/>
                <a:cs typeface="Microsoft YaHei"/>
              </a:rPr>
              <a:t>回10</a:t>
            </a:r>
            <a:r>
              <a:rPr sz="1400" spc="-15" dirty="0">
                <a:solidFill>
                  <a:srgbClr val="C00000"/>
                </a:solidFill>
                <a:latin typeface="Microsoft YaHei"/>
                <a:cs typeface="Microsoft YaHei"/>
              </a:rPr>
              <a:t>条</a:t>
            </a:r>
            <a:r>
              <a:rPr sz="1400" dirty="0">
                <a:solidFill>
                  <a:srgbClr val="C00000"/>
                </a:solidFill>
                <a:latin typeface="Microsoft YaHei"/>
                <a:cs typeface="Microsoft YaHei"/>
              </a:rPr>
              <a:t>记录</a:t>
            </a:r>
            <a:r>
              <a:rPr sz="1400" spc="-15" dirty="0">
                <a:solidFill>
                  <a:srgbClr val="C00000"/>
                </a:solidFill>
                <a:latin typeface="Microsoft YaHei"/>
                <a:cs typeface="Microsoft YaHei"/>
              </a:rPr>
              <a:t>，</a:t>
            </a:r>
            <a:r>
              <a:rPr sz="1400" dirty="0">
                <a:solidFill>
                  <a:srgbClr val="C00000"/>
                </a:solidFill>
                <a:latin typeface="Microsoft YaHei"/>
                <a:cs typeface="Microsoft YaHei"/>
              </a:rPr>
              <a:t>在</a:t>
            </a:r>
            <a:r>
              <a:rPr sz="1400" spc="-20" dirty="0">
                <a:solidFill>
                  <a:srgbClr val="C00000"/>
                </a:solidFill>
                <a:latin typeface="Microsoft YaHei"/>
                <a:cs typeface="Microsoft YaHei"/>
              </a:rPr>
              <a:t>M</a:t>
            </a:r>
            <a:r>
              <a:rPr sz="1400" spc="-5" dirty="0">
                <a:solidFill>
                  <a:srgbClr val="C00000"/>
                </a:solidFill>
                <a:latin typeface="Microsoft YaHei"/>
                <a:cs typeface="Microsoft YaHei"/>
              </a:rPr>
              <a:t>y</a:t>
            </a:r>
            <a:r>
              <a:rPr sz="1400" spc="5" dirty="0">
                <a:solidFill>
                  <a:srgbClr val="C00000"/>
                </a:solidFill>
                <a:latin typeface="Microsoft YaHei"/>
                <a:cs typeface="Microsoft YaHei"/>
              </a:rPr>
              <a:t>S</a:t>
            </a:r>
            <a:r>
              <a:rPr sz="1400" spc="-20" dirty="0">
                <a:solidFill>
                  <a:srgbClr val="C00000"/>
                </a:solidFill>
                <a:latin typeface="Microsoft YaHei"/>
                <a:cs typeface="Microsoft YaHei"/>
              </a:rPr>
              <a:t>Q</a:t>
            </a:r>
            <a:r>
              <a:rPr sz="1400" dirty="0">
                <a:solidFill>
                  <a:srgbClr val="C00000"/>
                </a:solidFill>
                <a:latin typeface="Microsoft YaHei"/>
                <a:cs typeface="Microsoft YaHei"/>
              </a:rPr>
              <a:t>L</a:t>
            </a:r>
            <a:r>
              <a:rPr sz="1400" spc="-15" dirty="0">
                <a:solidFill>
                  <a:srgbClr val="C00000"/>
                </a:solidFill>
                <a:latin typeface="Microsoft YaHei"/>
                <a:cs typeface="Microsoft YaHei"/>
              </a:rPr>
              <a:t>进</a:t>
            </a:r>
            <a:r>
              <a:rPr sz="1400" dirty="0">
                <a:solidFill>
                  <a:srgbClr val="C00000"/>
                </a:solidFill>
                <a:latin typeface="Microsoft YaHei"/>
                <a:cs typeface="Microsoft YaHei"/>
              </a:rPr>
              <a:t>行replace操作</a:t>
            </a:r>
            <a:r>
              <a:rPr sz="1200" spc="-15" dirty="0">
                <a:solidFill>
                  <a:srgbClr val="C00000"/>
                </a:solidFill>
                <a:latin typeface="Microsoft YaHei"/>
                <a:cs typeface="Microsoft YaHei"/>
              </a:rPr>
              <a:t>C</a:t>
            </a:r>
            <a:r>
              <a:rPr sz="1200" spc="-10" dirty="0">
                <a:solidFill>
                  <a:srgbClr val="C00000"/>
                </a:solidFill>
                <a:latin typeface="Microsoft YaHei"/>
                <a:cs typeface="Microsoft YaHei"/>
              </a:rPr>
              <a:t>O</a:t>
            </a:r>
            <a:r>
              <a:rPr sz="1200" spc="-5" dirty="0">
                <a:solidFill>
                  <a:srgbClr val="C00000"/>
                </a:solidFill>
                <a:latin typeface="Microsoft YaHei"/>
                <a:cs typeface="Microsoft YaHei"/>
              </a:rPr>
              <a:t>NC</a:t>
            </a:r>
            <a:r>
              <a:rPr sz="1200" spc="-10" dirty="0">
                <a:solidFill>
                  <a:srgbClr val="C00000"/>
                </a:solidFill>
                <a:latin typeface="Microsoft YaHei"/>
                <a:cs typeface="Microsoft YaHei"/>
              </a:rPr>
              <a:t>A</a:t>
            </a:r>
            <a:r>
              <a:rPr sz="1200" spc="-5" dirty="0">
                <a:solidFill>
                  <a:srgbClr val="C00000"/>
                </a:solidFill>
                <a:latin typeface="Microsoft YaHei"/>
                <a:cs typeface="Microsoft YaHei"/>
              </a:rPr>
              <a:t>T(</a:t>
            </a:r>
            <a:r>
              <a:rPr sz="1200" dirty="0">
                <a:solidFill>
                  <a:srgbClr val="C00000"/>
                </a:solidFill>
                <a:latin typeface="Microsoft YaHei"/>
                <a:cs typeface="Microsoft YaHei"/>
              </a:rPr>
              <a:t>'</a:t>
            </a:r>
            <a:r>
              <a:rPr sz="1200" spc="-5" dirty="0">
                <a:solidFill>
                  <a:srgbClr val="C00000"/>
                </a:solidFill>
                <a:latin typeface="Microsoft YaHei"/>
                <a:cs typeface="Microsoft YaHei"/>
              </a:rPr>
              <a:t>&lt;p s</a:t>
            </a:r>
            <a:r>
              <a:rPr sz="1200" spc="-15" dirty="0">
                <a:solidFill>
                  <a:srgbClr val="C00000"/>
                </a:solidFill>
                <a:latin typeface="Microsoft YaHei"/>
                <a:cs typeface="Microsoft YaHei"/>
              </a:rPr>
              <a:t>t</a:t>
            </a:r>
            <a:r>
              <a:rPr sz="1200" spc="-5" dirty="0">
                <a:solidFill>
                  <a:srgbClr val="C00000"/>
                </a:solidFill>
                <a:latin typeface="Microsoft YaHei"/>
                <a:cs typeface="Microsoft YaHei"/>
              </a:rPr>
              <a:t>y</a:t>
            </a:r>
            <a:r>
              <a:rPr sz="1200" dirty="0">
                <a:solidFill>
                  <a:srgbClr val="C00000"/>
                </a:solidFill>
                <a:latin typeface="Microsoft YaHei"/>
                <a:cs typeface="Microsoft YaHei"/>
              </a:rPr>
              <a:t>le</a:t>
            </a:r>
            <a:r>
              <a:rPr sz="1200" spc="-5" dirty="0">
                <a:solidFill>
                  <a:srgbClr val="C00000"/>
                </a:solidFill>
                <a:latin typeface="Microsoft YaHei"/>
                <a:cs typeface="Microsoft YaHei"/>
              </a:rPr>
              <a:t>="text</a:t>
            </a:r>
            <a:r>
              <a:rPr sz="1200" spc="-10" dirty="0">
                <a:solidFill>
                  <a:srgbClr val="C00000"/>
                </a:solidFill>
                <a:latin typeface="Microsoft YaHei"/>
                <a:cs typeface="Microsoft YaHei"/>
              </a:rPr>
              <a:t>-</a:t>
            </a:r>
            <a:r>
              <a:rPr sz="1200" dirty="0">
                <a:solidFill>
                  <a:srgbClr val="C00000"/>
                </a:solidFill>
                <a:latin typeface="Microsoft YaHei"/>
                <a:cs typeface="Microsoft YaHei"/>
              </a:rPr>
              <a:t>inden</a:t>
            </a:r>
            <a:r>
              <a:rPr sz="1200" spc="-5" dirty="0">
                <a:solidFill>
                  <a:srgbClr val="C00000"/>
                </a:solidFill>
                <a:latin typeface="Microsoft YaHei"/>
                <a:cs typeface="Microsoft YaHei"/>
              </a:rPr>
              <a:t>t</a:t>
            </a:r>
            <a:r>
              <a:rPr sz="1200" spc="-10" dirty="0">
                <a:solidFill>
                  <a:srgbClr val="C00000"/>
                </a:solidFill>
                <a:latin typeface="Microsoft YaHei"/>
                <a:cs typeface="Microsoft YaHei"/>
              </a:rPr>
              <a:t>:</a:t>
            </a:r>
            <a:r>
              <a:rPr sz="1200" dirty="0">
                <a:solidFill>
                  <a:srgbClr val="C00000"/>
                </a:solidFill>
                <a:latin typeface="Microsoft YaHei"/>
                <a:cs typeface="Microsoft YaHei"/>
              </a:rPr>
              <a:t>2em</a:t>
            </a:r>
            <a:r>
              <a:rPr sz="1200" spc="-5" dirty="0">
                <a:solidFill>
                  <a:srgbClr val="C00000"/>
                </a:solidFill>
                <a:latin typeface="Microsoft YaHei"/>
                <a:cs typeface="Microsoft YaHei"/>
              </a:rPr>
              <a:t>"</a:t>
            </a:r>
            <a:r>
              <a:rPr sz="1200" dirty="0">
                <a:solidFill>
                  <a:srgbClr val="C00000"/>
                </a:solidFill>
                <a:latin typeface="Microsoft YaHei"/>
                <a:cs typeface="Microsoft YaHei"/>
              </a:rPr>
              <a:t>&gt;',</a:t>
            </a:r>
            <a:r>
              <a:rPr sz="1200" spc="-45" dirty="0">
                <a:solidFill>
                  <a:srgbClr val="C00000"/>
                </a:solidFill>
                <a:latin typeface="Microsoft YaHei"/>
                <a:cs typeface="Microsoft YaHei"/>
              </a:rPr>
              <a:t> </a:t>
            </a:r>
            <a:r>
              <a:rPr sz="1200" spc="-5" dirty="0">
                <a:solidFill>
                  <a:srgbClr val="C00000"/>
                </a:solidFill>
                <a:latin typeface="Microsoft YaHei"/>
                <a:cs typeface="Microsoft YaHei"/>
              </a:rPr>
              <a:t>R</a:t>
            </a:r>
            <a:r>
              <a:rPr sz="1200" spc="-10" dirty="0">
                <a:solidFill>
                  <a:srgbClr val="C00000"/>
                </a:solidFill>
                <a:latin typeface="Microsoft YaHei"/>
                <a:cs typeface="Microsoft YaHei"/>
              </a:rPr>
              <a:t>E</a:t>
            </a:r>
            <a:r>
              <a:rPr sz="1200" dirty="0">
                <a:solidFill>
                  <a:srgbClr val="C00000"/>
                </a:solidFill>
                <a:latin typeface="Microsoft YaHei"/>
                <a:cs typeface="Microsoft YaHei"/>
              </a:rPr>
              <a:t>P</a:t>
            </a:r>
            <a:r>
              <a:rPr sz="1200" spc="-10" dirty="0">
                <a:solidFill>
                  <a:srgbClr val="C00000"/>
                </a:solidFill>
                <a:latin typeface="Microsoft YaHei"/>
                <a:cs typeface="Microsoft YaHei"/>
              </a:rPr>
              <a:t>LA</a:t>
            </a:r>
            <a:r>
              <a:rPr sz="1200" spc="-5" dirty="0">
                <a:solidFill>
                  <a:srgbClr val="C00000"/>
                </a:solidFill>
                <a:latin typeface="Microsoft YaHei"/>
                <a:cs typeface="Microsoft YaHei"/>
              </a:rPr>
              <a:t>CE(R</a:t>
            </a:r>
            <a:r>
              <a:rPr sz="1200" spc="-10" dirty="0">
                <a:solidFill>
                  <a:srgbClr val="C00000"/>
                </a:solidFill>
                <a:latin typeface="Microsoft YaHei"/>
                <a:cs typeface="Microsoft YaHei"/>
              </a:rPr>
              <a:t>E</a:t>
            </a:r>
            <a:r>
              <a:rPr sz="1200" dirty="0">
                <a:solidFill>
                  <a:srgbClr val="C00000"/>
                </a:solidFill>
                <a:latin typeface="Microsoft YaHei"/>
                <a:cs typeface="Microsoft YaHei"/>
              </a:rPr>
              <a:t>P</a:t>
            </a:r>
            <a:r>
              <a:rPr sz="1200" spc="-10" dirty="0">
                <a:solidFill>
                  <a:srgbClr val="C00000"/>
                </a:solidFill>
                <a:latin typeface="Microsoft YaHei"/>
                <a:cs typeface="Microsoft YaHei"/>
              </a:rPr>
              <a:t>LA</a:t>
            </a:r>
            <a:r>
              <a:rPr sz="1200" spc="-5" dirty="0">
                <a:solidFill>
                  <a:srgbClr val="C00000"/>
                </a:solidFill>
                <a:latin typeface="Microsoft YaHei"/>
                <a:cs typeface="Microsoft YaHei"/>
              </a:rPr>
              <a:t>CE(</a:t>
            </a:r>
            <a:r>
              <a:rPr sz="1200" dirty="0">
                <a:solidFill>
                  <a:srgbClr val="C00000"/>
                </a:solidFill>
                <a:latin typeface="Microsoft YaHei"/>
                <a:cs typeface="Microsoft YaHei"/>
              </a:rPr>
              <a:t>R</a:t>
            </a:r>
            <a:r>
              <a:rPr sz="1200" spc="-5" dirty="0">
                <a:solidFill>
                  <a:srgbClr val="C00000"/>
                </a:solidFill>
                <a:latin typeface="Microsoft YaHei"/>
                <a:cs typeface="Microsoft YaHei"/>
              </a:rPr>
              <a:t>EPL</a:t>
            </a:r>
            <a:r>
              <a:rPr sz="1200" spc="-10" dirty="0">
                <a:solidFill>
                  <a:srgbClr val="C00000"/>
                </a:solidFill>
                <a:latin typeface="Microsoft YaHei"/>
                <a:cs typeface="Microsoft YaHei"/>
              </a:rPr>
              <a:t>A</a:t>
            </a:r>
            <a:r>
              <a:rPr sz="1200" spc="-5" dirty="0">
                <a:solidFill>
                  <a:srgbClr val="C00000"/>
                </a:solidFill>
                <a:latin typeface="Microsoft YaHei"/>
                <a:cs typeface="Microsoft YaHei"/>
              </a:rPr>
              <a:t>CE(C</a:t>
            </a:r>
            <a:r>
              <a:rPr sz="1200" dirty="0">
                <a:solidFill>
                  <a:srgbClr val="C00000"/>
                </a:solidFill>
                <a:latin typeface="Microsoft YaHei"/>
                <a:cs typeface="Microsoft YaHei"/>
              </a:rPr>
              <a:t>onten</a:t>
            </a:r>
            <a:r>
              <a:rPr sz="1200" spc="-5" dirty="0">
                <a:solidFill>
                  <a:srgbClr val="C00000"/>
                </a:solidFill>
                <a:latin typeface="Microsoft YaHei"/>
                <a:cs typeface="Microsoft YaHei"/>
              </a:rPr>
              <a:t>t</a:t>
            </a:r>
            <a:r>
              <a:rPr sz="1200" spc="-10" dirty="0">
                <a:solidFill>
                  <a:srgbClr val="C00000"/>
                </a:solidFill>
                <a:latin typeface="Microsoft YaHei"/>
                <a:cs typeface="Microsoft YaHei"/>
              </a:rPr>
              <a:t>,</a:t>
            </a:r>
            <a:r>
              <a:rPr sz="1200" spc="25" dirty="0">
                <a:solidFill>
                  <a:srgbClr val="C00000"/>
                </a:solidFill>
                <a:latin typeface="Microsoft YaHei"/>
                <a:cs typeface="Microsoft YaHei"/>
              </a:rPr>
              <a:t>'</a:t>
            </a:r>
            <a:r>
              <a:rPr sz="1200" dirty="0">
                <a:solidFill>
                  <a:srgbClr val="C00000"/>
                </a:solidFill>
                <a:latin typeface="Microsoft YaHei"/>
                <a:cs typeface="Microsoft YaHei"/>
              </a:rPr>
              <a:t>\r',''</a:t>
            </a:r>
            <a:r>
              <a:rPr sz="1200" spc="-5" dirty="0">
                <a:solidFill>
                  <a:srgbClr val="C00000"/>
                </a:solidFill>
                <a:latin typeface="Microsoft YaHei"/>
                <a:cs typeface="Microsoft YaHei"/>
              </a:rPr>
              <a:t>),</a:t>
            </a:r>
            <a:r>
              <a:rPr sz="1200" spc="35" dirty="0">
                <a:solidFill>
                  <a:srgbClr val="C00000"/>
                </a:solidFill>
                <a:latin typeface="Microsoft YaHei"/>
                <a:cs typeface="Microsoft YaHei"/>
              </a:rPr>
              <a:t> </a:t>
            </a:r>
            <a:r>
              <a:rPr sz="1200" spc="5" dirty="0">
                <a:solidFill>
                  <a:srgbClr val="C00000"/>
                </a:solidFill>
                <a:latin typeface="Microsoft YaHei"/>
                <a:cs typeface="Microsoft YaHei"/>
              </a:rPr>
              <a:t>'</a:t>
            </a:r>
            <a:r>
              <a:rPr sz="1200" dirty="0">
                <a:solidFill>
                  <a:srgbClr val="C00000"/>
                </a:solidFill>
                <a:latin typeface="Microsoft YaHei"/>
                <a:cs typeface="Microsoft YaHei"/>
              </a:rPr>
              <a:t>\n','&lt;</a:t>
            </a:r>
            <a:r>
              <a:rPr sz="1200" spc="5" dirty="0">
                <a:solidFill>
                  <a:srgbClr val="C00000"/>
                </a:solidFill>
                <a:latin typeface="Microsoft YaHei"/>
                <a:cs typeface="Microsoft YaHei"/>
              </a:rPr>
              <a:t>/</a:t>
            </a:r>
            <a:r>
              <a:rPr sz="1200" spc="-5" dirty="0">
                <a:solidFill>
                  <a:srgbClr val="C00000"/>
                </a:solidFill>
                <a:latin typeface="Microsoft YaHei"/>
                <a:cs typeface="Microsoft YaHei"/>
              </a:rPr>
              <a:t>p&gt;</a:t>
            </a:r>
            <a:r>
              <a:rPr sz="1200" spc="-10" dirty="0">
                <a:solidFill>
                  <a:srgbClr val="C00000"/>
                </a:solidFill>
                <a:latin typeface="Microsoft YaHei"/>
                <a:cs typeface="Microsoft YaHei"/>
              </a:rPr>
              <a:t>&lt;</a:t>
            </a:r>
            <a:r>
              <a:rPr sz="1200" spc="-5" dirty="0">
                <a:solidFill>
                  <a:srgbClr val="C00000"/>
                </a:solidFill>
                <a:latin typeface="Microsoft YaHei"/>
                <a:cs typeface="Microsoft YaHei"/>
              </a:rPr>
              <a:t>p s</a:t>
            </a:r>
            <a:r>
              <a:rPr sz="1200" spc="-15" dirty="0">
                <a:solidFill>
                  <a:srgbClr val="C00000"/>
                </a:solidFill>
                <a:latin typeface="Microsoft YaHei"/>
                <a:cs typeface="Microsoft YaHei"/>
              </a:rPr>
              <a:t>t</a:t>
            </a:r>
            <a:r>
              <a:rPr sz="1200" spc="-5" dirty="0">
                <a:solidFill>
                  <a:srgbClr val="C00000"/>
                </a:solidFill>
                <a:latin typeface="Microsoft YaHei"/>
                <a:cs typeface="Microsoft YaHei"/>
              </a:rPr>
              <a:t>y</a:t>
            </a:r>
            <a:r>
              <a:rPr sz="1200" dirty="0">
                <a:solidFill>
                  <a:srgbClr val="C00000"/>
                </a:solidFill>
                <a:latin typeface="Microsoft YaHei"/>
                <a:cs typeface="Microsoft YaHei"/>
              </a:rPr>
              <a:t>le</a:t>
            </a:r>
            <a:r>
              <a:rPr sz="1200" spc="-5" dirty="0">
                <a:solidFill>
                  <a:srgbClr val="C00000"/>
                </a:solidFill>
                <a:latin typeface="Microsoft YaHei"/>
                <a:cs typeface="Microsoft YaHei"/>
              </a:rPr>
              <a:t>="text</a:t>
            </a:r>
            <a:r>
              <a:rPr sz="1200" spc="-10" dirty="0">
                <a:solidFill>
                  <a:srgbClr val="C00000"/>
                </a:solidFill>
                <a:latin typeface="Microsoft YaHei"/>
                <a:cs typeface="Microsoft YaHei"/>
              </a:rPr>
              <a:t>-</a:t>
            </a:r>
            <a:r>
              <a:rPr sz="1200" dirty="0">
                <a:solidFill>
                  <a:srgbClr val="C00000"/>
                </a:solidFill>
                <a:latin typeface="Microsoft YaHei"/>
                <a:cs typeface="Microsoft YaHei"/>
              </a:rPr>
              <a:t>inden</a:t>
            </a:r>
            <a:r>
              <a:rPr sz="1200" spc="-5" dirty="0">
                <a:solidFill>
                  <a:srgbClr val="C00000"/>
                </a:solidFill>
                <a:latin typeface="Microsoft YaHei"/>
                <a:cs typeface="Microsoft YaHei"/>
              </a:rPr>
              <a:t>t</a:t>
            </a:r>
            <a:r>
              <a:rPr sz="1200" spc="-10" dirty="0">
                <a:solidFill>
                  <a:srgbClr val="C00000"/>
                </a:solidFill>
                <a:latin typeface="Microsoft YaHei"/>
                <a:cs typeface="Microsoft YaHei"/>
              </a:rPr>
              <a:t>:</a:t>
            </a:r>
            <a:r>
              <a:rPr sz="1200" dirty="0">
                <a:solidFill>
                  <a:srgbClr val="C00000"/>
                </a:solidFill>
                <a:latin typeface="Microsoft YaHei"/>
                <a:cs typeface="Microsoft YaHei"/>
              </a:rPr>
              <a:t>2em</a:t>
            </a:r>
            <a:r>
              <a:rPr sz="1200" spc="-5" dirty="0">
                <a:solidFill>
                  <a:srgbClr val="C00000"/>
                </a:solidFill>
                <a:latin typeface="Microsoft YaHei"/>
                <a:cs typeface="Microsoft YaHei"/>
              </a:rPr>
              <a:t>"</a:t>
            </a:r>
            <a:r>
              <a:rPr sz="1200" dirty="0">
                <a:solidFill>
                  <a:srgbClr val="C00000"/>
                </a:solidFill>
                <a:latin typeface="Microsoft YaHei"/>
                <a:cs typeface="Microsoft YaHei"/>
              </a:rPr>
              <a:t>&gt;'),'	','</a:t>
            </a:r>
            <a:r>
              <a:rPr sz="1200" spc="-5" dirty="0">
                <a:solidFill>
                  <a:srgbClr val="C00000"/>
                </a:solidFill>
                <a:latin typeface="Microsoft YaHei"/>
                <a:cs typeface="Microsoft YaHei"/>
              </a:rPr>
              <a:t> </a:t>
            </a:r>
            <a:r>
              <a:rPr sz="1200" dirty="0">
                <a:solidFill>
                  <a:srgbClr val="C00000"/>
                </a:solidFill>
                <a:latin typeface="Microsoft YaHei"/>
                <a:cs typeface="Microsoft YaHei"/>
              </a:rPr>
              <a:t>'</a:t>
            </a:r>
            <a:r>
              <a:rPr sz="1200" spc="-5" dirty="0">
                <a:solidFill>
                  <a:srgbClr val="C00000"/>
                </a:solidFill>
                <a:latin typeface="Microsoft YaHei"/>
                <a:cs typeface="Microsoft YaHei"/>
              </a:rPr>
              <a:t>)</a:t>
            </a:r>
            <a:r>
              <a:rPr sz="1200" dirty="0">
                <a:solidFill>
                  <a:srgbClr val="C00000"/>
                </a:solidFill>
                <a:latin typeface="Microsoft YaHei"/>
                <a:cs typeface="Microsoft YaHei"/>
              </a:rPr>
              <a:t>,'&lt;/</a:t>
            </a:r>
            <a:r>
              <a:rPr sz="1200" spc="-5" dirty="0">
                <a:solidFill>
                  <a:srgbClr val="C00000"/>
                </a:solidFill>
                <a:latin typeface="Microsoft YaHei"/>
                <a:cs typeface="Microsoft YaHei"/>
              </a:rPr>
              <a:t>p&gt;'</a:t>
            </a:r>
            <a:r>
              <a:rPr sz="1200" dirty="0">
                <a:solidFill>
                  <a:srgbClr val="C00000"/>
                </a:solidFill>
                <a:latin typeface="Microsoft YaHei"/>
                <a:cs typeface="Microsoft YaHei"/>
              </a:rPr>
              <a:t>)</a:t>
            </a:r>
            <a:r>
              <a:rPr sz="1200" spc="5" dirty="0">
                <a:solidFill>
                  <a:srgbClr val="C00000"/>
                </a:solidFill>
                <a:latin typeface="Microsoft YaHei"/>
                <a:cs typeface="Microsoft YaHei"/>
              </a:rPr>
              <a:t> </a:t>
            </a:r>
            <a:r>
              <a:rPr sz="1200" dirty="0">
                <a:solidFill>
                  <a:srgbClr val="C00000"/>
                </a:solidFill>
                <a:latin typeface="Microsoft YaHei"/>
                <a:cs typeface="Microsoft YaHei"/>
              </a:rPr>
              <a:t>，导致逻辑读40多万次，执行时间1.5秒，通过将 </a:t>
            </a:r>
            <a:r>
              <a:rPr sz="1200" spc="-5" dirty="0">
                <a:solidFill>
                  <a:srgbClr val="C00000"/>
                </a:solidFill>
                <a:latin typeface="Microsoft YaHei"/>
                <a:cs typeface="Microsoft YaHei"/>
              </a:rPr>
              <a:t>R</a:t>
            </a:r>
            <a:r>
              <a:rPr sz="1200" spc="-10" dirty="0">
                <a:solidFill>
                  <a:srgbClr val="C00000"/>
                </a:solidFill>
                <a:latin typeface="Microsoft YaHei"/>
                <a:cs typeface="Microsoft YaHei"/>
              </a:rPr>
              <a:t>E</a:t>
            </a:r>
            <a:r>
              <a:rPr sz="1200" dirty="0">
                <a:solidFill>
                  <a:srgbClr val="C00000"/>
                </a:solidFill>
                <a:latin typeface="Microsoft YaHei"/>
                <a:cs typeface="Microsoft YaHei"/>
              </a:rPr>
              <a:t>P</a:t>
            </a:r>
            <a:r>
              <a:rPr sz="1200" spc="-10" dirty="0">
                <a:solidFill>
                  <a:srgbClr val="C00000"/>
                </a:solidFill>
                <a:latin typeface="Microsoft YaHei"/>
                <a:cs typeface="Microsoft YaHei"/>
              </a:rPr>
              <a:t>LA</a:t>
            </a:r>
            <a:r>
              <a:rPr sz="1200" spc="-5" dirty="0">
                <a:solidFill>
                  <a:srgbClr val="C00000"/>
                </a:solidFill>
                <a:latin typeface="Microsoft YaHei"/>
                <a:cs typeface="Microsoft YaHei"/>
              </a:rPr>
              <a:t>CE</a:t>
            </a:r>
            <a:r>
              <a:rPr sz="1200" dirty="0">
                <a:solidFill>
                  <a:srgbClr val="C00000"/>
                </a:solidFill>
                <a:latin typeface="Microsoft YaHei"/>
                <a:cs typeface="Microsoft YaHei"/>
              </a:rPr>
              <a:t>处理放到j</a:t>
            </a:r>
            <a:r>
              <a:rPr sz="1200" spc="-5" dirty="0">
                <a:solidFill>
                  <a:srgbClr val="C00000"/>
                </a:solidFill>
                <a:latin typeface="Microsoft YaHei"/>
                <a:cs typeface="Microsoft YaHei"/>
              </a:rPr>
              <a:t>a</a:t>
            </a:r>
            <a:r>
              <a:rPr sz="1200" spc="-15" dirty="0">
                <a:solidFill>
                  <a:srgbClr val="C00000"/>
                </a:solidFill>
                <a:latin typeface="Microsoft YaHei"/>
                <a:cs typeface="Microsoft YaHei"/>
              </a:rPr>
              <a:t>v</a:t>
            </a:r>
            <a:r>
              <a:rPr sz="1200" spc="-10" dirty="0">
                <a:solidFill>
                  <a:srgbClr val="C00000"/>
                </a:solidFill>
                <a:latin typeface="Microsoft YaHei"/>
                <a:cs typeface="Microsoft YaHei"/>
              </a:rPr>
              <a:t>a</a:t>
            </a:r>
            <a:r>
              <a:rPr sz="1200" dirty="0">
                <a:solidFill>
                  <a:srgbClr val="C00000"/>
                </a:solidFill>
                <a:latin typeface="Microsoft YaHei"/>
                <a:cs typeface="Microsoft YaHei"/>
              </a:rPr>
              <a:t>中进行，逻辑读降低至1000次，整个执行时间降低至0.5秒（其中My</a:t>
            </a:r>
            <a:r>
              <a:rPr sz="1200" spc="-5" dirty="0">
                <a:solidFill>
                  <a:srgbClr val="C00000"/>
                </a:solidFill>
                <a:latin typeface="Microsoft YaHei"/>
                <a:cs typeface="Microsoft YaHei"/>
              </a:rPr>
              <a:t>SQL</a:t>
            </a:r>
            <a:r>
              <a:rPr sz="1200" dirty="0">
                <a:solidFill>
                  <a:srgbClr val="C00000"/>
                </a:solidFill>
                <a:latin typeface="Microsoft YaHei"/>
                <a:cs typeface="Microsoft YaHei"/>
              </a:rPr>
              <a:t>为 0.0</a:t>
            </a:r>
            <a:r>
              <a:rPr sz="1200" spc="5" dirty="0">
                <a:solidFill>
                  <a:srgbClr val="C00000"/>
                </a:solidFill>
                <a:latin typeface="Microsoft YaHei"/>
                <a:cs typeface="Microsoft YaHei"/>
              </a:rPr>
              <a:t>5</a:t>
            </a:r>
            <a:r>
              <a:rPr sz="1200" dirty="0">
                <a:solidFill>
                  <a:srgbClr val="C00000"/>
                </a:solidFill>
                <a:latin typeface="Microsoft YaHei"/>
                <a:cs typeface="Microsoft YaHei"/>
              </a:rPr>
              <a:t>秒，J</a:t>
            </a:r>
            <a:r>
              <a:rPr sz="1200" spc="-5" dirty="0">
                <a:solidFill>
                  <a:srgbClr val="C00000"/>
                </a:solidFill>
                <a:latin typeface="Microsoft YaHei"/>
                <a:cs typeface="Microsoft YaHei"/>
              </a:rPr>
              <a:t>a</a:t>
            </a:r>
            <a:r>
              <a:rPr sz="1200" spc="-15" dirty="0">
                <a:solidFill>
                  <a:srgbClr val="C00000"/>
                </a:solidFill>
                <a:latin typeface="Microsoft YaHei"/>
                <a:cs typeface="Microsoft YaHei"/>
              </a:rPr>
              <a:t>v</a:t>
            </a:r>
            <a:r>
              <a:rPr sz="1200" spc="-10" dirty="0">
                <a:solidFill>
                  <a:srgbClr val="C00000"/>
                </a:solidFill>
                <a:latin typeface="Microsoft YaHei"/>
                <a:cs typeface="Microsoft YaHei"/>
              </a:rPr>
              <a:t>a</a:t>
            </a:r>
            <a:r>
              <a:rPr sz="1200" dirty="0">
                <a:solidFill>
                  <a:srgbClr val="C00000"/>
                </a:solidFill>
                <a:latin typeface="Microsoft YaHei"/>
                <a:cs typeface="Microsoft YaHei"/>
              </a:rPr>
              <a:t>中大约0.4</a:t>
            </a:r>
            <a:r>
              <a:rPr sz="1200" spc="-10" dirty="0">
                <a:solidFill>
                  <a:srgbClr val="C00000"/>
                </a:solidFill>
                <a:latin typeface="Microsoft YaHei"/>
                <a:cs typeface="Microsoft YaHei"/>
              </a:rPr>
              <a:t>5</a:t>
            </a:r>
            <a:r>
              <a:rPr sz="1200" dirty="0">
                <a:solidFill>
                  <a:srgbClr val="C00000"/>
                </a:solidFill>
                <a:latin typeface="Microsoft YaHei"/>
                <a:cs typeface="Microsoft YaHei"/>
              </a:rPr>
              <a:t>秒））；</a:t>
            </a:r>
            <a:endParaRPr sz="1200">
              <a:latin typeface="Microsoft YaHei"/>
              <a:cs typeface="Microsoft Ya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8140" y="448055"/>
            <a:ext cx="2033016" cy="845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pc="10" dirty="0">
                <a:latin typeface="Microsoft YaHei"/>
                <a:cs typeface="Microsoft YaHei"/>
              </a:rPr>
              <a:t>开发规范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-5" dirty="0"/>
              <a:t>恒生电子股份有限公司</a:t>
            </a:r>
            <a:r>
              <a:rPr spc="40" dirty="0"/>
              <a:t> </a:t>
            </a:r>
            <a:r>
              <a:rPr spc="405" dirty="0">
                <a:latin typeface="Arial"/>
                <a:cs typeface="Arial"/>
              </a:rPr>
              <a:t>|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0915" y="1562353"/>
            <a:ext cx="7379334" cy="4698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69215" indent="-343535">
              <a:lnSpc>
                <a:spcPct val="100000"/>
              </a:lnSpc>
              <a:tabLst>
                <a:tab pos="355600" algn="l"/>
              </a:tabLst>
            </a:pPr>
            <a:r>
              <a:rPr sz="2400" dirty="0">
                <a:solidFill>
                  <a:srgbClr val="174097"/>
                </a:solidFill>
                <a:latin typeface="Arial"/>
                <a:cs typeface="Arial"/>
              </a:rPr>
              <a:t>●	</a:t>
            </a:r>
            <a:r>
              <a:rPr sz="2400" dirty="0">
                <a:solidFill>
                  <a:srgbClr val="C00000"/>
                </a:solidFill>
                <a:latin typeface="SimSun"/>
                <a:cs typeface="SimSun"/>
              </a:rPr>
              <a:t>采用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pos</a:t>
            </a:r>
            <a:r>
              <a:rPr sz="2400" spc="-10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tion_str</a:t>
            </a:r>
            <a:r>
              <a:rPr sz="2400" dirty="0">
                <a:solidFill>
                  <a:srgbClr val="C00000"/>
                </a:solidFill>
                <a:latin typeface="SimSun"/>
                <a:cs typeface="SimSun"/>
              </a:rPr>
              <a:t>（或者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PK</a:t>
            </a:r>
            <a:r>
              <a:rPr sz="2400" dirty="0">
                <a:solidFill>
                  <a:srgbClr val="C00000"/>
                </a:solidFill>
                <a:latin typeface="SimSun"/>
                <a:cs typeface="SimSun"/>
              </a:rPr>
              <a:t>、唯一索引）作为分页机 </a:t>
            </a:r>
            <a:r>
              <a:rPr sz="2400" spc="-5" dirty="0">
                <a:solidFill>
                  <a:srgbClr val="C00000"/>
                </a:solidFill>
                <a:latin typeface="SimSun"/>
                <a:cs typeface="SimSun"/>
              </a:rPr>
              <a:t>制进行分页查询，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2400" spc="-10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mit</a:t>
            </a:r>
            <a:r>
              <a:rPr sz="2400" dirty="0">
                <a:solidFill>
                  <a:srgbClr val="C00000"/>
                </a:solidFill>
                <a:latin typeface="SimSun"/>
                <a:cs typeface="SimSun"/>
              </a:rPr>
              <a:t>越到后面性能越低、消耗的资 源越多（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400" spc="5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acle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rown</a:t>
            </a:r>
            <a:r>
              <a:rPr sz="2400" spc="-10" dirty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2400" spc="5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2400" dirty="0">
                <a:solidFill>
                  <a:srgbClr val="C00000"/>
                </a:solidFill>
                <a:latin typeface="SimSun"/>
                <a:cs typeface="SimSun"/>
              </a:rPr>
              <a:t>同理）</a:t>
            </a:r>
            <a:endParaRPr sz="2400" dirty="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spcBef>
                <a:spcPts val="1150"/>
              </a:spcBef>
              <a:buClr>
                <a:srgbClr val="174097"/>
              </a:buClr>
              <a:buFont typeface="Arial"/>
              <a:buChar char="●"/>
              <a:tabLst>
                <a:tab pos="356235" algn="l"/>
              </a:tabLst>
            </a:pP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getX</a:t>
            </a:r>
            <a:r>
              <a:rPr sz="2400" spc="-10" dirty="0">
                <a:solidFill>
                  <a:srgbClr val="C00000"/>
                </a:solidFill>
                <a:latin typeface="Arial"/>
                <a:cs typeface="Arial"/>
              </a:rPr>
              <a:t>X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X</a:t>
            </a:r>
            <a:r>
              <a:rPr sz="2400" dirty="0">
                <a:solidFill>
                  <a:srgbClr val="C00000"/>
                </a:solidFill>
                <a:latin typeface="SimSun"/>
                <a:cs typeface="SimSun"/>
              </a:rPr>
              <a:t>可以返回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nu</a:t>
            </a:r>
            <a:r>
              <a:rPr sz="2400" spc="-10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C00000"/>
                </a:solidFill>
                <a:latin typeface="SimSun"/>
                <a:cs typeface="SimSun"/>
              </a:rPr>
              <a:t>；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qu</a:t>
            </a:r>
            <a:r>
              <a:rPr sz="2400" spc="-1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ryXXX</a:t>
            </a:r>
            <a:r>
              <a:rPr sz="2400" dirty="0">
                <a:solidFill>
                  <a:srgbClr val="C00000"/>
                </a:solidFill>
                <a:latin typeface="SimSun"/>
                <a:cs typeface="SimSun"/>
              </a:rPr>
              <a:t>不允许返回</a:t>
            </a:r>
            <a:r>
              <a:rPr sz="2400" spc="5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ull</a:t>
            </a:r>
            <a:r>
              <a:rPr sz="2400" dirty="0">
                <a:solidFill>
                  <a:srgbClr val="C00000"/>
                </a:solidFill>
                <a:latin typeface="SimSun"/>
                <a:cs typeface="SimSun"/>
              </a:rPr>
              <a:t>，而</a:t>
            </a:r>
            <a:endParaRPr sz="2400" dirty="0">
              <a:latin typeface="SimSun"/>
              <a:cs typeface="SimSun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solidFill>
                  <a:srgbClr val="C00000"/>
                </a:solidFill>
                <a:latin typeface="SimSun"/>
                <a:cs typeface="SimSun"/>
              </a:rPr>
              <a:t>是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2400" spc="-1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400" spc="-10" dirty="0">
                <a:solidFill>
                  <a:srgbClr val="C00000"/>
                </a:solidFill>
                <a:latin typeface="Arial"/>
                <a:cs typeface="Arial"/>
              </a:rPr>
              <a:t>g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th=0</a:t>
            </a:r>
            <a:r>
              <a:rPr sz="2400" spc="-5" dirty="0">
                <a:solidFill>
                  <a:srgbClr val="C00000"/>
                </a:solidFill>
                <a:latin typeface="SimSun"/>
                <a:cs typeface="SimSun"/>
              </a:rPr>
              <a:t>的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2400" spc="-10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st</a:t>
            </a:r>
            <a:r>
              <a:rPr sz="2400" dirty="0">
                <a:solidFill>
                  <a:srgbClr val="C00000"/>
                </a:solidFill>
                <a:latin typeface="SimSun"/>
                <a:cs typeface="SimSun"/>
              </a:rPr>
              <a:t>；</a:t>
            </a:r>
            <a:endParaRPr sz="2400" dirty="0">
              <a:latin typeface="SimSun"/>
              <a:cs typeface="SimSun"/>
            </a:endParaRPr>
          </a:p>
          <a:p>
            <a:pPr marL="355600" marR="225425" indent="-343535">
              <a:lnSpc>
                <a:spcPct val="100000"/>
              </a:lnSpc>
              <a:spcBef>
                <a:spcPts val="1155"/>
              </a:spcBef>
              <a:tabLst>
                <a:tab pos="355600" algn="l"/>
              </a:tabLst>
            </a:pPr>
            <a:r>
              <a:rPr sz="2400" dirty="0">
                <a:solidFill>
                  <a:srgbClr val="174097"/>
                </a:solidFill>
                <a:latin typeface="Arial"/>
                <a:cs typeface="Arial"/>
              </a:rPr>
              <a:t>●	</a:t>
            </a:r>
            <a:r>
              <a:rPr sz="2400" dirty="0">
                <a:solidFill>
                  <a:srgbClr val="C00000"/>
                </a:solidFill>
                <a:latin typeface="SimSun"/>
                <a:cs typeface="SimSun"/>
              </a:rPr>
              <a:t>不允许使用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FK</a:t>
            </a:r>
            <a:r>
              <a:rPr sz="2400" dirty="0">
                <a:solidFill>
                  <a:srgbClr val="C00000"/>
                </a:solidFill>
                <a:latin typeface="SimSun"/>
                <a:cs typeface="SimSun"/>
              </a:rPr>
              <a:t>（在业务逻辑中进行完整性检查）， 可以使用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chec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k</a:t>
            </a:r>
            <a:r>
              <a:rPr sz="2400" dirty="0">
                <a:solidFill>
                  <a:srgbClr val="C00000"/>
                </a:solidFill>
                <a:latin typeface="SimSun"/>
                <a:cs typeface="SimSun"/>
              </a:rPr>
              <a:t>约束</a:t>
            </a:r>
            <a:endParaRPr sz="2400" dirty="0">
              <a:latin typeface="SimSun"/>
              <a:cs typeface="SimSun"/>
            </a:endParaRPr>
          </a:p>
          <a:p>
            <a:pPr marL="355600" marR="5080" indent="-343535">
              <a:lnSpc>
                <a:spcPts val="2770"/>
              </a:lnSpc>
              <a:spcBef>
                <a:spcPts val="1445"/>
              </a:spcBef>
              <a:tabLst>
                <a:tab pos="355600" algn="l"/>
              </a:tabLst>
            </a:pPr>
            <a:r>
              <a:rPr sz="2400" dirty="0">
                <a:solidFill>
                  <a:srgbClr val="174097"/>
                </a:solidFill>
                <a:latin typeface="Arial"/>
                <a:cs typeface="Arial"/>
              </a:rPr>
              <a:t>●	</a:t>
            </a:r>
            <a:r>
              <a:rPr sz="2400" dirty="0">
                <a:solidFill>
                  <a:srgbClr val="C00000"/>
                </a:solidFill>
                <a:latin typeface="SimSun"/>
                <a:cs typeface="SimSun"/>
              </a:rPr>
              <a:t>将你的数据按照逻辑意义分成不同的块，让事情做起 来更简单</a:t>
            </a:r>
            <a:endParaRPr sz="2400" dirty="0">
              <a:latin typeface="SimSun"/>
              <a:cs typeface="SimSun"/>
            </a:endParaRPr>
          </a:p>
          <a:p>
            <a:pPr marL="469900">
              <a:lnSpc>
                <a:spcPct val="100000"/>
              </a:lnSpc>
              <a:spcBef>
                <a:spcPts val="910"/>
              </a:spcBef>
              <a:tabLst>
                <a:tab pos="756285" algn="l"/>
              </a:tabLst>
            </a:pP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–	</a:t>
            </a:r>
            <a:r>
              <a:rPr sz="1800" dirty="0">
                <a:solidFill>
                  <a:srgbClr val="C00000"/>
                </a:solidFill>
                <a:latin typeface="SimSun"/>
                <a:cs typeface="SimSun"/>
              </a:rPr>
              <a:t>这个规则其实就是</a:t>
            </a:r>
            <a:r>
              <a:rPr sz="1800" spc="-395" dirty="0">
                <a:solidFill>
                  <a:srgbClr val="C00000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C00000"/>
                </a:solidFill>
                <a:latin typeface="SimSun"/>
                <a:cs typeface="SimSun"/>
              </a:rPr>
              <a:t>“三范式”</a:t>
            </a:r>
            <a:r>
              <a:rPr sz="1800" spc="-405" dirty="0">
                <a:solidFill>
                  <a:srgbClr val="C00000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C00000"/>
                </a:solidFill>
                <a:latin typeface="SimSun"/>
                <a:cs typeface="SimSun"/>
              </a:rPr>
              <a:t>中的第一范式。违反这条规则的一</a:t>
            </a:r>
            <a:endParaRPr sz="1800" dirty="0">
              <a:latin typeface="SimSun"/>
              <a:cs typeface="SimSun"/>
            </a:endParaRPr>
          </a:p>
          <a:p>
            <a:pPr marL="756285">
              <a:lnSpc>
                <a:spcPct val="100000"/>
              </a:lnSpc>
            </a:pPr>
            <a:r>
              <a:rPr sz="1800" spc="-5" dirty="0">
                <a:solidFill>
                  <a:srgbClr val="C00000"/>
                </a:solidFill>
                <a:latin typeface="SimSun"/>
                <a:cs typeface="SimSun"/>
              </a:rPr>
              <a:t>个标志就是，你的查询使用了很多字符</a:t>
            </a:r>
            <a:r>
              <a:rPr sz="1800" dirty="0">
                <a:solidFill>
                  <a:srgbClr val="C00000"/>
                </a:solidFill>
                <a:latin typeface="SimSun"/>
                <a:cs typeface="SimSun"/>
              </a:rPr>
              <a:t>串</a:t>
            </a:r>
            <a:r>
              <a:rPr sz="1800" spc="-5" dirty="0">
                <a:solidFill>
                  <a:srgbClr val="C00000"/>
                </a:solidFill>
                <a:latin typeface="SimSun"/>
                <a:cs typeface="SimSun"/>
              </a:rPr>
              <a:t>解析函数例</a:t>
            </a:r>
            <a:r>
              <a:rPr sz="1800" dirty="0">
                <a:solidFill>
                  <a:srgbClr val="C00000"/>
                </a:solidFill>
                <a:latin typeface="SimSun"/>
                <a:cs typeface="SimSun"/>
              </a:rPr>
              <a:t>如</a:t>
            </a:r>
            <a:r>
              <a:rPr sz="1800" spc="-400" dirty="0">
                <a:solidFill>
                  <a:srgbClr val="C00000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1800" spc="-10" dirty="0">
                <a:solidFill>
                  <a:srgbClr val="C00000"/>
                </a:solidFill>
                <a:latin typeface="Arial"/>
                <a:cs typeface="Arial"/>
              </a:rPr>
              <a:t>ub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stri</a:t>
            </a:r>
            <a:r>
              <a:rPr sz="1800" spc="-10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g</a:t>
            </a:r>
            <a:endParaRPr sz="1800" dirty="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1800" dirty="0">
                <a:solidFill>
                  <a:srgbClr val="C00000"/>
                </a:solidFill>
                <a:latin typeface="SimSun"/>
                <a:cs typeface="SimSun"/>
              </a:rPr>
              <a:t>、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ch</a:t>
            </a:r>
            <a:r>
              <a:rPr sz="1800" spc="-1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ri</a:t>
            </a:r>
            <a:r>
              <a:rPr sz="1800" spc="-10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1800" spc="-1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x</a:t>
            </a:r>
            <a:r>
              <a:rPr sz="1800" spc="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C00000"/>
                </a:solidFill>
                <a:latin typeface="SimSun"/>
                <a:cs typeface="SimSun"/>
              </a:rPr>
              <a:t>等等。若真如此，那就需要应用这条规则了。</a:t>
            </a:r>
            <a:endParaRPr sz="1800" dirty="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381000"/>
            <a:ext cx="2033016" cy="845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pc="10" dirty="0">
                <a:latin typeface="Microsoft YaHei"/>
                <a:cs typeface="Microsoft YaHei"/>
              </a:rPr>
              <a:t>开发规范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-5" dirty="0"/>
              <a:t>恒生电子股份有限公司</a:t>
            </a:r>
            <a:r>
              <a:rPr spc="40" dirty="0"/>
              <a:t> </a:t>
            </a:r>
            <a:r>
              <a:rPr spc="405" dirty="0">
                <a:latin typeface="Arial"/>
                <a:cs typeface="Arial"/>
              </a:rPr>
              <a:t>|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3540" indent="-342900">
              <a:lnSpc>
                <a:spcPct val="100000"/>
              </a:lnSpc>
              <a:buClr>
                <a:srgbClr val="174097"/>
              </a:buClr>
              <a:buFont typeface="Arial"/>
              <a:buChar char="●"/>
              <a:tabLst>
                <a:tab pos="384175" algn="l"/>
              </a:tabLst>
            </a:pPr>
            <a:r>
              <a:rPr dirty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pc="-10" dirty="0">
                <a:solidFill>
                  <a:srgbClr val="C00000"/>
                </a:solidFill>
                <a:latin typeface="Arial"/>
                <a:cs typeface="Arial"/>
              </a:rPr>
              <a:t>P</a:t>
            </a:r>
            <a:r>
              <a:rPr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pc="-1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C00000"/>
                </a:solidFill>
                <a:latin typeface="Arial"/>
                <a:cs typeface="Arial"/>
              </a:rPr>
              <a:t>TE/D</a:t>
            </a:r>
            <a:r>
              <a:rPr spc="-1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pc="-1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C00000"/>
                </a:solidFill>
                <a:latin typeface="Arial"/>
                <a:cs typeface="Arial"/>
              </a:rPr>
              <a:t>TE</a:t>
            </a:r>
            <a:r>
              <a:rPr spc="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C00000"/>
                </a:solidFill>
                <a:latin typeface="Arial"/>
                <a:cs typeface="Arial"/>
              </a:rPr>
              <a:t>WH</a:t>
            </a:r>
            <a:r>
              <a:rPr spc="-1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pc="-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C00000"/>
                </a:solidFill>
              </a:rPr>
              <a:t>条件列必须使用索引</a:t>
            </a:r>
          </a:p>
          <a:p>
            <a:pPr marL="40640">
              <a:lnSpc>
                <a:spcPct val="100000"/>
              </a:lnSpc>
              <a:spcBef>
                <a:spcPts val="1155"/>
              </a:spcBef>
              <a:tabLst>
                <a:tab pos="383540" algn="l"/>
              </a:tabLst>
            </a:pPr>
            <a:r>
              <a:rPr dirty="0">
                <a:solidFill>
                  <a:srgbClr val="174097"/>
                </a:solidFill>
                <a:latin typeface="Arial"/>
                <a:cs typeface="Arial"/>
              </a:rPr>
              <a:t>●	</a:t>
            </a:r>
            <a:r>
              <a:rPr dirty="0">
                <a:solidFill>
                  <a:srgbClr val="C00000"/>
                </a:solidFill>
              </a:rPr>
              <a:t>应用程序应有捕</a:t>
            </a:r>
            <a:r>
              <a:rPr spc="-10" dirty="0">
                <a:solidFill>
                  <a:srgbClr val="C00000"/>
                </a:solidFill>
              </a:rPr>
              <a:t>获</a:t>
            </a:r>
            <a:r>
              <a:rPr dirty="0">
                <a:solidFill>
                  <a:srgbClr val="C00000"/>
                </a:solidFill>
                <a:latin typeface="Arial"/>
                <a:cs typeface="Arial"/>
              </a:rPr>
              <a:t>SQ</a:t>
            </a:r>
            <a:r>
              <a:rPr spc="-5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dirty="0">
                <a:solidFill>
                  <a:srgbClr val="C00000"/>
                </a:solidFill>
              </a:rPr>
              <a:t>异常的处</a:t>
            </a:r>
            <a:r>
              <a:rPr spc="-10" dirty="0">
                <a:solidFill>
                  <a:srgbClr val="C00000"/>
                </a:solidFill>
              </a:rPr>
              <a:t>理</a:t>
            </a:r>
            <a:r>
              <a:rPr dirty="0">
                <a:solidFill>
                  <a:srgbClr val="C00000"/>
                </a:solidFill>
              </a:rPr>
              <a:t>机制</a:t>
            </a:r>
          </a:p>
          <a:p>
            <a:pPr marL="383540" indent="-342900">
              <a:lnSpc>
                <a:spcPct val="100000"/>
              </a:lnSpc>
              <a:spcBef>
                <a:spcPts val="1150"/>
              </a:spcBef>
              <a:buClr>
                <a:srgbClr val="174097"/>
              </a:buClr>
              <a:buFont typeface="Arial"/>
              <a:buChar char="●"/>
              <a:tabLst>
                <a:tab pos="384175" algn="l"/>
              </a:tabLst>
            </a:pPr>
            <a:r>
              <a:rPr dirty="0">
                <a:solidFill>
                  <a:srgbClr val="C00000"/>
                </a:solidFill>
              </a:rPr>
              <a:t>避免使用</a:t>
            </a:r>
            <a:r>
              <a:rPr dirty="0">
                <a:solidFill>
                  <a:srgbClr val="C00000"/>
                </a:solidFill>
                <a:latin typeface="Arial"/>
                <a:cs typeface="Arial"/>
              </a:rPr>
              <a:t>sel</a:t>
            </a:r>
            <a:r>
              <a:rPr spc="-1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C00000"/>
                </a:solidFill>
                <a:latin typeface="Arial"/>
                <a:cs typeface="Arial"/>
              </a:rPr>
              <a:t>ct</a:t>
            </a:r>
            <a:r>
              <a:rPr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C00000"/>
                </a:solidFill>
                <a:latin typeface="Arial"/>
                <a:cs typeface="Arial"/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前言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体系结构</a:t>
            </a:r>
            <a:endParaRPr lang="zh-CN" altLang="en-US" dirty="0"/>
          </a:p>
        </p:txBody>
      </p:sp>
      <p:pic>
        <p:nvPicPr>
          <p:cNvPr id="5" name="Picture 2" descr="pluggable-storage-over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6375087" cy="461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3266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381000"/>
            <a:ext cx="2033016" cy="845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pc="10" dirty="0" err="1" smtClean="0">
                <a:latin typeface="Microsoft YaHei"/>
                <a:cs typeface="Microsoft YaHei"/>
              </a:rPr>
              <a:t>开发规范</a:t>
            </a:r>
            <a:r>
              <a:rPr lang="en-US" altLang="zh-CN" spc="10" dirty="0" smtClean="0">
                <a:latin typeface="Microsoft YaHei"/>
                <a:cs typeface="Microsoft YaHei"/>
              </a:rPr>
              <a:t>-</a:t>
            </a:r>
            <a:r>
              <a:rPr lang="zh-CN" altLang="en-US" spc="10" dirty="0" smtClean="0">
                <a:latin typeface="Microsoft YaHei"/>
                <a:cs typeface="Microsoft YaHei"/>
              </a:rPr>
              <a:t>小结</a:t>
            </a:r>
            <a:endParaRPr spc="10" dirty="0">
              <a:latin typeface="Microsoft YaHei"/>
              <a:cs typeface="Microsoft YaHe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-5" dirty="0"/>
              <a:t>恒生电子股份有限公司</a:t>
            </a:r>
            <a:r>
              <a:rPr spc="40" dirty="0"/>
              <a:t> </a:t>
            </a:r>
            <a:r>
              <a:rPr spc="405" dirty="0">
                <a:latin typeface="Arial"/>
                <a:cs typeface="Arial"/>
              </a:rPr>
              <a:t>|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842949" y="1562353"/>
            <a:ext cx="7458100" cy="480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3540" indent="-342900">
              <a:lnSpc>
                <a:spcPct val="100000"/>
              </a:lnSpc>
              <a:buClr>
                <a:srgbClr val="174097"/>
              </a:buClr>
              <a:buFont typeface="Wingdings" panose="05000000000000000000" pitchFamily="2" charset="2"/>
              <a:buChar char="Ø"/>
              <a:tabLst>
                <a:tab pos="384175" algn="l"/>
              </a:tabLst>
            </a:pPr>
            <a:r>
              <a:rPr lang="zh-CN" altLang="en-US" dirty="0" smtClean="0">
                <a:solidFill>
                  <a:srgbClr val="C00000"/>
                </a:solidFill>
                <a:latin typeface="Arial"/>
                <a:cs typeface="Arial"/>
              </a:rPr>
              <a:t>索引：</a:t>
            </a:r>
            <a:endParaRPr lang="en-US" altLang="zh-CN" dirty="0" smtClean="0">
              <a:solidFill>
                <a:srgbClr val="C00000"/>
              </a:solidFill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buClr>
                <a:srgbClr val="174097"/>
              </a:buClr>
              <a:tabLst>
                <a:tab pos="384175" algn="l"/>
              </a:tabLst>
            </a:pPr>
            <a:r>
              <a:rPr lang="en-US" altLang="zh-CN" dirty="0" smtClean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lang="zh-CN" altLang="en-US" dirty="0" smtClean="0">
                <a:solidFill>
                  <a:srgbClr val="C00000"/>
                </a:solidFill>
                <a:latin typeface="Arial"/>
                <a:cs typeface="Arial"/>
              </a:rPr>
              <a:t>）</a:t>
            </a:r>
            <a:r>
              <a:rPr lang="en-US" altLang="zh-CN" dirty="0" smtClean="0">
                <a:solidFill>
                  <a:srgbClr val="C00000"/>
                </a:solidFill>
                <a:latin typeface="Arial"/>
                <a:cs typeface="Arial"/>
              </a:rPr>
              <a:t>WH</a:t>
            </a:r>
            <a:r>
              <a:rPr lang="en-US" altLang="zh-CN" spc="-10" dirty="0" smtClean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lang="en-US" altLang="zh-CN" dirty="0" smtClean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lang="en-US" altLang="zh-CN" spc="-5" dirty="0" smtClean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lang="zh-CN" altLang="en-US" dirty="0">
                <a:solidFill>
                  <a:srgbClr val="C00000"/>
                </a:solidFill>
              </a:rPr>
              <a:t>条件列必须使用</a:t>
            </a:r>
            <a:r>
              <a:rPr lang="zh-CN" altLang="en-US" dirty="0" smtClean="0">
                <a:solidFill>
                  <a:srgbClr val="C00000"/>
                </a:solidFill>
              </a:rPr>
              <a:t>索引（</a:t>
            </a:r>
            <a:r>
              <a:rPr lang="en-US" altLang="zh-CN" dirty="0" smtClean="0">
                <a:solidFill>
                  <a:srgbClr val="C00000"/>
                </a:solidFill>
              </a:rPr>
              <a:t>update/delete</a:t>
            </a:r>
            <a:r>
              <a:rPr lang="zh-CN" altLang="en-US" dirty="0" smtClean="0">
                <a:solidFill>
                  <a:srgbClr val="C00000"/>
                </a:solidFill>
              </a:rPr>
              <a:t>）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40640">
              <a:lnSpc>
                <a:spcPct val="100000"/>
              </a:lnSpc>
              <a:buClr>
                <a:srgbClr val="174097"/>
              </a:buClr>
              <a:tabLst>
                <a:tab pos="384175" algn="l"/>
              </a:tabLst>
            </a:pPr>
            <a:r>
              <a:rPr lang="en-US" altLang="zh-CN" dirty="0" smtClean="0">
                <a:solidFill>
                  <a:srgbClr val="C00000"/>
                </a:solidFill>
              </a:rPr>
              <a:t>2</a:t>
            </a:r>
            <a:r>
              <a:rPr lang="zh-CN" altLang="en-US" dirty="0" smtClean="0">
                <a:solidFill>
                  <a:srgbClr val="C00000"/>
                </a:solidFill>
              </a:rPr>
              <a:t>）</a:t>
            </a:r>
            <a:r>
              <a:rPr lang="en-US" altLang="zh-CN" dirty="0" smtClean="0">
                <a:solidFill>
                  <a:srgbClr val="C00000"/>
                </a:solidFill>
              </a:rPr>
              <a:t>order by </a:t>
            </a:r>
            <a:r>
              <a:rPr lang="zh-CN" altLang="en-US" dirty="0" smtClean="0">
                <a:solidFill>
                  <a:srgbClr val="C00000"/>
                </a:solidFill>
              </a:rPr>
              <a:t>必须使用索引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383540" indent="-342900">
              <a:lnSpc>
                <a:spcPct val="100000"/>
              </a:lnSpc>
              <a:buClr>
                <a:srgbClr val="174097"/>
              </a:buClr>
              <a:buFont typeface="Wingdings" panose="05000000000000000000" pitchFamily="2" charset="2"/>
              <a:buChar char="Ø"/>
              <a:tabLst>
                <a:tab pos="384175" algn="l"/>
              </a:tabLst>
            </a:pPr>
            <a:r>
              <a:rPr lang="zh-CN" altLang="en-US" dirty="0" smtClean="0">
                <a:solidFill>
                  <a:srgbClr val="C00000"/>
                </a:solidFill>
                <a:latin typeface="Microsoft YaHei"/>
                <a:cs typeface="Microsoft YaHei"/>
              </a:rPr>
              <a:t>不负责业务计算（劲量不使用存储</a:t>
            </a:r>
            <a:r>
              <a:rPr lang="zh-CN" altLang="en-US" dirty="0">
                <a:solidFill>
                  <a:srgbClr val="C00000"/>
                </a:solidFill>
                <a:latin typeface="Microsoft YaHei"/>
                <a:cs typeface="Microsoft YaHei"/>
              </a:rPr>
              <a:t>过程、触发器</a:t>
            </a:r>
            <a:r>
              <a:rPr lang="zh-CN" altLang="en-US" spc="5" dirty="0">
                <a:solidFill>
                  <a:srgbClr val="C00000"/>
                </a:solidFill>
                <a:latin typeface="Microsoft YaHei"/>
                <a:cs typeface="Microsoft YaHei"/>
              </a:rPr>
              <a:t>、</a:t>
            </a:r>
            <a:r>
              <a:rPr lang="en-US" altLang="zh-CN" spc="-10" dirty="0">
                <a:solidFill>
                  <a:srgbClr val="C00000"/>
                </a:solidFill>
                <a:latin typeface="Microsoft YaHei"/>
                <a:cs typeface="Microsoft YaHei"/>
              </a:rPr>
              <a:t>UDF</a:t>
            </a:r>
            <a:r>
              <a:rPr lang="zh-CN" altLang="en-US" dirty="0">
                <a:solidFill>
                  <a:srgbClr val="C00000"/>
                </a:solidFill>
                <a:latin typeface="Microsoft YaHei"/>
                <a:cs typeface="Microsoft YaHei"/>
              </a:rPr>
              <a:t>、</a:t>
            </a:r>
            <a:r>
              <a:rPr lang="en-US" altLang="zh-CN" spc="-5" dirty="0" smtClean="0">
                <a:solidFill>
                  <a:srgbClr val="C00000"/>
                </a:solidFill>
                <a:latin typeface="Microsoft YaHei"/>
                <a:cs typeface="Microsoft YaHei"/>
              </a:rPr>
              <a:t>event</a:t>
            </a:r>
            <a:r>
              <a:rPr lang="en-US" altLang="zh-CN" dirty="0" smtClean="0">
                <a:solidFill>
                  <a:srgbClr val="C00000"/>
                </a:solidFill>
                <a:latin typeface="Microsoft YaHei"/>
                <a:cs typeface="Microsoft YaHei"/>
              </a:rPr>
              <a:t>s</a:t>
            </a:r>
            <a:r>
              <a:rPr lang="zh-CN" altLang="en-US" dirty="0" smtClean="0">
                <a:solidFill>
                  <a:srgbClr val="C00000"/>
                </a:solidFill>
                <a:latin typeface="Microsoft YaHei"/>
                <a:cs typeface="Microsoft YaHei"/>
              </a:rPr>
              <a:t>）</a:t>
            </a:r>
            <a:endParaRPr lang="en-US" altLang="zh-CN" dirty="0" smtClean="0">
              <a:solidFill>
                <a:srgbClr val="C00000"/>
              </a:solidFill>
              <a:latin typeface="Microsoft YaHei"/>
              <a:cs typeface="Microsoft YaHei"/>
            </a:endParaRPr>
          </a:p>
          <a:p>
            <a:pPr marL="383540" indent="-342900">
              <a:lnSpc>
                <a:spcPct val="100000"/>
              </a:lnSpc>
              <a:buClr>
                <a:srgbClr val="174097"/>
              </a:buClr>
              <a:buFont typeface="Wingdings" panose="05000000000000000000" pitchFamily="2" charset="2"/>
              <a:buChar char="Ø"/>
              <a:tabLst>
                <a:tab pos="384175" algn="l"/>
              </a:tabLst>
            </a:pPr>
            <a:r>
              <a:rPr lang="zh-CN" altLang="en-US" dirty="0" smtClean="0">
                <a:solidFill>
                  <a:srgbClr val="C00000"/>
                </a:solidFill>
                <a:latin typeface="Microsoft YaHei"/>
              </a:rPr>
              <a:t>事务：</a:t>
            </a:r>
            <a:r>
              <a:rPr lang="en-US" altLang="zh-CN" dirty="0" smtClean="0">
                <a:solidFill>
                  <a:srgbClr val="C00000"/>
                </a:solidFill>
                <a:latin typeface="Microsoft YaHei"/>
              </a:rPr>
              <a:t>DML </a:t>
            </a:r>
            <a:r>
              <a:rPr lang="zh-CN" altLang="en-US" dirty="0" smtClean="0">
                <a:solidFill>
                  <a:srgbClr val="C00000"/>
                </a:solidFill>
                <a:latin typeface="Microsoft YaHei"/>
              </a:rPr>
              <a:t>语句尽量</a:t>
            </a:r>
            <a:r>
              <a:rPr lang="zh-CN" altLang="en-US" dirty="0">
                <a:solidFill>
                  <a:srgbClr val="C00000"/>
                </a:solidFill>
                <a:latin typeface="Microsoft YaHei"/>
                <a:cs typeface="Microsoft YaHei"/>
              </a:rPr>
              <a:t>显示事务</a:t>
            </a:r>
            <a:r>
              <a:rPr lang="zh-CN" altLang="en-US" dirty="0" smtClean="0">
                <a:solidFill>
                  <a:srgbClr val="C00000"/>
                </a:solidFill>
                <a:latin typeface="Microsoft YaHei"/>
                <a:cs typeface="Microsoft YaHei"/>
              </a:rPr>
              <a:t>控制</a:t>
            </a:r>
            <a:endParaRPr lang="en-US" altLang="zh-CN" dirty="0" smtClean="0">
              <a:solidFill>
                <a:srgbClr val="C00000"/>
              </a:solidFill>
              <a:latin typeface="Microsoft YaHei"/>
              <a:cs typeface="Microsoft YaHei"/>
            </a:endParaRPr>
          </a:p>
          <a:p>
            <a:pPr marL="383540" indent="-342900">
              <a:lnSpc>
                <a:spcPct val="100000"/>
              </a:lnSpc>
              <a:buClr>
                <a:srgbClr val="174097"/>
              </a:buClr>
              <a:buFont typeface="Wingdings" panose="05000000000000000000" pitchFamily="2" charset="2"/>
              <a:buChar char="Ø"/>
              <a:tabLst>
                <a:tab pos="384175" algn="l"/>
              </a:tabLst>
            </a:pPr>
            <a:r>
              <a:rPr lang="zh-CN" altLang="en-US" dirty="0">
                <a:solidFill>
                  <a:srgbClr val="C00000"/>
                </a:solidFill>
                <a:latin typeface="Microsoft YaHei"/>
              </a:rPr>
              <a:t>分</a:t>
            </a:r>
            <a:r>
              <a:rPr lang="zh-CN" altLang="en-US" dirty="0" smtClean="0">
                <a:solidFill>
                  <a:srgbClr val="C00000"/>
                </a:solidFill>
                <a:latin typeface="Microsoft YaHei"/>
              </a:rPr>
              <a:t>页：</a:t>
            </a:r>
            <a:endParaRPr lang="en-US" altLang="zh-CN" dirty="0" smtClean="0">
              <a:solidFill>
                <a:srgbClr val="C00000"/>
              </a:solidFill>
              <a:latin typeface="Microsoft YaHei"/>
            </a:endParaRPr>
          </a:p>
          <a:p>
            <a:pPr marL="40640">
              <a:lnSpc>
                <a:spcPct val="100000"/>
              </a:lnSpc>
              <a:buClr>
                <a:srgbClr val="174097"/>
              </a:buClr>
              <a:tabLst>
                <a:tab pos="384175" algn="l"/>
              </a:tabLst>
            </a:pPr>
            <a:r>
              <a:rPr lang="zh-CN" altLang="en-US" dirty="0" smtClean="0">
                <a:solidFill>
                  <a:srgbClr val="C00000"/>
                </a:solidFill>
              </a:rPr>
              <a:t>  采用</a:t>
            </a:r>
            <a:r>
              <a:rPr lang="en-US" altLang="zh-CN" dirty="0" err="1" smtClean="0">
                <a:solidFill>
                  <a:srgbClr val="C00000"/>
                </a:solidFill>
                <a:latin typeface="Arial"/>
                <a:cs typeface="Arial"/>
              </a:rPr>
              <a:t>pos</a:t>
            </a:r>
            <a:r>
              <a:rPr lang="en-US" altLang="zh-CN" spc="-10" dirty="0" err="1" smtClean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lang="en-US" altLang="zh-CN" dirty="0" err="1" smtClean="0">
                <a:solidFill>
                  <a:srgbClr val="C00000"/>
                </a:solidFill>
                <a:latin typeface="Arial"/>
                <a:cs typeface="Arial"/>
              </a:rPr>
              <a:t>tion_str</a:t>
            </a:r>
            <a:r>
              <a:rPr lang="zh-CN" altLang="en-US" dirty="0" smtClean="0">
                <a:solidFill>
                  <a:srgbClr val="C00000"/>
                </a:solidFill>
              </a:rPr>
              <a:t>作为</a:t>
            </a:r>
            <a:r>
              <a:rPr lang="zh-CN" altLang="en-US" dirty="0">
                <a:solidFill>
                  <a:srgbClr val="C00000"/>
                </a:solidFill>
              </a:rPr>
              <a:t>分页</a:t>
            </a:r>
            <a:r>
              <a:rPr lang="zh-CN" altLang="en-US" dirty="0" smtClean="0">
                <a:solidFill>
                  <a:srgbClr val="C00000"/>
                </a:solidFill>
              </a:rPr>
              <a:t>机</a:t>
            </a:r>
            <a:r>
              <a:rPr lang="zh-CN" altLang="en-US" spc="-5" dirty="0" smtClean="0">
                <a:solidFill>
                  <a:srgbClr val="C00000"/>
                </a:solidFill>
              </a:rPr>
              <a:t>制</a:t>
            </a:r>
            <a:r>
              <a:rPr lang="zh-CN" altLang="en-US" spc="-5" dirty="0">
                <a:solidFill>
                  <a:srgbClr val="C00000"/>
                </a:solidFill>
              </a:rPr>
              <a:t>进行分页查询，</a:t>
            </a:r>
            <a:r>
              <a:rPr lang="en-US" altLang="zh-CN" dirty="0" smtClean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lang="en-US" altLang="zh-CN" spc="-10" dirty="0" smtClean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lang="en-US" altLang="zh-CN" dirty="0" smtClean="0">
                <a:solidFill>
                  <a:srgbClr val="C00000"/>
                </a:solidFill>
                <a:latin typeface="Arial"/>
                <a:cs typeface="Arial"/>
              </a:rPr>
              <a:t>mit</a:t>
            </a:r>
            <a:r>
              <a:rPr lang="zh-CN" altLang="en-US" dirty="0" smtClean="0">
                <a:solidFill>
                  <a:srgbClr val="C00000"/>
                </a:solidFill>
                <a:latin typeface="Arial"/>
                <a:cs typeface="Arial"/>
              </a:rPr>
              <a:t>偏移量越大</a:t>
            </a:r>
            <a:r>
              <a:rPr lang="zh-CN" altLang="en-US" dirty="0" smtClean="0">
                <a:solidFill>
                  <a:srgbClr val="C00000"/>
                </a:solidFill>
              </a:rPr>
              <a:t>消耗</a:t>
            </a:r>
            <a:r>
              <a:rPr lang="zh-CN" altLang="en-US" dirty="0">
                <a:solidFill>
                  <a:srgbClr val="C00000"/>
                </a:solidFill>
              </a:rPr>
              <a:t>的</a:t>
            </a:r>
            <a:r>
              <a:rPr lang="zh-CN" altLang="en-US" dirty="0" smtClean="0">
                <a:solidFill>
                  <a:srgbClr val="C00000"/>
                </a:solidFill>
              </a:rPr>
              <a:t>资源</a:t>
            </a:r>
            <a:r>
              <a:rPr lang="zh-CN" altLang="en-US" dirty="0">
                <a:solidFill>
                  <a:srgbClr val="C00000"/>
                </a:solidFill>
              </a:rPr>
              <a:t>越</a:t>
            </a:r>
            <a:r>
              <a:rPr lang="zh-CN" altLang="en-US" dirty="0" smtClean="0">
                <a:solidFill>
                  <a:srgbClr val="C00000"/>
                </a:solidFill>
              </a:rPr>
              <a:t>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383540" indent="-342900">
              <a:buClr>
                <a:srgbClr val="174097"/>
              </a:buClr>
              <a:buFont typeface="Wingdings" panose="05000000000000000000" pitchFamily="2" charset="2"/>
              <a:buChar char="Ø"/>
              <a:tabLst>
                <a:tab pos="384175" algn="l"/>
              </a:tabLst>
            </a:pPr>
            <a:r>
              <a:rPr lang="en-US" altLang="zh-CN" dirty="0" smtClean="0">
                <a:solidFill>
                  <a:srgbClr val="C00000"/>
                </a:solidFill>
                <a:latin typeface="Microsoft YaHei"/>
              </a:rPr>
              <a:t>Select *</a:t>
            </a:r>
          </a:p>
          <a:p>
            <a:pPr marL="383540" indent="-342900">
              <a:buClr>
                <a:srgbClr val="174097"/>
              </a:buClr>
              <a:buFont typeface="Wingdings" panose="05000000000000000000" pitchFamily="2" charset="2"/>
              <a:buChar char="Ø"/>
              <a:tabLst>
                <a:tab pos="384175" algn="l"/>
              </a:tabLst>
            </a:pPr>
            <a:r>
              <a:rPr lang="zh-CN" altLang="en-US" dirty="0" smtClean="0">
                <a:solidFill>
                  <a:srgbClr val="C00000"/>
                </a:solidFill>
                <a:latin typeface="Microsoft YaHei"/>
                <a:cs typeface="Microsoft YaHei"/>
              </a:rPr>
              <a:t>文本处理：劲量不用如</a:t>
            </a:r>
            <a:r>
              <a:rPr lang="en-US" altLang="zh-CN" dirty="0">
                <a:solidFill>
                  <a:srgbClr val="C00000"/>
                </a:solidFill>
                <a:latin typeface="Microsoft YaHei"/>
                <a:cs typeface="Microsoft YaHei"/>
              </a:rPr>
              <a:t>r</a:t>
            </a:r>
            <a:r>
              <a:rPr lang="en-US" altLang="zh-CN" spc="-15" dirty="0">
                <a:solidFill>
                  <a:srgbClr val="C00000"/>
                </a:solidFill>
                <a:latin typeface="Microsoft YaHei"/>
                <a:cs typeface="Microsoft YaHei"/>
              </a:rPr>
              <a:t>e</a:t>
            </a:r>
            <a:r>
              <a:rPr lang="en-US" altLang="zh-CN" dirty="0">
                <a:solidFill>
                  <a:srgbClr val="C00000"/>
                </a:solidFill>
                <a:latin typeface="Microsoft YaHei"/>
                <a:cs typeface="Microsoft YaHei"/>
              </a:rPr>
              <a:t>plac</a:t>
            </a:r>
            <a:r>
              <a:rPr lang="en-US" altLang="zh-CN" spc="-5" dirty="0">
                <a:solidFill>
                  <a:srgbClr val="C00000"/>
                </a:solidFill>
                <a:latin typeface="Microsoft YaHei"/>
                <a:cs typeface="Microsoft YaHei"/>
              </a:rPr>
              <a:t>e</a:t>
            </a:r>
            <a:r>
              <a:rPr lang="zh-CN" altLang="en-US" dirty="0">
                <a:solidFill>
                  <a:srgbClr val="C00000"/>
                </a:solidFill>
                <a:latin typeface="Microsoft YaHei"/>
                <a:cs typeface="Microsoft YaHei"/>
              </a:rPr>
              <a:t>、</a:t>
            </a:r>
            <a:r>
              <a:rPr lang="en-US" altLang="zh-CN" spc="-5" dirty="0" err="1">
                <a:solidFill>
                  <a:srgbClr val="C00000"/>
                </a:solidFill>
                <a:latin typeface="Microsoft YaHei"/>
                <a:cs typeface="Microsoft YaHei"/>
              </a:rPr>
              <a:t>sub</a:t>
            </a:r>
            <a:r>
              <a:rPr lang="en-US" altLang="zh-CN" dirty="0" err="1">
                <a:solidFill>
                  <a:srgbClr val="C00000"/>
                </a:solidFill>
                <a:latin typeface="Microsoft YaHei"/>
                <a:cs typeface="Microsoft YaHei"/>
              </a:rPr>
              <a:t>s</a:t>
            </a:r>
            <a:r>
              <a:rPr lang="en-US" altLang="zh-CN" spc="-5" dirty="0" err="1">
                <a:solidFill>
                  <a:srgbClr val="C00000"/>
                </a:solidFill>
                <a:latin typeface="Microsoft YaHei"/>
                <a:cs typeface="Microsoft YaHei"/>
              </a:rPr>
              <a:t>tr</a:t>
            </a:r>
            <a:r>
              <a:rPr lang="zh-CN" altLang="en-US" dirty="0">
                <a:solidFill>
                  <a:srgbClr val="C00000"/>
                </a:solidFill>
                <a:latin typeface="Microsoft YaHei"/>
                <a:cs typeface="Microsoft YaHei"/>
              </a:rPr>
              <a:t>、 </a:t>
            </a:r>
            <a:r>
              <a:rPr lang="en-US" altLang="zh-CN" dirty="0">
                <a:solidFill>
                  <a:srgbClr val="C00000"/>
                </a:solidFill>
                <a:latin typeface="Microsoft YaHei"/>
                <a:cs typeface="Microsoft YaHei"/>
              </a:rPr>
              <a:t>r</a:t>
            </a:r>
            <a:r>
              <a:rPr lang="en-US" altLang="zh-CN" spc="-15" dirty="0">
                <a:solidFill>
                  <a:srgbClr val="C00000"/>
                </a:solidFill>
                <a:latin typeface="Microsoft YaHei"/>
                <a:cs typeface="Microsoft YaHei"/>
              </a:rPr>
              <a:t>e</a:t>
            </a:r>
            <a:r>
              <a:rPr lang="en-US" altLang="zh-CN" dirty="0">
                <a:solidFill>
                  <a:srgbClr val="C00000"/>
                </a:solidFill>
                <a:latin typeface="Microsoft YaHei"/>
                <a:cs typeface="Microsoft YaHei"/>
              </a:rPr>
              <a:t>ve</a:t>
            </a:r>
            <a:r>
              <a:rPr lang="en-US" altLang="zh-CN" spc="-15" dirty="0">
                <a:solidFill>
                  <a:srgbClr val="C00000"/>
                </a:solidFill>
                <a:latin typeface="Microsoft YaHei"/>
                <a:cs typeface="Microsoft YaHei"/>
              </a:rPr>
              <a:t>r</a:t>
            </a:r>
            <a:r>
              <a:rPr lang="en-US" altLang="zh-CN" dirty="0">
                <a:solidFill>
                  <a:srgbClr val="C00000"/>
                </a:solidFill>
                <a:latin typeface="Microsoft YaHei"/>
                <a:cs typeface="Microsoft YaHei"/>
              </a:rPr>
              <a:t>s</a:t>
            </a:r>
            <a:r>
              <a:rPr lang="en-US" altLang="zh-CN" spc="-5" dirty="0">
                <a:solidFill>
                  <a:srgbClr val="C00000"/>
                </a:solidFill>
                <a:latin typeface="Microsoft YaHei"/>
                <a:cs typeface="Microsoft YaHei"/>
              </a:rPr>
              <a:t>e</a:t>
            </a:r>
            <a:r>
              <a:rPr lang="zh-CN" altLang="en-US" dirty="0">
                <a:solidFill>
                  <a:srgbClr val="C00000"/>
                </a:solidFill>
                <a:latin typeface="Microsoft YaHei"/>
                <a:cs typeface="Microsoft YaHei"/>
              </a:rPr>
              <a:t>等</a:t>
            </a:r>
            <a:endParaRPr lang="en-US" altLang="zh-CN" dirty="0" smtClean="0">
              <a:solidFill>
                <a:srgbClr val="C00000"/>
              </a:solidFill>
              <a:latin typeface="Microsoft YaHei"/>
            </a:endParaRPr>
          </a:p>
          <a:p>
            <a:pPr marL="40640">
              <a:buClr>
                <a:srgbClr val="174097"/>
              </a:buClr>
              <a:tabLst>
                <a:tab pos="384175" algn="l"/>
              </a:tabLst>
            </a:pPr>
            <a:endParaRPr lang="en-US" altLang="zh-CN" dirty="0" smtClean="0">
              <a:solidFill>
                <a:srgbClr val="C00000"/>
              </a:solidFill>
              <a:latin typeface="Microsoft YaHei"/>
            </a:endParaRPr>
          </a:p>
          <a:p>
            <a:pPr marL="40640">
              <a:lnSpc>
                <a:spcPct val="100000"/>
              </a:lnSpc>
              <a:buClr>
                <a:srgbClr val="174097"/>
              </a:buClr>
              <a:tabLst>
                <a:tab pos="384175" algn="l"/>
              </a:tabLst>
            </a:pP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53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8140" y="448055"/>
            <a:ext cx="1267967" cy="845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81964" y="583057"/>
            <a:ext cx="79121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z="3000" b="1" spc="10" dirty="0">
                <a:solidFill>
                  <a:srgbClr val="CC3300"/>
                </a:solidFill>
                <a:latin typeface="Microsoft YaHei"/>
                <a:cs typeface="Microsoft YaHei"/>
              </a:rPr>
              <a:t>提纲</a:t>
            </a:r>
            <a:endParaRPr sz="30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9096" y="2125979"/>
            <a:ext cx="6086856" cy="1859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7196" y="1705355"/>
            <a:ext cx="6048756" cy="533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7196" y="1705355"/>
            <a:ext cx="6049010" cy="533400"/>
          </a:xfrm>
          <a:custGeom>
            <a:avLst/>
            <a:gdLst/>
            <a:ahLst/>
            <a:cxnLst/>
            <a:rect l="l" t="t" r="r" b="b"/>
            <a:pathLst>
              <a:path w="6049009" h="533400">
                <a:moveTo>
                  <a:pt x="0" y="88900"/>
                </a:moveTo>
                <a:lnTo>
                  <a:pt x="6986" y="54274"/>
                </a:lnTo>
                <a:lnTo>
                  <a:pt x="26038" y="26019"/>
                </a:lnTo>
                <a:lnTo>
                  <a:pt x="54296" y="6979"/>
                </a:lnTo>
                <a:lnTo>
                  <a:pt x="88900" y="0"/>
                </a:lnTo>
                <a:lnTo>
                  <a:pt x="5959856" y="0"/>
                </a:lnTo>
                <a:lnTo>
                  <a:pt x="5994481" y="6979"/>
                </a:lnTo>
                <a:lnTo>
                  <a:pt x="6022736" y="26019"/>
                </a:lnTo>
                <a:lnTo>
                  <a:pt x="6041776" y="54274"/>
                </a:lnTo>
                <a:lnTo>
                  <a:pt x="6048756" y="88900"/>
                </a:lnTo>
                <a:lnTo>
                  <a:pt x="6048756" y="444500"/>
                </a:lnTo>
                <a:lnTo>
                  <a:pt x="6041776" y="479125"/>
                </a:lnTo>
                <a:lnTo>
                  <a:pt x="6022736" y="507380"/>
                </a:lnTo>
                <a:lnTo>
                  <a:pt x="5994481" y="526420"/>
                </a:lnTo>
                <a:lnTo>
                  <a:pt x="5959856" y="533400"/>
                </a:lnTo>
                <a:lnTo>
                  <a:pt x="88900" y="533400"/>
                </a:lnTo>
                <a:lnTo>
                  <a:pt x="54296" y="526420"/>
                </a:lnTo>
                <a:lnTo>
                  <a:pt x="26038" y="507380"/>
                </a:lnTo>
                <a:lnTo>
                  <a:pt x="6986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9144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49627" y="1826386"/>
            <a:ext cx="941069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0000"/>
                </a:solidFill>
                <a:latin typeface="Microsoft YaHei"/>
                <a:cs typeface="Microsoft YaHei"/>
              </a:rPr>
              <a:t>命名规范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97457" y="1832229"/>
            <a:ext cx="120650" cy="282575"/>
          </a:xfrm>
          <a:custGeom>
            <a:avLst/>
            <a:gdLst/>
            <a:ahLst/>
            <a:cxnLst/>
            <a:rect l="l" t="t" r="r" b="b"/>
            <a:pathLst>
              <a:path w="120650" h="282575">
                <a:moveTo>
                  <a:pt x="120650" y="62484"/>
                </a:moveTo>
                <a:lnTo>
                  <a:pt x="67309" y="62484"/>
                </a:lnTo>
                <a:lnTo>
                  <a:pt x="67309" y="282575"/>
                </a:lnTo>
                <a:lnTo>
                  <a:pt x="120650" y="282575"/>
                </a:lnTo>
                <a:lnTo>
                  <a:pt x="120650" y="62484"/>
                </a:lnTo>
                <a:close/>
              </a:path>
              <a:path w="120650" h="282575">
                <a:moveTo>
                  <a:pt x="120650" y="0"/>
                </a:moveTo>
                <a:lnTo>
                  <a:pt x="85979" y="0"/>
                </a:lnTo>
                <a:lnTo>
                  <a:pt x="67829" y="18532"/>
                </a:lnTo>
                <a:lnTo>
                  <a:pt x="47466" y="35671"/>
                </a:lnTo>
                <a:lnTo>
                  <a:pt x="24864" y="51452"/>
                </a:lnTo>
                <a:lnTo>
                  <a:pt x="0" y="65912"/>
                </a:lnTo>
                <a:lnTo>
                  <a:pt x="0" y="102362"/>
                </a:lnTo>
                <a:lnTo>
                  <a:pt x="23358" y="92237"/>
                </a:lnTo>
                <a:lnTo>
                  <a:pt x="42370" y="82232"/>
                </a:lnTo>
                <a:lnTo>
                  <a:pt x="57024" y="72322"/>
                </a:lnTo>
                <a:lnTo>
                  <a:pt x="67309" y="62484"/>
                </a:lnTo>
                <a:lnTo>
                  <a:pt x="120650" y="62484"/>
                </a:lnTo>
                <a:lnTo>
                  <a:pt x="120650" y="0"/>
                </a:lnTo>
                <a:close/>
              </a:path>
            </a:pathLst>
          </a:custGeom>
          <a:solidFill>
            <a:srgbClr val="087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7457" y="1832229"/>
            <a:ext cx="120650" cy="282575"/>
          </a:xfrm>
          <a:custGeom>
            <a:avLst/>
            <a:gdLst/>
            <a:ahLst/>
            <a:cxnLst/>
            <a:rect l="l" t="t" r="r" b="b"/>
            <a:pathLst>
              <a:path w="120650" h="282575">
                <a:moveTo>
                  <a:pt x="85979" y="0"/>
                </a:moveTo>
                <a:lnTo>
                  <a:pt x="94646" y="0"/>
                </a:lnTo>
                <a:lnTo>
                  <a:pt x="103314" y="0"/>
                </a:lnTo>
                <a:lnTo>
                  <a:pt x="111982" y="0"/>
                </a:lnTo>
                <a:lnTo>
                  <a:pt x="120650" y="0"/>
                </a:lnTo>
                <a:lnTo>
                  <a:pt x="120650" y="47116"/>
                </a:lnTo>
                <a:lnTo>
                  <a:pt x="120650" y="282575"/>
                </a:lnTo>
                <a:lnTo>
                  <a:pt x="107315" y="282575"/>
                </a:lnTo>
                <a:lnTo>
                  <a:pt x="93980" y="282575"/>
                </a:lnTo>
                <a:lnTo>
                  <a:pt x="80645" y="282575"/>
                </a:lnTo>
                <a:lnTo>
                  <a:pt x="67309" y="282575"/>
                </a:lnTo>
                <a:lnTo>
                  <a:pt x="67309" y="227593"/>
                </a:lnTo>
                <a:lnTo>
                  <a:pt x="67309" y="172577"/>
                </a:lnTo>
                <a:lnTo>
                  <a:pt x="67309" y="117536"/>
                </a:lnTo>
                <a:lnTo>
                  <a:pt x="67309" y="62484"/>
                </a:lnTo>
                <a:lnTo>
                  <a:pt x="57024" y="72322"/>
                </a:lnTo>
                <a:lnTo>
                  <a:pt x="42370" y="82232"/>
                </a:lnTo>
                <a:lnTo>
                  <a:pt x="23358" y="92237"/>
                </a:lnTo>
                <a:lnTo>
                  <a:pt x="0" y="102362"/>
                </a:lnTo>
                <a:lnTo>
                  <a:pt x="0" y="93237"/>
                </a:lnTo>
                <a:lnTo>
                  <a:pt x="0" y="84137"/>
                </a:lnTo>
                <a:lnTo>
                  <a:pt x="0" y="75037"/>
                </a:lnTo>
                <a:lnTo>
                  <a:pt x="0" y="65912"/>
                </a:lnTo>
                <a:lnTo>
                  <a:pt x="24864" y="51452"/>
                </a:lnTo>
                <a:lnTo>
                  <a:pt x="47466" y="35671"/>
                </a:lnTo>
                <a:lnTo>
                  <a:pt x="67829" y="18532"/>
                </a:lnTo>
                <a:lnTo>
                  <a:pt x="85979" y="0"/>
                </a:lnTo>
                <a:close/>
              </a:path>
            </a:pathLst>
          </a:custGeom>
          <a:ln w="3175">
            <a:solidFill>
              <a:srgbClr val="087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87196" y="4069079"/>
            <a:ext cx="6086856" cy="184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25296" y="3648455"/>
            <a:ext cx="6049010" cy="533400"/>
          </a:xfrm>
          <a:custGeom>
            <a:avLst/>
            <a:gdLst/>
            <a:ahLst/>
            <a:cxnLst/>
            <a:rect l="l" t="t" r="r" b="b"/>
            <a:pathLst>
              <a:path w="6049009" h="533400">
                <a:moveTo>
                  <a:pt x="5959856" y="0"/>
                </a:moveTo>
                <a:lnTo>
                  <a:pt x="88900" y="0"/>
                </a:lnTo>
                <a:lnTo>
                  <a:pt x="54296" y="6979"/>
                </a:lnTo>
                <a:lnTo>
                  <a:pt x="26038" y="26019"/>
                </a:lnTo>
                <a:lnTo>
                  <a:pt x="6986" y="54274"/>
                </a:lnTo>
                <a:lnTo>
                  <a:pt x="0" y="88900"/>
                </a:lnTo>
                <a:lnTo>
                  <a:pt x="0" y="444500"/>
                </a:lnTo>
                <a:lnTo>
                  <a:pt x="6986" y="479125"/>
                </a:lnTo>
                <a:lnTo>
                  <a:pt x="26038" y="507380"/>
                </a:lnTo>
                <a:lnTo>
                  <a:pt x="54296" y="526420"/>
                </a:lnTo>
                <a:lnTo>
                  <a:pt x="88900" y="533400"/>
                </a:lnTo>
                <a:lnTo>
                  <a:pt x="5959856" y="533400"/>
                </a:lnTo>
                <a:lnTo>
                  <a:pt x="5994481" y="526420"/>
                </a:lnTo>
                <a:lnTo>
                  <a:pt x="6022736" y="507380"/>
                </a:lnTo>
                <a:lnTo>
                  <a:pt x="6041776" y="479125"/>
                </a:lnTo>
                <a:lnTo>
                  <a:pt x="6048756" y="444500"/>
                </a:lnTo>
                <a:lnTo>
                  <a:pt x="6048756" y="88900"/>
                </a:lnTo>
                <a:lnTo>
                  <a:pt x="6041776" y="54274"/>
                </a:lnTo>
                <a:lnTo>
                  <a:pt x="6022736" y="26019"/>
                </a:lnTo>
                <a:lnTo>
                  <a:pt x="5994481" y="6979"/>
                </a:lnTo>
                <a:lnTo>
                  <a:pt x="5959856" y="0"/>
                </a:lnTo>
                <a:close/>
              </a:path>
            </a:pathLst>
          </a:custGeom>
          <a:solidFill>
            <a:srgbClr val="087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34028" y="3790188"/>
            <a:ext cx="433070" cy="216535"/>
          </a:xfrm>
          <a:custGeom>
            <a:avLst/>
            <a:gdLst/>
            <a:ahLst/>
            <a:cxnLst/>
            <a:rect l="l" t="t" r="r" b="b"/>
            <a:pathLst>
              <a:path w="433070" h="216535">
                <a:moveTo>
                  <a:pt x="157352" y="0"/>
                </a:moveTo>
                <a:lnTo>
                  <a:pt x="0" y="108204"/>
                </a:lnTo>
                <a:lnTo>
                  <a:pt x="157352" y="216407"/>
                </a:lnTo>
                <a:lnTo>
                  <a:pt x="157352" y="162560"/>
                </a:lnTo>
                <a:lnTo>
                  <a:pt x="432816" y="162560"/>
                </a:lnTo>
                <a:lnTo>
                  <a:pt x="432816" y="53848"/>
                </a:lnTo>
                <a:lnTo>
                  <a:pt x="157352" y="53848"/>
                </a:lnTo>
                <a:lnTo>
                  <a:pt x="1573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75232" y="3763645"/>
            <a:ext cx="184150" cy="282575"/>
          </a:xfrm>
          <a:custGeom>
            <a:avLst/>
            <a:gdLst/>
            <a:ahLst/>
            <a:cxnLst/>
            <a:rect l="l" t="t" r="r" b="b"/>
            <a:pathLst>
              <a:path w="184150" h="282575">
                <a:moveTo>
                  <a:pt x="149098" y="221868"/>
                </a:moveTo>
                <a:lnTo>
                  <a:pt x="112522" y="221868"/>
                </a:lnTo>
                <a:lnTo>
                  <a:pt x="112522" y="282574"/>
                </a:lnTo>
                <a:lnTo>
                  <a:pt x="149098" y="282574"/>
                </a:lnTo>
                <a:lnTo>
                  <a:pt x="149098" y="221868"/>
                </a:lnTo>
                <a:close/>
              </a:path>
              <a:path w="184150" h="282575">
                <a:moveTo>
                  <a:pt x="149098" y="0"/>
                </a:moveTo>
                <a:lnTo>
                  <a:pt x="120015" y="0"/>
                </a:lnTo>
                <a:lnTo>
                  <a:pt x="0" y="189229"/>
                </a:lnTo>
                <a:lnTo>
                  <a:pt x="0" y="221868"/>
                </a:lnTo>
                <a:lnTo>
                  <a:pt x="184150" y="221868"/>
                </a:lnTo>
                <a:lnTo>
                  <a:pt x="184150" y="186689"/>
                </a:lnTo>
                <a:lnTo>
                  <a:pt x="39624" y="186689"/>
                </a:lnTo>
                <a:lnTo>
                  <a:pt x="112522" y="68706"/>
                </a:lnTo>
                <a:lnTo>
                  <a:pt x="149098" y="68706"/>
                </a:lnTo>
                <a:lnTo>
                  <a:pt x="149098" y="0"/>
                </a:lnTo>
                <a:close/>
              </a:path>
              <a:path w="184150" h="282575">
                <a:moveTo>
                  <a:pt x="149098" y="68706"/>
                </a:moveTo>
                <a:lnTo>
                  <a:pt x="112522" y="68706"/>
                </a:lnTo>
                <a:lnTo>
                  <a:pt x="112522" y="186689"/>
                </a:lnTo>
                <a:lnTo>
                  <a:pt x="149098" y="186689"/>
                </a:lnTo>
                <a:lnTo>
                  <a:pt x="149098" y="687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14855" y="3832352"/>
            <a:ext cx="73025" cy="118110"/>
          </a:xfrm>
          <a:custGeom>
            <a:avLst/>
            <a:gdLst/>
            <a:ahLst/>
            <a:cxnLst/>
            <a:rect l="l" t="t" r="r" b="b"/>
            <a:pathLst>
              <a:path w="73025" h="118110">
                <a:moveTo>
                  <a:pt x="72897" y="0"/>
                </a:moveTo>
                <a:lnTo>
                  <a:pt x="54631" y="29507"/>
                </a:lnTo>
                <a:lnTo>
                  <a:pt x="36401" y="58991"/>
                </a:lnTo>
                <a:lnTo>
                  <a:pt x="18194" y="88475"/>
                </a:lnTo>
                <a:lnTo>
                  <a:pt x="0" y="117983"/>
                </a:lnTo>
                <a:lnTo>
                  <a:pt x="18194" y="117983"/>
                </a:lnTo>
                <a:lnTo>
                  <a:pt x="36401" y="117983"/>
                </a:lnTo>
                <a:lnTo>
                  <a:pt x="54631" y="117983"/>
                </a:lnTo>
                <a:lnTo>
                  <a:pt x="72897" y="117983"/>
                </a:lnTo>
                <a:lnTo>
                  <a:pt x="72897" y="88475"/>
                </a:lnTo>
                <a:lnTo>
                  <a:pt x="72897" y="58991"/>
                </a:lnTo>
                <a:lnTo>
                  <a:pt x="72897" y="29507"/>
                </a:lnTo>
                <a:lnTo>
                  <a:pt x="72897" y="0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75232" y="3763645"/>
            <a:ext cx="184150" cy="282575"/>
          </a:xfrm>
          <a:custGeom>
            <a:avLst/>
            <a:gdLst/>
            <a:ahLst/>
            <a:cxnLst/>
            <a:rect l="l" t="t" r="r" b="b"/>
            <a:pathLst>
              <a:path w="184150" h="282575">
                <a:moveTo>
                  <a:pt x="120015" y="0"/>
                </a:moveTo>
                <a:lnTo>
                  <a:pt x="127273" y="0"/>
                </a:lnTo>
                <a:lnTo>
                  <a:pt x="134556" y="0"/>
                </a:lnTo>
                <a:lnTo>
                  <a:pt x="141839" y="0"/>
                </a:lnTo>
                <a:lnTo>
                  <a:pt x="149098" y="0"/>
                </a:lnTo>
                <a:lnTo>
                  <a:pt x="149098" y="46672"/>
                </a:lnTo>
                <a:lnTo>
                  <a:pt x="149098" y="93344"/>
                </a:lnTo>
                <a:lnTo>
                  <a:pt x="149098" y="140017"/>
                </a:lnTo>
                <a:lnTo>
                  <a:pt x="149098" y="186689"/>
                </a:lnTo>
                <a:lnTo>
                  <a:pt x="157861" y="186689"/>
                </a:lnTo>
                <a:lnTo>
                  <a:pt x="166624" y="186689"/>
                </a:lnTo>
                <a:lnTo>
                  <a:pt x="175387" y="186689"/>
                </a:lnTo>
                <a:lnTo>
                  <a:pt x="184150" y="186689"/>
                </a:lnTo>
                <a:lnTo>
                  <a:pt x="184150" y="195472"/>
                </a:lnTo>
                <a:lnTo>
                  <a:pt x="184150" y="204279"/>
                </a:lnTo>
                <a:lnTo>
                  <a:pt x="184150" y="213086"/>
                </a:lnTo>
                <a:lnTo>
                  <a:pt x="184150" y="221868"/>
                </a:lnTo>
                <a:lnTo>
                  <a:pt x="175387" y="221868"/>
                </a:lnTo>
                <a:lnTo>
                  <a:pt x="166624" y="221868"/>
                </a:lnTo>
                <a:lnTo>
                  <a:pt x="157861" y="221868"/>
                </a:lnTo>
                <a:lnTo>
                  <a:pt x="149098" y="221868"/>
                </a:lnTo>
                <a:lnTo>
                  <a:pt x="149098" y="237015"/>
                </a:lnTo>
                <a:lnTo>
                  <a:pt x="149098" y="252174"/>
                </a:lnTo>
                <a:lnTo>
                  <a:pt x="149098" y="267356"/>
                </a:lnTo>
                <a:lnTo>
                  <a:pt x="149098" y="282574"/>
                </a:lnTo>
                <a:lnTo>
                  <a:pt x="139954" y="282574"/>
                </a:lnTo>
                <a:lnTo>
                  <a:pt x="130810" y="282574"/>
                </a:lnTo>
                <a:lnTo>
                  <a:pt x="121666" y="282574"/>
                </a:lnTo>
                <a:lnTo>
                  <a:pt x="112522" y="282574"/>
                </a:lnTo>
                <a:lnTo>
                  <a:pt x="112522" y="267356"/>
                </a:lnTo>
                <a:lnTo>
                  <a:pt x="112522" y="252174"/>
                </a:lnTo>
                <a:lnTo>
                  <a:pt x="112522" y="237015"/>
                </a:lnTo>
                <a:lnTo>
                  <a:pt x="112522" y="221868"/>
                </a:lnTo>
                <a:lnTo>
                  <a:pt x="84349" y="221868"/>
                </a:lnTo>
                <a:lnTo>
                  <a:pt x="56213" y="221868"/>
                </a:lnTo>
                <a:lnTo>
                  <a:pt x="28100" y="221868"/>
                </a:lnTo>
                <a:lnTo>
                  <a:pt x="0" y="221868"/>
                </a:lnTo>
                <a:lnTo>
                  <a:pt x="0" y="213750"/>
                </a:lnTo>
                <a:lnTo>
                  <a:pt x="0" y="205597"/>
                </a:lnTo>
                <a:lnTo>
                  <a:pt x="0" y="197419"/>
                </a:lnTo>
                <a:lnTo>
                  <a:pt x="0" y="189229"/>
                </a:lnTo>
                <a:lnTo>
                  <a:pt x="30003" y="141910"/>
                </a:lnTo>
                <a:lnTo>
                  <a:pt x="60007" y="94614"/>
                </a:lnTo>
                <a:lnTo>
                  <a:pt x="90011" y="47319"/>
                </a:lnTo>
                <a:lnTo>
                  <a:pt x="120015" y="0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49096" y="2743200"/>
            <a:ext cx="6086856" cy="1859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87196" y="2322576"/>
            <a:ext cx="6048756" cy="533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87196" y="2322576"/>
            <a:ext cx="6049010" cy="533400"/>
          </a:xfrm>
          <a:custGeom>
            <a:avLst/>
            <a:gdLst/>
            <a:ahLst/>
            <a:cxnLst/>
            <a:rect l="l" t="t" r="r" b="b"/>
            <a:pathLst>
              <a:path w="6049009" h="533400">
                <a:moveTo>
                  <a:pt x="0" y="88900"/>
                </a:moveTo>
                <a:lnTo>
                  <a:pt x="6986" y="54274"/>
                </a:lnTo>
                <a:lnTo>
                  <a:pt x="26038" y="26019"/>
                </a:lnTo>
                <a:lnTo>
                  <a:pt x="54296" y="6979"/>
                </a:lnTo>
                <a:lnTo>
                  <a:pt x="88900" y="0"/>
                </a:lnTo>
                <a:lnTo>
                  <a:pt x="5959856" y="0"/>
                </a:lnTo>
                <a:lnTo>
                  <a:pt x="5994481" y="6979"/>
                </a:lnTo>
                <a:lnTo>
                  <a:pt x="6022736" y="26019"/>
                </a:lnTo>
                <a:lnTo>
                  <a:pt x="6041776" y="54274"/>
                </a:lnTo>
                <a:lnTo>
                  <a:pt x="6048756" y="88900"/>
                </a:lnTo>
                <a:lnTo>
                  <a:pt x="6048756" y="444500"/>
                </a:lnTo>
                <a:lnTo>
                  <a:pt x="6041776" y="479125"/>
                </a:lnTo>
                <a:lnTo>
                  <a:pt x="6022736" y="507380"/>
                </a:lnTo>
                <a:lnTo>
                  <a:pt x="5994481" y="526420"/>
                </a:lnTo>
                <a:lnTo>
                  <a:pt x="5959856" y="533400"/>
                </a:lnTo>
                <a:lnTo>
                  <a:pt x="88900" y="533400"/>
                </a:lnTo>
                <a:lnTo>
                  <a:pt x="54296" y="526420"/>
                </a:lnTo>
                <a:lnTo>
                  <a:pt x="26038" y="507380"/>
                </a:lnTo>
                <a:lnTo>
                  <a:pt x="6986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9144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97457" y="2450210"/>
            <a:ext cx="120650" cy="282575"/>
          </a:xfrm>
          <a:custGeom>
            <a:avLst/>
            <a:gdLst/>
            <a:ahLst/>
            <a:cxnLst/>
            <a:rect l="l" t="t" r="r" b="b"/>
            <a:pathLst>
              <a:path w="120650" h="282575">
                <a:moveTo>
                  <a:pt x="112153" y="38480"/>
                </a:moveTo>
                <a:lnTo>
                  <a:pt x="68326" y="38480"/>
                </a:lnTo>
                <a:lnTo>
                  <a:pt x="74295" y="41021"/>
                </a:lnTo>
                <a:lnTo>
                  <a:pt x="84455" y="53212"/>
                </a:lnTo>
                <a:lnTo>
                  <a:pt x="87503" y="61087"/>
                </a:lnTo>
                <a:lnTo>
                  <a:pt x="88518" y="70612"/>
                </a:lnTo>
                <a:lnTo>
                  <a:pt x="88599" y="72802"/>
                </a:lnTo>
                <a:lnTo>
                  <a:pt x="88693" y="79628"/>
                </a:lnTo>
                <a:lnTo>
                  <a:pt x="88106" y="86883"/>
                </a:lnTo>
                <a:lnTo>
                  <a:pt x="73485" y="132857"/>
                </a:lnTo>
                <a:lnTo>
                  <a:pt x="55753" y="168275"/>
                </a:lnTo>
                <a:lnTo>
                  <a:pt x="35925" y="203009"/>
                </a:lnTo>
                <a:lnTo>
                  <a:pt x="19812" y="227456"/>
                </a:lnTo>
                <a:lnTo>
                  <a:pt x="13479" y="237408"/>
                </a:lnTo>
                <a:lnTo>
                  <a:pt x="8778" y="248015"/>
                </a:lnTo>
                <a:lnTo>
                  <a:pt x="5720" y="259264"/>
                </a:lnTo>
                <a:lnTo>
                  <a:pt x="4318" y="271144"/>
                </a:lnTo>
                <a:lnTo>
                  <a:pt x="4318" y="282575"/>
                </a:lnTo>
                <a:lnTo>
                  <a:pt x="120650" y="282575"/>
                </a:lnTo>
                <a:lnTo>
                  <a:pt x="120650" y="246125"/>
                </a:lnTo>
                <a:lnTo>
                  <a:pt x="42418" y="246125"/>
                </a:lnTo>
                <a:lnTo>
                  <a:pt x="62061" y="214883"/>
                </a:lnTo>
                <a:lnTo>
                  <a:pt x="91156" y="164401"/>
                </a:lnTo>
                <a:lnTo>
                  <a:pt x="107515" y="128398"/>
                </a:lnTo>
                <a:lnTo>
                  <a:pt x="117856" y="85089"/>
                </a:lnTo>
                <a:lnTo>
                  <a:pt x="118174" y="74201"/>
                </a:lnTo>
                <a:lnTo>
                  <a:pt x="118093" y="70612"/>
                </a:lnTo>
                <a:lnTo>
                  <a:pt x="117586" y="61467"/>
                </a:lnTo>
                <a:lnTo>
                  <a:pt x="115980" y="51085"/>
                </a:lnTo>
                <a:lnTo>
                  <a:pt x="113411" y="41655"/>
                </a:lnTo>
                <a:lnTo>
                  <a:pt x="112153" y="38480"/>
                </a:lnTo>
                <a:close/>
              </a:path>
              <a:path w="120650" h="282575">
                <a:moveTo>
                  <a:pt x="71501" y="0"/>
                </a:moveTo>
                <a:lnTo>
                  <a:pt x="64515" y="0"/>
                </a:lnTo>
                <a:lnTo>
                  <a:pt x="60706" y="508"/>
                </a:lnTo>
                <a:lnTo>
                  <a:pt x="56896" y="1650"/>
                </a:lnTo>
                <a:lnTo>
                  <a:pt x="47492" y="3413"/>
                </a:lnTo>
                <a:lnTo>
                  <a:pt x="16323" y="30890"/>
                </a:lnTo>
                <a:lnTo>
                  <a:pt x="0" y="79628"/>
                </a:lnTo>
                <a:lnTo>
                  <a:pt x="26162" y="85343"/>
                </a:lnTo>
                <a:lnTo>
                  <a:pt x="29350" y="74201"/>
                </a:lnTo>
                <a:lnTo>
                  <a:pt x="33004" y="64785"/>
                </a:lnTo>
                <a:lnTo>
                  <a:pt x="68326" y="38480"/>
                </a:lnTo>
                <a:lnTo>
                  <a:pt x="112153" y="38480"/>
                </a:lnTo>
                <a:lnTo>
                  <a:pt x="110051" y="33174"/>
                </a:lnTo>
                <a:lnTo>
                  <a:pt x="84201" y="3937"/>
                </a:lnTo>
                <a:lnTo>
                  <a:pt x="74803" y="508"/>
                </a:lnTo>
                <a:lnTo>
                  <a:pt x="71501" y="0"/>
                </a:lnTo>
                <a:close/>
              </a:path>
            </a:pathLst>
          </a:custGeom>
          <a:solidFill>
            <a:srgbClr val="087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97457" y="2450210"/>
            <a:ext cx="120650" cy="282575"/>
          </a:xfrm>
          <a:custGeom>
            <a:avLst/>
            <a:gdLst/>
            <a:ahLst/>
            <a:cxnLst/>
            <a:rect l="l" t="t" r="r" b="b"/>
            <a:pathLst>
              <a:path w="120650" h="282575">
                <a:moveTo>
                  <a:pt x="67945" y="0"/>
                </a:moveTo>
                <a:lnTo>
                  <a:pt x="71501" y="0"/>
                </a:lnTo>
                <a:lnTo>
                  <a:pt x="74803" y="508"/>
                </a:lnTo>
                <a:lnTo>
                  <a:pt x="106251" y="25812"/>
                </a:lnTo>
                <a:lnTo>
                  <a:pt x="118215" y="72802"/>
                </a:lnTo>
                <a:lnTo>
                  <a:pt x="117856" y="85089"/>
                </a:lnTo>
                <a:lnTo>
                  <a:pt x="107515" y="128398"/>
                </a:lnTo>
                <a:lnTo>
                  <a:pt x="91156" y="164401"/>
                </a:lnTo>
                <a:lnTo>
                  <a:pt x="62061" y="214883"/>
                </a:lnTo>
                <a:lnTo>
                  <a:pt x="42418" y="246125"/>
                </a:lnTo>
                <a:lnTo>
                  <a:pt x="61964" y="246125"/>
                </a:lnTo>
                <a:lnTo>
                  <a:pt x="81534" y="246125"/>
                </a:lnTo>
                <a:lnTo>
                  <a:pt x="101103" y="246125"/>
                </a:lnTo>
                <a:lnTo>
                  <a:pt x="120650" y="246125"/>
                </a:lnTo>
                <a:lnTo>
                  <a:pt x="120650" y="255196"/>
                </a:lnTo>
                <a:lnTo>
                  <a:pt x="120650" y="264302"/>
                </a:lnTo>
                <a:lnTo>
                  <a:pt x="120650" y="273432"/>
                </a:lnTo>
                <a:lnTo>
                  <a:pt x="120650" y="282575"/>
                </a:lnTo>
                <a:lnTo>
                  <a:pt x="91578" y="282575"/>
                </a:lnTo>
                <a:lnTo>
                  <a:pt x="62484" y="282575"/>
                </a:lnTo>
                <a:lnTo>
                  <a:pt x="33389" y="282575"/>
                </a:lnTo>
                <a:lnTo>
                  <a:pt x="4318" y="282575"/>
                </a:lnTo>
                <a:lnTo>
                  <a:pt x="4318" y="278764"/>
                </a:lnTo>
                <a:lnTo>
                  <a:pt x="4318" y="274954"/>
                </a:lnTo>
                <a:lnTo>
                  <a:pt x="4318" y="271144"/>
                </a:lnTo>
                <a:lnTo>
                  <a:pt x="5720" y="259264"/>
                </a:lnTo>
                <a:lnTo>
                  <a:pt x="8778" y="248015"/>
                </a:lnTo>
                <a:lnTo>
                  <a:pt x="13479" y="237408"/>
                </a:lnTo>
                <a:lnTo>
                  <a:pt x="19812" y="227456"/>
                </a:lnTo>
                <a:lnTo>
                  <a:pt x="27410" y="216531"/>
                </a:lnTo>
                <a:lnTo>
                  <a:pt x="35925" y="203009"/>
                </a:lnTo>
                <a:lnTo>
                  <a:pt x="55753" y="168275"/>
                </a:lnTo>
                <a:lnTo>
                  <a:pt x="73485" y="132857"/>
                </a:lnTo>
                <a:lnTo>
                  <a:pt x="86411" y="96347"/>
                </a:lnTo>
                <a:lnTo>
                  <a:pt x="88800" y="78301"/>
                </a:lnTo>
                <a:lnTo>
                  <a:pt x="88518" y="70612"/>
                </a:lnTo>
                <a:lnTo>
                  <a:pt x="68326" y="38480"/>
                </a:lnTo>
                <a:lnTo>
                  <a:pt x="61468" y="39497"/>
                </a:lnTo>
                <a:lnTo>
                  <a:pt x="54609" y="40512"/>
                </a:lnTo>
                <a:lnTo>
                  <a:pt x="29350" y="74201"/>
                </a:lnTo>
                <a:lnTo>
                  <a:pt x="26162" y="85343"/>
                </a:lnTo>
                <a:lnTo>
                  <a:pt x="19591" y="83915"/>
                </a:lnTo>
                <a:lnTo>
                  <a:pt x="13033" y="82486"/>
                </a:lnTo>
                <a:lnTo>
                  <a:pt x="6498" y="81057"/>
                </a:lnTo>
                <a:lnTo>
                  <a:pt x="0" y="79628"/>
                </a:lnTo>
                <a:lnTo>
                  <a:pt x="4790" y="60366"/>
                </a:lnTo>
                <a:lnTo>
                  <a:pt x="23114" y="20700"/>
                </a:lnTo>
                <a:lnTo>
                  <a:pt x="56896" y="1650"/>
                </a:lnTo>
                <a:lnTo>
                  <a:pt x="60706" y="508"/>
                </a:lnTo>
                <a:lnTo>
                  <a:pt x="64515" y="0"/>
                </a:lnTo>
                <a:lnTo>
                  <a:pt x="67945" y="0"/>
                </a:lnTo>
                <a:close/>
              </a:path>
            </a:pathLst>
          </a:custGeom>
          <a:ln w="3175">
            <a:solidFill>
              <a:srgbClr val="087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49096" y="3418332"/>
            <a:ext cx="6086856" cy="1844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87196" y="2997707"/>
            <a:ext cx="6048756" cy="533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87196" y="2997707"/>
            <a:ext cx="6049010" cy="533400"/>
          </a:xfrm>
          <a:custGeom>
            <a:avLst/>
            <a:gdLst/>
            <a:ahLst/>
            <a:cxnLst/>
            <a:rect l="l" t="t" r="r" b="b"/>
            <a:pathLst>
              <a:path w="6049009" h="533400">
                <a:moveTo>
                  <a:pt x="0" y="88900"/>
                </a:moveTo>
                <a:lnTo>
                  <a:pt x="6986" y="54274"/>
                </a:lnTo>
                <a:lnTo>
                  <a:pt x="26038" y="26019"/>
                </a:lnTo>
                <a:lnTo>
                  <a:pt x="54296" y="6979"/>
                </a:lnTo>
                <a:lnTo>
                  <a:pt x="88900" y="0"/>
                </a:lnTo>
                <a:lnTo>
                  <a:pt x="5959856" y="0"/>
                </a:lnTo>
                <a:lnTo>
                  <a:pt x="5994481" y="6979"/>
                </a:lnTo>
                <a:lnTo>
                  <a:pt x="6022736" y="26019"/>
                </a:lnTo>
                <a:lnTo>
                  <a:pt x="6041776" y="54274"/>
                </a:lnTo>
                <a:lnTo>
                  <a:pt x="6048756" y="88900"/>
                </a:lnTo>
                <a:lnTo>
                  <a:pt x="6048756" y="444500"/>
                </a:lnTo>
                <a:lnTo>
                  <a:pt x="6041776" y="479125"/>
                </a:lnTo>
                <a:lnTo>
                  <a:pt x="6022736" y="507380"/>
                </a:lnTo>
                <a:lnTo>
                  <a:pt x="5994481" y="526420"/>
                </a:lnTo>
                <a:lnTo>
                  <a:pt x="5959856" y="533400"/>
                </a:lnTo>
                <a:lnTo>
                  <a:pt x="88900" y="533400"/>
                </a:lnTo>
                <a:lnTo>
                  <a:pt x="54296" y="526420"/>
                </a:lnTo>
                <a:lnTo>
                  <a:pt x="26038" y="507380"/>
                </a:lnTo>
                <a:lnTo>
                  <a:pt x="6986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9144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97457" y="3123945"/>
            <a:ext cx="120650" cy="282575"/>
          </a:xfrm>
          <a:custGeom>
            <a:avLst/>
            <a:gdLst/>
            <a:ahLst/>
            <a:cxnLst/>
            <a:rect l="l" t="t" r="r" b="b"/>
            <a:pathLst>
              <a:path w="120650" h="282575">
                <a:moveTo>
                  <a:pt x="25781" y="197103"/>
                </a:moveTo>
                <a:lnTo>
                  <a:pt x="0" y="204215"/>
                </a:lnTo>
                <a:lnTo>
                  <a:pt x="3097" y="222666"/>
                </a:lnTo>
                <a:lnTo>
                  <a:pt x="7635" y="238569"/>
                </a:lnTo>
                <a:lnTo>
                  <a:pt x="29630" y="271017"/>
                </a:lnTo>
                <a:lnTo>
                  <a:pt x="59562" y="282448"/>
                </a:lnTo>
                <a:lnTo>
                  <a:pt x="70401" y="281614"/>
                </a:lnTo>
                <a:lnTo>
                  <a:pt x="107297" y="252658"/>
                </a:lnTo>
                <a:lnTo>
                  <a:pt x="111527" y="244093"/>
                </a:lnTo>
                <a:lnTo>
                  <a:pt x="53467" y="244093"/>
                </a:lnTo>
                <a:lnTo>
                  <a:pt x="46101" y="240156"/>
                </a:lnTo>
                <a:lnTo>
                  <a:pt x="40005" y="232537"/>
                </a:lnTo>
                <a:lnTo>
                  <a:pt x="35692" y="226036"/>
                </a:lnTo>
                <a:lnTo>
                  <a:pt x="31892" y="217963"/>
                </a:lnTo>
                <a:lnTo>
                  <a:pt x="28592" y="208319"/>
                </a:lnTo>
                <a:lnTo>
                  <a:pt x="25781" y="197103"/>
                </a:lnTo>
                <a:close/>
              </a:path>
              <a:path w="120650" h="282575">
                <a:moveTo>
                  <a:pt x="111902" y="35671"/>
                </a:moveTo>
                <a:lnTo>
                  <a:pt x="63484" y="35671"/>
                </a:lnTo>
                <a:lnTo>
                  <a:pt x="69689" y="37201"/>
                </a:lnTo>
                <a:lnTo>
                  <a:pt x="75692" y="40766"/>
                </a:lnTo>
                <a:lnTo>
                  <a:pt x="80910" y="46148"/>
                </a:lnTo>
                <a:lnTo>
                  <a:pt x="84772" y="52959"/>
                </a:lnTo>
                <a:lnTo>
                  <a:pt x="87300" y="61198"/>
                </a:lnTo>
                <a:lnTo>
                  <a:pt x="88518" y="70865"/>
                </a:lnTo>
                <a:lnTo>
                  <a:pt x="88328" y="80698"/>
                </a:lnTo>
                <a:lnTo>
                  <a:pt x="66262" y="115204"/>
                </a:lnTo>
                <a:lnTo>
                  <a:pt x="45339" y="120903"/>
                </a:lnTo>
                <a:lnTo>
                  <a:pt x="45339" y="148208"/>
                </a:lnTo>
                <a:lnTo>
                  <a:pt x="84248" y="169914"/>
                </a:lnTo>
                <a:lnTo>
                  <a:pt x="90678" y="194309"/>
                </a:lnTo>
                <a:lnTo>
                  <a:pt x="90552" y="204215"/>
                </a:lnTo>
                <a:lnTo>
                  <a:pt x="74136" y="240410"/>
                </a:lnTo>
                <a:lnTo>
                  <a:pt x="62230" y="244093"/>
                </a:lnTo>
                <a:lnTo>
                  <a:pt x="111527" y="244093"/>
                </a:lnTo>
                <a:lnTo>
                  <a:pt x="113331" y="240442"/>
                </a:lnTo>
                <a:lnTo>
                  <a:pt x="117532" y="226750"/>
                </a:lnTo>
                <a:lnTo>
                  <a:pt x="119887" y="211581"/>
                </a:lnTo>
                <a:lnTo>
                  <a:pt x="120567" y="197103"/>
                </a:lnTo>
                <a:lnTo>
                  <a:pt x="120494" y="194309"/>
                </a:lnTo>
                <a:lnTo>
                  <a:pt x="109432" y="150975"/>
                </a:lnTo>
                <a:lnTo>
                  <a:pt x="90805" y="133223"/>
                </a:lnTo>
                <a:lnTo>
                  <a:pt x="100038" y="124648"/>
                </a:lnTo>
                <a:lnTo>
                  <a:pt x="117568" y="77849"/>
                </a:lnTo>
                <a:lnTo>
                  <a:pt x="117840" y="65452"/>
                </a:lnTo>
                <a:lnTo>
                  <a:pt x="116752" y="53593"/>
                </a:lnTo>
                <a:lnTo>
                  <a:pt x="114300" y="42290"/>
                </a:lnTo>
                <a:lnTo>
                  <a:pt x="111902" y="35671"/>
                </a:lnTo>
                <a:close/>
              </a:path>
              <a:path w="120650" h="282575">
                <a:moveTo>
                  <a:pt x="64896" y="0"/>
                </a:moveTo>
                <a:lnTo>
                  <a:pt x="61595" y="0"/>
                </a:lnTo>
                <a:lnTo>
                  <a:pt x="58165" y="380"/>
                </a:lnTo>
                <a:lnTo>
                  <a:pt x="21209" y="24764"/>
                </a:lnTo>
                <a:lnTo>
                  <a:pt x="5921" y="61751"/>
                </a:lnTo>
                <a:lnTo>
                  <a:pt x="2159" y="77469"/>
                </a:lnTo>
                <a:lnTo>
                  <a:pt x="27686" y="83184"/>
                </a:lnTo>
                <a:lnTo>
                  <a:pt x="32595" y="66544"/>
                </a:lnTo>
                <a:lnTo>
                  <a:pt x="38004" y="53593"/>
                </a:lnTo>
                <a:lnTo>
                  <a:pt x="43938" y="44358"/>
                </a:lnTo>
                <a:lnTo>
                  <a:pt x="50418" y="38862"/>
                </a:lnTo>
                <a:lnTo>
                  <a:pt x="57064" y="36212"/>
                </a:lnTo>
                <a:lnTo>
                  <a:pt x="63484" y="35671"/>
                </a:lnTo>
                <a:lnTo>
                  <a:pt x="111902" y="35671"/>
                </a:lnTo>
                <a:lnTo>
                  <a:pt x="110539" y="31906"/>
                </a:lnTo>
                <a:lnTo>
                  <a:pt x="79184" y="2079"/>
                </a:lnTo>
                <a:lnTo>
                  <a:pt x="72231" y="474"/>
                </a:lnTo>
                <a:lnTo>
                  <a:pt x="64896" y="0"/>
                </a:lnTo>
                <a:close/>
              </a:path>
            </a:pathLst>
          </a:custGeom>
          <a:solidFill>
            <a:srgbClr val="087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97457" y="3123945"/>
            <a:ext cx="120650" cy="282575"/>
          </a:xfrm>
          <a:custGeom>
            <a:avLst/>
            <a:gdLst/>
            <a:ahLst/>
            <a:cxnLst/>
            <a:rect l="l" t="t" r="r" b="b"/>
            <a:pathLst>
              <a:path w="120650" h="282575">
                <a:moveTo>
                  <a:pt x="64896" y="0"/>
                </a:moveTo>
                <a:lnTo>
                  <a:pt x="105552" y="22844"/>
                </a:lnTo>
                <a:lnTo>
                  <a:pt x="117840" y="65452"/>
                </a:lnTo>
                <a:lnTo>
                  <a:pt x="117568" y="77849"/>
                </a:lnTo>
                <a:lnTo>
                  <a:pt x="107330" y="114728"/>
                </a:lnTo>
                <a:lnTo>
                  <a:pt x="90805" y="133223"/>
                </a:lnTo>
                <a:lnTo>
                  <a:pt x="97760" y="137552"/>
                </a:lnTo>
                <a:lnTo>
                  <a:pt x="117744" y="170594"/>
                </a:lnTo>
                <a:lnTo>
                  <a:pt x="120602" y="196363"/>
                </a:lnTo>
                <a:lnTo>
                  <a:pt x="119887" y="211581"/>
                </a:lnTo>
                <a:lnTo>
                  <a:pt x="107297" y="252658"/>
                </a:lnTo>
                <a:lnTo>
                  <a:pt x="70401" y="281614"/>
                </a:lnTo>
                <a:lnTo>
                  <a:pt x="59562" y="282448"/>
                </a:lnTo>
                <a:lnTo>
                  <a:pt x="48871" y="280924"/>
                </a:lnTo>
                <a:lnTo>
                  <a:pt x="13626" y="251900"/>
                </a:lnTo>
                <a:lnTo>
                  <a:pt x="0" y="204215"/>
                </a:lnTo>
                <a:lnTo>
                  <a:pt x="6457" y="202426"/>
                </a:lnTo>
                <a:lnTo>
                  <a:pt x="12890" y="200659"/>
                </a:lnTo>
                <a:lnTo>
                  <a:pt x="19323" y="198893"/>
                </a:lnTo>
                <a:lnTo>
                  <a:pt x="25781" y="197103"/>
                </a:lnTo>
                <a:lnTo>
                  <a:pt x="28592" y="208319"/>
                </a:lnTo>
                <a:lnTo>
                  <a:pt x="31892" y="217963"/>
                </a:lnTo>
                <a:lnTo>
                  <a:pt x="35692" y="226036"/>
                </a:lnTo>
                <a:lnTo>
                  <a:pt x="40005" y="232537"/>
                </a:lnTo>
                <a:lnTo>
                  <a:pt x="46101" y="240156"/>
                </a:lnTo>
                <a:lnTo>
                  <a:pt x="53467" y="244093"/>
                </a:lnTo>
                <a:lnTo>
                  <a:pt x="62230" y="244093"/>
                </a:lnTo>
                <a:lnTo>
                  <a:pt x="89407" y="212804"/>
                </a:lnTo>
                <a:lnTo>
                  <a:pt x="90678" y="194309"/>
                </a:lnTo>
                <a:lnTo>
                  <a:pt x="89582" y="185066"/>
                </a:lnTo>
                <a:lnTo>
                  <a:pt x="56935" y="151116"/>
                </a:lnTo>
                <a:lnTo>
                  <a:pt x="45339" y="148208"/>
                </a:lnTo>
                <a:lnTo>
                  <a:pt x="45339" y="141424"/>
                </a:lnTo>
                <a:lnTo>
                  <a:pt x="45339" y="134604"/>
                </a:lnTo>
                <a:lnTo>
                  <a:pt x="45339" y="127760"/>
                </a:lnTo>
                <a:lnTo>
                  <a:pt x="45339" y="120903"/>
                </a:lnTo>
                <a:lnTo>
                  <a:pt x="56717" y="118667"/>
                </a:lnTo>
                <a:lnTo>
                  <a:pt x="86804" y="89614"/>
                </a:lnTo>
                <a:lnTo>
                  <a:pt x="88518" y="70865"/>
                </a:lnTo>
                <a:lnTo>
                  <a:pt x="87300" y="61198"/>
                </a:lnTo>
                <a:lnTo>
                  <a:pt x="63484" y="35671"/>
                </a:lnTo>
                <a:lnTo>
                  <a:pt x="57064" y="36212"/>
                </a:lnTo>
                <a:lnTo>
                  <a:pt x="32595" y="66544"/>
                </a:lnTo>
                <a:lnTo>
                  <a:pt x="27686" y="83184"/>
                </a:lnTo>
                <a:lnTo>
                  <a:pt x="21304" y="81756"/>
                </a:lnTo>
                <a:lnTo>
                  <a:pt x="14922" y="80327"/>
                </a:lnTo>
                <a:lnTo>
                  <a:pt x="8540" y="78898"/>
                </a:lnTo>
                <a:lnTo>
                  <a:pt x="2159" y="77469"/>
                </a:lnTo>
                <a:lnTo>
                  <a:pt x="15446" y="35411"/>
                </a:lnTo>
                <a:lnTo>
                  <a:pt x="44515" y="4065"/>
                </a:lnTo>
                <a:lnTo>
                  <a:pt x="61595" y="0"/>
                </a:lnTo>
                <a:lnTo>
                  <a:pt x="64896" y="0"/>
                </a:lnTo>
                <a:close/>
              </a:path>
            </a:pathLst>
          </a:custGeom>
          <a:ln w="3175">
            <a:solidFill>
              <a:srgbClr val="087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61288" y="4704588"/>
            <a:ext cx="6086856" cy="1859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99388" y="4283964"/>
            <a:ext cx="6048756" cy="533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99388" y="4283964"/>
            <a:ext cx="6049010" cy="533400"/>
          </a:xfrm>
          <a:custGeom>
            <a:avLst/>
            <a:gdLst/>
            <a:ahLst/>
            <a:cxnLst/>
            <a:rect l="l" t="t" r="r" b="b"/>
            <a:pathLst>
              <a:path w="6049009" h="533400">
                <a:moveTo>
                  <a:pt x="0" y="88900"/>
                </a:moveTo>
                <a:lnTo>
                  <a:pt x="6986" y="54274"/>
                </a:lnTo>
                <a:lnTo>
                  <a:pt x="26038" y="26019"/>
                </a:lnTo>
                <a:lnTo>
                  <a:pt x="54296" y="6979"/>
                </a:lnTo>
                <a:lnTo>
                  <a:pt x="88900" y="0"/>
                </a:lnTo>
                <a:lnTo>
                  <a:pt x="5959856" y="0"/>
                </a:lnTo>
                <a:lnTo>
                  <a:pt x="5994481" y="6979"/>
                </a:lnTo>
                <a:lnTo>
                  <a:pt x="6022736" y="26019"/>
                </a:lnTo>
                <a:lnTo>
                  <a:pt x="6041776" y="54274"/>
                </a:lnTo>
                <a:lnTo>
                  <a:pt x="6048756" y="88900"/>
                </a:lnTo>
                <a:lnTo>
                  <a:pt x="6048756" y="444500"/>
                </a:lnTo>
                <a:lnTo>
                  <a:pt x="6041776" y="479125"/>
                </a:lnTo>
                <a:lnTo>
                  <a:pt x="6022736" y="507380"/>
                </a:lnTo>
                <a:lnTo>
                  <a:pt x="5994481" y="526420"/>
                </a:lnTo>
                <a:lnTo>
                  <a:pt x="5959856" y="533400"/>
                </a:lnTo>
                <a:lnTo>
                  <a:pt x="88900" y="533400"/>
                </a:lnTo>
                <a:lnTo>
                  <a:pt x="54296" y="526420"/>
                </a:lnTo>
                <a:lnTo>
                  <a:pt x="26038" y="507380"/>
                </a:lnTo>
                <a:lnTo>
                  <a:pt x="6986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9144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09141" y="4411598"/>
            <a:ext cx="120650" cy="282575"/>
          </a:xfrm>
          <a:custGeom>
            <a:avLst/>
            <a:gdLst/>
            <a:ahLst/>
            <a:cxnLst/>
            <a:rect l="l" t="t" r="r" b="b"/>
            <a:pathLst>
              <a:path w="120650" h="282575">
                <a:moveTo>
                  <a:pt x="24384" y="192786"/>
                </a:moveTo>
                <a:lnTo>
                  <a:pt x="0" y="203707"/>
                </a:lnTo>
                <a:lnTo>
                  <a:pt x="1524" y="213994"/>
                </a:lnTo>
                <a:lnTo>
                  <a:pt x="4927" y="230237"/>
                </a:lnTo>
                <a:lnTo>
                  <a:pt x="28047" y="271174"/>
                </a:lnTo>
                <a:lnTo>
                  <a:pt x="59969" y="282477"/>
                </a:lnTo>
                <a:lnTo>
                  <a:pt x="67484" y="281606"/>
                </a:lnTo>
                <a:lnTo>
                  <a:pt x="102489" y="256158"/>
                </a:lnTo>
                <a:lnTo>
                  <a:pt x="109765" y="242833"/>
                </a:lnTo>
                <a:lnTo>
                  <a:pt x="55625" y="242833"/>
                </a:lnTo>
                <a:lnTo>
                  <a:pt x="48006" y="241807"/>
                </a:lnTo>
                <a:lnTo>
                  <a:pt x="40528" y="237327"/>
                </a:lnTo>
                <a:lnTo>
                  <a:pt x="34099" y="227679"/>
                </a:lnTo>
                <a:lnTo>
                  <a:pt x="28717" y="212840"/>
                </a:lnTo>
                <a:lnTo>
                  <a:pt x="24384" y="192786"/>
                </a:lnTo>
                <a:close/>
              </a:path>
              <a:path w="120650" h="282575">
                <a:moveTo>
                  <a:pt x="110121" y="122808"/>
                </a:moveTo>
                <a:lnTo>
                  <a:pt x="63627" y="122808"/>
                </a:lnTo>
                <a:lnTo>
                  <a:pt x="69977" y="125730"/>
                </a:lnTo>
                <a:lnTo>
                  <a:pt x="76327" y="128777"/>
                </a:lnTo>
                <a:lnTo>
                  <a:pt x="91761" y="166616"/>
                </a:lnTo>
                <a:lnTo>
                  <a:pt x="92328" y="176021"/>
                </a:lnTo>
                <a:lnTo>
                  <a:pt x="92204" y="187070"/>
                </a:lnTo>
                <a:lnTo>
                  <a:pt x="82486" y="226028"/>
                </a:lnTo>
                <a:lnTo>
                  <a:pt x="55625" y="242833"/>
                </a:lnTo>
                <a:lnTo>
                  <a:pt x="109765" y="242833"/>
                </a:lnTo>
                <a:lnTo>
                  <a:pt x="119126" y="205438"/>
                </a:lnTo>
                <a:lnTo>
                  <a:pt x="120650" y="187070"/>
                </a:lnTo>
                <a:lnTo>
                  <a:pt x="120639" y="176021"/>
                </a:lnTo>
                <a:lnTo>
                  <a:pt x="114982" y="137763"/>
                </a:lnTo>
                <a:lnTo>
                  <a:pt x="112615" y="129928"/>
                </a:lnTo>
                <a:lnTo>
                  <a:pt x="110121" y="122808"/>
                </a:lnTo>
                <a:close/>
              </a:path>
              <a:path w="120650" h="282575">
                <a:moveTo>
                  <a:pt x="113918" y="0"/>
                </a:moveTo>
                <a:lnTo>
                  <a:pt x="25527" y="0"/>
                </a:lnTo>
                <a:lnTo>
                  <a:pt x="17458" y="57890"/>
                </a:lnTo>
                <a:lnTo>
                  <a:pt x="11248" y="102098"/>
                </a:lnTo>
                <a:lnTo>
                  <a:pt x="7274" y="130141"/>
                </a:lnTo>
                <a:lnTo>
                  <a:pt x="5206" y="144525"/>
                </a:lnTo>
                <a:lnTo>
                  <a:pt x="27686" y="148336"/>
                </a:lnTo>
                <a:lnTo>
                  <a:pt x="56515" y="122808"/>
                </a:lnTo>
                <a:lnTo>
                  <a:pt x="110121" y="122808"/>
                </a:lnTo>
                <a:lnTo>
                  <a:pt x="109855" y="122046"/>
                </a:lnTo>
                <a:lnTo>
                  <a:pt x="88060" y="95503"/>
                </a:lnTo>
                <a:lnTo>
                  <a:pt x="36703" y="95503"/>
                </a:lnTo>
                <a:lnTo>
                  <a:pt x="39177" y="84762"/>
                </a:lnTo>
                <a:lnTo>
                  <a:pt x="41640" y="71389"/>
                </a:lnTo>
                <a:lnTo>
                  <a:pt x="44078" y="55373"/>
                </a:lnTo>
                <a:lnTo>
                  <a:pt x="46481" y="36702"/>
                </a:lnTo>
                <a:lnTo>
                  <a:pt x="113918" y="36702"/>
                </a:lnTo>
                <a:lnTo>
                  <a:pt x="113918" y="0"/>
                </a:lnTo>
                <a:close/>
              </a:path>
              <a:path w="120650" h="282575">
                <a:moveTo>
                  <a:pt x="62737" y="86868"/>
                </a:moveTo>
                <a:lnTo>
                  <a:pt x="55669" y="87110"/>
                </a:lnTo>
                <a:lnTo>
                  <a:pt x="48958" y="88614"/>
                </a:lnTo>
                <a:lnTo>
                  <a:pt x="42628" y="91404"/>
                </a:lnTo>
                <a:lnTo>
                  <a:pt x="36703" y="95503"/>
                </a:lnTo>
                <a:lnTo>
                  <a:pt x="88060" y="95503"/>
                </a:lnTo>
                <a:lnTo>
                  <a:pt x="83812" y="92904"/>
                </a:lnTo>
                <a:lnTo>
                  <a:pt x="76930" y="89852"/>
                </a:lnTo>
                <a:lnTo>
                  <a:pt x="69905" y="87848"/>
                </a:lnTo>
                <a:lnTo>
                  <a:pt x="62737" y="86868"/>
                </a:lnTo>
                <a:close/>
              </a:path>
            </a:pathLst>
          </a:custGeom>
          <a:solidFill>
            <a:srgbClr val="087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09141" y="4411598"/>
            <a:ext cx="121285" cy="282575"/>
          </a:xfrm>
          <a:custGeom>
            <a:avLst/>
            <a:gdLst/>
            <a:ahLst/>
            <a:cxnLst/>
            <a:rect l="l" t="t" r="r" b="b"/>
            <a:pathLst>
              <a:path w="121285" h="282575">
                <a:moveTo>
                  <a:pt x="25527" y="0"/>
                </a:moveTo>
                <a:lnTo>
                  <a:pt x="47625" y="0"/>
                </a:lnTo>
                <a:lnTo>
                  <a:pt x="69722" y="0"/>
                </a:lnTo>
                <a:lnTo>
                  <a:pt x="91820" y="0"/>
                </a:lnTo>
                <a:lnTo>
                  <a:pt x="113918" y="0"/>
                </a:lnTo>
                <a:lnTo>
                  <a:pt x="113918" y="9163"/>
                </a:lnTo>
                <a:lnTo>
                  <a:pt x="113918" y="18351"/>
                </a:lnTo>
                <a:lnTo>
                  <a:pt x="113918" y="27539"/>
                </a:lnTo>
                <a:lnTo>
                  <a:pt x="113918" y="36702"/>
                </a:lnTo>
                <a:lnTo>
                  <a:pt x="97059" y="36702"/>
                </a:lnTo>
                <a:lnTo>
                  <a:pt x="80200" y="36702"/>
                </a:lnTo>
                <a:lnTo>
                  <a:pt x="63341" y="36702"/>
                </a:lnTo>
                <a:lnTo>
                  <a:pt x="46481" y="36702"/>
                </a:lnTo>
                <a:lnTo>
                  <a:pt x="44078" y="55373"/>
                </a:lnTo>
                <a:lnTo>
                  <a:pt x="41640" y="71389"/>
                </a:lnTo>
                <a:lnTo>
                  <a:pt x="39177" y="84762"/>
                </a:lnTo>
                <a:lnTo>
                  <a:pt x="36703" y="95503"/>
                </a:lnTo>
                <a:lnTo>
                  <a:pt x="42628" y="91404"/>
                </a:lnTo>
                <a:lnTo>
                  <a:pt x="48958" y="88614"/>
                </a:lnTo>
                <a:lnTo>
                  <a:pt x="55669" y="87110"/>
                </a:lnTo>
                <a:lnTo>
                  <a:pt x="62737" y="86868"/>
                </a:lnTo>
                <a:lnTo>
                  <a:pt x="69905" y="87848"/>
                </a:lnTo>
                <a:lnTo>
                  <a:pt x="106427" y="114619"/>
                </a:lnTo>
                <a:lnTo>
                  <a:pt x="118490" y="153288"/>
                </a:lnTo>
                <a:lnTo>
                  <a:pt x="120723" y="178113"/>
                </a:lnTo>
                <a:lnTo>
                  <a:pt x="120650" y="187070"/>
                </a:lnTo>
                <a:lnTo>
                  <a:pt x="113240" y="233477"/>
                </a:lnTo>
                <a:lnTo>
                  <a:pt x="92662" y="267589"/>
                </a:lnTo>
                <a:lnTo>
                  <a:pt x="59969" y="282477"/>
                </a:lnTo>
                <a:lnTo>
                  <a:pt x="51943" y="282194"/>
                </a:lnTo>
                <a:lnTo>
                  <a:pt x="14400" y="255053"/>
                </a:lnTo>
                <a:lnTo>
                  <a:pt x="1524" y="213994"/>
                </a:lnTo>
                <a:lnTo>
                  <a:pt x="508" y="207137"/>
                </a:lnTo>
                <a:lnTo>
                  <a:pt x="0" y="203707"/>
                </a:lnTo>
                <a:lnTo>
                  <a:pt x="6096" y="200965"/>
                </a:lnTo>
                <a:lnTo>
                  <a:pt x="12192" y="198247"/>
                </a:lnTo>
                <a:lnTo>
                  <a:pt x="18288" y="195528"/>
                </a:lnTo>
                <a:lnTo>
                  <a:pt x="24384" y="192786"/>
                </a:lnTo>
                <a:lnTo>
                  <a:pt x="28717" y="212840"/>
                </a:lnTo>
                <a:lnTo>
                  <a:pt x="34099" y="227679"/>
                </a:lnTo>
                <a:lnTo>
                  <a:pt x="40528" y="237327"/>
                </a:lnTo>
                <a:lnTo>
                  <a:pt x="48006" y="241807"/>
                </a:lnTo>
                <a:lnTo>
                  <a:pt x="55625" y="242833"/>
                </a:lnTo>
                <a:lnTo>
                  <a:pt x="62484" y="242300"/>
                </a:lnTo>
                <a:lnTo>
                  <a:pt x="88392" y="211836"/>
                </a:lnTo>
                <a:lnTo>
                  <a:pt x="92328" y="176021"/>
                </a:lnTo>
                <a:lnTo>
                  <a:pt x="91761" y="166616"/>
                </a:lnTo>
                <a:lnTo>
                  <a:pt x="76327" y="128777"/>
                </a:lnTo>
                <a:lnTo>
                  <a:pt x="63627" y="122808"/>
                </a:lnTo>
                <a:lnTo>
                  <a:pt x="56515" y="122808"/>
                </a:lnTo>
                <a:lnTo>
                  <a:pt x="27686" y="148336"/>
                </a:lnTo>
                <a:lnTo>
                  <a:pt x="20193" y="147065"/>
                </a:lnTo>
                <a:lnTo>
                  <a:pt x="12700" y="145795"/>
                </a:lnTo>
                <a:lnTo>
                  <a:pt x="5206" y="144525"/>
                </a:lnTo>
                <a:lnTo>
                  <a:pt x="7274" y="130141"/>
                </a:lnTo>
                <a:lnTo>
                  <a:pt x="11366" y="101266"/>
                </a:lnTo>
                <a:lnTo>
                  <a:pt x="17458" y="57890"/>
                </a:lnTo>
                <a:lnTo>
                  <a:pt x="25527" y="0"/>
                </a:lnTo>
                <a:close/>
              </a:path>
            </a:pathLst>
          </a:custGeom>
          <a:ln w="3175">
            <a:solidFill>
              <a:srgbClr val="087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1288" y="5384291"/>
            <a:ext cx="6086856" cy="1691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99388" y="5001767"/>
            <a:ext cx="6048756" cy="4846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99388" y="5001767"/>
            <a:ext cx="6049010" cy="485140"/>
          </a:xfrm>
          <a:custGeom>
            <a:avLst/>
            <a:gdLst/>
            <a:ahLst/>
            <a:cxnLst/>
            <a:rect l="l" t="t" r="r" b="b"/>
            <a:pathLst>
              <a:path w="6049009" h="485139">
                <a:moveTo>
                  <a:pt x="0" y="80771"/>
                </a:moveTo>
                <a:lnTo>
                  <a:pt x="6348" y="49345"/>
                </a:lnTo>
                <a:lnTo>
                  <a:pt x="23660" y="23669"/>
                </a:lnTo>
                <a:lnTo>
                  <a:pt x="49334" y="6351"/>
                </a:lnTo>
                <a:lnTo>
                  <a:pt x="80772" y="0"/>
                </a:lnTo>
                <a:lnTo>
                  <a:pt x="5967984" y="0"/>
                </a:lnTo>
                <a:lnTo>
                  <a:pt x="5999410" y="6351"/>
                </a:lnTo>
                <a:lnTo>
                  <a:pt x="6025086" y="23669"/>
                </a:lnTo>
                <a:lnTo>
                  <a:pt x="6042404" y="49345"/>
                </a:lnTo>
                <a:lnTo>
                  <a:pt x="6048756" y="80771"/>
                </a:lnTo>
                <a:lnTo>
                  <a:pt x="6048756" y="403859"/>
                </a:lnTo>
                <a:lnTo>
                  <a:pt x="6042404" y="435286"/>
                </a:lnTo>
                <a:lnTo>
                  <a:pt x="6025086" y="460962"/>
                </a:lnTo>
                <a:lnTo>
                  <a:pt x="5999410" y="478280"/>
                </a:lnTo>
                <a:lnTo>
                  <a:pt x="5967984" y="484631"/>
                </a:lnTo>
                <a:lnTo>
                  <a:pt x="80772" y="484631"/>
                </a:lnTo>
                <a:lnTo>
                  <a:pt x="49334" y="478280"/>
                </a:lnTo>
                <a:lnTo>
                  <a:pt x="23660" y="460962"/>
                </a:lnTo>
                <a:lnTo>
                  <a:pt x="6348" y="435286"/>
                </a:lnTo>
                <a:lnTo>
                  <a:pt x="0" y="403859"/>
                </a:lnTo>
                <a:lnTo>
                  <a:pt x="0" y="80771"/>
                </a:lnTo>
                <a:close/>
              </a:path>
            </a:pathLst>
          </a:custGeom>
          <a:ln w="9144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849627" y="2444241"/>
            <a:ext cx="2501900" cy="294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Microsoft YaHei"/>
                <a:cs typeface="Microsoft YaHei"/>
              </a:rPr>
              <a:t>设计规范</a:t>
            </a:r>
            <a:endParaRPr sz="18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1800" b="1" dirty="0">
                <a:latin typeface="Microsoft YaHei"/>
                <a:cs typeface="Microsoft YaHei"/>
              </a:rPr>
              <a:t>开发规范</a:t>
            </a:r>
            <a:endParaRPr sz="1800">
              <a:latin typeface="Microsoft YaHei"/>
              <a:cs typeface="Microsoft YaHei"/>
            </a:endParaRPr>
          </a:p>
          <a:p>
            <a:pPr marL="24130" marR="1527810" indent="26034">
              <a:lnSpc>
                <a:spcPct val="232200"/>
              </a:lnSpc>
              <a:spcBef>
                <a:spcPts val="110"/>
              </a:spcBef>
            </a:pPr>
            <a:r>
              <a:rPr sz="1800" b="1" dirty="0">
                <a:solidFill>
                  <a:srgbClr val="FFFFFF"/>
                </a:solidFill>
                <a:latin typeface="Microsoft YaHei"/>
                <a:cs typeface="Microsoft YaHei"/>
              </a:rPr>
              <a:t>最佳实践 </a:t>
            </a:r>
            <a:r>
              <a:rPr sz="1800" b="1" dirty="0">
                <a:latin typeface="Microsoft YaHei"/>
                <a:cs typeface="Microsoft YaHei"/>
              </a:rPr>
              <a:t>分库分表</a:t>
            </a:r>
            <a:endParaRPr sz="18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24130">
              <a:lnSpc>
                <a:spcPct val="100000"/>
              </a:lnSpc>
              <a:spcBef>
                <a:spcPts val="1225"/>
              </a:spcBef>
            </a:pPr>
            <a:r>
              <a:rPr sz="1800" b="1" spc="-5" dirty="0">
                <a:latin typeface="Microsoft YaHei"/>
                <a:cs typeface="Microsoft YaHei"/>
              </a:rPr>
              <a:t>O</a:t>
            </a:r>
            <a:r>
              <a:rPr sz="1800" b="1" dirty="0">
                <a:latin typeface="Microsoft YaHei"/>
                <a:cs typeface="Microsoft YaHei"/>
              </a:rPr>
              <a:t>ra</a:t>
            </a:r>
            <a:r>
              <a:rPr sz="1800" b="1" spc="-5" dirty="0">
                <a:latin typeface="Microsoft YaHei"/>
                <a:cs typeface="Microsoft YaHei"/>
              </a:rPr>
              <a:t>c</a:t>
            </a:r>
            <a:r>
              <a:rPr sz="1800" b="1" spc="-10" dirty="0">
                <a:latin typeface="Microsoft YaHei"/>
                <a:cs typeface="Microsoft YaHei"/>
              </a:rPr>
              <a:t>l</a:t>
            </a:r>
            <a:r>
              <a:rPr sz="1800" b="1" spc="-5" dirty="0">
                <a:latin typeface="Microsoft YaHei"/>
                <a:cs typeface="Microsoft YaHei"/>
              </a:rPr>
              <a:t>e与M</a:t>
            </a:r>
            <a:r>
              <a:rPr sz="1800" b="1" spc="-10" dirty="0">
                <a:latin typeface="Microsoft YaHei"/>
                <a:cs typeface="Microsoft YaHei"/>
              </a:rPr>
              <a:t>y</a:t>
            </a:r>
            <a:r>
              <a:rPr sz="1800" b="1" dirty="0">
                <a:latin typeface="Microsoft YaHei"/>
                <a:cs typeface="Microsoft YaHei"/>
              </a:rPr>
              <a:t>SQ</a:t>
            </a:r>
            <a:r>
              <a:rPr sz="1800" b="1" spc="-10" dirty="0">
                <a:latin typeface="Microsoft YaHei"/>
                <a:cs typeface="Microsoft YaHei"/>
              </a:rPr>
              <a:t>L</a:t>
            </a:r>
            <a:r>
              <a:rPr sz="1800" b="1" spc="-5" dirty="0">
                <a:latin typeface="Microsoft YaHei"/>
                <a:cs typeface="Microsoft YaHei"/>
              </a:rPr>
              <a:t>的差别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509273" y="5117338"/>
            <a:ext cx="120650" cy="257175"/>
          </a:xfrm>
          <a:custGeom>
            <a:avLst/>
            <a:gdLst/>
            <a:ahLst/>
            <a:cxnLst/>
            <a:rect l="l" t="t" r="r" b="b"/>
            <a:pathLst>
              <a:path w="120650" h="257175">
                <a:moveTo>
                  <a:pt x="91307" y="0"/>
                </a:moveTo>
                <a:lnTo>
                  <a:pt x="62605" y="0"/>
                </a:lnTo>
                <a:lnTo>
                  <a:pt x="19806" y="93091"/>
                </a:lnTo>
                <a:lnTo>
                  <a:pt x="5709" y="129412"/>
                </a:lnTo>
                <a:lnTo>
                  <a:pt x="0" y="175633"/>
                </a:lnTo>
                <a:lnTo>
                  <a:pt x="771" y="186658"/>
                </a:lnTo>
                <a:lnTo>
                  <a:pt x="13313" y="230012"/>
                </a:lnTo>
                <a:lnTo>
                  <a:pt x="43888" y="254603"/>
                </a:lnTo>
                <a:lnTo>
                  <a:pt x="64383" y="256794"/>
                </a:lnTo>
                <a:lnTo>
                  <a:pt x="74834" y="255129"/>
                </a:lnTo>
                <a:lnTo>
                  <a:pt x="104661" y="231272"/>
                </a:lnTo>
                <a:lnTo>
                  <a:pt x="109227" y="223139"/>
                </a:lnTo>
                <a:lnTo>
                  <a:pt x="59557" y="223139"/>
                </a:lnTo>
                <a:lnTo>
                  <a:pt x="53084" y="222113"/>
                </a:lnTo>
                <a:lnTo>
                  <a:pt x="28759" y="187108"/>
                </a:lnTo>
                <a:lnTo>
                  <a:pt x="27807" y="177673"/>
                </a:lnTo>
                <a:lnTo>
                  <a:pt x="27836" y="167640"/>
                </a:lnTo>
                <a:lnTo>
                  <a:pt x="41983" y="127428"/>
                </a:lnTo>
                <a:lnTo>
                  <a:pt x="59303" y="120523"/>
                </a:lnTo>
                <a:lnTo>
                  <a:pt x="110858" y="120523"/>
                </a:lnTo>
                <a:lnTo>
                  <a:pt x="110497" y="119707"/>
                </a:lnTo>
                <a:lnTo>
                  <a:pt x="105388" y="111744"/>
                </a:lnTo>
                <a:lnTo>
                  <a:pt x="98825" y="104138"/>
                </a:lnTo>
                <a:lnTo>
                  <a:pt x="90799" y="96900"/>
                </a:lnTo>
                <a:lnTo>
                  <a:pt x="83760" y="92582"/>
                </a:lnTo>
                <a:lnTo>
                  <a:pt x="48381" y="92582"/>
                </a:lnTo>
                <a:lnTo>
                  <a:pt x="91307" y="0"/>
                </a:lnTo>
                <a:close/>
              </a:path>
              <a:path w="120650" h="257175">
                <a:moveTo>
                  <a:pt x="110858" y="120523"/>
                </a:moveTo>
                <a:lnTo>
                  <a:pt x="59303" y="120523"/>
                </a:lnTo>
                <a:lnTo>
                  <a:pt x="61589" y="120650"/>
                </a:lnTo>
                <a:lnTo>
                  <a:pt x="68447" y="120903"/>
                </a:lnTo>
                <a:lnTo>
                  <a:pt x="74797" y="123698"/>
                </a:lnTo>
                <a:lnTo>
                  <a:pt x="92196" y="167640"/>
                </a:lnTo>
                <a:lnTo>
                  <a:pt x="91620" y="180927"/>
                </a:lnTo>
                <a:lnTo>
                  <a:pt x="72225" y="220202"/>
                </a:lnTo>
                <a:lnTo>
                  <a:pt x="59557" y="223139"/>
                </a:lnTo>
                <a:lnTo>
                  <a:pt x="109227" y="223139"/>
                </a:lnTo>
                <a:lnTo>
                  <a:pt x="119691" y="184673"/>
                </a:lnTo>
                <a:lnTo>
                  <a:pt x="120517" y="164846"/>
                </a:lnTo>
                <a:lnTo>
                  <a:pt x="119899" y="155126"/>
                </a:lnTo>
                <a:lnTo>
                  <a:pt x="118627" y="145764"/>
                </a:lnTo>
                <a:lnTo>
                  <a:pt x="116712" y="136735"/>
                </a:lnTo>
                <a:lnTo>
                  <a:pt x="114167" y="128015"/>
                </a:lnTo>
                <a:lnTo>
                  <a:pt x="110858" y="120523"/>
                </a:lnTo>
                <a:close/>
              </a:path>
              <a:path w="120650" h="257175">
                <a:moveTo>
                  <a:pt x="71495" y="88693"/>
                </a:moveTo>
                <a:lnTo>
                  <a:pt x="60402" y="89132"/>
                </a:lnTo>
                <a:lnTo>
                  <a:pt x="48381" y="92582"/>
                </a:lnTo>
                <a:lnTo>
                  <a:pt x="83760" y="92582"/>
                </a:lnTo>
                <a:lnTo>
                  <a:pt x="81635" y="91279"/>
                </a:lnTo>
                <a:lnTo>
                  <a:pt x="71495" y="88693"/>
                </a:lnTo>
                <a:close/>
              </a:path>
            </a:pathLst>
          </a:custGeom>
          <a:solidFill>
            <a:srgbClr val="087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7079" y="5237860"/>
            <a:ext cx="64769" cy="102870"/>
          </a:xfrm>
          <a:custGeom>
            <a:avLst/>
            <a:gdLst/>
            <a:ahLst/>
            <a:cxnLst/>
            <a:rect l="l" t="t" r="r" b="b"/>
            <a:pathLst>
              <a:path w="64769" h="102870">
                <a:moveTo>
                  <a:pt x="33783" y="126"/>
                </a:moveTo>
                <a:lnTo>
                  <a:pt x="2805" y="29039"/>
                </a:lnTo>
                <a:lnTo>
                  <a:pt x="0" y="47430"/>
                </a:lnTo>
                <a:lnTo>
                  <a:pt x="1" y="57150"/>
                </a:lnTo>
                <a:lnTo>
                  <a:pt x="14142" y="95061"/>
                </a:lnTo>
                <a:lnTo>
                  <a:pt x="31751" y="102615"/>
                </a:lnTo>
                <a:lnTo>
                  <a:pt x="38348" y="102070"/>
                </a:lnTo>
                <a:lnTo>
                  <a:pt x="62073" y="71881"/>
                </a:lnTo>
                <a:lnTo>
                  <a:pt x="64390" y="47116"/>
                </a:lnTo>
                <a:lnTo>
                  <a:pt x="63674" y="34117"/>
                </a:lnTo>
                <a:lnTo>
                  <a:pt x="40641" y="380"/>
                </a:lnTo>
                <a:lnTo>
                  <a:pt x="33783" y="126"/>
                </a:lnTo>
                <a:close/>
              </a:path>
            </a:pathLst>
          </a:custGeom>
          <a:ln w="3175">
            <a:solidFill>
              <a:srgbClr val="087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09273" y="5117338"/>
            <a:ext cx="120650" cy="257175"/>
          </a:xfrm>
          <a:custGeom>
            <a:avLst/>
            <a:gdLst/>
            <a:ahLst/>
            <a:cxnLst/>
            <a:rect l="l" t="t" r="r" b="b"/>
            <a:pathLst>
              <a:path w="120650" h="257175">
                <a:moveTo>
                  <a:pt x="62605" y="0"/>
                </a:moveTo>
                <a:lnTo>
                  <a:pt x="69822" y="0"/>
                </a:lnTo>
                <a:lnTo>
                  <a:pt x="77003" y="0"/>
                </a:lnTo>
                <a:lnTo>
                  <a:pt x="84161" y="0"/>
                </a:lnTo>
                <a:lnTo>
                  <a:pt x="91307" y="0"/>
                </a:lnTo>
                <a:lnTo>
                  <a:pt x="80563" y="23145"/>
                </a:lnTo>
                <a:lnTo>
                  <a:pt x="69844" y="46291"/>
                </a:lnTo>
                <a:lnTo>
                  <a:pt x="59124" y="69437"/>
                </a:lnTo>
                <a:lnTo>
                  <a:pt x="48381" y="92582"/>
                </a:lnTo>
                <a:lnTo>
                  <a:pt x="90799" y="96900"/>
                </a:lnTo>
                <a:lnTo>
                  <a:pt x="114167" y="128015"/>
                </a:lnTo>
                <a:lnTo>
                  <a:pt x="120517" y="164846"/>
                </a:lnTo>
                <a:lnTo>
                  <a:pt x="120449" y="174801"/>
                </a:lnTo>
                <a:lnTo>
                  <a:pt x="113321" y="213695"/>
                </a:lnTo>
                <a:lnTo>
                  <a:pt x="92118" y="246417"/>
                </a:lnTo>
                <a:lnTo>
                  <a:pt x="64383" y="256794"/>
                </a:lnTo>
                <a:lnTo>
                  <a:pt x="53736" y="256579"/>
                </a:lnTo>
                <a:lnTo>
                  <a:pt x="19323" y="238337"/>
                </a:lnTo>
                <a:lnTo>
                  <a:pt x="2424" y="197921"/>
                </a:lnTo>
                <a:lnTo>
                  <a:pt x="0" y="175633"/>
                </a:lnTo>
                <a:lnTo>
                  <a:pt x="121" y="164846"/>
                </a:lnTo>
                <a:lnTo>
                  <a:pt x="8304" y="121791"/>
                </a:lnTo>
                <a:lnTo>
                  <a:pt x="30493" y="69830"/>
                </a:lnTo>
                <a:lnTo>
                  <a:pt x="41205" y="46545"/>
                </a:lnTo>
                <a:lnTo>
                  <a:pt x="51917" y="23260"/>
                </a:lnTo>
                <a:lnTo>
                  <a:pt x="62605" y="0"/>
                </a:lnTo>
                <a:close/>
              </a:path>
            </a:pathLst>
          </a:custGeom>
          <a:ln w="3175">
            <a:solidFill>
              <a:srgbClr val="087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-5" dirty="0"/>
              <a:t>恒生电子股份有限公司</a:t>
            </a:r>
            <a:r>
              <a:rPr spc="40" dirty="0"/>
              <a:t> </a:t>
            </a:r>
            <a:r>
              <a:rPr spc="405" dirty="0">
                <a:latin typeface="Arial"/>
                <a:cs typeface="Arial"/>
              </a:rPr>
              <a:t>|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8140" y="448055"/>
            <a:ext cx="2033016" cy="845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pc="10" dirty="0">
                <a:latin typeface="Microsoft YaHei"/>
                <a:cs typeface="Microsoft YaHei"/>
              </a:rPr>
              <a:t>最佳实践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-5" dirty="0"/>
              <a:t>恒生电子股份有限公司</a:t>
            </a:r>
            <a:r>
              <a:rPr spc="40" dirty="0"/>
              <a:t> </a:t>
            </a:r>
            <a:r>
              <a:rPr spc="405" dirty="0">
                <a:latin typeface="Arial"/>
                <a:cs typeface="Arial"/>
              </a:rPr>
              <a:t>|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0915" y="1562353"/>
            <a:ext cx="7396480" cy="4253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2400" dirty="0">
                <a:solidFill>
                  <a:srgbClr val="174097"/>
                </a:solidFill>
                <a:latin typeface="Arial"/>
                <a:cs typeface="Arial"/>
              </a:rPr>
              <a:t>●	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在使用多列索引的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WH</a:t>
            </a:r>
            <a:r>
              <a:rPr sz="2400" spc="-10" dirty="0">
                <a:solidFill>
                  <a:srgbClr val="000063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R</a:t>
            </a:r>
            <a:r>
              <a:rPr sz="2400" spc="-10" dirty="0">
                <a:solidFill>
                  <a:srgbClr val="000063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中，尽量使用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I</a:t>
            </a:r>
            <a:r>
              <a:rPr sz="2400" spc="-5" dirty="0">
                <a:solidFill>
                  <a:srgbClr val="000063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代替</a:t>
            </a:r>
            <a:endParaRPr sz="2400">
              <a:latin typeface="SimSun"/>
              <a:cs typeface="SimSun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B</a:t>
            </a:r>
            <a:r>
              <a:rPr sz="2400" spc="-15" dirty="0">
                <a:solidFill>
                  <a:srgbClr val="000063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TW</a:t>
            </a:r>
            <a:r>
              <a:rPr sz="2400" spc="-10" dirty="0">
                <a:solidFill>
                  <a:srgbClr val="000063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E</a:t>
            </a:r>
            <a:r>
              <a:rPr sz="2400" spc="-15" dirty="0">
                <a:solidFill>
                  <a:srgbClr val="000063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000063"/>
                </a:solidFill>
                <a:latin typeface="SimSun"/>
                <a:cs typeface="SimSun"/>
              </a:rPr>
              <a:t>、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&gt;</a:t>
            </a:r>
            <a:r>
              <a:rPr sz="2400" spc="-5" dirty="0">
                <a:solidFill>
                  <a:srgbClr val="000063"/>
                </a:solidFill>
                <a:latin typeface="SimSun"/>
                <a:cs typeface="SimSun"/>
              </a:rPr>
              <a:t>、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&lt;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；</a:t>
            </a:r>
            <a:endParaRPr sz="24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  <a:tabLst>
                <a:tab pos="355600" algn="l"/>
              </a:tabLst>
            </a:pPr>
            <a:r>
              <a:rPr sz="2400" dirty="0">
                <a:solidFill>
                  <a:srgbClr val="174097"/>
                </a:solidFill>
                <a:latin typeface="Arial"/>
                <a:cs typeface="Arial"/>
              </a:rPr>
              <a:t>●	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尽量用</a:t>
            </a:r>
            <a:r>
              <a:rPr sz="2400" spc="-540" dirty="0">
                <a:solidFill>
                  <a:srgbClr val="000063"/>
                </a:solidFill>
                <a:latin typeface="SimSun"/>
                <a:cs typeface="SimSun"/>
              </a:rPr>
              <a:t> 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jo</a:t>
            </a:r>
            <a:r>
              <a:rPr sz="2400" spc="-10" dirty="0">
                <a:solidFill>
                  <a:srgbClr val="000063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n</a:t>
            </a:r>
            <a:r>
              <a:rPr sz="2400" spc="15" dirty="0">
                <a:solidFill>
                  <a:srgbClr val="00006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代替子查询（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95%+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的情况一般都能重写</a:t>
            </a:r>
            <a:endParaRPr sz="2400">
              <a:latin typeface="SimSun"/>
              <a:cs typeface="SimSun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）；</a:t>
            </a:r>
            <a:endParaRPr sz="2400">
              <a:latin typeface="SimSun"/>
              <a:cs typeface="SimSun"/>
            </a:endParaRPr>
          </a:p>
          <a:p>
            <a:pPr marL="355600" marR="55880" indent="-343535">
              <a:lnSpc>
                <a:spcPct val="100000"/>
              </a:lnSpc>
              <a:spcBef>
                <a:spcPts val="1150"/>
              </a:spcBef>
              <a:tabLst>
                <a:tab pos="355600" algn="l"/>
              </a:tabLst>
            </a:pPr>
            <a:r>
              <a:rPr sz="2400" dirty="0">
                <a:solidFill>
                  <a:srgbClr val="174097"/>
                </a:solidFill>
                <a:latin typeface="Arial"/>
                <a:cs typeface="Arial"/>
              </a:rPr>
              <a:t>●	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mysql 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在复合索引中，第一列是范围查询，第二列通 常是无法利用索引的，建议第一列的查询</a:t>
            </a:r>
            <a:r>
              <a:rPr sz="2400" spc="5" dirty="0">
                <a:solidFill>
                  <a:srgbClr val="000063"/>
                </a:solidFill>
                <a:latin typeface="SimSun"/>
                <a:cs typeface="SimSun"/>
              </a:rPr>
              <a:t>为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=,</a:t>
            </a:r>
            <a:r>
              <a:rPr sz="2400" spc="-15" dirty="0">
                <a:solidFill>
                  <a:srgbClr val="00006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&lt;=&gt;, or IS</a:t>
            </a:r>
            <a:r>
              <a:rPr sz="2400" spc="-15" dirty="0">
                <a:solidFill>
                  <a:srgbClr val="00006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N</a:t>
            </a:r>
            <a:r>
              <a:rPr sz="2400" spc="-10" dirty="0">
                <a:solidFill>
                  <a:srgbClr val="000063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L</a:t>
            </a:r>
            <a:r>
              <a:rPr sz="2400" spc="-5" dirty="0">
                <a:solidFill>
                  <a:srgbClr val="000063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；</a:t>
            </a:r>
            <a:endParaRPr sz="2400">
              <a:latin typeface="SimSun"/>
              <a:cs typeface="SimSun"/>
            </a:endParaRPr>
          </a:p>
          <a:p>
            <a:pPr marL="355600" marR="5080" indent="-342900">
              <a:lnSpc>
                <a:spcPct val="100000"/>
              </a:lnSpc>
              <a:spcBef>
                <a:spcPts val="1155"/>
              </a:spcBef>
              <a:buClr>
                <a:srgbClr val="174097"/>
              </a:buClr>
              <a:buFont typeface="Arial"/>
              <a:buChar char="●"/>
              <a:tabLst>
                <a:tab pos="356235" algn="l"/>
              </a:tabLst>
            </a:pP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在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MySQL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中</a:t>
            </a:r>
            <a:r>
              <a:rPr sz="2400" spc="-5" dirty="0">
                <a:solidFill>
                  <a:srgbClr val="000063"/>
                </a:solidFill>
                <a:latin typeface="SimSun"/>
                <a:cs typeface="SimSun"/>
              </a:rPr>
              <a:t>用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IN</a:t>
            </a:r>
            <a:r>
              <a:rPr sz="2400" spc="-10" dirty="0">
                <a:solidFill>
                  <a:srgbClr val="00006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子句是非常快的，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Much </a:t>
            </a:r>
            <a:r>
              <a:rPr sz="2400" spc="5" dirty="0">
                <a:solidFill>
                  <a:srgbClr val="000063"/>
                </a:solidFill>
                <a:latin typeface="Arial"/>
                <a:cs typeface="Arial"/>
              </a:rPr>
              <a:t>f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aster</a:t>
            </a:r>
            <a:r>
              <a:rPr sz="2400" spc="-15" dirty="0">
                <a:solidFill>
                  <a:srgbClr val="00006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than a jo</a:t>
            </a:r>
            <a:r>
              <a:rPr sz="2400" spc="-10" dirty="0">
                <a:solidFill>
                  <a:srgbClr val="000063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；</a:t>
            </a:r>
            <a:endParaRPr sz="24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  <a:tabLst>
                <a:tab pos="355600" algn="l"/>
              </a:tabLst>
            </a:pPr>
            <a:r>
              <a:rPr sz="2400" dirty="0">
                <a:solidFill>
                  <a:srgbClr val="174097"/>
                </a:solidFill>
                <a:latin typeface="Arial"/>
                <a:cs typeface="Arial"/>
              </a:rPr>
              <a:t>●	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尽可能避免、至少最晚使</a:t>
            </a:r>
            <a:r>
              <a:rPr sz="2400" spc="5" dirty="0">
                <a:solidFill>
                  <a:srgbClr val="000063"/>
                </a:solidFill>
                <a:latin typeface="SimSun"/>
                <a:cs typeface="SimSun"/>
              </a:rPr>
              <a:t>用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l</a:t>
            </a:r>
            <a:r>
              <a:rPr sz="2400" spc="-10" dirty="0">
                <a:solidFill>
                  <a:srgbClr val="000063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f</a:t>
            </a:r>
            <a:r>
              <a:rPr sz="2400" spc="5" dirty="0">
                <a:solidFill>
                  <a:srgbClr val="000063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/</a:t>
            </a:r>
            <a:r>
              <a:rPr sz="2400" spc="5" dirty="0">
                <a:solidFill>
                  <a:srgbClr val="000063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000063"/>
                </a:solidFill>
                <a:latin typeface="Arial"/>
                <a:cs typeface="Arial"/>
              </a:rPr>
              <a:t>g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ht joi</a:t>
            </a:r>
            <a:r>
              <a:rPr sz="2400" spc="-10" dirty="0">
                <a:solidFill>
                  <a:srgbClr val="000063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；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8140" y="448055"/>
            <a:ext cx="2033016" cy="845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pc="10" dirty="0">
                <a:latin typeface="Microsoft YaHei"/>
                <a:cs typeface="Microsoft YaHei"/>
              </a:rPr>
              <a:t>最佳实践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-5" dirty="0"/>
              <a:t>恒生电子股份有限公司</a:t>
            </a:r>
            <a:r>
              <a:rPr spc="40" dirty="0"/>
              <a:t> </a:t>
            </a:r>
            <a:r>
              <a:rPr spc="405" dirty="0">
                <a:latin typeface="Arial"/>
                <a:cs typeface="Arial"/>
              </a:rPr>
              <a:t>|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0915" y="1562353"/>
            <a:ext cx="7379334" cy="4253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2400" dirty="0">
                <a:solidFill>
                  <a:srgbClr val="174097"/>
                </a:solidFill>
                <a:latin typeface="Arial"/>
                <a:cs typeface="Arial"/>
              </a:rPr>
              <a:t>●	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被频繁引用且总是通过</a:t>
            </a:r>
            <a:r>
              <a:rPr sz="2400" spc="-540" dirty="0">
                <a:solidFill>
                  <a:srgbClr val="000063"/>
                </a:solidFill>
                <a:latin typeface="SimSun"/>
                <a:cs typeface="SimSun"/>
              </a:rPr>
              <a:t> 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Join</a:t>
            </a:r>
            <a:r>
              <a:rPr sz="2400" spc="5" dirty="0">
                <a:solidFill>
                  <a:srgbClr val="00006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63"/>
                </a:solidFill>
                <a:latin typeface="Arial"/>
                <a:cs typeface="Arial"/>
              </a:rPr>
              <a:t>2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张（或者更多）表的方</a:t>
            </a:r>
            <a:endParaRPr sz="2400">
              <a:latin typeface="SimSun"/>
              <a:cs typeface="SimSun"/>
            </a:endParaRPr>
          </a:p>
          <a:p>
            <a:pPr marL="355600" algn="just">
              <a:lnSpc>
                <a:spcPct val="100000"/>
              </a:lnSpc>
            </a:pPr>
            <a:r>
              <a:rPr sz="2400" spc="-5" dirty="0">
                <a:solidFill>
                  <a:srgbClr val="000063"/>
                </a:solidFill>
                <a:latin typeface="SimSun"/>
                <a:cs typeface="SimSun"/>
              </a:rPr>
              <a:t>式才能得到的独立小字段，建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议</a:t>
            </a:r>
            <a:r>
              <a:rPr sz="2400" spc="-5" dirty="0">
                <a:solidFill>
                  <a:srgbClr val="000063"/>
                </a:solidFill>
                <a:latin typeface="SimSun"/>
                <a:cs typeface="SimSun"/>
              </a:rPr>
              <a:t>冗余；</a:t>
            </a:r>
            <a:endParaRPr sz="2400">
              <a:latin typeface="SimSun"/>
              <a:cs typeface="SimSun"/>
            </a:endParaRPr>
          </a:p>
          <a:p>
            <a:pPr marL="355600" marR="104775" indent="-343535">
              <a:lnSpc>
                <a:spcPct val="100000"/>
              </a:lnSpc>
              <a:spcBef>
                <a:spcPts val="1155"/>
              </a:spcBef>
              <a:tabLst>
                <a:tab pos="355600" algn="l"/>
              </a:tabLst>
            </a:pPr>
            <a:r>
              <a:rPr sz="2400" dirty="0">
                <a:solidFill>
                  <a:srgbClr val="174097"/>
                </a:solidFill>
                <a:latin typeface="Arial"/>
                <a:cs typeface="Arial"/>
              </a:rPr>
              <a:t>●	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尽量覆盖索引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(</a:t>
            </a:r>
            <a:r>
              <a:rPr sz="2400" spc="5" dirty="0">
                <a:solidFill>
                  <a:srgbClr val="000063"/>
                </a:solidFill>
                <a:latin typeface="Arial"/>
                <a:cs typeface="Arial"/>
              </a:rPr>
              <a:t>M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ySQL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排序效率不</a:t>
            </a:r>
            <a:r>
              <a:rPr sz="2400" spc="-10" dirty="0">
                <a:solidFill>
                  <a:srgbClr val="000063"/>
                </a:solidFill>
                <a:latin typeface="SimSun"/>
                <a:cs typeface="SimSun"/>
              </a:rPr>
              <a:t>高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)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，</a:t>
            </a:r>
            <a:r>
              <a:rPr sz="2400" spc="-5" dirty="0">
                <a:solidFill>
                  <a:srgbClr val="000063"/>
                </a:solidFill>
                <a:latin typeface="SimSun"/>
                <a:cs typeface="SimSun"/>
              </a:rPr>
              <a:t>即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order b</a:t>
            </a:r>
            <a:r>
              <a:rPr sz="2400" spc="-10" dirty="0">
                <a:solidFill>
                  <a:srgbClr val="000063"/>
                </a:solidFill>
                <a:latin typeface="Arial"/>
                <a:cs typeface="Arial"/>
              </a:rPr>
              <a:t>y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字 段上建立索引；</a:t>
            </a:r>
            <a:endParaRPr sz="240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spcBef>
                <a:spcPts val="1150"/>
              </a:spcBef>
              <a:buClr>
                <a:srgbClr val="174097"/>
              </a:buClr>
              <a:buFont typeface="Arial"/>
              <a:buChar char="●"/>
              <a:tabLst>
                <a:tab pos="356235" algn="l"/>
              </a:tabLst>
            </a:pP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按照官方所述、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Prepared</a:t>
            </a:r>
            <a:r>
              <a:rPr sz="2400" spc="5" dirty="0">
                <a:solidFill>
                  <a:srgbClr val="00006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statement</a:t>
            </a:r>
            <a:r>
              <a:rPr sz="2400" spc="10" dirty="0">
                <a:solidFill>
                  <a:srgbClr val="000063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可以提升性能</a:t>
            </a:r>
            <a:endParaRPr sz="2400">
              <a:latin typeface="SimSun"/>
              <a:cs typeface="SimSun"/>
            </a:endParaRPr>
          </a:p>
          <a:p>
            <a:pPr marL="355600" marR="5080" algn="just">
              <a:lnSpc>
                <a:spcPct val="100000"/>
              </a:lnSpc>
            </a:pP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，但是在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5.5.18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版本中，即使在简单两三表关联中， 仍然执行计划出现错误（所以，两表以上关联不建议 </a:t>
            </a:r>
            <a:r>
              <a:rPr sz="2400" spc="-5" dirty="0">
                <a:solidFill>
                  <a:srgbClr val="000063"/>
                </a:solidFill>
                <a:latin typeface="SimSun"/>
                <a:cs typeface="SimSun"/>
              </a:rPr>
              <a:t>使用绑定变量，仅单表查询建议使用）；</a:t>
            </a:r>
            <a:endParaRPr sz="24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  <a:tabLst>
                <a:tab pos="355600" algn="l"/>
              </a:tabLst>
            </a:pPr>
            <a:r>
              <a:rPr sz="2400" dirty="0">
                <a:solidFill>
                  <a:srgbClr val="174097"/>
                </a:solidFill>
                <a:latin typeface="Arial"/>
                <a:cs typeface="Arial"/>
              </a:rPr>
              <a:t>●	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使用连接代替子查询；</a:t>
            </a:r>
            <a:endParaRPr sz="240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spcBef>
                <a:spcPts val="1150"/>
              </a:spcBef>
              <a:buClr>
                <a:srgbClr val="174097"/>
              </a:buClr>
              <a:buFont typeface="Arial"/>
              <a:buChar char="●"/>
              <a:tabLst>
                <a:tab pos="356235" algn="l"/>
              </a:tabLst>
            </a:pP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不同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w</a:t>
            </a:r>
            <a:r>
              <a:rPr sz="2400" spc="-10" dirty="0">
                <a:solidFill>
                  <a:srgbClr val="000063"/>
                </a:solidFill>
                <a:latin typeface="Arial"/>
                <a:cs typeface="Arial"/>
              </a:rPr>
              <a:t>h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ere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字段时</a:t>
            </a:r>
            <a:r>
              <a:rPr sz="2400" spc="-10" dirty="0">
                <a:solidFill>
                  <a:srgbClr val="000063"/>
                </a:solidFill>
                <a:latin typeface="SimSun"/>
                <a:cs typeface="SimSun"/>
              </a:rPr>
              <a:t>，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将</a:t>
            </a:r>
            <a:r>
              <a:rPr sz="2400" spc="-5" dirty="0">
                <a:solidFill>
                  <a:srgbClr val="000063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改为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un</a:t>
            </a:r>
            <a:r>
              <a:rPr sz="2400" spc="-10" dirty="0">
                <a:solidFill>
                  <a:srgbClr val="000063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rgbClr val="000063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；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8140" y="448055"/>
            <a:ext cx="2033016" cy="845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pc="10" dirty="0">
                <a:latin typeface="Microsoft YaHei"/>
                <a:cs typeface="Microsoft YaHei"/>
              </a:rPr>
              <a:t>最佳实践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-5" dirty="0"/>
              <a:t>恒生电子股份有限公司</a:t>
            </a:r>
            <a:r>
              <a:rPr spc="40" dirty="0"/>
              <a:t> </a:t>
            </a:r>
            <a:r>
              <a:rPr spc="405" dirty="0">
                <a:latin typeface="Arial"/>
                <a:cs typeface="Arial"/>
              </a:rPr>
              <a:t>|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0915" y="1562353"/>
            <a:ext cx="7379334" cy="4619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2400" dirty="0">
                <a:solidFill>
                  <a:srgbClr val="174097"/>
                </a:solidFill>
                <a:latin typeface="Arial"/>
                <a:cs typeface="Arial"/>
              </a:rPr>
              <a:t>●	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只能点击上一</a:t>
            </a:r>
            <a:r>
              <a:rPr sz="2400" spc="-5" dirty="0">
                <a:solidFill>
                  <a:srgbClr val="000063"/>
                </a:solidFill>
                <a:latin typeface="SimSun"/>
                <a:cs typeface="SimSun"/>
              </a:rPr>
              <a:t>页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、下一页，避免查询总行数</a:t>
            </a:r>
            <a:endParaRPr sz="2400">
              <a:latin typeface="SimSun"/>
              <a:cs typeface="SimSun"/>
            </a:endParaRPr>
          </a:p>
          <a:p>
            <a:pPr marL="355600" marR="207010" indent="-343535">
              <a:lnSpc>
                <a:spcPct val="100000"/>
              </a:lnSpc>
              <a:spcBef>
                <a:spcPts val="1155"/>
              </a:spcBef>
              <a:tabLst>
                <a:tab pos="355600" algn="l"/>
              </a:tabLst>
            </a:pPr>
            <a:r>
              <a:rPr sz="2400" dirty="0">
                <a:solidFill>
                  <a:srgbClr val="174097"/>
                </a:solidFill>
                <a:latin typeface="Arial"/>
                <a:cs typeface="Arial"/>
              </a:rPr>
              <a:t>●	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拒绝大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SQ</a:t>
            </a:r>
            <a:r>
              <a:rPr sz="2400" spc="-5" dirty="0">
                <a:solidFill>
                  <a:srgbClr val="000063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，拆解成多条简单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SQ</a:t>
            </a:r>
            <a:r>
              <a:rPr sz="2400" spc="-5" dirty="0">
                <a:solidFill>
                  <a:srgbClr val="000063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（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MySQ</a:t>
            </a:r>
            <a:r>
              <a:rPr sz="2400" spc="-5" dirty="0">
                <a:solidFill>
                  <a:srgbClr val="000063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最擅长 的是单表主键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/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二级索引查询，和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O</a:t>
            </a:r>
            <a:r>
              <a:rPr sz="2400" spc="5" dirty="0">
                <a:solidFill>
                  <a:srgbClr val="000063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acl</a:t>
            </a:r>
            <a:r>
              <a:rPr sz="2400" spc="-10" dirty="0">
                <a:solidFill>
                  <a:srgbClr val="000063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刚好相反）</a:t>
            </a:r>
            <a:endParaRPr sz="2400">
              <a:latin typeface="SimSun"/>
              <a:cs typeface="SimSun"/>
            </a:endParaRPr>
          </a:p>
          <a:p>
            <a:pPr marL="355600" marR="372745" indent="-343535">
              <a:lnSpc>
                <a:spcPct val="100000"/>
              </a:lnSpc>
              <a:spcBef>
                <a:spcPts val="1150"/>
              </a:spcBef>
              <a:tabLst>
                <a:tab pos="355600" algn="l"/>
              </a:tabLst>
            </a:pPr>
            <a:r>
              <a:rPr sz="2400" dirty="0">
                <a:solidFill>
                  <a:srgbClr val="174097"/>
                </a:solidFill>
                <a:latin typeface="Arial"/>
                <a:cs typeface="Arial"/>
              </a:rPr>
              <a:t>●	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避免使用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NO</a:t>
            </a:r>
            <a:r>
              <a:rPr sz="2400" spc="-5" dirty="0">
                <a:solidFill>
                  <a:srgbClr val="000063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、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!=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、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&lt;&gt;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、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!&lt;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、</a:t>
            </a:r>
            <a:r>
              <a:rPr sz="2400" spc="-10" dirty="0">
                <a:solidFill>
                  <a:srgbClr val="000063"/>
                </a:solidFill>
                <a:latin typeface="Arial"/>
                <a:cs typeface="Arial"/>
              </a:rPr>
              <a:t>!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&gt;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、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NOT</a:t>
            </a:r>
            <a:r>
              <a:rPr sz="2400" spc="-50" dirty="0">
                <a:solidFill>
                  <a:srgbClr val="00006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E</a:t>
            </a:r>
            <a:r>
              <a:rPr sz="2400" spc="-10" dirty="0">
                <a:solidFill>
                  <a:srgbClr val="000063"/>
                </a:solidFill>
                <a:latin typeface="Arial"/>
                <a:cs typeface="Arial"/>
              </a:rPr>
              <a:t>X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IST</a:t>
            </a:r>
            <a:r>
              <a:rPr sz="2400" spc="-10" dirty="0">
                <a:solidFill>
                  <a:srgbClr val="000063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、 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NOT</a:t>
            </a:r>
            <a:r>
              <a:rPr sz="2400" spc="-10" dirty="0">
                <a:solidFill>
                  <a:srgbClr val="00006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IN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、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NOT LIK</a:t>
            </a:r>
            <a:r>
              <a:rPr sz="2400" spc="-15" dirty="0">
                <a:solidFill>
                  <a:srgbClr val="000063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等，使用</a:t>
            </a:r>
            <a:r>
              <a:rPr sz="2400" spc="-5" dirty="0">
                <a:solidFill>
                  <a:srgbClr val="000063"/>
                </a:solidFill>
                <a:latin typeface="Arial"/>
                <a:cs typeface="Arial"/>
              </a:rPr>
              <a:t>in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等进行实现</a:t>
            </a:r>
            <a:endParaRPr sz="2400">
              <a:latin typeface="SimSun"/>
              <a:cs typeface="SimSun"/>
            </a:endParaRPr>
          </a:p>
          <a:p>
            <a:pPr marL="355600" marR="5080" indent="-343535">
              <a:lnSpc>
                <a:spcPct val="98800"/>
              </a:lnSpc>
              <a:spcBef>
                <a:spcPts val="1295"/>
              </a:spcBef>
              <a:tabLst>
                <a:tab pos="355600" algn="l"/>
              </a:tabLst>
            </a:pPr>
            <a:r>
              <a:rPr sz="2400" dirty="0">
                <a:solidFill>
                  <a:srgbClr val="174097"/>
                </a:solidFill>
                <a:latin typeface="Arial"/>
                <a:cs typeface="Arial"/>
              </a:rPr>
              <a:t>●	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减少与数据库的交互次数（参数信息、数据字典、组 </a:t>
            </a:r>
            <a:r>
              <a:rPr sz="2400" spc="-5" dirty="0">
                <a:solidFill>
                  <a:srgbClr val="000063"/>
                </a:solidFill>
                <a:latin typeface="SimSun"/>
                <a:cs typeface="SimSun"/>
              </a:rPr>
              <a:t>织机构、权限信息甚至客户信息等变化不是很频繁的 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信息尽可能缓存到应用服务器或者分布式缓存如 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couch</a:t>
            </a:r>
            <a:r>
              <a:rPr sz="2400" spc="-10" dirty="0">
                <a:solidFill>
                  <a:srgbClr val="000063"/>
                </a:solidFill>
                <a:latin typeface="Arial"/>
                <a:cs typeface="Arial"/>
              </a:rPr>
              <a:t>b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as</a:t>
            </a:r>
            <a:r>
              <a:rPr sz="2400" spc="-5" dirty="0">
                <a:solidFill>
                  <a:srgbClr val="000063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中，日终做基准同步）</a:t>
            </a:r>
            <a:endParaRPr sz="24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  <a:tabLst>
                <a:tab pos="355600" algn="l"/>
              </a:tabLst>
            </a:pPr>
            <a:r>
              <a:rPr sz="2400" dirty="0">
                <a:solidFill>
                  <a:srgbClr val="174097"/>
                </a:solidFill>
                <a:latin typeface="Arial"/>
                <a:cs typeface="Arial"/>
              </a:rPr>
              <a:t>●	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对于索引列，经常执行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AN</a:t>
            </a:r>
            <a:r>
              <a:rPr sz="2400" spc="-10" dirty="0">
                <a:solidFill>
                  <a:srgbClr val="000063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LYZE</a:t>
            </a:r>
            <a:r>
              <a:rPr sz="2400" spc="20" dirty="0">
                <a:solidFill>
                  <a:srgbClr val="00006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TABL</a:t>
            </a:r>
            <a:r>
              <a:rPr sz="2400" spc="-30" dirty="0">
                <a:solidFill>
                  <a:srgbClr val="000063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分析表结构</a:t>
            </a:r>
            <a:endParaRPr sz="2400">
              <a:latin typeface="SimSun"/>
              <a:cs typeface="SimSun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，</a:t>
            </a:r>
            <a:r>
              <a:rPr sz="2400" spc="-5" dirty="0">
                <a:solidFill>
                  <a:srgbClr val="000063"/>
                </a:solidFill>
                <a:latin typeface="Arial"/>
                <a:cs typeface="Arial"/>
              </a:rPr>
              <a:t>10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%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变化了就应该执行；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8140" y="448055"/>
            <a:ext cx="2033016" cy="845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pc="10" dirty="0">
                <a:latin typeface="Microsoft YaHei"/>
                <a:cs typeface="Microsoft YaHei"/>
              </a:rPr>
              <a:t>最佳实践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-5" dirty="0"/>
              <a:t>恒生电子股份有限公司</a:t>
            </a:r>
            <a:r>
              <a:rPr spc="40" dirty="0"/>
              <a:t> </a:t>
            </a:r>
            <a:r>
              <a:rPr spc="405" dirty="0">
                <a:latin typeface="Arial"/>
                <a:cs typeface="Arial"/>
              </a:rPr>
              <a:t>|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3540" indent="-342900">
              <a:lnSpc>
                <a:spcPct val="100000"/>
              </a:lnSpc>
              <a:buClr>
                <a:srgbClr val="174097"/>
              </a:buClr>
              <a:buFont typeface="Arial"/>
              <a:buChar char="●"/>
              <a:tabLst>
                <a:tab pos="384175" algn="l"/>
              </a:tabLst>
            </a:pPr>
            <a:r>
              <a:rPr dirty="0"/>
              <a:t>使用</a:t>
            </a:r>
            <a:r>
              <a:rPr dirty="0">
                <a:latin typeface="Arial"/>
                <a:cs typeface="Arial"/>
              </a:rPr>
              <a:t>e</a:t>
            </a:r>
            <a:r>
              <a:rPr spc="-15" dirty="0">
                <a:latin typeface="Arial"/>
                <a:cs typeface="Arial"/>
              </a:rPr>
              <a:t>x</a:t>
            </a:r>
            <a:r>
              <a:rPr dirty="0">
                <a:latin typeface="Arial"/>
                <a:cs typeface="Arial"/>
              </a:rPr>
              <a:t>p</a:t>
            </a:r>
            <a:r>
              <a:rPr spc="-10" dirty="0">
                <a:latin typeface="Arial"/>
                <a:cs typeface="Arial"/>
              </a:rPr>
              <a:t>l</a:t>
            </a:r>
            <a:r>
              <a:rPr dirty="0">
                <a:latin typeface="Arial"/>
                <a:cs typeface="Arial"/>
              </a:rPr>
              <a:t>a</a:t>
            </a:r>
            <a:r>
              <a:rPr spc="-10" dirty="0">
                <a:latin typeface="Arial"/>
                <a:cs typeface="Arial"/>
              </a:rPr>
              <a:t>i</a:t>
            </a:r>
            <a:r>
              <a:rPr spc="-5" dirty="0">
                <a:latin typeface="Arial"/>
                <a:cs typeface="Arial"/>
              </a:rPr>
              <a:t>n</a:t>
            </a:r>
            <a:r>
              <a:rPr dirty="0"/>
              <a:t>检查</a:t>
            </a:r>
            <a:r>
              <a:rPr dirty="0">
                <a:latin typeface="Arial"/>
                <a:cs typeface="Arial"/>
              </a:rPr>
              <a:t>SQ</a:t>
            </a:r>
            <a:r>
              <a:rPr spc="-5" dirty="0">
                <a:latin typeface="Arial"/>
                <a:cs typeface="Arial"/>
              </a:rPr>
              <a:t>L</a:t>
            </a:r>
            <a:r>
              <a:rPr dirty="0"/>
              <a:t>语句的执行计划合理性</a:t>
            </a:r>
            <a:r>
              <a:rPr spc="5" dirty="0"/>
              <a:t>（</a:t>
            </a:r>
            <a:r>
              <a:rPr dirty="0">
                <a:latin typeface="Arial"/>
                <a:cs typeface="Arial"/>
              </a:rPr>
              <a:t>mysql</a:t>
            </a:r>
          </a:p>
          <a:p>
            <a:pPr marL="383540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5.</a:t>
            </a:r>
            <a:r>
              <a:rPr spc="-5" dirty="0">
                <a:latin typeface="Arial"/>
                <a:cs typeface="Arial"/>
              </a:rPr>
              <a:t>6</a:t>
            </a:r>
            <a:r>
              <a:rPr spc="-5" dirty="0"/>
              <a:t>开始</a:t>
            </a:r>
            <a:r>
              <a:rPr dirty="0">
                <a:latin typeface="Arial"/>
                <a:cs typeface="Arial"/>
              </a:rPr>
              <a:t>DM</a:t>
            </a:r>
            <a:r>
              <a:rPr spc="-10" dirty="0">
                <a:latin typeface="Arial"/>
                <a:cs typeface="Arial"/>
              </a:rPr>
              <a:t>L</a:t>
            </a:r>
            <a:r>
              <a:rPr spc="-5" dirty="0"/>
              <a:t>支持</a:t>
            </a:r>
            <a:r>
              <a:rPr dirty="0">
                <a:latin typeface="Arial"/>
                <a:cs typeface="Arial"/>
              </a:rPr>
              <a:t>e</a:t>
            </a:r>
            <a:r>
              <a:rPr spc="-20" dirty="0">
                <a:latin typeface="Arial"/>
                <a:cs typeface="Arial"/>
              </a:rPr>
              <a:t>x</a:t>
            </a:r>
            <a:r>
              <a:rPr dirty="0">
                <a:latin typeface="Arial"/>
                <a:cs typeface="Arial"/>
              </a:rPr>
              <a:t>p</a:t>
            </a:r>
            <a:r>
              <a:rPr spc="-10" dirty="0">
                <a:latin typeface="Arial"/>
                <a:cs typeface="Arial"/>
              </a:rPr>
              <a:t>l</a:t>
            </a:r>
            <a:r>
              <a:rPr dirty="0">
                <a:latin typeface="Arial"/>
                <a:cs typeface="Arial"/>
              </a:rPr>
              <a:t>a</a:t>
            </a:r>
            <a:r>
              <a:rPr spc="-10" dirty="0">
                <a:latin typeface="Arial"/>
                <a:cs typeface="Arial"/>
              </a:rPr>
              <a:t>i</a:t>
            </a:r>
            <a:r>
              <a:rPr spc="-5" dirty="0">
                <a:latin typeface="Arial"/>
                <a:cs typeface="Arial"/>
              </a:rPr>
              <a:t>n</a:t>
            </a:r>
            <a:r>
              <a:rPr dirty="0"/>
              <a:t>）</a:t>
            </a:r>
          </a:p>
          <a:p>
            <a:pPr marL="40640">
              <a:lnSpc>
                <a:spcPct val="100000"/>
              </a:lnSpc>
              <a:spcBef>
                <a:spcPts val="1155"/>
              </a:spcBef>
              <a:tabLst>
                <a:tab pos="383540" algn="l"/>
              </a:tabLst>
            </a:pPr>
            <a:r>
              <a:rPr dirty="0">
                <a:solidFill>
                  <a:srgbClr val="174097"/>
                </a:solidFill>
                <a:latin typeface="Arial"/>
                <a:cs typeface="Arial"/>
              </a:rPr>
              <a:t>●	</a:t>
            </a:r>
            <a:r>
              <a:rPr dirty="0"/>
              <a:t>使用只读事务，假设</a:t>
            </a:r>
            <a:r>
              <a:rPr dirty="0">
                <a:latin typeface="Arial"/>
                <a:cs typeface="Arial"/>
              </a:rPr>
              <a:t>autocommi</a:t>
            </a:r>
            <a:r>
              <a:rPr spc="5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=0</a:t>
            </a:r>
          </a:p>
          <a:p>
            <a:pPr marL="497840">
              <a:lnSpc>
                <a:spcPct val="100000"/>
              </a:lnSpc>
              <a:spcBef>
                <a:spcPts val="980"/>
              </a:spcBef>
              <a:tabLst>
                <a:tab pos="784225" algn="l"/>
              </a:tabLst>
            </a:pPr>
            <a:r>
              <a:rPr sz="1800" dirty="0">
                <a:solidFill>
                  <a:srgbClr val="000000"/>
                </a:solidFill>
                <a:latin typeface="Arial"/>
                <a:cs typeface="Arial"/>
              </a:rPr>
              <a:t>–	</a:t>
            </a:r>
            <a:r>
              <a:rPr sz="1800" b="1" spc="10" dirty="0">
                <a:solidFill>
                  <a:srgbClr val="000000"/>
                </a:solidFill>
                <a:latin typeface="Microsoft JhengHei"/>
                <a:cs typeface="Microsoft JhengHei"/>
              </a:rPr>
              <a:t>使用</a:t>
            </a:r>
            <a:endParaRPr sz="1800">
              <a:latin typeface="Microsoft JhengHei"/>
              <a:cs typeface="Microsoft JhengHei"/>
            </a:endParaRPr>
          </a:p>
          <a:p>
            <a:pPr marL="784225" lvl="1" indent="-286385">
              <a:lnSpc>
                <a:spcPct val="100000"/>
              </a:lnSpc>
              <a:spcBef>
                <a:spcPts val="875"/>
              </a:spcBef>
              <a:buFont typeface="Arial"/>
              <a:buChar char="–"/>
              <a:tabLst>
                <a:tab pos="784860" algn="l"/>
              </a:tabLst>
            </a:pPr>
            <a:r>
              <a:rPr sz="1800" b="1" dirty="0">
                <a:latin typeface="Arial"/>
                <a:cs typeface="Arial"/>
              </a:rPr>
              <a:t>ST</a:t>
            </a:r>
            <a:r>
              <a:rPr sz="1800" b="1" spc="-5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RT</a:t>
            </a:r>
            <a:r>
              <a:rPr sz="1800" b="1" spc="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TR</a:t>
            </a:r>
            <a:r>
              <a:rPr sz="1800" b="1" spc="-6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NS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CTION</a:t>
            </a:r>
            <a:r>
              <a:rPr sz="1800" b="1" spc="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spc="-5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ONLY;</a:t>
            </a:r>
            <a:endParaRPr sz="1800">
              <a:latin typeface="Arial"/>
              <a:cs typeface="Arial"/>
            </a:endParaRPr>
          </a:p>
          <a:p>
            <a:pPr marL="784225" lvl="1" indent="-286385">
              <a:lnSpc>
                <a:spcPct val="100000"/>
              </a:lnSpc>
              <a:spcBef>
                <a:spcPts val="865"/>
              </a:spcBef>
              <a:buFont typeface="Arial"/>
              <a:buChar char="–"/>
              <a:tabLst>
                <a:tab pos="784860" algn="l"/>
              </a:tabLst>
            </a:pPr>
            <a:r>
              <a:rPr sz="1800" b="1" dirty="0">
                <a:latin typeface="Arial"/>
                <a:cs typeface="Arial"/>
              </a:rPr>
              <a:t>SELECT c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F</a:t>
            </a:r>
            <a:r>
              <a:rPr sz="1800" b="1" dirty="0">
                <a:latin typeface="Arial"/>
                <a:cs typeface="Arial"/>
              </a:rPr>
              <a:t>ROM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sbte</a:t>
            </a:r>
            <a:r>
              <a:rPr sz="1800" b="1" spc="-10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t WHERE i</a:t>
            </a:r>
            <a:r>
              <a:rPr sz="1800" b="1" spc="5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=N;</a:t>
            </a:r>
            <a:endParaRPr sz="1800">
              <a:latin typeface="Arial"/>
              <a:cs typeface="Arial"/>
            </a:endParaRPr>
          </a:p>
          <a:p>
            <a:pPr marL="784225" lvl="1" indent="-286385">
              <a:lnSpc>
                <a:spcPct val="100000"/>
              </a:lnSpc>
              <a:spcBef>
                <a:spcPts val="865"/>
              </a:spcBef>
              <a:buFont typeface="Arial"/>
              <a:buChar char="–"/>
              <a:tabLst>
                <a:tab pos="784860" algn="l"/>
              </a:tabLst>
            </a:pPr>
            <a:r>
              <a:rPr sz="1800" b="1" dirty="0">
                <a:latin typeface="Arial"/>
                <a:cs typeface="Arial"/>
              </a:rPr>
              <a:t>COMMI</a:t>
            </a:r>
            <a:r>
              <a:rPr sz="1800" b="1" spc="5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497840">
              <a:lnSpc>
                <a:spcPct val="100000"/>
              </a:lnSpc>
              <a:spcBef>
                <a:spcPts val="850"/>
              </a:spcBef>
              <a:tabLst>
                <a:tab pos="784225" algn="l"/>
              </a:tabLst>
            </a:pPr>
            <a:r>
              <a:rPr sz="1800" dirty="0">
                <a:solidFill>
                  <a:srgbClr val="000000"/>
                </a:solidFill>
                <a:latin typeface="Arial"/>
                <a:cs typeface="Arial"/>
              </a:rPr>
              <a:t>–	</a:t>
            </a:r>
            <a:r>
              <a:rPr sz="1800" b="1" spc="5" dirty="0">
                <a:solidFill>
                  <a:srgbClr val="000000"/>
                </a:solidFill>
                <a:latin typeface="Microsoft JhengHei"/>
                <a:cs typeface="Microsoft JhengHei"/>
              </a:rPr>
              <a:t>代替</a:t>
            </a:r>
            <a:endParaRPr sz="1800">
              <a:latin typeface="Microsoft JhengHei"/>
              <a:cs typeface="Microsoft JhengHei"/>
            </a:endParaRPr>
          </a:p>
          <a:p>
            <a:pPr marL="784225" lvl="1" indent="-286385">
              <a:lnSpc>
                <a:spcPct val="100000"/>
              </a:lnSpc>
              <a:spcBef>
                <a:spcPts val="865"/>
              </a:spcBef>
              <a:buFont typeface="Arial"/>
              <a:buChar char="–"/>
              <a:tabLst>
                <a:tab pos="784860" algn="l"/>
                <a:tab pos="5033645" algn="l"/>
              </a:tabLst>
            </a:pPr>
            <a:r>
              <a:rPr sz="1800" b="1" dirty="0">
                <a:latin typeface="Arial"/>
                <a:cs typeface="Arial"/>
              </a:rPr>
              <a:t>SELECT c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F</a:t>
            </a:r>
            <a:r>
              <a:rPr sz="1800" b="1" dirty="0">
                <a:latin typeface="Arial"/>
                <a:cs typeface="Arial"/>
              </a:rPr>
              <a:t>ROM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sbte</a:t>
            </a:r>
            <a:r>
              <a:rPr sz="1800" b="1" spc="-10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t WHERE i</a:t>
            </a:r>
            <a:r>
              <a:rPr sz="1800" b="1" spc="5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=N;	--</a:t>
            </a:r>
            <a:r>
              <a:rPr sz="1800" b="1" spc="10" dirty="0">
                <a:latin typeface="Microsoft JhengHei"/>
                <a:cs typeface="Microsoft JhengHei"/>
              </a:rPr>
              <a:t>默认</a:t>
            </a:r>
            <a:endParaRPr sz="1800">
              <a:latin typeface="Microsoft JhengHei"/>
              <a:cs typeface="Microsoft Jheng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381000" y="440978"/>
            <a:ext cx="758190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CC33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zh-CN" altLang="en-US" dirty="0" smtClean="0"/>
              <a:t>例</a:t>
            </a:r>
            <a:r>
              <a:rPr lang="en-US" altLang="zh-CN" kern="0" dirty="0" smtClean="0"/>
              <a:t>1</a:t>
            </a:r>
            <a:r>
              <a:rPr lang="zh-CN" altLang="en-US" kern="0" dirty="0" smtClean="0"/>
              <a:t>：</a:t>
            </a:r>
            <a:r>
              <a:rPr lang="en-US" altLang="zh-CN" kern="0" dirty="0" smtClean="0"/>
              <a:t>or-&gt;union </a:t>
            </a:r>
            <a:r>
              <a:rPr lang="zh-CN" altLang="en-US" kern="0" dirty="0" smtClean="0"/>
              <a:t>、</a:t>
            </a:r>
            <a:r>
              <a:rPr lang="en-US" altLang="zh-CN" kern="0" dirty="0" smtClean="0"/>
              <a:t>in </a:t>
            </a:r>
            <a:endParaRPr lang="zh-CN" altLang="en-US" kern="0" dirty="0"/>
          </a:p>
        </p:txBody>
      </p:sp>
      <p:sp>
        <p:nvSpPr>
          <p:cNvPr id="7" name="object 5"/>
          <p:cNvSpPr txBox="1"/>
          <p:nvPr/>
        </p:nvSpPr>
        <p:spPr>
          <a:xfrm>
            <a:off x="685800" y="1447800"/>
            <a:ext cx="7468870" cy="1416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32914" algn="l"/>
              </a:tabLst>
            </a:pPr>
            <a:r>
              <a:rPr sz="2000" spc="-5" dirty="0">
                <a:latin typeface="Microsoft YaHei"/>
                <a:cs typeface="Microsoft YaHei"/>
              </a:rPr>
              <a:t>Selec</a:t>
            </a:r>
            <a:r>
              <a:rPr sz="2000" dirty="0">
                <a:latin typeface="Microsoft YaHei"/>
                <a:cs typeface="Microsoft YaHei"/>
              </a:rPr>
              <a:t>t</a:t>
            </a:r>
            <a:r>
              <a:rPr sz="2000" spc="-5" dirty="0">
                <a:latin typeface="Microsoft YaHei"/>
                <a:cs typeface="Microsoft YaHei"/>
              </a:rPr>
              <a:t> </a:t>
            </a:r>
            <a:r>
              <a:rPr sz="2000" dirty="0">
                <a:latin typeface="Microsoft YaHei"/>
                <a:cs typeface="Microsoft YaHei"/>
              </a:rPr>
              <a:t>* f</a:t>
            </a:r>
            <a:r>
              <a:rPr sz="2000" spc="-30" dirty="0">
                <a:latin typeface="Microsoft YaHei"/>
                <a:cs typeface="Microsoft YaHei"/>
              </a:rPr>
              <a:t>r</a:t>
            </a:r>
            <a:r>
              <a:rPr sz="2000" dirty="0">
                <a:latin typeface="Microsoft YaHei"/>
                <a:cs typeface="Microsoft YaHei"/>
              </a:rPr>
              <a:t>om	opp</a:t>
            </a:r>
            <a:r>
              <a:rPr sz="2000" spc="-10" dirty="0">
                <a:latin typeface="Microsoft YaHei"/>
                <a:cs typeface="Microsoft YaHei"/>
              </a:rPr>
              <a:t> </a:t>
            </a:r>
            <a:r>
              <a:rPr sz="2000" dirty="0">
                <a:latin typeface="Microsoft YaHei"/>
                <a:cs typeface="Microsoft YaHei"/>
              </a:rPr>
              <a:t>WHERE</a:t>
            </a:r>
            <a:r>
              <a:rPr sz="2000" spc="-35" dirty="0">
                <a:latin typeface="Microsoft YaHei"/>
                <a:cs typeface="Microsoft YaHei"/>
              </a:rPr>
              <a:t> </a:t>
            </a:r>
            <a:r>
              <a:rPr sz="2000" dirty="0">
                <a:latin typeface="Microsoft YaHei"/>
                <a:cs typeface="Microsoft YaHei"/>
              </a:rPr>
              <a:t>phon</a:t>
            </a:r>
            <a:r>
              <a:rPr sz="2000" spc="5" dirty="0">
                <a:latin typeface="Microsoft YaHei"/>
                <a:cs typeface="Microsoft YaHei"/>
              </a:rPr>
              <a:t>e</a:t>
            </a:r>
            <a:r>
              <a:rPr sz="2000" dirty="0">
                <a:latin typeface="Microsoft YaHei"/>
                <a:cs typeface="Microsoft YaHei"/>
              </a:rPr>
              <a:t>=‘123</a:t>
            </a:r>
            <a:r>
              <a:rPr sz="2000" spc="5" dirty="0">
                <a:latin typeface="Microsoft YaHei"/>
                <a:cs typeface="Microsoft YaHei"/>
              </a:rPr>
              <a:t>4</a:t>
            </a:r>
            <a:r>
              <a:rPr sz="2000" dirty="0">
                <a:latin typeface="Microsoft YaHei"/>
                <a:cs typeface="Microsoft YaHei"/>
              </a:rPr>
              <a:t>7856'</a:t>
            </a:r>
            <a:r>
              <a:rPr sz="2000" spc="-25" dirty="0">
                <a:latin typeface="Microsoft YaHei"/>
                <a:cs typeface="Microsoft YaHe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icrosoft YaHei"/>
                <a:cs typeface="Microsoft YaHei"/>
              </a:rPr>
              <a:t>or</a:t>
            </a:r>
          </a:p>
          <a:p>
            <a:pPr marL="8699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Microsoft YaHei"/>
                <a:cs typeface="Microsoft YaHei"/>
              </a:rPr>
              <a:t>phone=‘42242233'</a:t>
            </a:r>
            <a:r>
              <a:rPr sz="2000" spc="-25" dirty="0">
                <a:latin typeface="Microsoft YaHei"/>
                <a:cs typeface="Microsoft YaHei"/>
              </a:rPr>
              <a:t> </a:t>
            </a:r>
            <a:r>
              <a:rPr sz="2000" spc="-10" dirty="0">
                <a:latin typeface="Microsoft YaHei"/>
                <a:cs typeface="Microsoft YaHei"/>
              </a:rPr>
              <a:t>\</a:t>
            </a:r>
            <a:r>
              <a:rPr sz="2000" dirty="0">
                <a:latin typeface="Microsoft YaHei"/>
                <a:cs typeface="Microsoft YaHei"/>
              </a:rPr>
              <a:t>G</a:t>
            </a: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000" dirty="0">
                <a:latin typeface="Wingdings"/>
                <a:cs typeface="Wingdings"/>
              </a:rPr>
              <a:t>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1732914" algn="l"/>
              </a:tabLst>
            </a:pPr>
            <a:r>
              <a:rPr sz="2000" spc="-5" dirty="0">
                <a:latin typeface="Microsoft YaHei"/>
                <a:cs typeface="Microsoft YaHei"/>
              </a:rPr>
              <a:t>Selec</a:t>
            </a:r>
            <a:r>
              <a:rPr sz="2000" dirty="0">
                <a:latin typeface="Microsoft YaHei"/>
                <a:cs typeface="Microsoft YaHei"/>
              </a:rPr>
              <a:t>t</a:t>
            </a:r>
            <a:r>
              <a:rPr sz="2000" spc="-5" dirty="0">
                <a:latin typeface="Microsoft YaHei"/>
                <a:cs typeface="Microsoft YaHei"/>
              </a:rPr>
              <a:t> </a:t>
            </a:r>
            <a:r>
              <a:rPr sz="2000" dirty="0">
                <a:latin typeface="Microsoft YaHei"/>
                <a:cs typeface="Microsoft YaHei"/>
              </a:rPr>
              <a:t>* f</a:t>
            </a:r>
            <a:r>
              <a:rPr sz="2000" spc="-30" dirty="0">
                <a:latin typeface="Microsoft YaHei"/>
                <a:cs typeface="Microsoft YaHei"/>
              </a:rPr>
              <a:t>r</a:t>
            </a:r>
            <a:r>
              <a:rPr sz="2000" dirty="0">
                <a:latin typeface="Microsoft YaHei"/>
                <a:cs typeface="Microsoft YaHei"/>
              </a:rPr>
              <a:t>om	opp</a:t>
            </a:r>
            <a:r>
              <a:rPr sz="2000" spc="-10" dirty="0">
                <a:latin typeface="Microsoft YaHei"/>
                <a:cs typeface="Microsoft YaHei"/>
              </a:rPr>
              <a:t> </a:t>
            </a:r>
            <a:r>
              <a:rPr sz="2000" dirty="0">
                <a:latin typeface="Microsoft YaHei"/>
                <a:cs typeface="Microsoft YaHei"/>
              </a:rPr>
              <a:t>WHERE</a:t>
            </a:r>
            <a:r>
              <a:rPr sz="2000" spc="-35" dirty="0">
                <a:latin typeface="Microsoft YaHei"/>
                <a:cs typeface="Microsoft YaHei"/>
              </a:rPr>
              <a:t> </a:t>
            </a:r>
            <a:r>
              <a:rPr sz="2000" dirty="0">
                <a:latin typeface="Microsoft YaHei"/>
                <a:cs typeface="Microsoft YaHei"/>
              </a:rPr>
              <a:t>phone</a:t>
            </a:r>
            <a:r>
              <a:rPr sz="2000" spc="5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Microsoft YaHei"/>
                <a:cs typeface="Microsoft YaHei"/>
              </a:rPr>
              <a:t>i</a:t>
            </a:r>
            <a:r>
              <a:rPr sz="2000" b="1" dirty="0">
                <a:solidFill>
                  <a:srgbClr val="FF0000"/>
                </a:solidFill>
                <a:latin typeface="Microsoft YaHei"/>
                <a:cs typeface="Microsoft YaHei"/>
              </a:rPr>
              <a:t>n</a:t>
            </a:r>
            <a:r>
              <a:rPr sz="2000" spc="5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2000" dirty="0">
                <a:latin typeface="Microsoft YaHei"/>
                <a:cs typeface="Microsoft YaHei"/>
              </a:rPr>
              <a:t>('1</a:t>
            </a:r>
            <a:r>
              <a:rPr sz="2000" spc="-5" dirty="0">
                <a:latin typeface="Microsoft YaHei"/>
                <a:cs typeface="Microsoft YaHei"/>
              </a:rPr>
              <a:t>234</a:t>
            </a:r>
            <a:r>
              <a:rPr sz="2000" dirty="0">
                <a:latin typeface="Microsoft YaHei"/>
                <a:cs typeface="Microsoft YaHei"/>
              </a:rPr>
              <a:t>7</a:t>
            </a:r>
            <a:r>
              <a:rPr sz="2000" spc="-5" dirty="0">
                <a:latin typeface="Microsoft YaHei"/>
                <a:cs typeface="Microsoft YaHei"/>
              </a:rPr>
              <a:t>856</a:t>
            </a:r>
            <a:r>
              <a:rPr sz="2000" dirty="0">
                <a:latin typeface="Microsoft YaHei"/>
                <a:cs typeface="Microsoft YaHei"/>
              </a:rPr>
              <a:t>'</a:t>
            </a:r>
            <a:r>
              <a:rPr sz="2000" spc="-40" dirty="0">
                <a:latin typeface="Microsoft YaHei"/>
                <a:cs typeface="Microsoft YaHei"/>
              </a:rPr>
              <a:t> </a:t>
            </a:r>
            <a:r>
              <a:rPr sz="2000" dirty="0">
                <a:latin typeface="Microsoft YaHei"/>
                <a:cs typeface="Microsoft YaHei"/>
              </a:rPr>
              <a:t>,</a:t>
            </a:r>
            <a:r>
              <a:rPr sz="2000" spc="20" dirty="0">
                <a:latin typeface="Microsoft YaHei"/>
                <a:cs typeface="Microsoft YaHei"/>
              </a:rPr>
              <a:t> </a:t>
            </a:r>
            <a:r>
              <a:rPr sz="2000" spc="-5" dirty="0">
                <a:latin typeface="Microsoft YaHei"/>
                <a:cs typeface="Microsoft YaHei"/>
              </a:rPr>
              <a:t>'4</a:t>
            </a:r>
            <a:r>
              <a:rPr sz="2000" dirty="0">
                <a:latin typeface="Microsoft YaHei"/>
                <a:cs typeface="Microsoft YaHei"/>
              </a:rPr>
              <a:t>2</a:t>
            </a:r>
            <a:r>
              <a:rPr sz="2000" spc="-5" dirty="0">
                <a:latin typeface="Microsoft YaHei"/>
                <a:cs typeface="Microsoft YaHei"/>
              </a:rPr>
              <a:t>242</a:t>
            </a:r>
            <a:r>
              <a:rPr sz="2000" dirty="0">
                <a:latin typeface="Microsoft YaHei"/>
                <a:cs typeface="Microsoft YaHei"/>
              </a:rPr>
              <a:t>2</a:t>
            </a:r>
            <a:r>
              <a:rPr sz="2000" spc="-5" dirty="0">
                <a:latin typeface="Microsoft YaHei"/>
                <a:cs typeface="Microsoft YaHei"/>
              </a:rPr>
              <a:t>33</a:t>
            </a:r>
            <a:r>
              <a:rPr sz="2000" dirty="0">
                <a:latin typeface="Microsoft YaHei"/>
                <a:cs typeface="Microsoft YaHei"/>
              </a:rPr>
              <a:t>')</a:t>
            </a:r>
          </a:p>
        </p:txBody>
      </p:sp>
      <p:sp>
        <p:nvSpPr>
          <p:cNvPr id="2" name="矩形 1"/>
          <p:cNvSpPr/>
          <p:nvPr/>
        </p:nvSpPr>
        <p:spPr>
          <a:xfrm>
            <a:off x="279400" y="3962400"/>
            <a:ext cx="7658100" cy="2010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marR="174625">
              <a:lnSpc>
                <a:spcPct val="100000"/>
              </a:lnSpc>
              <a:spcBef>
                <a:spcPts val="509"/>
              </a:spcBef>
              <a:tabLst>
                <a:tab pos="2190750" algn="l"/>
              </a:tabLst>
            </a:pPr>
            <a:r>
              <a:rPr lang="en-US" altLang="zh-CN" spc="-5" dirty="0">
                <a:latin typeface="Microsoft YaHei"/>
                <a:cs typeface="Microsoft YaHei"/>
              </a:rPr>
              <a:t>Selec</a:t>
            </a:r>
            <a:r>
              <a:rPr lang="en-US" altLang="zh-CN" dirty="0">
                <a:latin typeface="Microsoft YaHei"/>
                <a:cs typeface="Microsoft YaHei"/>
              </a:rPr>
              <a:t>t</a:t>
            </a:r>
            <a:r>
              <a:rPr lang="en-US" altLang="zh-CN" spc="-5" dirty="0">
                <a:latin typeface="Microsoft YaHei"/>
                <a:cs typeface="Microsoft YaHei"/>
              </a:rPr>
              <a:t> </a:t>
            </a:r>
            <a:r>
              <a:rPr lang="en-US" altLang="zh-CN" dirty="0">
                <a:latin typeface="Microsoft YaHei"/>
                <a:cs typeface="Microsoft YaHei"/>
              </a:rPr>
              <a:t>* f</a:t>
            </a:r>
            <a:r>
              <a:rPr lang="en-US" altLang="zh-CN" spc="-30" dirty="0">
                <a:latin typeface="Microsoft YaHei"/>
                <a:cs typeface="Microsoft YaHei"/>
              </a:rPr>
              <a:t>r</a:t>
            </a:r>
            <a:r>
              <a:rPr lang="en-US" altLang="zh-CN" dirty="0">
                <a:latin typeface="Microsoft YaHei"/>
                <a:cs typeface="Microsoft YaHei"/>
              </a:rPr>
              <a:t>om	opp</a:t>
            </a:r>
            <a:r>
              <a:rPr lang="en-US" altLang="zh-CN" spc="-15" dirty="0">
                <a:latin typeface="Microsoft YaHei"/>
                <a:cs typeface="Microsoft YaHei"/>
              </a:rPr>
              <a:t> </a:t>
            </a:r>
            <a:r>
              <a:rPr lang="en-US" altLang="zh-CN" dirty="0">
                <a:latin typeface="Microsoft YaHei"/>
                <a:cs typeface="Microsoft YaHei"/>
              </a:rPr>
              <a:t>WHERE</a:t>
            </a:r>
            <a:r>
              <a:rPr lang="en-US" altLang="zh-CN" spc="-35" dirty="0">
                <a:latin typeface="Microsoft YaHei"/>
                <a:cs typeface="Microsoft YaHei"/>
              </a:rPr>
              <a:t> </a:t>
            </a:r>
            <a:r>
              <a:rPr lang="en-US" altLang="zh-CN" dirty="0">
                <a:latin typeface="Microsoft YaHei"/>
                <a:cs typeface="Microsoft YaHei"/>
              </a:rPr>
              <a:t>phone</a:t>
            </a:r>
            <a:r>
              <a:rPr lang="en-US" altLang="zh-CN" spc="5" dirty="0">
                <a:latin typeface="Microsoft YaHei"/>
                <a:cs typeface="Microsoft YaHei"/>
              </a:rPr>
              <a:t>=</a:t>
            </a:r>
            <a:r>
              <a:rPr lang="en-US" altLang="zh-CN" spc="-5" dirty="0">
                <a:latin typeface="Microsoft YaHei"/>
                <a:cs typeface="Microsoft YaHei"/>
              </a:rPr>
              <a:t>'0</a:t>
            </a:r>
            <a:r>
              <a:rPr lang="en-US" altLang="zh-CN" dirty="0">
                <a:latin typeface="Microsoft YaHei"/>
                <a:cs typeface="Microsoft YaHei"/>
              </a:rPr>
              <a:t>10</a:t>
            </a:r>
            <a:r>
              <a:rPr lang="en-US" altLang="zh-CN" spc="-5" dirty="0">
                <a:latin typeface="Microsoft YaHei"/>
                <a:cs typeface="Microsoft YaHei"/>
              </a:rPr>
              <a:t>-</a:t>
            </a:r>
            <a:r>
              <a:rPr lang="en-US" altLang="zh-CN" dirty="0">
                <a:latin typeface="Microsoft YaHei"/>
                <a:cs typeface="Microsoft YaHei"/>
              </a:rPr>
              <a:t>88886666'</a:t>
            </a:r>
            <a:r>
              <a:rPr lang="en-US" altLang="zh-CN" spc="-20" dirty="0">
                <a:latin typeface="Microsoft YaHei"/>
                <a:cs typeface="Microsoft YaHei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Microsoft YaHei"/>
                <a:cs typeface="Microsoft YaHei"/>
              </a:rPr>
              <a:t>or</a:t>
            </a:r>
            <a:r>
              <a:rPr lang="en-US" altLang="zh-CN" dirty="0">
                <a:latin typeface="Microsoft YaHei"/>
                <a:cs typeface="Microsoft YaHei"/>
              </a:rPr>
              <a:t> </a:t>
            </a:r>
            <a:r>
              <a:rPr lang="en-US" altLang="zh-CN" spc="-5" dirty="0">
                <a:latin typeface="Microsoft YaHei"/>
                <a:cs typeface="Microsoft YaHei"/>
              </a:rPr>
              <a:t>c</a:t>
            </a:r>
            <a:r>
              <a:rPr lang="en-US" altLang="zh-CN" spc="5" dirty="0">
                <a:latin typeface="Microsoft YaHei"/>
                <a:cs typeface="Microsoft YaHei"/>
              </a:rPr>
              <a:t>e</a:t>
            </a:r>
            <a:r>
              <a:rPr lang="en-US" altLang="zh-CN" spc="-5" dirty="0">
                <a:latin typeface="Microsoft YaHei"/>
                <a:cs typeface="Microsoft YaHei"/>
              </a:rPr>
              <a:t>l</a:t>
            </a:r>
            <a:r>
              <a:rPr lang="en-US" altLang="zh-CN" spc="-15" dirty="0">
                <a:latin typeface="Microsoft YaHei"/>
                <a:cs typeface="Microsoft YaHei"/>
              </a:rPr>
              <a:t>l</a:t>
            </a:r>
            <a:r>
              <a:rPr lang="en-US" altLang="zh-CN" dirty="0">
                <a:latin typeface="Microsoft YaHei"/>
                <a:cs typeface="Microsoft YaHei"/>
              </a:rPr>
              <a:t>Phone=</a:t>
            </a:r>
            <a:r>
              <a:rPr lang="en-US" altLang="zh-CN" spc="-5" dirty="0">
                <a:latin typeface="Microsoft YaHei"/>
                <a:cs typeface="Microsoft YaHei"/>
              </a:rPr>
              <a:t>'1</a:t>
            </a:r>
            <a:r>
              <a:rPr lang="en-US" altLang="zh-CN" dirty="0">
                <a:latin typeface="Microsoft YaHei"/>
                <a:cs typeface="Microsoft YaHei"/>
              </a:rPr>
              <a:t>3</a:t>
            </a:r>
            <a:r>
              <a:rPr lang="en-US" altLang="zh-CN" spc="-5" dirty="0">
                <a:latin typeface="Microsoft YaHei"/>
                <a:cs typeface="Microsoft YaHei"/>
              </a:rPr>
              <a:t>800</a:t>
            </a:r>
            <a:r>
              <a:rPr lang="en-US" altLang="zh-CN" dirty="0">
                <a:latin typeface="Microsoft YaHei"/>
                <a:cs typeface="Microsoft YaHei"/>
              </a:rPr>
              <a:t>1</a:t>
            </a:r>
            <a:r>
              <a:rPr lang="en-US" altLang="zh-CN" spc="-5" dirty="0">
                <a:latin typeface="Microsoft YaHei"/>
                <a:cs typeface="Microsoft YaHei"/>
              </a:rPr>
              <a:t>380</a:t>
            </a:r>
            <a:r>
              <a:rPr lang="en-US" altLang="zh-CN" dirty="0">
                <a:latin typeface="Microsoft YaHei"/>
                <a:cs typeface="Microsoft YaHei"/>
              </a:rPr>
              <a:t>0</a:t>
            </a:r>
            <a:r>
              <a:rPr lang="en-US" altLang="zh-CN" spc="-5" dirty="0">
                <a:latin typeface="Microsoft YaHei"/>
                <a:cs typeface="Microsoft YaHei"/>
              </a:rPr>
              <a:t>0';</a:t>
            </a:r>
            <a:endParaRPr lang="en-US" altLang="zh-CN" dirty="0">
              <a:latin typeface="Microsoft YaHei"/>
              <a:cs typeface="Microsoft YaHei"/>
            </a:endParaRPr>
          </a:p>
          <a:p>
            <a:pPr marL="469900">
              <a:lnSpc>
                <a:spcPct val="100000"/>
              </a:lnSpc>
              <a:spcBef>
                <a:spcPts val="490"/>
              </a:spcBef>
            </a:pPr>
            <a:r>
              <a:rPr lang="en-US" altLang="zh-CN" dirty="0">
                <a:latin typeface="Wingdings"/>
                <a:cs typeface="Wingdings"/>
              </a:rPr>
              <a:t></a:t>
            </a:r>
          </a:p>
          <a:p>
            <a:pPr marL="469900">
              <a:lnSpc>
                <a:spcPct val="100000"/>
              </a:lnSpc>
              <a:spcBef>
                <a:spcPts val="470"/>
              </a:spcBef>
              <a:tabLst>
                <a:tab pos="2190750" algn="l"/>
              </a:tabLst>
            </a:pPr>
            <a:r>
              <a:rPr lang="en-US" altLang="zh-CN" spc="-5" dirty="0">
                <a:latin typeface="Microsoft YaHei"/>
                <a:cs typeface="Microsoft YaHei"/>
              </a:rPr>
              <a:t>Se</a:t>
            </a:r>
            <a:r>
              <a:rPr lang="en-US" altLang="zh-CN" spc="-10" dirty="0">
                <a:latin typeface="Microsoft YaHei"/>
                <a:cs typeface="Microsoft YaHei"/>
              </a:rPr>
              <a:t>l</a:t>
            </a:r>
            <a:r>
              <a:rPr lang="en-US" altLang="zh-CN" spc="-5" dirty="0">
                <a:latin typeface="Microsoft YaHei"/>
                <a:cs typeface="Microsoft YaHei"/>
              </a:rPr>
              <a:t>ec</a:t>
            </a:r>
            <a:r>
              <a:rPr lang="en-US" altLang="zh-CN" dirty="0">
                <a:latin typeface="Microsoft YaHei"/>
                <a:cs typeface="Microsoft YaHei"/>
              </a:rPr>
              <a:t>t *</a:t>
            </a:r>
            <a:r>
              <a:rPr lang="en-US" altLang="zh-CN" spc="-5" dirty="0">
                <a:latin typeface="Microsoft YaHei"/>
                <a:cs typeface="Microsoft YaHei"/>
              </a:rPr>
              <a:t> </a:t>
            </a:r>
            <a:r>
              <a:rPr lang="en-US" altLang="zh-CN" spc="-10" dirty="0">
                <a:latin typeface="Microsoft YaHei"/>
                <a:cs typeface="Microsoft YaHei"/>
              </a:rPr>
              <a:t>f</a:t>
            </a:r>
            <a:r>
              <a:rPr lang="en-US" altLang="zh-CN" spc="-25" dirty="0">
                <a:latin typeface="Microsoft YaHei"/>
                <a:cs typeface="Microsoft YaHei"/>
              </a:rPr>
              <a:t>r</a:t>
            </a:r>
            <a:r>
              <a:rPr lang="en-US" altLang="zh-CN" dirty="0">
                <a:latin typeface="Microsoft YaHei"/>
                <a:cs typeface="Microsoft YaHei"/>
              </a:rPr>
              <a:t>om	opp</a:t>
            </a:r>
            <a:r>
              <a:rPr lang="en-US" altLang="zh-CN" spc="-20" dirty="0">
                <a:latin typeface="Microsoft YaHei"/>
                <a:cs typeface="Microsoft YaHei"/>
              </a:rPr>
              <a:t> </a:t>
            </a:r>
            <a:r>
              <a:rPr lang="en-US" altLang="zh-CN" dirty="0">
                <a:latin typeface="Microsoft YaHei"/>
                <a:cs typeface="Microsoft YaHei"/>
              </a:rPr>
              <a:t>WHERE</a:t>
            </a:r>
            <a:r>
              <a:rPr lang="en-US" altLang="zh-CN" spc="-45" dirty="0">
                <a:latin typeface="Microsoft YaHei"/>
                <a:cs typeface="Microsoft YaHei"/>
              </a:rPr>
              <a:t> </a:t>
            </a:r>
            <a:r>
              <a:rPr lang="en-US" altLang="zh-CN" dirty="0">
                <a:latin typeface="Microsoft YaHei"/>
                <a:cs typeface="Microsoft YaHei"/>
              </a:rPr>
              <a:t>phone='01</a:t>
            </a:r>
            <a:r>
              <a:rPr lang="en-US" altLang="zh-CN" spc="-5" dirty="0">
                <a:latin typeface="Microsoft YaHei"/>
                <a:cs typeface="Microsoft YaHei"/>
              </a:rPr>
              <a:t>0-8888666</a:t>
            </a:r>
            <a:r>
              <a:rPr lang="en-US" altLang="zh-CN" dirty="0">
                <a:latin typeface="Microsoft YaHei"/>
                <a:cs typeface="Microsoft YaHei"/>
              </a:rPr>
              <a:t>6'</a:t>
            </a: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lang="en-US" altLang="zh-CN" b="1" spc="-5" dirty="0">
                <a:solidFill>
                  <a:srgbClr val="FF0000"/>
                </a:solidFill>
                <a:latin typeface="Microsoft YaHei"/>
                <a:cs typeface="Microsoft YaHei"/>
              </a:rPr>
              <a:t>union</a:t>
            </a:r>
            <a:endParaRPr lang="en-US" altLang="zh-CN" b="1" dirty="0">
              <a:solidFill>
                <a:srgbClr val="FF0000"/>
              </a:solidFill>
              <a:latin typeface="Microsoft YaHei"/>
              <a:cs typeface="Microsoft YaHei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2190750" algn="l"/>
                <a:tab pos="3874770" algn="l"/>
              </a:tabLst>
            </a:pPr>
            <a:r>
              <a:rPr lang="en-US" altLang="zh-CN" spc="-5" dirty="0">
                <a:latin typeface="Microsoft YaHei"/>
                <a:cs typeface="Microsoft YaHei"/>
              </a:rPr>
              <a:t>Selec</a:t>
            </a:r>
            <a:r>
              <a:rPr lang="en-US" altLang="zh-CN" dirty="0">
                <a:latin typeface="Microsoft YaHei"/>
                <a:cs typeface="Microsoft YaHei"/>
              </a:rPr>
              <a:t>t</a:t>
            </a:r>
            <a:r>
              <a:rPr lang="en-US" altLang="zh-CN" spc="-5" dirty="0">
                <a:latin typeface="Microsoft YaHei"/>
                <a:cs typeface="Microsoft YaHei"/>
              </a:rPr>
              <a:t> </a:t>
            </a:r>
            <a:r>
              <a:rPr lang="en-US" altLang="zh-CN" dirty="0">
                <a:latin typeface="Microsoft YaHei"/>
                <a:cs typeface="Microsoft YaHei"/>
              </a:rPr>
              <a:t>* f</a:t>
            </a:r>
            <a:r>
              <a:rPr lang="en-US" altLang="zh-CN" spc="-30" dirty="0">
                <a:latin typeface="Microsoft YaHei"/>
                <a:cs typeface="Microsoft YaHei"/>
              </a:rPr>
              <a:t>r</a:t>
            </a:r>
            <a:r>
              <a:rPr lang="en-US" altLang="zh-CN" dirty="0">
                <a:latin typeface="Microsoft YaHei"/>
                <a:cs typeface="Microsoft YaHei"/>
              </a:rPr>
              <a:t>om	opp</a:t>
            </a:r>
            <a:r>
              <a:rPr lang="en-US" altLang="zh-CN" spc="-15" dirty="0">
                <a:latin typeface="Microsoft YaHei"/>
                <a:cs typeface="Microsoft YaHei"/>
              </a:rPr>
              <a:t> </a:t>
            </a:r>
            <a:r>
              <a:rPr lang="en-US" altLang="zh-CN" dirty="0">
                <a:latin typeface="Microsoft YaHei"/>
                <a:cs typeface="Microsoft YaHei"/>
              </a:rPr>
              <a:t>WHERE	</a:t>
            </a:r>
            <a:r>
              <a:rPr lang="en-US" altLang="zh-CN" spc="-5" dirty="0">
                <a:latin typeface="Microsoft YaHei"/>
                <a:cs typeface="Microsoft YaHei"/>
              </a:rPr>
              <a:t>c</a:t>
            </a:r>
            <a:r>
              <a:rPr lang="en-US" altLang="zh-CN" spc="5" dirty="0">
                <a:latin typeface="Microsoft YaHei"/>
                <a:cs typeface="Microsoft YaHei"/>
              </a:rPr>
              <a:t>e</a:t>
            </a:r>
            <a:r>
              <a:rPr lang="en-US" altLang="zh-CN" spc="-5" dirty="0">
                <a:latin typeface="Microsoft YaHei"/>
                <a:cs typeface="Microsoft YaHei"/>
              </a:rPr>
              <a:t>l</a:t>
            </a:r>
            <a:r>
              <a:rPr lang="en-US" altLang="zh-CN" spc="-15" dirty="0">
                <a:latin typeface="Microsoft YaHei"/>
                <a:cs typeface="Microsoft YaHei"/>
              </a:rPr>
              <a:t>l</a:t>
            </a:r>
            <a:r>
              <a:rPr lang="en-US" altLang="zh-CN" dirty="0">
                <a:latin typeface="Microsoft YaHei"/>
                <a:cs typeface="Microsoft YaHei"/>
              </a:rPr>
              <a:t>Phone='13</a:t>
            </a:r>
            <a:r>
              <a:rPr lang="en-US" altLang="zh-CN" spc="-5" dirty="0">
                <a:latin typeface="Microsoft YaHei"/>
                <a:cs typeface="Microsoft YaHei"/>
              </a:rPr>
              <a:t>800</a:t>
            </a:r>
            <a:r>
              <a:rPr lang="en-US" altLang="zh-CN" dirty="0">
                <a:latin typeface="Microsoft YaHei"/>
                <a:cs typeface="Microsoft YaHei"/>
              </a:rPr>
              <a:t>1</a:t>
            </a:r>
            <a:r>
              <a:rPr lang="en-US" altLang="zh-CN" spc="-5" dirty="0">
                <a:latin typeface="Microsoft YaHei"/>
                <a:cs typeface="Microsoft YaHei"/>
              </a:rPr>
              <a:t>380</a:t>
            </a:r>
            <a:r>
              <a:rPr lang="en-US" altLang="zh-CN" dirty="0">
                <a:latin typeface="Microsoft YaHei"/>
                <a:cs typeface="Microsoft YaHei"/>
              </a:rPr>
              <a:t>0</a:t>
            </a:r>
            <a:r>
              <a:rPr lang="en-US" altLang="zh-CN" spc="10" dirty="0">
                <a:latin typeface="Microsoft YaHei"/>
                <a:cs typeface="Microsoft YaHei"/>
              </a:rPr>
              <a:t>0</a:t>
            </a:r>
            <a:r>
              <a:rPr lang="en-US" altLang="zh-CN" dirty="0">
                <a:latin typeface="Microsoft YaHei"/>
                <a:cs typeface="Microsoft YaHei"/>
              </a:rPr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62790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381000" y="440978"/>
            <a:ext cx="758190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CC33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zh-CN" altLang="en-US" dirty="0" smtClean="0"/>
              <a:t>例</a:t>
            </a:r>
            <a:r>
              <a:rPr lang="en-US" altLang="zh-CN" kern="0" dirty="0" smtClean="0"/>
              <a:t>2:%</a:t>
            </a:r>
            <a:r>
              <a:rPr lang="zh-CN" altLang="en-US" kern="0" dirty="0" smtClean="0"/>
              <a:t>左模糊查询</a:t>
            </a:r>
            <a:endParaRPr lang="zh-CN" altLang="en-US" kern="0" dirty="0"/>
          </a:p>
        </p:txBody>
      </p:sp>
      <p:sp>
        <p:nvSpPr>
          <p:cNvPr id="7" name="矩形 6"/>
          <p:cNvSpPr/>
          <p:nvPr/>
        </p:nvSpPr>
        <p:spPr>
          <a:xfrm>
            <a:off x="76200" y="1524000"/>
            <a:ext cx="7620000" cy="1590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3384">
              <a:lnSpc>
                <a:spcPct val="100000"/>
              </a:lnSpc>
              <a:spcBef>
                <a:spcPts val="505"/>
              </a:spcBef>
            </a:pPr>
            <a:r>
              <a:rPr lang="en-US" altLang="zh-CN" sz="2000" spc="-5" dirty="0">
                <a:latin typeface="Microsoft YaHei"/>
                <a:cs typeface="Microsoft YaHei"/>
              </a:rPr>
              <a:t>My</a:t>
            </a:r>
            <a:r>
              <a:rPr lang="en-US" altLang="zh-CN" sz="2000" spc="-10" dirty="0">
                <a:latin typeface="Microsoft YaHei"/>
                <a:cs typeface="Microsoft YaHei"/>
              </a:rPr>
              <a:t>S</a:t>
            </a:r>
            <a:r>
              <a:rPr lang="en-US" altLang="zh-CN" sz="2000" dirty="0">
                <a:latin typeface="Microsoft YaHei"/>
                <a:cs typeface="Microsoft YaHei"/>
              </a:rPr>
              <a:t>Q</a:t>
            </a:r>
            <a:r>
              <a:rPr lang="en-US" altLang="zh-CN" sz="2000" spc="-5" dirty="0">
                <a:latin typeface="Microsoft YaHei"/>
                <a:cs typeface="Microsoft YaHei"/>
              </a:rPr>
              <a:t>L</a:t>
            </a:r>
            <a:r>
              <a:rPr lang="en-US" altLang="zh-CN" sz="2000" dirty="0">
                <a:latin typeface="Microsoft YaHei"/>
                <a:cs typeface="Microsoft YaHei"/>
              </a:rPr>
              <a:t>&gt;</a:t>
            </a:r>
            <a:r>
              <a:rPr lang="en-US" altLang="zh-CN" sz="2000" spc="-15" dirty="0">
                <a:latin typeface="Microsoft YaHei"/>
                <a:cs typeface="Microsoft YaHei"/>
              </a:rPr>
              <a:t> </a:t>
            </a:r>
            <a:r>
              <a:rPr lang="en-US" altLang="zh-CN" spc="-15" dirty="0">
                <a:latin typeface="Microsoft YaHei"/>
                <a:cs typeface="Microsoft YaHei"/>
              </a:rPr>
              <a:t>s</a:t>
            </a:r>
            <a:r>
              <a:rPr lang="en-US" altLang="zh-CN" spc="-5" dirty="0">
                <a:latin typeface="Microsoft YaHei"/>
                <a:cs typeface="Microsoft YaHei"/>
              </a:rPr>
              <a:t>elec</a:t>
            </a:r>
            <a:r>
              <a:rPr lang="en-US" altLang="zh-CN" dirty="0">
                <a:latin typeface="Microsoft YaHei"/>
                <a:cs typeface="Microsoft YaHei"/>
              </a:rPr>
              <a:t>t</a:t>
            </a:r>
            <a:r>
              <a:rPr lang="en-US" altLang="zh-CN" spc="20" dirty="0">
                <a:latin typeface="Microsoft YaHei"/>
                <a:cs typeface="Microsoft YaHei"/>
              </a:rPr>
              <a:t> </a:t>
            </a:r>
            <a:r>
              <a:rPr lang="en-US" altLang="zh-CN" dirty="0">
                <a:latin typeface="Microsoft YaHei"/>
                <a:cs typeface="Microsoft YaHei"/>
              </a:rPr>
              <a:t>*</a:t>
            </a:r>
            <a:r>
              <a:rPr lang="en-US" altLang="zh-CN" spc="-5" dirty="0">
                <a:latin typeface="Microsoft YaHei"/>
                <a:cs typeface="Microsoft YaHei"/>
              </a:rPr>
              <a:t> f</a:t>
            </a:r>
            <a:r>
              <a:rPr lang="en-US" altLang="zh-CN" spc="-30" dirty="0">
                <a:latin typeface="Microsoft YaHei"/>
                <a:cs typeface="Microsoft YaHei"/>
              </a:rPr>
              <a:t>r</a:t>
            </a:r>
            <a:r>
              <a:rPr lang="en-US" altLang="zh-CN" spc="-5" dirty="0">
                <a:latin typeface="Microsoft YaHei"/>
                <a:cs typeface="Microsoft YaHei"/>
              </a:rPr>
              <a:t>om</a:t>
            </a:r>
            <a:r>
              <a:rPr lang="en-US" altLang="zh-CN" spc="20" dirty="0">
                <a:latin typeface="Microsoft YaHei"/>
                <a:cs typeface="Microsoft YaHei"/>
              </a:rPr>
              <a:t> </a:t>
            </a:r>
            <a:r>
              <a:rPr lang="en-US" altLang="zh-CN" spc="-5" dirty="0">
                <a:latin typeface="Microsoft YaHei"/>
                <a:cs typeface="Microsoft YaHei"/>
              </a:rPr>
              <a:t>po</a:t>
            </a:r>
            <a:r>
              <a:rPr lang="en-US" altLang="zh-CN" spc="-15" dirty="0">
                <a:latin typeface="Microsoft YaHei"/>
                <a:cs typeface="Microsoft YaHei"/>
              </a:rPr>
              <a:t>s</a:t>
            </a:r>
            <a:r>
              <a:rPr lang="en-US" altLang="zh-CN" spc="-5" dirty="0">
                <a:latin typeface="Microsoft YaHei"/>
                <a:cs typeface="Microsoft YaHei"/>
              </a:rPr>
              <a:t>t</a:t>
            </a:r>
            <a:r>
              <a:rPr lang="en-US" altLang="zh-CN" spc="15" dirty="0">
                <a:latin typeface="Microsoft YaHei"/>
                <a:cs typeface="Microsoft YaHei"/>
              </a:rPr>
              <a:t> </a:t>
            </a:r>
            <a:r>
              <a:rPr lang="en-US" altLang="zh-CN" spc="-5" dirty="0">
                <a:latin typeface="Microsoft YaHei"/>
                <a:cs typeface="Microsoft YaHei"/>
              </a:rPr>
              <a:t>WHERE</a:t>
            </a:r>
            <a:r>
              <a:rPr lang="en-US" altLang="zh-CN" spc="5" dirty="0">
                <a:latin typeface="Microsoft YaHei"/>
                <a:cs typeface="Microsoft YaHei"/>
              </a:rPr>
              <a:t> </a:t>
            </a:r>
            <a:r>
              <a:rPr lang="en-US" altLang="zh-CN" spc="-5" dirty="0">
                <a:latin typeface="Microsoft YaHei"/>
                <a:cs typeface="Microsoft YaHei"/>
              </a:rPr>
              <a:t>title</a:t>
            </a:r>
            <a:r>
              <a:rPr lang="en-US" altLang="zh-CN" dirty="0">
                <a:latin typeface="Microsoft YaHei"/>
                <a:cs typeface="Microsoft YaHei"/>
              </a:rPr>
              <a:t> </a:t>
            </a:r>
            <a:r>
              <a:rPr lang="en-US" altLang="zh-CN" spc="-5" dirty="0">
                <a:latin typeface="Microsoft YaHei"/>
                <a:cs typeface="Microsoft YaHei"/>
              </a:rPr>
              <a:t>li</a:t>
            </a:r>
            <a:r>
              <a:rPr lang="en-US" altLang="zh-CN" spc="-30" dirty="0">
                <a:latin typeface="Microsoft YaHei"/>
                <a:cs typeface="Microsoft YaHei"/>
              </a:rPr>
              <a:t>k</a:t>
            </a:r>
            <a:r>
              <a:rPr lang="en-US" altLang="zh-CN" dirty="0">
                <a:latin typeface="Microsoft YaHei"/>
                <a:cs typeface="Microsoft YaHei"/>
              </a:rPr>
              <a:t>e</a:t>
            </a:r>
            <a:r>
              <a:rPr lang="en-US" altLang="zh-CN" spc="-5" dirty="0">
                <a:latin typeface="Microsoft YaHei"/>
                <a:cs typeface="Microsoft YaHei"/>
              </a:rPr>
              <a:t> </a:t>
            </a:r>
            <a:r>
              <a:rPr lang="en-US" altLang="zh-CN" dirty="0">
                <a:latin typeface="Microsoft YaHei"/>
                <a:cs typeface="Microsoft YaHei"/>
              </a:rPr>
              <a:t>‘</a:t>
            </a:r>
            <a:r>
              <a:rPr lang="zh-CN" altLang="en-US" dirty="0">
                <a:solidFill>
                  <a:srgbClr val="FF0000"/>
                </a:solidFill>
                <a:latin typeface="Microsoft YaHei"/>
                <a:cs typeface="Microsoft YaHei"/>
              </a:rPr>
              <a:t>北京</a:t>
            </a:r>
            <a:r>
              <a:rPr lang="en-US" altLang="zh-CN" spc="-15" dirty="0">
                <a:solidFill>
                  <a:srgbClr val="FF0000"/>
                </a:solidFill>
                <a:latin typeface="Microsoft YaHei"/>
                <a:cs typeface="Microsoft YaHei"/>
              </a:rPr>
              <a:t>%</a:t>
            </a:r>
            <a:r>
              <a:rPr lang="en-US" altLang="zh-CN" dirty="0">
                <a:latin typeface="Microsoft YaHei"/>
                <a:cs typeface="Microsoft YaHei"/>
              </a:rPr>
              <a:t>' </a:t>
            </a:r>
            <a:r>
              <a:rPr lang="en-US" altLang="zh-CN" spc="-5" dirty="0">
                <a:latin typeface="Microsoft YaHei"/>
                <a:cs typeface="Microsoft YaHei"/>
              </a:rPr>
              <a:t>;</a:t>
            </a:r>
            <a:endParaRPr lang="en-US" altLang="zh-CN" dirty="0">
              <a:latin typeface="Microsoft YaHei"/>
              <a:cs typeface="Microsoft YaHei"/>
            </a:endParaRPr>
          </a:p>
          <a:p>
            <a:pPr marL="413384">
              <a:lnSpc>
                <a:spcPct val="100000"/>
              </a:lnSpc>
              <a:spcBef>
                <a:spcPts val="480"/>
              </a:spcBef>
            </a:pPr>
            <a:r>
              <a:rPr lang="en-US" altLang="zh-CN" sz="2000" dirty="0">
                <a:latin typeface="Microsoft YaHei"/>
                <a:cs typeface="Microsoft YaHei"/>
              </a:rPr>
              <a:t>298</a:t>
            </a:r>
            <a:r>
              <a:rPr lang="en-US" altLang="zh-CN" sz="2000" spc="-5" dirty="0">
                <a:latin typeface="Microsoft YaHei"/>
                <a:cs typeface="Microsoft YaHei"/>
              </a:rPr>
              <a:t> </a:t>
            </a:r>
            <a:r>
              <a:rPr lang="en-US" altLang="zh-CN" sz="2000" spc="-25" dirty="0">
                <a:latin typeface="Microsoft YaHei"/>
                <a:cs typeface="Microsoft YaHei"/>
              </a:rPr>
              <a:t>r</a:t>
            </a:r>
            <a:r>
              <a:rPr lang="en-US" altLang="zh-CN" sz="2000" dirty="0">
                <a:latin typeface="Microsoft YaHei"/>
                <a:cs typeface="Microsoft YaHei"/>
              </a:rPr>
              <a:t>ows</a:t>
            </a:r>
            <a:r>
              <a:rPr lang="en-US" altLang="zh-CN" sz="2000" spc="-35" dirty="0">
                <a:latin typeface="Microsoft YaHei"/>
                <a:cs typeface="Microsoft YaHei"/>
              </a:rPr>
              <a:t> </a:t>
            </a:r>
            <a:r>
              <a:rPr lang="en-US" altLang="zh-CN" sz="2000" spc="-5" dirty="0">
                <a:latin typeface="Microsoft YaHei"/>
                <a:cs typeface="Microsoft YaHei"/>
              </a:rPr>
              <a:t>i</a:t>
            </a:r>
            <a:r>
              <a:rPr lang="en-US" altLang="zh-CN" sz="2000" dirty="0">
                <a:latin typeface="Microsoft YaHei"/>
                <a:cs typeface="Microsoft YaHei"/>
              </a:rPr>
              <a:t>n set </a:t>
            </a:r>
            <a:r>
              <a:rPr lang="en-US" altLang="zh-CN" sz="2000" spc="5" dirty="0">
                <a:latin typeface="Microsoft YaHei"/>
                <a:cs typeface="Microsoft YaHei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Microsoft YaHei"/>
                <a:cs typeface="Microsoft YaHei"/>
              </a:rPr>
              <a:t>0.01</a:t>
            </a:r>
            <a:r>
              <a:rPr lang="en-US" altLang="zh-CN" sz="2000" b="1" spc="-2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lang="en-US" altLang="zh-CN" sz="2000" dirty="0">
                <a:latin typeface="Microsoft YaHei"/>
                <a:cs typeface="Microsoft YaHei"/>
              </a:rPr>
              <a:t>sec)</a:t>
            </a:r>
          </a:p>
          <a:p>
            <a:pPr marL="413384">
              <a:lnSpc>
                <a:spcPct val="100000"/>
              </a:lnSpc>
              <a:spcBef>
                <a:spcPts val="560"/>
              </a:spcBef>
            </a:pPr>
            <a:r>
              <a:rPr lang="en-US" altLang="zh-CN" sz="2000" spc="-5" dirty="0">
                <a:latin typeface="Microsoft YaHei"/>
                <a:cs typeface="Microsoft YaHei"/>
              </a:rPr>
              <a:t>My</a:t>
            </a:r>
            <a:r>
              <a:rPr lang="en-US" altLang="zh-CN" sz="2000" spc="-10" dirty="0">
                <a:latin typeface="Microsoft YaHei"/>
                <a:cs typeface="Microsoft YaHei"/>
              </a:rPr>
              <a:t>S</a:t>
            </a:r>
            <a:r>
              <a:rPr lang="en-US" altLang="zh-CN" sz="2000" dirty="0">
                <a:latin typeface="Microsoft YaHei"/>
                <a:cs typeface="Microsoft YaHei"/>
              </a:rPr>
              <a:t>Q</a:t>
            </a:r>
            <a:r>
              <a:rPr lang="en-US" altLang="zh-CN" sz="2000" spc="-5" dirty="0">
                <a:latin typeface="Microsoft YaHei"/>
                <a:cs typeface="Microsoft YaHei"/>
              </a:rPr>
              <a:t>L</a:t>
            </a:r>
            <a:r>
              <a:rPr lang="en-US" altLang="zh-CN" sz="2000" dirty="0">
                <a:latin typeface="Microsoft YaHei"/>
                <a:cs typeface="Microsoft YaHei"/>
              </a:rPr>
              <a:t>&gt;</a:t>
            </a:r>
            <a:r>
              <a:rPr lang="en-US" altLang="zh-CN" sz="2000" spc="-15" dirty="0">
                <a:latin typeface="Microsoft YaHei"/>
                <a:cs typeface="Microsoft YaHei"/>
              </a:rPr>
              <a:t> </a:t>
            </a:r>
            <a:r>
              <a:rPr lang="en-US" altLang="zh-CN" spc="-15" dirty="0">
                <a:latin typeface="Microsoft YaHei"/>
                <a:cs typeface="Microsoft YaHei"/>
              </a:rPr>
              <a:t>s</a:t>
            </a:r>
            <a:r>
              <a:rPr lang="en-US" altLang="zh-CN" spc="-5" dirty="0">
                <a:latin typeface="Microsoft YaHei"/>
                <a:cs typeface="Microsoft YaHei"/>
              </a:rPr>
              <a:t>elec</a:t>
            </a:r>
            <a:r>
              <a:rPr lang="en-US" altLang="zh-CN" dirty="0">
                <a:latin typeface="Microsoft YaHei"/>
                <a:cs typeface="Microsoft YaHei"/>
              </a:rPr>
              <a:t>t</a:t>
            </a:r>
            <a:r>
              <a:rPr lang="en-US" altLang="zh-CN" spc="20" dirty="0">
                <a:latin typeface="Microsoft YaHei"/>
                <a:cs typeface="Microsoft YaHei"/>
              </a:rPr>
              <a:t> </a:t>
            </a:r>
            <a:r>
              <a:rPr lang="en-US" altLang="zh-CN" dirty="0">
                <a:latin typeface="Microsoft YaHei"/>
                <a:cs typeface="Microsoft YaHei"/>
              </a:rPr>
              <a:t>*</a:t>
            </a:r>
            <a:r>
              <a:rPr lang="en-US" altLang="zh-CN" spc="-5" dirty="0">
                <a:latin typeface="Microsoft YaHei"/>
                <a:cs typeface="Microsoft YaHei"/>
              </a:rPr>
              <a:t> f</a:t>
            </a:r>
            <a:r>
              <a:rPr lang="en-US" altLang="zh-CN" spc="-30" dirty="0">
                <a:latin typeface="Microsoft YaHei"/>
                <a:cs typeface="Microsoft YaHei"/>
              </a:rPr>
              <a:t>r</a:t>
            </a:r>
            <a:r>
              <a:rPr lang="en-US" altLang="zh-CN" spc="-5" dirty="0">
                <a:latin typeface="Microsoft YaHei"/>
                <a:cs typeface="Microsoft YaHei"/>
              </a:rPr>
              <a:t>om</a:t>
            </a:r>
            <a:r>
              <a:rPr lang="en-US" altLang="zh-CN" spc="20" dirty="0">
                <a:latin typeface="Microsoft YaHei"/>
                <a:cs typeface="Microsoft YaHei"/>
              </a:rPr>
              <a:t> </a:t>
            </a:r>
            <a:r>
              <a:rPr lang="en-US" altLang="zh-CN" spc="-5" dirty="0">
                <a:latin typeface="Microsoft YaHei"/>
                <a:cs typeface="Microsoft YaHei"/>
              </a:rPr>
              <a:t>po</a:t>
            </a:r>
            <a:r>
              <a:rPr lang="en-US" altLang="zh-CN" spc="-15" dirty="0">
                <a:latin typeface="Microsoft YaHei"/>
                <a:cs typeface="Microsoft YaHei"/>
              </a:rPr>
              <a:t>s</a:t>
            </a:r>
            <a:r>
              <a:rPr lang="en-US" altLang="zh-CN" spc="-5" dirty="0">
                <a:latin typeface="Microsoft YaHei"/>
                <a:cs typeface="Microsoft YaHei"/>
              </a:rPr>
              <a:t>t</a:t>
            </a:r>
            <a:r>
              <a:rPr lang="en-US" altLang="zh-CN" spc="15" dirty="0">
                <a:latin typeface="Microsoft YaHei"/>
                <a:cs typeface="Microsoft YaHei"/>
              </a:rPr>
              <a:t> </a:t>
            </a:r>
            <a:r>
              <a:rPr lang="en-US" altLang="zh-CN" spc="-5" dirty="0">
                <a:latin typeface="Microsoft YaHei"/>
                <a:cs typeface="Microsoft YaHei"/>
              </a:rPr>
              <a:t>WHERE</a:t>
            </a:r>
            <a:r>
              <a:rPr lang="en-US" altLang="zh-CN" spc="5" dirty="0">
                <a:latin typeface="Microsoft YaHei"/>
                <a:cs typeface="Microsoft YaHei"/>
              </a:rPr>
              <a:t> </a:t>
            </a:r>
            <a:r>
              <a:rPr lang="en-US" altLang="zh-CN" spc="-5" dirty="0">
                <a:latin typeface="Microsoft YaHei"/>
                <a:cs typeface="Microsoft YaHei"/>
              </a:rPr>
              <a:t>title</a:t>
            </a:r>
            <a:r>
              <a:rPr lang="en-US" altLang="zh-CN" dirty="0">
                <a:latin typeface="Microsoft YaHei"/>
                <a:cs typeface="Microsoft YaHei"/>
              </a:rPr>
              <a:t> </a:t>
            </a:r>
            <a:r>
              <a:rPr lang="en-US" altLang="zh-CN" spc="-5" dirty="0">
                <a:latin typeface="Microsoft YaHei"/>
                <a:cs typeface="Microsoft YaHei"/>
              </a:rPr>
              <a:t>li</a:t>
            </a:r>
            <a:r>
              <a:rPr lang="en-US" altLang="zh-CN" spc="-30" dirty="0">
                <a:latin typeface="Microsoft YaHei"/>
                <a:cs typeface="Microsoft YaHei"/>
              </a:rPr>
              <a:t>k</a:t>
            </a:r>
            <a:r>
              <a:rPr lang="en-US" altLang="zh-CN" dirty="0">
                <a:latin typeface="Microsoft YaHei"/>
                <a:cs typeface="Microsoft YaHei"/>
              </a:rPr>
              <a:t>e</a:t>
            </a:r>
            <a:r>
              <a:rPr lang="en-US" altLang="zh-CN" spc="-5" dirty="0">
                <a:latin typeface="Microsoft YaHei"/>
                <a:cs typeface="Microsoft YaHei"/>
              </a:rPr>
              <a:t> </a:t>
            </a:r>
            <a:r>
              <a:rPr lang="en-US" altLang="zh-CN" spc="-10" dirty="0">
                <a:latin typeface="Microsoft YaHei"/>
                <a:cs typeface="Microsoft YaHei"/>
              </a:rPr>
              <a:t>'</a:t>
            </a:r>
            <a:r>
              <a:rPr lang="en-US" altLang="zh-CN" sz="2400" b="1" dirty="0">
                <a:solidFill>
                  <a:srgbClr val="FF0000"/>
                </a:solidFill>
                <a:latin typeface="Microsoft YaHei"/>
                <a:cs typeface="Microsoft YaHei"/>
              </a:rPr>
              <a:t>%</a:t>
            </a:r>
            <a:r>
              <a:rPr lang="zh-CN" altLang="en-US" dirty="0">
                <a:latin typeface="Microsoft YaHei"/>
                <a:cs typeface="Microsoft YaHei"/>
              </a:rPr>
              <a:t>北</a:t>
            </a:r>
            <a:r>
              <a:rPr lang="zh-CN" altLang="en-US" spc="-5" dirty="0">
                <a:latin typeface="Microsoft YaHei"/>
                <a:cs typeface="Microsoft YaHei"/>
              </a:rPr>
              <a:t>京</a:t>
            </a:r>
            <a:r>
              <a:rPr lang="en-US" altLang="zh-CN" spc="-10" dirty="0">
                <a:latin typeface="Microsoft YaHei"/>
                <a:cs typeface="Microsoft YaHei"/>
              </a:rPr>
              <a:t>%</a:t>
            </a:r>
            <a:r>
              <a:rPr lang="en-US" altLang="zh-CN" dirty="0">
                <a:latin typeface="Microsoft YaHei"/>
                <a:cs typeface="Microsoft YaHei"/>
              </a:rPr>
              <a:t>'</a:t>
            </a:r>
            <a:r>
              <a:rPr lang="en-US" altLang="zh-CN" spc="10" dirty="0">
                <a:latin typeface="Microsoft YaHei"/>
                <a:cs typeface="Microsoft YaHei"/>
              </a:rPr>
              <a:t> </a:t>
            </a:r>
            <a:r>
              <a:rPr lang="en-US" altLang="zh-CN" spc="-5" dirty="0">
                <a:latin typeface="Microsoft YaHei"/>
                <a:cs typeface="Microsoft YaHei"/>
              </a:rPr>
              <a:t>;</a:t>
            </a:r>
            <a:endParaRPr lang="en-US" altLang="zh-CN" dirty="0">
              <a:latin typeface="Microsoft YaHei"/>
              <a:cs typeface="Microsoft YaHei"/>
            </a:endParaRPr>
          </a:p>
          <a:p>
            <a:pPr marL="413384">
              <a:lnSpc>
                <a:spcPct val="100000"/>
              </a:lnSpc>
              <a:spcBef>
                <a:spcPts val="495"/>
              </a:spcBef>
            </a:pPr>
            <a:r>
              <a:rPr lang="en-US" altLang="zh-CN" sz="2000" dirty="0">
                <a:latin typeface="Microsoft YaHei"/>
                <a:cs typeface="Microsoft YaHei"/>
              </a:rPr>
              <a:t>572</a:t>
            </a:r>
            <a:r>
              <a:rPr lang="en-US" altLang="zh-CN" sz="2000" spc="-5" dirty="0">
                <a:latin typeface="Microsoft YaHei"/>
                <a:cs typeface="Microsoft YaHei"/>
              </a:rPr>
              <a:t> </a:t>
            </a:r>
            <a:r>
              <a:rPr lang="en-US" altLang="zh-CN" sz="2000" spc="-25" dirty="0">
                <a:latin typeface="Microsoft YaHei"/>
                <a:cs typeface="Microsoft YaHei"/>
              </a:rPr>
              <a:t>r</a:t>
            </a:r>
            <a:r>
              <a:rPr lang="en-US" altLang="zh-CN" sz="2000" dirty="0">
                <a:latin typeface="Microsoft YaHei"/>
                <a:cs typeface="Microsoft YaHei"/>
              </a:rPr>
              <a:t>ows</a:t>
            </a:r>
            <a:r>
              <a:rPr lang="en-US" altLang="zh-CN" sz="2000" spc="-35" dirty="0">
                <a:latin typeface="Microsoft YaHei"/>
                <a:cs typeface="Microsoft YaHei"/>
              </a:rPr>
              <a:t> </a:t>
            </a:r>
            <a:r>
              <a:rPr lang="en-US" altLang="zh-CN" sz="2000" spc="-5" dirty="0">
                <a:latin typeface="Microsoft YaHei"/>
                <a:cs typeface="Microsoft YaHei"/>
              </a:rPr>
              <a:t>i</a:t>
            </a:r>
            <a:r>
              <a:rPr lang="en-US" altLang="zh-CN" sz="2000" dirty="0">
                <a:latin typeface="Microsoft YaHei"/>
                <a:cs typeface="Microsoft YaHei"/>
              </a:rPr>
              <a:t>n set </a:t>
            </a:r>
            <a:r>
              <a:rPr lang="en-US" altLang="zh-CN" sz="2000" spc="5" dirty="0">
                <a:latin typeface="Microsoft YaHei"/>
                <a:cs typeface="Microsoft YaHei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Microsoft YaHei"/>
                <a:cs typeface="Microsoft YaHei"/>
              </a:rPr>
              <a:t>3.27</a:t>
            </a:r>
            <a:r>
              <a:rPr lang="en-US" altLang="zh-CN" sz="2000" b="1" spc="-2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lang="en-US" altLang="zh-CN" sz="2000" dirty="0">
                <a:latin typeface="Microsoft YaHei"/>
                <a:cs typeface="Microsoft YaHei"/>
              </a:rPr>
              <a:t>sec)</a:t>
            </a:r>
          </a:p>
        </p:txBody>
      </p:sp>
    </p:spTree>
    <p:extLst>
      <p:ext uri="{BB962C8B-B14F-4D97-AF65-F5344CB8AC3E}">
        <p14:creationId xmlns:p14="http://schemas.microsoft.com/office/powerpoint/2010/main" val="90160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381000" y="440978"/>
            <a:ext cx="758190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CC33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zh-CN" altLang="en-US" kern="0" dirty="0" smtClean="0"/>
              <a:t>例</a:t>
            </a:r>
            <a:r>
              <a:rPr lang="en-US" altLang="zh-CN" kern="0" dirty="0" smtClean="0"/>
              <a:t>3</a:t>
            </a:r>
            <a:r>
              <a:rPr lang="zh-CN" altLang="en-US" kern="0" dirty="0" smtClean="0"/>
              <a:t>：</a:t>
            </a:r>
            <a:r>
              <a:rPr lang="en-US" altLang="zh-CN" kern="0" dirty="0" smtClean="0"/>
              <a:t>count </a:t>
            </a:r>
            <a:r>
              <a:rPr lang="zh-CN" altLang="en-US" kern="0" dirty="0" smtClean="0"/>
              <a:t>少用</a:t>
            </a:r>
            <a:endParaRPr lang="zh-CN" altLang="en-US" kern="0" dirty="0"/>
          </a:p>
        </p:txBody>
      </p:sp>
      <p:sp>
        <p:nvSpPr>
          <p:cNvPr id="5" name="object 4"/>
          <p:cNvSpPr txBox="1"/>
          <p:nvPr/>
        </p:nvSpPr>
        <p:spPr>
          <a:xfrm>
            <a:off x="393700" y="1371600"/>
            <a:ext cx="7754620" cy="492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Microsoft YaHei"/>
              <a:buChar char="•"/>
              <a:tabLst>
                <a:tab pos="356235" algn="l"/>
              </a:tabLst>
            </a:pPr>
            <a:r>
              <a:rPr sz="3200" spc="-5" dirty="0">
                <a:latin typeface="Microsoft YaHei"/>
                <a:cs typeface="Microsoft YaHei"/>
              </a:rPr>
              <a:t>MyISA</a:t>
            </a:r>
            <a:r>
              <a:rPr sz="3200" dirty="0">
                <a:latin typeface="Microsoft YaHei"/>
                <a:cs typeface="Microsoft YaHei"/>
              </a:rPr>
              <a:t>M</a:t>
            </a:r>
            <a:r>
              <a:rPr sz="3200" spc="-15" dirty="0">
                <a:latin typeface="Microsoft YaHei"/>
                <a:cs typeface="Microsoft YaHei"/>
              </a:rPr>
              <a:t> </a:t>
            </a:r>
            <a:r>
              <a:rPr sz="3200" spc="-40" dirty="0">
                <a:latin typeface="Microsoft YaHei"/>
                <a:cs typeface="Microsoft YaHei"/>
              </a:rPr>
              <a:t>V</a:t>
            </a:r>
            <a:r>
              <a:rPr sz="3200" dirty="0">
                <a:latin typeface="Microsoft YaHei"/>
                <a:cs typeface="Microsoft YaHei"/>
              </a:rPr>
              <a:t>S INNODB</a:t>
            </a:r>
          </a:p>
          <a:p>
            <a:pPr marL="927100" lvl="1" indent="-457200">
              <a:lnSpc>
                <a:spcPct val="100000"/>
              </a:lnSpc>
              <a:spcBef>
                <a:spcPts val="680"/>
              </a:spcBef>
              <a:buFont typeface="Wingdings"/>
              <a:buChar char=""/>
              <a:tabLst>
                <a:tab pos="927735" algn="l"/>
              </a:tabLst>
            </a:pPr>
            <a:r>
              <a:rPr lang="zh-CN" altLang="en-US" sz="2800" spc="-5" dirty="0" smtClean="0">
                <a:latin typeface="Microsoft YaHei"/>
                <a:cs typeface="Microsoft YaHei"/>
              </a:rPr>
              <a:t>不</a:t>
            </a:r>
            <a:r>
              <a:rPr sz="2800" spc="-5" dirty="0" smtClean="0">
                <a:latin typeface="Microsoft YaHei"/>
                <a:cs typeface="Microsoft YaHei"/>
              </a:rPr>
              <a:t>带 </a:t>
            </a:r>
            <a:r>
              <a:rPr sz="2800" spc="-5" dirty="0">
                <a:latin typeface="Microsoft YaHei"/>
                <a:cs typeface="Microsoft YaHei"/>
              </a:rPr>
              <a:t>WHERE </a:t>
            </a:r>
            <a:r>
              <a:rPr sz="2800" spc="-40" dirty="0">
                <a:latin typeface="Microsoft YaHei"/>
                <a:cs typeface="Microsoft YaHei"/>
              </a:rPr>
              <a:t>C</a:t>
            </a:r>
            <a:r>
              <a:rPr sz="2800" spc="-5" dirty="0">
                <a:latin typeface="Microsoft YaHei"/>
                <a:cs typeface="Microsoft YaHei"/>
              </a:rPr>
              <a:t>OUN</a:t>
            </a:r>
            <a:r>
              <a:rPr sz="2800" dirty="0">
                <a:latin typeface="Microsoft YaHei"/>
                <a:cs typeface="Microsoft YaHei"/>
              </a:rPr>
              <a:t>T</a:t>
            </a:r>
            <a:r>
              <a:rPr sz="2800" spc="-5" dirty="0">
                <a:latin typeface="Microsoft YaHei"/>
                <a:cs typeface="Microsoft YaHei"/>
              </a:rPr>
              <a:t>()</a:t>
            </a:r>
            <a:endParaRPr sz="2800" dirty="0">
              <a:latin typeface="Microsoft YaHei"/>
              <a:cs typeface="Microsoft YaHei"/>
            </a:endParaRPr>
          </a:p>
          <a:p>
            <a:pPr marL="927100" lvl="1" indent="-457200">
              <a:lnSpc>
                <a:spcPct val="100000"/>
              </a:lnSpc>
              <a:spcBef>
                <a:spcPts val="670"/>
              </a:spcBef>
              <a:buFont typeface="Wingdings"/>
              <a:buChar char=""/>
              <a:tabLst>
                <a:tab pos="927735" algn="l"/>
                <a:tab pos="3065780" algn="l"/>
              </a:tabLst>
            </a:pPr>
            <a:r>
              <a:rPr sz="2800" spc="-5" dirty="0">
                <a:latin typeface="Microsoft YaHei"/>
                <a:cs typeface="Microsoft YaHei"/>
              </a:rPr>
              <a:t>带 WHERE</a:t>
            </a:r>
            <a:r>
              <a:rPr sz="2800" dirty="0">
                <a:latin typeface="Microsoft YaHei"/>
                <a:cs typeface="Microsoft YaHei"/>
              </a:rPr>
              <a:t>	</a:t>
            </a:r>
            <a:r>
              <a:rPr sz="2800" spc="-40" dirty="0">
                <a:latin typeface="Microsoft YaHei"/>
                <a:cs typeface="Microsoft YaHei"/>
              </a:rPr>
              <a:t>C</a:t>
            </a:r>
            <a:r>
              <a:rPr sz="2800" spc="-5" dirty="0">
                <a:latin typeface="Microsoft YaHei"/>
                <a:cs typeface="Microsoft YaHei"/>
              </a:rPr>
              <a:t>OUN</a:t>
            </a:r>
            <a:r>
              <a:rPr sz="2800" dirty="0">
                <a:latin typeface="Microsoft YaHei"/>
                <a:cs typeface="Microsoft YaHei"/>
              </a:rPr>
              <a:t>T</a:t>
            </a:r>
            <a:r>
              <a:rPr sz="2800" spc="-5" dirty="0">
                <a:latin typeface="Microsoft YaHei"/>
                <a:cs typeface="Microsoft YaHei"/>
              </a:rPr>
              <a:t>()</a:t>
            </a:r>
            <a:endParaRPr sz="2800" dirty="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3200" spc="-45" dirty="0">
                <a:solidFill>
                  <a:srgbClr val="FF0000"/>
                </a:solidFill>
                <a:latin typeface="Microsoft YaHei"/>
                <a:cs typeface="Microsoft YaHei"/>
              </a:rPr>
              <a:t>C</a:t>
            </a:r>
            <a:r>
              <a:rPr sz="3200" dirty="0">
                <a:solidFill>
                  <a:srgbClr val="FF0000"/>
                </a:solidFill>
                <a:latin typeface="Microsoft YaHei"/>
                <a:cs typeface="Microsoft YaHei"/>
              </a:rPr>
              <a:t>OUNT(</a:t>
            </a:r>
            <a:r>
              <a:rPr sz="3200" spc="5" dirty="0">
                <a:solidFill>
                  <a:srgbClr val="FF0000"/>
                </a:solidFill>
                <a:latin typeface="Microsoft YaHei"/>
                <a:cs typeface="Microsoft YaHei"/>
              </a:rPr>
              <a:t>*</a:t>
            </a:r>
            <a:r>
              <a:rPr sz="3200" spc="-10" dirty="0">
                <a:solidFill>
                  <a:srgbClr val="FF0000"/>
                </a:solidFill>
                <a:latin typeface="Microsoft YaHei"/>
                <a:cs typeface="Microsoft YaHei"/>
              </a:rPr>
              <a:t>)</a:t>
            </a:r>
            <a:r>
              <a:rPr sz="3200" dirty="0" err="1">
                <a:solidFill>
                  <a:srgbClr val="FF0000"/>
                </a:solidFill>
                <a:latin typeface="Microsoft YaHei"/>
                <a:cs typeface="Microsoft YaHei"/>
              </a:rPr>
              <a:t>的资源开销大，</a:t>
            </a:r>
            <a:r>
              <a:rPr sz="3200" dirty="0" err="1" smtClean="0">
                <a:solidFill>
                  <a:srgbClr val="FF0000"/>
                </a:solidFill>
                <a:latin typeface="Microsoft YaHei"/>
                <a:cs typeface="Microsoft YaHei"/>
              </a:rPr>
              <a:t>尽</a:t>
            </a:r>
            <a:r>
              <a:rPr sz="3200" spc="-15" dirty="0" err="1" smtClean="0">
                <a:solidFill>
                  <a:srgbClr val="FF0000"/>
                </a:solidFill>
                <a:latin typeface="Microsoft YaHei"/>
                <a:cs typeface="Microsoft YaHei"/>
              </a:rPr>
              <a:t>量</a:t>
            </a:r>
            <a:r>
              <a:rPr lang="zh-CN" altLang="en-US" sz="3200" strike="dblStrike" dirty="0" smtClean="0">
                <a:solidFill>
                  <a:srgbClr val="FF0000"/>
                </a:solidFill>
                <a:latin typeface="Microsoft YaHei"/>
                <a:cs typeface="Microsoft YaHei"/>
              </a:rPr>
              <a:t>不</a:t>
            </a:r>
            <a:r>
              <a:rPr sz="3200" strike="dblStrike" spc="-15" dirty="0" err="1" smtClean="0">
                <a:solidFill>
                  <a:srgbClr val="FF0000"/>
                </a:solidFill>
                <a:latin typeface="Microsoft YaHei"/>
                <a:cs typeface="Microsoft YaHei"/>
              </a:rPr>
              <a:t>用</a:t>
            </a:r>
            <a:r>
              <a:rPr sz="3200" strike="noStrike" dirty="0" err="1" smtClean="0">
                <a:solidFill>
                  <a:srgbClr val="FF0000"/>
                </a:solidFill>
                <a:latin typeface="Microsoft YaHei"/>
                <a:cs typeface="Microsoft YaHei"/>
              </a:rPr>
              <a:t>少用</a:t>
            </a:r>
            <a:endParaRPr sz="3200" dirty="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3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spc="5" dirty="0">
                <a:latin typeface="Microsoft YaHei"/>
                <a:cs typeface="Microsoft YaHei"/>
              </a:rPr>
              <a:t>计数统计</a:t>
            </a:r>
            <a:endParaRPr sz="3200" dirty="0">
              <a:latin typeface="Microsoft YaHei"/>
              <a:cs typeface="Microsoft YaHei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  <a:tabLst>
                <a:tab pos="927100" algn="l"/>
              </a:tabLst>
            </a:pPr>
            <a:r>
              <a:rPr sz="2800" spc="-5" dirty="0">
                <a:latin typeface="Wingdings"/>
                <a:cs typeface="Wingdings"/>
              </a:rPr>
              <a:t></a:t>
            </a:r>
            <a:r>
              <a:rPr sz="2800" spc="-5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Microsoft YaHei"/>
                <a:cs typeface="Microsoft YaHei"/>
              </a:rPr>
              <a:t>实时统计：</a:t>
            </a:r>
            <a:r>
              <a:rPr sz="2800" spc="-15" dirty="0">
                <a:latin typeface="Microsoft YaHei"/>
                <a:cs typeface="Microsoft YaHei"/>
              </a:rPr>
              <a:t>用</a:t>
            </a:r>
            <a:r>
              <a:rPr sz="2800" spc="-5" dirty="0">
                <a:latin typeface="Microsoft YaHei"/>
                <a:cs typeface="Microsoft YaHei"/>
              </a:rPr>
              <a:t>memcach</a:t>
            </a:r>
            <a:r>
              <a:rPr sz="2800" spc="-15" dirty="0">
                <a:latin typeface="Microsoft YaHei"/>
                <a:cs typeface="Microsoft YaHei"/>
              </a:rPr>
              <a:t>e</a:t>
            </a:r>
            <a:r>
              <a:rPr sz="2800" spc="-5" dirty="0">
                <a:latin typeface="Microsoft YaHei"/>
                <a:cs typeface="Microsoft YaHei"/>
              </a:rPr>
              <a:t>，双</a:t>
            </a:r>
            <a:r>
              <a:rPr sz="2800" spc="5" dirty="0">
                <a:latin typeface="Microsoft YaHei"/>
                <a:cs typeface="Microsoft YaHei"/>
              </a:rPr>
              <a:t>向</a:t>
            </a:r>
            <a:r>
              <a:rPr sz="2800" spc="-5" dirty="0">
                <a:latin typeface="Microsoft YaHei"/>
                <a:cs typeface="Microsoft YaHei"/>
              </a:rPr>
              <a:t>更新</a:t>
            </a:r>
            <a:r>
              <a:rPr sz="2800" spc="5" dirty="0">
                <a:latin typeface="Microsoft YaHei"/>
                <a:cs typeface="Microsoft YaHei"/>
              </a:rPr>
              <a:t>，</a:t>
            </a:r>
            <a:r>
              <a:rPr sz="2800" spc="-5" dirty="0">
                <a:latin typeface="Microsoft YaHei"/>
                <a:cs typeface="Microsoft YaHei"/>
              </a:rPr>
              <a:t>凌晨</a:t>
            </a:r>
            <a:endParaRPr sz="2800" dirty="0">
              <a:latin typeface="Microsoft YaHei"/>
              <a:cs typeface="Microsoft YaHei"/>
            </a:endParaRPr>
          </a:p>
          <a:p>
            <a:pPr marL="927100">
              <a:lnSpc>
                <a:spcPct val="100000"/>
              </a:lnSpc>
            </a:pPr>
            <a:r>
              <a:rPr sz="2800" spc="-10" dirty="0">
                <a:latin typeface="Microsoft YaHei"/>
                <a:cs typeface="Microsoft YaHei"/>
              </a:rPr>
              <a:t>跑</a:t>
            </a:r>
            <a:r>
              <a:rPr sz="2800" spc="-5" dirty="0">
                <a:latin typeface="Microsoft YaHei"/>
                <a:cs typeface="Microsoft YaHei"/>
              </a:rPr>
              <a:t>基准</a:t>
            </a:r>
            <a:endParaRPr sz="2800" dirty="0">
              <a:latin typeface="Microsoft YaHei"/>
              <a:cs typeface="Microsoft YaHei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  <a:tabLst>
                <a:tab pos="927100" algn="l"/>
              </a:tabLst>
            </a:pPr>
            <a:r>
              <a:rPr sz="2800" spc="-5" dirty="0">
                <a:latin typeface="Wingdings"/>
                <a:cs typeface="Wingdings"/>
              </a:rPr>
              <a:t></a:t>
            </a:r>
            <a:r>
              <a:rPr sz="2800" spc="-5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Microsoft YaHei"/>
                <a:cs typeface="Microsoft YaHei"/>
              </a:rPr>
              <a:t>非实</a:t>
            </a:r>
            <a:r>
              <a:rPr sz="2800" spc="-10" dirty="0">
                <a:latin typeface="Microsoft YaHei"/>
                <a:cs typeface="Microsoft YaHei"/>
              </a:rPr>
              <a:t>时</a:t>
            </a:r>
            <a:r>
              <a:rPr sz="2800" spc="-5" dirty="0">
                <a:latin typeface="Microsoft YaHei"/>
                <a:cs typeface="Microsoft YaHei"/>
              </a:rPr>
              <a:t>统计：尽</a:t>
            </a:r>
            <a:r>
              <a:rPr sz="2800" spc="-15" dirty="0">
                <a:latin typeface="Microsoft YaHei"/>
                <a:cs typeface="Microsoft YaHei"/>
              </a:rPr>
              <a:t>量</a:t>
            </a:r>
            <a:r>
              <a:rPr sz="2800" spc="-5" dirty="0">
                <a:latin typeface="Microsoft YaHei"/>
                <a:cs typeface="Microsoft YaHei"/>
              </a:rPr>
              <a:t>用单独统计表</a:t>
            </a:r>
            <a:r>
              <a:rPr sz="2800" spc="-15" dirty="0">
                <a:latin typeface="Microsoft YaHei"/>
                <a:cs typeface="Microsoft YaHei"/>
              </a:rPr>
              <a:t>，</a:t>
            </a:r>
            <a:r>
              <a:rPr sz="2800" spc="0" dirty="0">
                <a:latin typeface="Microsoft YaHei"/>
                <a:cs typeface="Microsoft YaHei"/>
              </a:rPr>
              <a:t>定</a:t>
            </a:r>
            <a:r>
              <a:rPr sz="2800" spc="-10" dirty="0">
                <a:latin typeface="Microsoft YaHei"/>
                <a:cs typeface="Microsoft YaHei"/>
              </a:rPr>
              <a:t>期</a:t>
            </a:r>
            <a:r>
              <a:rPr sz="2800" spc="-5" dirty="0">
                <a:latin typeface="Microsoft YaHei"/>
                <a:cs typeface="Microsoft YaHei"/>
              </a:rPr>
              <a:t>重算</a:t>
            </a:r>
            <a:endParaRPr sz="2800" dirty="0">
              <a:latin typeface="Microsoft YaHei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41284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381000" y="440978"/>
            <a:ext cx="758190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CC33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zh-CN" altLang="en-US" kern="0" dirty="0" smtClean="0"/>
              <a:t>例</a:t>
            </a:r>
            <a:r>
              <a:rPr lang="en-US" altLang="zh-CN" kern="0" dirty="0" smtClean="0"/>
              <a:t>4</a:t>
            </a:r>
            <a:r>
              <a:rPr lang="zh-CN" altLang="en-US" kern="0" dirty="0" smtClean="0"/>
              <a:t>：分页</a:t>
            </a:r>
            <a:r>
              <a:rPr lang="en-US" altLang="zh-CN" kern="0" dirty="0"/>
              <a:t> </a:t>
            </a:r>
            <a:r>
              <a:rPr lang="en-US" altLang="zh-CN" kern="0" dirty="0" smtClean="0"/>
              <a:t>limit </a:t>
            </a:r>
            <a:endParaRPr lang="zh-CN" altLang="en-US" kern="0" dirty="0"/>
          </a:p>
        </p:txBody>
      </p:sp>
      <p:sp>
        <p:nvSpPr>
          <p:cNvPr id="5" name="object 3"/>
          <p:cNvSpPr txBox="1"/>
          <p:nvPr/>
        </p:nvSpPr>
        <p:spPr>
          <a:xfrm>
            <a:off x="459740" y="1175258"/>
            <a:ext cx="7216140" cy="4393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3000" dirty="0">
                <a:latin typeface="Microsoft YaHei"/>
                <a:cs typeface="Microsoft YaHei"/>
              </a:rPr>
              <a:t>•	传统分页：</a:t>
            </a:r>
          </a:p>
          <a:p>
            <a:pPr marL="927100" indent="-457200">
              <a:lnSpc>
                <a:spcPct val="100000"/>
              </a:lnSpc>
              <a:spcBef>
                <a:spcPts val="590"/>
              </a:spcBef>
              <a:buFont typeface="Wingdings"/>
              <a:buChar char=""/>
              <a:tabLst>
                <a:tab pos="927735" algn="l"/>
              </a:tabLst>
            </a:pPr>
            <a:r>
              <a:rPr sz="2400" spc="-5" dirty="0">
                <a:latin typeface="Microsoft YaHei"/>
                <a:cs typeface="Microsoft YaHei"/>
              </a:rPr>
              <a:t>S</a:t>
            </a:r>
            <a:r>
              <a:rPr sz="2400" spc="-15" dirty="0">
                <a:latin typeface="Microsoft YaHei"/>
                <a:cs typeface="Microsoft YaHei"/>
              </a:rPr>
              <a:t>e</a:t>
            </a:r>
            <a:r>
              <a:rPr sz="2400" spc="-5" dirty="0">
                <a:latin typeface="Microsoft YaHei"/>
                <a:cs typeface="Microsoft YaHei"/>
              </a:rPr>
              <a:t>l</a:t>
            </a:r>
            <a:r>
              <a:rPr sz="2400" spc="-15" dirty="0">
                <a:latin typeface="Microsoft YaHei"/>
                <a:cs typeface="Microsoft YaHei"/>
              </a:rPr>
              <a:t>e</a:t>
            </a:r>
            <a:r>
              <a:rPr sz="2400" spc="-5" dirty="0">
                <a:latin typeface="Microsoft YaHei"/>
                <a:cs typeface="Microsoft YaHei"/>
              </a:rPr>
              <a:t>c</a:t>
            </a:r>
            <a:r>
              <a:rPr sz="2400" dirty="0">
                <a:latin typeface="Microsoft YaHei"/>
                <a:cs typeface="Microsoft YaHei"/>
              </a:rPr>
              <a:t>t</a:t>
            </a:r>
            <a:r>
              <a:rPr sz="2400" spc="20" dirty="0">
                <a:latin typeface="Microsoft YaHei"/>
                <a:cs typeface="Microsoft YaHei"/>
              </a:rPr>
              <a:t> </a:t>
            </a:r>
            <a:r>
              <a:rPr sz="2400" dirty="0">
                <a:latin typeface="Microsoft YaHei"/>
                <a:cs typeface="Microsoft YaHei"/>
              </a:rPr>
              <a:t>* </a:t>
            </a:r>
            <a:r>
              <a:rPr sz="2400" spc="-10" dirty="0">
                <a:latin typeface="Microsoft YaHei"/>
                <a:cs typeface="Microsoft YaHei"/>
              </a:rPr>
              <a:t>f</a:t>
            </a:r>
            <a:r>
              <a:rPr sz="2400" spc="-45" dirty="0">
                <a:latin typeface="Microsoft YaHei"/>
                <a:cs typeface="Microsoft YaHei"/>
              </a:rPr>
              <a:t>r</a:t>
            </a:r>
            <a:r>
              <a:rPr sz="2400" dirty="0">
                <a:latin typeface="Microsoft YaHei"/>
                <a:cs typeface="Microsoft YaHei"/>
              </a:rPr>
              <a:t>om</a:t>
            </a:r>
            <a:r>
              <a:rPr sz="2400" spc="5" dirty="0">
                <a:latin typeface="Microsoft YaHei"/>
                <a:cs typeface="Microsoft YaHei"/>
              </a:rPr>
              <a:t> </a:t>
            </a:r>
            <a:r>
              <a:rPr sz="2400" dirty="0">
                <a:latin typeface="Microsoft YaHei"/>
                <a:cs typeface="Microsoft YaHei"/>
              </a:rPr>
              <a:t>t</a:t>
            </a:r>
            <a:r>
              <a:rPr sz="2400" spc="5" dirty="0">
                <a:latin typeface="Microsoft YaHei"/>
                <a:cs typeface="Microsoft YaHei"/>
              </a:rPr>
              <a:t>a</a:t>
            </a:r>
            <a:r>
              <a:rPr sz="2400" dirty="0">
                <a:latin typeface="Microsoft YaHei"/>
                <a:cs typeface="Microsoft YaHei"/>
              </a:rPr>
              <a:t>ble</a:t>
            </a:r>
            <a:r>
              <a:rPr sz="2400" spc="-5" dirty="0">
                <a:latin typeface="Microsoft YaHei"/>
                <a:cs typeface="Microsoft YaHei"/>
              </a:rPr>
              <a:t> li</a:t>
            </a:r>
            <a:r>
              <a:rPr sz="2400" spc="-15" dirty="0">
                <a:latin typeface="Microsoft YaHei"/>
                <a:cs typeface="Microsoft YaHei"/>
              </a:rPr>
              <a:t>m</a:t>
            </a:r>
            <a:r>
              <a:rPr sz="2400" spc="-5" dirty="0">
                <a:latin typeface="Microsoft YaHei"/>
                <a:cs typeface="Microsoft YaHei"/>
              </a:rPr>
              <a:t>i</a:t>
            </a:r>
            <a:r>
              <a:rPr sz="2400" dirty="0">
                <a:latin typeface="Microsoft YaHei"/>
                <a:cs typeface="Microsoft YaHei"/>
              </a:rPr>
              <a:t>t</a:t>
            </a:r>
            <a:r>
              <a:rPr sz="2400" spc="5" dirty="0">
                <a:latin typeface="Microsoft YaHei"/>
                <a:cs typeface="Microsoft YaHei"/>
              </a:rPr>
              <a:t> </a:t>
            </a:r>
            <a:r>
              <a:rPr sz="2400" spc="-5" dirty="0">
                <a:latin typeface="Microsoft YaHei"/>
                <a:cs typeface="Microsoft YaHei"/>
              </a:rPr>
              <a:t>1</a:t>
            </a:r>
            <a:r>
              <a:rPr sz="2400" spc="-10" dirty="0">
                <a:latin typeface="Microsoft YaHei"/>
                <a:cs typeface="Microsoft YaHei"/>
              </a:rPr>
              <a:t>0</a:t>
            </a:r>
            <a:r>
              <a:rPr sz="2400" spc="-5" dirty="0">
                <a:latin typeface="Microsoft YaHei"/>
                <a:cs typeface="Microsoft YaHei"/>
              </a:rPr>
              <a:t>0</a:t>
            </a:r>
            <a:r>
              <a:rPr sz="2400" spc="-10" dirty="0">
                <a:latin typeface="Microsoft YaHei"/>
                <a:cs typeface="Microsoft YaHei"/>
              </a:rPr>
              <a:t>0</a:t>
            </a:r>
            <a:r>
              <a:rPr sz="2400" spc="-5" dirty="0">
                <a:latin typeface="Microsoft YaHei"/>
                <a:cs typeface="Microsoft YaHei"/>
              </a:rPr>
              <a:t>0,</a:t>
            </a:r>
            <a:r>
              <a:rPr sz="2400" spc="-10" dirty="0">
                <a:latin typeface="Microsoft YaHei"/>
                <a:cs typeface="Microsoft YaHei"/>
              </a:rPr>
              <a:t>1</a:t>
            </a:r>
            <a:r>
              <a:rPr sz="2400" spc="-5" dirty="0">
                <a:latin typeface="Microsoft YaHei"/>
                <a:cs typeface="Microsoft YaHei"/>
              </a:rPr>
              <a:t>0;</a:t>
            </a:r>
            <a:endParaRPr sz="2400" dirty="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Microsoft YaHei"/>
              <a:buChar char="•"/>
              <a:tabLst>
                <a:tab pos="355600" algn="l"/>
              </a:tabLst>
            </a:pPr>
            <a:r>
              <a:rPr sz="3000" spc="-5" dirty="0">
                <a:latin typeface="Microsoft YaHei"/>
                <a:cs typeface="Microsoft YaHei"/>
              </a:rPr>
              <a:t>L</a:t>
            </a:r>
            <a:r>
              <a:rPr sz="3000" spc="-10" dirty="0">
                <a:latin typeface="Microsoft YaHei"/>
                <a:cs typeface="Microsoft YaHei"/>
              </a:rPr>
              <a:t>I</a:t>
            </a:r>
            <a:r>
              <a:rPr sz="3000" spc="-5" dirty="0">
                <a:latin typeface="Microsoft YaHei"/>
                <a:cs typeface="Microsoft YaHei"/>
              </a:rPr>
              <a:t>M</a:t>
            </a:r>
            <a:r>
              <a:rPr sz="3000" spc="-10" dirty="0">
                <a:latin typeface="Microsoft YaHei"/>
                <a:cs typeface="Microsoft YaHei"/>
              </a:rPr>
              <a:t>I</a:t>
            </a:r>
            <a:r>
              <a:rPr sz="3000" spc="-5" dirty="0">
                <a:latin typeface="Microsoft YaHei"/>
                <a:cs typeface="Microsoft YaHei"/>
              </a:rPr>
              <a:t>T</a:t>
            </a:r>
            <a:r>
              <a:rPr sz="3000" dirty="0">
                <a:latin typeface="Microsoft YaHei"/>
                <a:cs typeface="Microsoft YaHei"/>
              </a:rPr>
              <a:t>原理：</a:t>
            </a:r>
          </a:p>
          <a:p>
            <a:pPr marL="469900">
              <a:lnSpc>
                <a:spcPct val="100000"/>
              </a:lnSpc>
              <a:spcBef>
                <a:spcPts val="590"/>
              </a:spcBef>
              <a:tabLst>
                <a:tab pos="927100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Microsoft YaHei"/>
                <a:cs typeface="Microsoft YaHei"/>
              </a:rPr>
              <a:t>Lim</a:t>
            </a:r>
            <a:r>
              <a:rPr sz="2400" spc="-10" dirty="0">
                <a:latin typeface="Microsoft YaHei"/>
                <a:cs typeface="Microsoft YaHei"/>
              </a:rPr>
              <a:t>i</a:t>
            </a:r>
            <a:r>
              <a:rPr sz="2400" spc="-5" dirty="0">
                <a:latin typeface="Microsoft YaHei"/>
                <a:cs typeface="Microsoft YaHei"/>
              </a:rPr>
              <a:t>t</a:t>
            </a:r>
            <a:r>
              <a:rPr sz="2400" spc="10" dirty="0">
                <a:latin typeface="Microsoft YaHei"/>
                <a:cs typeface="Microsoft YaHei"/>
              </a:rPr>
              <a:t> </a:t>
            </a:r>
            <a:r>
              <a:rPr sz="2400" spc="-5" dirty="0">
                <a:latin typeface="Microsoft YaHei"/>
                <a:cs typeface="Microsoft YaHei"/>
              </a:rPr>
              <a:t>1</a:t>
            </a:r>
            <a:r>
              <a:rPr sz="2400" spc="-10" dirty="0">
                <a:latin typeface="Microsoft YaHei"/>
                <a:cs typeface="Microsoft YaHei"/>
              </a:rPr>
              <a:t>0</a:t>
            </a:r>
            <a:r>
              <a:rPr sz="2400" spc="-5" dirty="0">
                <a:latin typeface="Microsoft YaHei"/>
                <a:cs typeface="Microsoft YaHei"/>
              </a:rPr>
              <a:t>0</a:t>
            </a:r>
            <a:r>
              <a:rPr sz="2400" spc="-10" dirty="0">
                <a:latin typeface="Microsoft YaHei"/>
                <a:cs typeface="Microsoft YaHei"/>
              </a:rPr>
              <a:t>0</a:t>
            </a:r>
            <a:r>
              <a:rPr sz="2400" spc="-5" dirty="0">
                <a:latin typeface="Microsoft YaHei"/>
                <a:cs typeface="Microsoft YaHei"/>
              </a:rPr>
              <a:t>0,</a:t>
            </a:r>
            <a:r>
              <a:rPr sz="2400" spc="-10" dirty="0">
                <a:latin typeface="Microsoft YaHei"/>
                <a:cs typeface="Microsoft YaHei"/>
              </a:rPr>
              <a:t>1</a:t>
            </a:r>
            <a:r>
              <a:rPr sz="2400" dirty="0">
                <a:latin typeface="Microsoft YaHei"/>
                <a:cs typeface="Microsoft YaHei"/>
              </a:rPr>
              <a:t>0</a:t>
            </a:r>
          </a:p>
          <a:p>
            <a:pPr marL="469900">
              <a:lnSpc>
                <a:spcPct val="100000"/>
              </a:lnSpc>
              <a:spcBef>
                <a:spcPts val="575"/>
              </a:spcBef>
              <a:tabLst>
                <a:tab pos="927100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 smtClean="0">
                <a:latin typeface="Microsoft YaHei"/>
                <a:cs typeface="Microsoft YaHei"/>
              </a:rPr>
              <a:t>偏</a:t>
            </a:r>
            <a:r>
              <a:rPr lang="zh-CN" altLang="en-US" sz="2400" dirty="0" smtClean="0">
                <a:latin typeface="Microsoft YaHei"/>
                <a:cs typeface="Microsoft YaHei"/>
              </a:rPr>
              <a:t>移</a:t>
            </a:r>
            <a:r>
              <a:rPr sz="2400" dirty="0" smtClean="0">
                <a:latin typeface="Microsoft YaHei"/>
                <a:cs typeface="Microsoft YaHei"/>
              </a:rPr>
              <a:t>量</a:t>
            </a:r>
            <a:r>
              <a:rPr lang="zh-CN" altLang="en-US" sz="2400" dirty="0" smtClean="0">
                <a:latin typeface="Microsoft YaHei"/>
                <a:cs typeface="Microsoft YaHei"/>
              </a:rPr>
              <a:t>越</a:t>
            </a:r>
            <a:r>
              <a:rPr sz="2400" dirty="0" err="1" smtClean="0">
                <a:latin typeface="Microsoft YaHei"/>
                <a:cs typeface="Microsoft YaHei"/>
              </a:rPr>
              <a:t>大则</a:t>
            </a:r>
            <a:r>
              <a:rPr lang="zh-CN" altLang="en-US" sz="2400" dirty="0" smtClean="0">
                <a:latin typeface="Microsoft YaHei"/>
                <a:cs typeface="Microsoft YaHei"/>
              </a:rPr>
              <a:t>越</a:t>
            </a:r>
            <a:r>
              <a:rPr sz="2400" dirty="0" smtClean="0">
                <a:latin typeface="Microsoft YaHei"/>
                <a:cs typeface="Microsoft YaHei"/>
              </a:rPr>
              <a:t>慢</a:t>
            </a:r>
            <a:endParaRPr sz="2400" dirty="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3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Microsoft YaHei"/>
                <a:cs typeface="Microsoft YaHei"/>
              </a:rPr>
              <a:t>•</a:t>
            </a:r>
            <a:r>
              <a:rPr sz="3200" spc="345" dirty="0">
                <a:latin typeface="Microsoft YaHei"/>
                <a:cs typeface="Microsoft YaHei"/>
              </a:rPr>
              <a:t> </a:t>
            </a:r>
            <a:r>
              <a:rPr sz="3200" dirty="0">
                <a:latin typeface="Microsoft YaHei"/>
                <a:cs typeface="Microsoft YaHei"/>
              </a:rPr>
              <a:t>推荐分页</a:t>
            </a:r>
            <a:r>
              <a:rPr sz="3200" spc="5" dirty="0">
                <a:latin typeface="Microsoft YaHei"/>
                <a:cs typeface="Microsoft YaHei"/>
              </a:rPr>
              <a:t>：</a:t>
            </a:r>
            <a:endParaRPr sz="3200" dirty="0">
              <a:latin typeface="Microsoft YaHei"/>
              <a:cs typeface="Microsoft YaHei"/>
            </a:endParaRPr>
          </a:p>
          <a:p>
            <a:pPr marL="927100" lvl="1" indent="-457200">
              <a:lnSpc>
                <a:spcPct val="100000"/>
              </a:lnSpc>
              <a:spcBef>
                <a:spcPts val="555"/>
              </a:spcBef>
              <a:buFont typeface="Wingdings"/>
              <a:buChar char=""/>
              <a:tabLst>
                <a:tab pos="927735" algn="l"/>
              </a:tabLst>
            </a:pPr>
            <a:r>
              <a:rPr sz="2200" spc="-10" dirty="0">
                <a:latin typeface="Microsoft YaHei"/>
                <a:cs typeface="Microsoft YaHei"/>
              </a:rPr>
              <a:t>S</a:t>
            </a:r>
            <a:r>
              <a:rPr sz="2200" dirty="0">
                <a:latin typeface="Microsoft YaHei"/>
                <a:cs typeface="Microsoft YaHei"/>
              </a:rPr>
              <a:t>e</a:t>
            </a:r>
            <a:r>
              <a:rPr sz="2200" spc="-10" dirty="0">
                <a:latin typeface="Microsoft YaHei"/>
                <a:cs typeface="Microsoft YaHei"/>
              </a:rPr>
              <a:t>l</a:t>
            </a:r>
            <a:r>
              <a:rPr sz="2200" spc="-5" dirty="0">
                <a:latin typeface="Microsoft YaHei"/>
                <a:cs typeface="Microsoft YaHei"/>
              </a:rPr>
              <a:t>e</a:t>
            </a:r>
            <a:r>
              <a:rPr sz="2200" spc="-10" dirty="0">
                <a:latin typeface="Microsoft YaHei"/>
                <a:cs typeface="Microsoft YaHei"/>
              </a:rPr>
              <a:t>c</a:t>
            </a:r>
            <a:r>
              <a:rPr sz="2200" spc="-5" dirty="0">
                <a:latin typeface="Microsoft YaHei"/>
                <a:cs typeface="Microsoft YaHei"/>
              </a:rPr>
              <a:t>t</a:t>
            </a:r>
            <a:r>
              <a:rPr sz="2200" spc="5" dirty="0">
                <a:latin typeface="Microsoft YaHei"/>
                <a:cs typeface="Microsoft YaHei"/>
              </a:rPr>
              <a:t> </a:t>
            </a:r>
            <a:r>
              <a:rPr sz="2200" spc="-5" dirty="0">
                <a:latin typeface="Microsoft YaHei"/>
                <a:cs typeface="Microsoft YaHei"/>
              </a:rPr>
              <a:t>*</a:t>
            </a:r>
            <a:r>
              <a:rPr sz="2200" dirty="0">
                <a:latin typeface="Microsoft YaHei"/>
                <a:cs typeface="Microsoft YaHei"/>
              </a:rPr>
              <a:t> </a:t>
            </a:r>
            <a:r>
              <a:rPr sz="2200" spc="-5" dirty="0">
                <a:latin typeface="Microsoft YaHei"/>
                <a:cs typeface="Microsoft YaHei"/>
              </a:rPr>
              <a:t>f</a:t>
            </a:r>
            <a:r>
              <a:rPr sz="2200" spc="-50" dirty="0">
                <a:latin typeface="Microsoft YaHei"/>
                <a:cs typeface="Microsoft YaHei"/>
              </a:rPr>
              <a:t>r</a:t>
            </a:r>
            <a:r>
              <a:rPr sz="2200" spc="-5" dirty="0">
                <a:latin typeface="Microsoft YaHei"/>
                <a:cs typeface="Microsoft YaHei"/>
              </a:rPr>
              <a:t>om</a:t>
            </a:r>
            <a:r>
              <a:rPr sz="2200" spc="5" dirty="0">
                <a:latin typeface="Microsoft YaHei"/>
                <a:cs typeface="Microsoft YaHei"/>
              </a:rPr>
              <a:t> </a:t>
            </a:r>
            <a:r>
              <a:rPr sz="2200" spc="-5" dirty="0">
                <a:latin typeface="Microsoft YaHei"/>
                <a:cs typeface="Microsoft YaHei"/>
              </a:rPr>
              <a:t>table</a:t>
            </a:r>
            <a:r>
              <a:rPr sz="2200" dirty="0">
                <a:latin typeface="Microsoft YaHei"/>
                <a:cs typeface="Microsoft YaHei"/>
              </a:rPr>
              <a:t> </a:t>
            </a:r>
            <a:r>
              <a:rPr sz="2200" spc="-5" dirty="0">
                <a:latin typeface="Microsoft YaHei"/>
                <a:cs typeface="Microsoft YaHei"/>
              </a:rPr>
              <a:t>WHERE</a:t>
            </a:r>
            <a:r>
              <a:rPr sz="2200" spc="25" dirty="0">
                <a:latin typeface="Microsoft YaHei"/>
                <a:cs typeface="Microsoft YaHei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Microsoft YaHei"/>
                <a:cs typeface="Microsoft YaHei"/>
              </a:rPr>
              <a:t>id&gt;</a:t>
            </a:r>
            <a:r>
              <a:rPr sz="2200" dirty="0">
                <a:solidFill>
                  <a:srgbClr val="C00000"/>
                </a:solidFill>
                <a:latin typeface="Microsoft YaHei"/>
                <a:cs typeface="Microsoft YaHei"/>
              </a:rPr>
              <a:t>=</a:t>
            </a:r>
            <a:r>
              <a:rPr sz="2200" spc="-10" dirty="0">
                <a:solidFill>
                  <a:srgbClr val="C00000"/>
                </a:solidFill>
                <a:latin typeface="Microsoft YaHei"/>
                <a:cs typeface="Microsoft YaHei"/>
              </a:rPr>
              <a:t>23</a:t>
            </a:r>
            <a:r>
              <a:rPr sz="2200" spc="-15" dirty="0">
                <a:solidFill>
                  <a:srgbClr val="C00000"/>
                </a:solidFill>
                <a:latin typeface="Microsoft YaHei"/>
                <a:cs typeface="Microsoft YaHei"/>
              </a:rPr>
              <a:t>4</a:t>
            </a:r>
            <a:r>
              <a:rPr sz="2200" spc="-10" dirty="0">
                <a:solidFill>
                  <a:srgbClr val="C00000"/>
                </a:solidFill>
                <a:latin typeface="Microsoft YaHei"/>
                <a:cs typeface="Microsoft YaHei"/>
              </a:rPr>
              <a:t>2</a:t>
            </a:r>
            <a:r>
              <a:rPr sz="2200" spc="-5" dirty="0">
                <a:solidFill>
                  <a:srgbClr val="C00000"/>
                </a:solidFill>
                <a:latin typeface="Microsoft YaHei"/>
                <a:cs typeface="Microsoft YaHei"/>
              </a:rPr>
              <a:t>3</a:t>
            </a:r>
            <a:r>
              <a:rPr sz="2200" spc="30" dirty="0">
                <a:solidFill>
                  <a:srgbClr val="C00000"/>
                </a:solidFill>
                <a:latin typeface="Microsoft YaHei"/>
                <a:cs typeface="Microsoft YaHei"/>
              </a:rPr>
              <a:t> </a:t>
            </a:r>
            <a:r>
              <a:rPr sz="2200" spc="-10" dirty="0">
                <a:latin typeface="Microsoft YaHei"/>
                <a:cs typeface="Microsoft YaHei"/>
              </a:rPr>
              <a:t>l</a:t>
            </a:r>
            <a:r>
              <a:rPr sz="2200" dirty="0">
                <a:latin typeface="Microsoft YaHei"/>
                <a:cs typeface="Microsoft YaHei"/>
              </a:rPr>
              <a:t>i</a:t>
            </a:r>
            <a:r>
              <a:rPr sz="2200" spc="-5" dirty="0">
                <a:latin typeface="Microsoft YaHei"/>
                <a:cs typeface="Microsoft YaHei"/>
              </a:rPr>
              <a:t>mit</a:t>
            </a:r>
            <a:r>
              <a:rPr sz="2200" spc="15" dirty="0">
                <a:latin typeface="Microsoft YaHei"/>
                <a:cs typeface="Microsoft YaHei"/>
              </a:rPr>
              <a:t> </a:t>
            </a:r>
            <a:r>
              <a:rPr sz="2200" spc="-10" dirty="0">
                <a:latin typeface="Microsoft YaHei"/>
                <a:cs typeface="Microsoft YaHei"/>
              </a:rPr>
              <a:t>11;</a:t>
            </a:r>
            <a:endParaRPr sz="2200" dirty="0">
              <a:latin typeface="Microsoft YaHei"/>
              <a:cs typeface="Microsoft YaHei"/>
            </a:endParaRPr>
          </a:p>
          <a:p>
            <a:pPr marL="927100">
              <a:lnSpc>
                <a:spcPct val="100000"/>
              </a:lnSpc>
            </a:pPr>
            <a:r>
              <a:rPr sz="2200" spc="-10" dirty="0">
                <a:solidFill>
                  <a:srgbClr val="C00000"/>
                </a:solidFill>
                <a:latin typeface="Microsoft YaHei"/>
                <a:cs typeface="Microsoft YaHei"/>
              </a:rPr>
              <a:t>#10+</a:t>
            </a:r>
            <a:r>
              <a:rPr sz="2200" spc="-5" dirty="0">
                <a:solidFill>
                  <a:srgbClr val="C00000"/>
                </a:solidFill>
                <a:latin typeface="Microsoft YaHei"/>
                <a:cs typeface="Microsoft YaHei"/>
              </a:rPr>
              <a:t>1</a:t>
            </a:r>
            <a:r>
              <a:rPr sz="2200" dirty="0">
                <a:solidFill>
                  <a:srgbClr val="C00000"/>
                </a:solidFill>
                <a:latin typeface="Microsoft YaHei"/>
                <a:cs typeface="Microsoft YaHei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Microsoft YaHei"/>
                <a:cs typeface="Microsoft YaHei"/>
              </a:rPr>
              <a:t>(每页</a:t>
            </a:r>
            <a:r>
              <a:rPr sz="2200" spc="-10" dirty="0">
                <a:solidFill>
                  <a:srgbClr val="C00000"/>
                </a:solidFill>
                <a:latin typeface="Microsoft YaHei"/>
                <a:cs typeface="Microsoft YaHei"/>
              </a:rPr>
              <a:t>10</a:t>
            </a:r>
            <a:r>
              <a:rPr sz="2200" spc="-5" dirty="0">
                <a:solidFill>
                  <a:srgbClr val="C00000"/>
                </a:solidFill>
                <a:latin typeface="Microsoft YaHei"/>
                <a:cs typeface="Microsoft YaHei"/>
              </a:rPr>
              <a:t>条</a:t>
            </a:r>
            <a:r>
              <a:rPr sz="2200" spc="-5" dirty="0" smtClean="0">
                <a:solidFill>
                  <a:srgbClr val="C00000"/>
                </a:solidFill>
                <a:latin typeface="Microsoft YaHei"/>
                <a:cs typeface="Microsoft YaHei"/>
              </a:rPr>
              <a:t>)</a:t>
            </a:r>
            <a:endParaRPr sz="2200" dirty="0">
              <a:latin typeface="Microsoft YaHei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36283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connect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24000"/>
            <a:ext cx="8229600" cy="23397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495800"/>
            <a:ext cx="2743200" cy="131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965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/>
          <p:nvPr/>
        </p:nvSpPr>
        <p:spPr>
          <a:xfrm>
            <a:off x="612140" y="1175258"/>
            <a:ext cx="265684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3000" dirty="0">
                <a:latin typeface="Microsoft YaHei"/>
                <a:cs typeface="Microsoft YaHei"/>
              </a:rPr>
              <a:t>•	分页方式二：</a:t>
            </a:r>
          </a:p>
        </p:txBody>
      </p:sp>
      <p:sp>
        <p:nvSpPr>
          <p:cNvPr id="5" name="object 4"/>
          <p:cNvSpPr txBox="1"/>
          <p:nvPr/>
        </p:nvSpPr>
        <p:spPr>
          <a:xfrm>
            <a:off x="612140" y="1707515"/>
            <a:ext cx="7476490" cy="3028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indent="-457200">
              <a:lnSpc>
                <a:spcPct val="100000"/>
              </a:lnSpc>
              <a:buFont typeface="Wingdings"/>
              <a:buChar char=""/>
              <a:tabLst>
                <a:tab pos="927735" algn="l"/>
                <a:tab pos="7015480" algn="l"/>
              </a:tabLst>
            </a:pPr>
            <a:r>
              <a:rPr sz="2400" spc="-5" dirty="0" smtClean="0">
                <a:latin typeface="Microsoft YaHei"/>
                <a:cs typeface="Microsoft YaHei"/>
              </a:rPr>
              <a:t>S</a:t>
            </a:r>
            <a:r>
              <a:rPr sz="2400" spc="-15" dirty="0" smtClean="0">
                <a:latin typeface="Microsoft YaHei"/>
                <a:cs typeface="Microsoft YaHei"/>
              </a:rPr>
              <a:t>e</a:t>
            </a:r>
            <a:r>
              <a:rPr sz="2400" spc="-5" dirty="0" smtClean="0">
                <a:latin typeface="Microsoft YaHei"/>
                <a:cs typeface="Microsoft YaHei"/>
              </a:rPr>
              <a:t>l</a:t>
            </a:r>
            <a:r>
              <a:rPr sz="2400" spc="-15" dirty="0" smtClean="0">
                <a:latin typeface="Microsoft YaHei"/>
                <a:cs typeface="Microsoft YaHei"/>
              </a:rPr>
              <a:t>e</a:t>
            </a:r>
            <a:r>
              <a:rPr sz="2400" spc="-5" dirty="0" smtClean="0">
                <a:latin typeface="Microsoft YaHei"/>
                <a:cs typeface="Microsoft YaHei"/>
              </a:rPr>
              <a:t>c</a:t>
            </a:r>
            <a:r>
              <a:rPr sz="2400" dirty="0" smtClean="0">
                <a:latin typeface="Microsoft YaHei"/>
                <a:cs typeface="Microsoft YaHei"/>
              </a:rPr>
              <a:t>t</a:t>
            </a:r>
            <a:r>
              <a:rPr sz="2400" spc="20" dirty="0" smtClean="0">
                <a:latin typeface="Microsoft YaHei"/>
                <a:cs typeface="Microsoft YaHei"/>
              </a:rPr>
              <a:t> </a:t>
            </a:r>
            <a:r>
              <a:rPr sz="2400" dirty="0" smtClean="0">
                <a:latin typeface="Microsoft YaHei"/>
                <a:cs typeface="Microsoft YaHei"/>
              </a:rPr>
              <a:t>* </a:t>
            </a:r>
            <a:r>
              <a:rPr sz="2400" spc="-10" dirty="0" smtClean="0">
                <a:latin typeface="Microsoft YaHei"/>
                <a:cs typeface="Microsoft YaHei"/>
              </a:rPr>
              <a:t>f</a:t>
            </a:r>
            <a:r>
              <a:rPr sz="2400" spc="-45" dirty="0" smtClean="0">
                <a:latin typeface="Microsoft YaHei"/>
                <a:cs typeface="Microsoft YaHei"/>
              </a:rPr>
              <a:t>r</a:t>
            </a:r>
            <a:r>
              <a:rPr sz="2400" dirty="0" smtClean="0">
                <a:latin typeface="Microsoft YaHei"/>
                <a:cs typeface="Microsoft YaHei"/>
              </a:rPr>
              <a:t>om</a:t>
            </a:r>
            <a:r>
              <a:rPr sz="2400" spc="10" dirty="0" smtClean="0">
                <a:latin typeface="Microsoft YaHei"/>
                <a:cs typeface="Microsoft YaHei"/>
              </a:rPr>
              <a:t> </a:t>
            </a:r>
            <a:r>
              <a:rPr sz="2400" dirty="0" smtClean="0">
                <a:latin typeface="Microsoft YaHei"/>
                <a:cs typeface="Microsoft YaHei"/>
              </a:rPr>
              <a:t>t</a:t>
            </a:r>
            <a:r>
              <a:rPr sz="2400" spc="5" dirty="0" smtClean="0">
                <a:latin typeface="Microsoft YaHei"/>
                <a:cs typeface="Microsoft YaHei"/>
              </a:rPr>
              <a:t>a</a:t>
            </a:r>
            <a:r>
              <a:rPr sz="2400" dirty="0" smtClean="0">
                <a:latin typeface="Microsoft YaHei"/>
                <a:cs typeface="Microsoft YaHei"/>
              </a:rPr>
              <a:t>ble</a:t>
            </a:r>
            <a:r>
              <a:rPr sz="2400" spc="5" dirty="0" smtClean="0">
                <a:latin typeface="Microsoft YaHei"/>
                <a:cs typeface="Microsoft YaHei"/>
              </a:rPr>
              <a:t> </a:t>
            </a:r>
            <a:r>
              <a:rPr sz="2400" dirty="0" smtClean="0">
                <a:latin typeface="Microsoft YaHei"/>
                <a:cs typeface="Microsoft YaHei"/>
              </a:rPr>
              <a:t>W</a:t>
            </a:r>
            <a:r>
              <a:rPr sz="2400" spc="5" dirty="0" smtClean="0">
                <a:latin typeface="Microsoft YaHei"/>
                <a:cs typeface="Microsoft YaHei"/>
              </a:rPr>
              <a:t>H</a:t>
            </a:r>
            <a:r>
              <a:rPr sz="2400" dirty="0" smtClean="0">
                <a:latin typeface="Microsoft YaHei"/>
                <a:cs typeface="Microsoft YaHei"/>
              </a:rPr>
              <a:t>ERE </a:t>
            </a:r>
            <a:r>
              <a:rPr sz="2400" spc="-5" dirty="0" smtClean="0">
                <a:latin typeface="Microsoft YaHei"/>
                <a:cs typeface="Microsoft YaHei"/>
              </a:rPr>
              <a:t>i</a:t>
            </a:r>
            <a:r>
              <a:rPr sz="2400" dirty="0" smtClean="0">
                <a:latin typeface="Microsoft YaHei"/>
                <a:cs typeface="Microsoft YaHei"/>
              </a:rPr>
              <a:t>d</a:t>
            </a:r>
            <a:r>
              <a:rPr sz="2400" spc="-10" dirty="0" smtClean="0">
                <a:latin typeface="Microsoft YaHei"/>
                <a:cs typeface="Microsoft YaHei"/>
              </a:rPr>
              <a:t> </a:t>
            </a:r>
            <a:r>
              <a:rPr sz="2400" dirty="0" smtClean="0">
                <a:latin typeface="Microsoft YaHei"/>
                <a:cs typeface="Microsoft YaHei"/>
              </a:rPr>
              <a:t>&gt;=</a:t>
            </a:r>
            <a:r>
              <a:rPr sz="2400" spc="-10" dirty="0" smtClean="0">
                <a:latin typeface="Microsoft YaHei"/>
                <a:cs typeface="Microsoft YaHei"/>
              </a:rPr>
              <a:t> </a:t>
            </a:r>
            <a:r>
              <a:rPr sz="2400" dirty="0" smtClean="0">
                <a:latin typeface="Microsoft YaHei"/>
                <a:cs typeface="Microsoft YaHei"/>
              </a:rPr>
              <a:t>( se</a:t>
            </a:r>
            <a:r>
              <a:rPr sz="2400" spc="-15" dirty="0" smtClean="0">
                <a:latin typeface="Microsoft YaHei"/>
                <a:cs typeface="Microsoft YaHei"/>
              </a:rPr>
              <a:t>l</a:t>
            </a:r>
            <a:r>
              <a:rPr sz="2400" spc="-5" dirty="0" smtClean="0">
                <a:latin typeface="Microsoft YaHei"/>
                <a:cs typeface="Microsoft YaHei"/>
              </a:rPr>
              <a:t>e</a:t>
            </a:r>
            <a:r>
              <a:rPr sz="2400" spc="-15" dirty="0" smtClean="0">
                <a:latin typeface="Microsoft YaHei"/>
                <a:cs typeface="Microsoft YaHei"/>
              </a:rPr>
              <a:t>c</a:t>
            </a:r>
            <a:r>
              <a:rPr sz="2400" spc="-5" dirty="0" smtClean="0">
                <a:latin typeface="Microsoft YaHei"/>
                <a:cs typeface="Microsoft YaHei"/>
              </a:rPr>
              <a:t>t</a:t>
            </a:r>
            <a:r>
              <a:rPr sz="2400" dirty="0" smtClean="0">
                <a:latin typeface="Microsoft YaHei"/>
                <a:cs typeface="Microsoft YaHei"/>
              </a:rPr>
              <a:t>	</a:t>
            </a:r>
            <a:r>
              <a:rPr sz="2400" spc="-5" dirty="0" smtClean="0">
                <a:latin typeface="Microsoft YaHei"/>
                <a:cs typeface="Microsoft YaHei"/>
              </a:rPr>
              <a:t>id</a:t>
            </a:r>
            <a:endParaRPr sz="2400" dirty="0" smtClean="0">
              <a:latin typeface="Microsoft YaHei"/>
              <a:cs typeface="Microsoft YaHei"/>
            </a:endParaRPr>
          </a:p>
          <a:p>
            <a:pPr marL="927100">
              <a:lnSpc>
                <a:spcPct val="100000"/>
              </a:lnSpc>
            </a:pPr>
            <a:r>
              <a:rPr sz="2400" spc="-5" dirty="0" smtClean="0">
                <a:latin typeface="Microsoft YaHei"/>
                <a:cs typeface="Microsoft YaHei"/>
              </a:rPr>
              <a:t>f</a:t>
            </a:r>
            <a:r>
              <a:rPr sz="2400" spc="-55" dirty="0" smtClean="0">
                <a:latin typeface="Microsoft YaHei"/>
                <a:cs typeface="Microsoft YaHei"/>
              </a:rPr>
              <a:t>r</a:t>
            </a:r>
            <a:r>
              <a:rPr sz="2400" spc="-5" dirty="0" smtClean="0">
                <a:latin typeface="Microsoft YaHei"/>
                <a:cs typeface="Microsoft YaHei"/>
              </a:rPr>
              <a:t>om</a:t>
            </a:r>
            <a:r>
              <a:rPr sz="2400" spc="10" dirty="0" smtClean="0">
                <a:latin typeface="Microsoft YaHei"/>
                <a:cs typeface="Microsoft YaHei"/>
              </a:rPr>
              <a:t> </a:t>
            </a:r>
            <a:r>
              <a:rPr sz="2400" spc="-5" dirty="0" smtClean="0">
                <a:latin typeface="Microsoft YaHei"/>
                <a:cs typeface="Microsoft YaHei"/>
              </a:rPr>
              <a:t>t</a:t>
            </a:r>
            <a:r>
              <a:rPr sz="2400" dirty="0" smtClean="0">
                <a:latin typeface="Microsoft YaHei"/>
                <a:cs typeface="Microsoft YaHei"/>
              </a:rPr>
              <a:t>able</a:t>
            </a:r>
            <a:r>
              <a:rPr sz="2400" spc="-5" dirty="0" smtClean="0">
                <a:latin typeface="Microsoft YaHei"/>
                <a:cs typeface="Microsoft YaHei"/>
              </a:rPr>
              <a:t> limi</a:t>
            </a:r>
            <a:r>
              <a:rPr sz="2400" dirty="0" smtClean="0">
                <a:latin typeface="Microsoft YaHei"/>
                <a:cs typeface="Microsoft YaHei"/>
              </a:rPr>
              <a:t>t</a:t>
            </a:r>
            <a:r>
              <a:rPr sz="2400" spc="15" dirty="0" smtClean="0">
                <a:latin typeface="Microsoft YaHei"/>
                <a:cs typeface="Microsoft YaHei"/>
              </a:rPr>
              <a:t> </a:t>
            </a:r>
            <a:r>
              <a:rPr sz="2400" spc="-5" dirty="0" smtClean="0">
                <a:solidFill>
                  <a:srgbClr val="C00000"/>
                </a:solidFill>
                <a:latin typeface="Microsoft YaHei"/>
                <a:cs typeface="Microsoft YaHei"/>
              </a:rPr>
              <a:t>10000</a:t>
            </a:r>
            <a:r>
              <a:rPr sz="2400" spc="-10" dirty="0" smtClean="0">
                <a:solidFill>
                  <a:srgbClr val="C00000"/>
                </a:solidFill>
                <a:latin typeface="Microsoft YaHei"/>
                <a:cs typeface="Microsoft YaHei"/>
              </a:rPr>
              <a:t>,</a:t>
            </a:r>
            <a:r>
              <a:rPr sz="2400" dirty="0" smtClean="0">
                <a:solidFill>
                  <a:srgbClr val="C00000"/>
                </a:solidFill>
                <a:latin typeface="Microsoft YaHei"/>
                <a:cs typeface="Microsoft YaHei"/>
              </a:rPr>
              <a:t>1</a:t>
            </a:r>
            <a:r>
              <a:rPr sz="2400" spc="40" dirty="0" smtClean="0">
                <a:solidFill>
                  <a:srgbClr val="C00000"/>
                </a:solidFill>
                <a:latin typeface="Microsoft YaHei"/>
                <a:cs typeface="Microsoft YaHei"/>
              </a:rPr>
              <a:t> </a:t>
            </a:r>
            <a:r>
              <a:rPr sz="2400" dirty="0" smtClean="0">
                <a:latin typeface="Microsoft YaHei"/>
                <a:cs typeface="Microsoft YaHei"/>
              </a:rPr>
              <a:t>) </a:t>
            </a:r>
            <a:r>
              <a:rPr sz="2400" spc="-5" dirty="0" smtClean="0">
                <a:latin typeface="Microsoft YaHei"/>
                <a:cs typeface="Microsoft YaHei"/>
              </a:rPr>
              <a:t>li</a:t>
            </a:r>
            <a:r>
              <a:rPr sz="2400" spc="-10" dirty="0" smtClean="0">
                <a:latin typeface="Microsoft YaHei"/>
                <a:cs typeface="Microsoft YaHei"/>
              </a:rPr>
              <a:t>mi</a:t>
            </a:r>
            <a:r>
              <a:rPr sz="2400" spc="-5" dirty="0" smtClean="0">
                <a:latin typeface="Microsoft YaHei"/>
                <a:cs typeface="Microsoft YaHei"/>
              </a:rPr>
              <a:t>t</a:t>
            </a:r>
            <a:r>
              <a:rPr sz="2400" spc="20" dirty="0" smtClean="0">
                <a:latin typeface="Microsoft YaHei"/>
                <a:cs typeface="Microsoft YaHei"/>
              </a:rPr>
              <a:t> </a:t>
            </a:r>
            <a:r>
              <a:rPr sz="2400" spc="-5" dirty="0" smtClean="0">
                <a:latin typeface="Microsoft YaHei"/>
                <a:cs typeface="Microsoft YaHei"/>
              </a:rPr>
              <a:t>10;</a:t>
            </a:r>
            <a:endParaRPr sz="2400" dirty="0" smtClean="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3000" dirty="0">
                <a:latin typeface="Microsoft YaHei"/>
                <a:cs typeface="Microsoft YaHei"/>
              </a:rPr>
              <a:t>•	</a:t>
            </a:r>
            <a:r>
              <a:rPr sz="3000" spc="-5" dirty="0">
                <a:latin typeface="Microsoft YaHei"/>
                <a:cs typeface="Microsoft YaHei"/>
              </a:rPr>
              <a:t>分</a:t>
            </a:r>
            <a:r>
              <a:rPr sz="3000" dirty="0">
                <a:latin typeface="Microsoft YaHei"/>
                <a:cs typeface="Microsoft YaHei"/>
              </a:rPr>
              <a:t>页方式三：</a:t>
            </a:r>
          </a:p>
          <a:p>
            <a:pPr marL="927100" marR="5080" indent="-457200">
              <a:lnSpc>
                <a:spcPct val="100000"/>
              </a:lnSpc>
              <a:spcBef>
                <a:spcPts val="590"/>
              </a:spcBef>
              <a:buFont typeface="Wingdings"/>
              <a:buChar char=""/>
              <a:tabLst>
                <a:tab pos="927735" algn="l"/>
              </a:tabLst>
            </a:pPr>
            <a:r>
              <a:rPr sz="2400" spc="-5" dirty="0">
                <a:latin typeface="Microsoft YaHei"/>
                <a:cs typeface="Microsoft YaHei"/>
              </a:rPr>
              <a:t>SELEC</a:t>
            </a:r>
            <a:r>
              <a:rPr sz="2400" dirty="0">
                <a:latin typeface="Microsoft YaHei"/>
                <a:cs typeface="Microsoft YaHei"/>
              </a:rPr>
              <a:t>T</a:t>
            </a:r>
            <a:r>
              <a:rPr sz="2400" spc="10" dirty="0">
                <a:latin typeface="Microsoft YaHei"/>
                <a:cs typeface="Microsoft YaHei"/>
              </a:rPr>
              <a:t> </a:t>
            </a:r>
            <a:r>
              <a:rPr sz="2400" dirty="0">
                <a:latin typeface="Microsoft YaHei"/>
                <a:cs typeface="Microsoft YaHei"/>
              </a:rPr>
              <a:t>*</a:t>
            </a:r>
            <a:r>
              <a:rPr sz="2400" spc="-5" dirty="0">
                <a:latin typeface="Microsoft YaHei"/>
                <a:cs typeface="Microsoft YaHei"/>
              </a:rPr>
              <a:t> F</a:t>
            </a:r>
            <a:r>
              <a:rPr sz="2400" spc="-25" dirty="0">
                <a:latin typeface="Microsoft YaHei"/>
                <a:cs typeface="Microsoft YaHei"/>
              </a:rPr>
              <a:t>R</a:t>
            </a:r>
            <a:r>
              <a:rPr sz="2400" dirty="0">
                <a:latin typeface="Microsoft YaHei"/>
                <a:cs typeface="Microsoft YaHei"/>
              </a:rPr>
              <a:t>OM</a:t>
            </a:r>
            <a:r>
              <a:rPr sz="2400" spc="-5" dirty="0">
                <a:latin typeface="Microsoft YaHei"/>
                <a:cs typeface="Microsoft YaHei"/>
              </a:rPr>
              <a:t> t</a:t>
            </a:r>
            <a:r>
              <a:rPr sz="2400" dirty="0">
                <a:latin typeface="Microsoft YaHei"/>
                <a:cs typeface="Microsoft YaHei"/>
              </a:rPr>
              <a:t>able</a:t>
            </a:r>
            <a:r>
              <a:rPr sz="2400" spc="-5" dirty="0">
                <a:latin typeface="Microsoft YaHei"/>
                <a:cs typeface="Microsoft YaHei"/>
              </a:rPr>
              <a:t> </a:t>
            </a:r>
            <a:r>
              <a:rPr sz="2400" dirty="0">
                <a:latin typeface="Microsoft YaHei"/>
                <a:cs typeface="Microsoft YaHei"/>
              </a:rPr>
              <a:t>IN</a:t>
            </a:r>
            <a:r>
              <a:rPr sz="2400" spc="5" dirty="0">
                <a:latin typeface="Microsoft YaHei"/>
                <a:cs typeface="Microsoft YaHei"/>
              </a:rPr>
              <a:t>N</a:t>
            </a:r>
            <a:r>
              <a:rPr sz="2400" spc="-5" dirty="0">
                <a:latin typeface="Microsoft YaHei"/>
                <a:cs typeface="Microsoft YaHei"/>
              </a:rPr>
              <a:t>ER </a:t>
            </a:r>
            <a:r>
              <a:rPr sz="2400" dirty="0">
                <a:latin typeface="Microsoft YaHei"/>
                <a:cs typeface="Microsoft YaHei"/>
              </a:rPr>
              <a:t>JOIN</a:t>
            </a:r>
            <a:r>
              <a:rPr sz="2400" spc="-10" dirty="0">
                <a:latin typeface="Microsoft YaHei"/>
                <a:cs typeface="Microsoft YaHei"/>
              </a:rPr>
              <a:t> </a:t>
            </a:r>
            <a:r>
              <a:rPr sz="2400" dirty="0">
                <a:latin typeface="Microsoft YaHei"/>
                <a:cs typeface="Microsoft YaHei"/>
              </a:rPr>
              <a:t>(SELECT</a:t>
            </a:r>
            <a:r>
              <a:rPr sz="2400" spc="5" dirty="0">
                <a:latin typeface="Microsoft YaHei"/>
                <a:cs typeface="Microsoft YaHei"/>
              </a:rPr>
              <a:t> </a:t>
            </a:r>
            <a:r>
              <a:rPr sz="2400" spc="-10" dirty="0">
                <a:latin typeface="Microsoft YaHei"/>
                <a:cs typeface="Microsoft YaHei"/>
              </a:rPr>
              <a:t>id </a:t>
            </a:r>
            <a:r>
              <a:rPr sz="2400" spc="-5" dirty="0">
                <a:latin typeface="Microsoft YaHei"/>
                <a:cs typeface="Microsoft YaHei"/>
              </a:rPr>
              <a:t>F</a:t>
            </a:r>
            <a:r>
              <a:rPr sz="2400" spc="-25" dirty="0">
                <a:latin typeface="Microsoft YaHei"/>
                <a:cs typeface="Microsoft YaHei"/>
              </a:rPr>
              <a:t>R</a:t>
            </a:r>
            <a:r>
              <a:rPr sz="2400" dirty="0">
                <a:latin typeface="Microsoft YaHei"/>
                <a:cs typeface="Microsoft YaHei"/>
              </a:rPr>
              <a:t>OM</a:t>
            </a:r>
            <a:r>
              <a:rPr sz="2400" spc="-5" dirty="0">
                <a:latin typeface="Microsoft YaHei"/>
                <a:cs typeface="Microsoft YaHei"/>
              </a:rPr>
              <a:t> t</a:t>
            </a:r>
            <a:r>
              <a:rPr sz="2400" dirty="0">
                <a:latin typeface="Microsoft YaHei"/>
                <a:cs typeface="Microsoft YaHei"/>
              </a:rPr>
              <a:t>able</a:t>
            </a:r>
            <a:r>
              <a:rPr sz="2400" spc="-5" dirty="0">
                <a:latin typeface="Microsoft YaHei"/>
                <a:cs typeface="Microsoft YaHei"/>
              </a:rPr>
              <a:t> </a:t>
            </a:r>
            <a:r>
              <a:rPr sz="2400" spc="5" dirty="0">
                <a:latin typeface="Microsoft YaHei"/>
                <a:cs typeface="Microsoft YaHei"/>
              </a:rPr>
              <a:t>L</a:t>
            </a:r>
            <a:r>
              <a:rPr sz="2400" dirty="0">
                <a:latin typeface="Microsoft YaHei"/>
                <a:cs typeface="Microsoft YaHei"/>
              </a:rPr>
              <a:t>IMIT</a:t>
            </a:r>
            <a:r>
              <a:rPr sz="2400" spc="-10" dirty="0">
                <a:latin typeface="Microsoft YaHei"/>
                <a:cs typeface="Microsoft YaHe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Microsoft YaHei"/>
                <a:cs typeface="Microsoft YaHei"/>
              </a:rPr>
              <a:t>10000</a:t>
            </a:r>
            <a:r>
              <a:rPr sz="2400" spc="-10" dirty="0">
                <a:solidFill>
                  <a:srgbClr val="C00000"/>
                </a:solidFill>
                <a:latin typeface="Microsoft YaHei"/>
                <a:cs typeface="Microsoft YaHei"/>
              </a:rPr>
              <a:t>,</a:t>
            </a:r>
            <a:r>
              <a:rPr sz="2400" spc="-5" dirty="0">
                <a:solidFill>
                  <a:srgbClr val="C00000"/>
                </a:solidFill>
                <a:latin typeface="Microsoft YaHei"/>
                <a:cs typeface="Microsoft YaHei"/>
              </a:rPr>
              <a:t>10</a:t>
            </a:r>
            <a:r>
              <a:rPr sz="2400" dirty="0">
                <a:latin typeface="Microsoft YaHei"/>
                <a:cs typeface="Microsoft YaHei"/>
              </a:rPr>
              <a:t>)</a:t>
            </a:r>
            <a:r>
              <a:rPr sz="2400" spc="55" dirty="0">
                <a:latin typeface="Microsoft YaHei"/>
                <a:cs typeface="Microsoft YaHei"/>
              </a:rPr>
              <a:t> </a:t>
            </a:r>
            <a:r>
              <a:rPr sz="2400" spc="-5" dirty="0">
                <a:latin typeface="Microsoft YaHei"/>
                <a:cs typeface="Microsoft YaHei"/>
              </a:rPr>
              <a:t>U</a:t>
            </a:r>
            <a:r>
              <a:rPr sz="2400" spc="-15" dirty="0">
                <a:latin typeface="Microsoft YaHei"/>
                <a:cs typeface="Microsoft YaHei"/>
              </a:rPr>
              <a:t>S</a:t>
            </a:r>
            <a:r>
              <a:rPr sz="2400" dirty="0">
                <a:latin typeface="Microsoft YaHei"/>
                <a:cs typeface="Microsoft YaHei"/>
              </a:rPr>
              <a:t>IN</a:t>
            </a:r>
            <a:r>
              <a:rPr sz="2400" spc="-5" dirty="0">
                <a:latin typeface="Microsoft YaHei"/>
                <a:cs typeface="Microsoft YaHei"/>
              </a:rPr>
              <a:t>G</a:t>
            </a:r>
            <a:r>
              <a:rPr sz="2400" dirty="0">
                <a:latin typeface="Microsoft YaHei"/>
                <a:cs typeface="Microsoft YaHei"/>
              </a:rPr>
              <a:t> </a:t>
            </a:r>
            <a:r>
              <a:rPr sz="2400" spc="-5" dirty="0">
                <a:latin typeface="Microsoft YaHei"/>
                <a:cs typeface="Microsoft YaHei"/>
              </a:rPr>
              <a:t>(id)</a:t>
            </a:r>
            <a:r>
              <a:rPr sz="2400" dirty="0">
                <a:latin typeface="Microsoft YaHei"/>
                <a:cs typeface="Microsoft YaHei"/>
              </a:rPr>
              <a:t> </a:t>
            </a:r>
            <a:r>
              <a:rPr sz="2400" spc="-5" dirty="0">
                <a:latin typeface="Microsoft YaHei"/>
                <a:cs typeface="Microsoft YaHei"/>
              </a:rPr>
              <a:t>;</a:t>
            </a:r>
            <a:endParaRPr sz="2400" dirty="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2150"/>
              </a:spcBef>
              <a:tabLst>
                <a:tab pos="355600" algn="l"/>
              </a:tabLst>
            </a:pPr>
            <a:r>
              <a:rPr sz="3000" dirty="0">
                <a:latin typeface="Microsoft YaHei"/>
                <a:cs typeface="Microsoft YaHei"/>
              </a:rPr>
              <a:t>•	分页方式四：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69644" y="4798821"/>
            <a:ext cx="7693356" cy="8156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sz="2400" dirty="0" err="1">
                <a:latin typeface="Microsoft YaHei"/>
                <a:cs typeface="Microsoft YaHei"/>
              </a:rPr>
              <a:t>程序</a:t>
            </a:r>
            <a:r>
              <a:rPr sz="2400" spc="-5" dirty="0" err="1">
                <a:latin typeface="Microsoft YaHei"/>
                <a:cs typeface="Microsoft YaHei"/>
              </a:rPr>
              <a:t>取</a:t>
            </a:r>
            <a:r>
              <a:rPr sz="2400" spc="-5" dirty="0" err="1" smtClean="0">
                <a:latin typeface="Microsoft YaHei"/>
                <a:cs typeface="Microsoft YaHei"/>
              </a:rPr>
              <a:t>I</a:t>
            </a:r>
            <a:r>
              <a:rPr sz="2400" spc="-10" dirty="0" err="1" smtClean="0">
                <a:latin typeface="Microsoft YaHei"/>
                <a:cs typeface="Microsoft YaHei"/>
              </a:rPr>
              <a:t>D</a:t>
            </a:r>
            <a:r>
              <a:rPr sz="2400" dirty="0" err="1" smtClean="0">
                <a:latin typeface="Microsoft YaHei"/>
                <a:cs typeface="Microsoft YaHei"/>
              </a:rPr>
              <a:t>：</a:t>
            </a:r>
            <a:r>
              <a:rPr lang="en-US" altLang="zh-CN" sz="2400" dirty="0" err="1" smtClean="0">
                <a:latin typeface="Microsoft YaHei"/>
                <a:cs typeface="Microsoft YaHei"/>
              </a:rPr>
              <a:t>SELECT</a:t>
            </a:r>
            <a:r>
              <a:rPr lang="en-US" altLang="zh-CN" sz="2400" spc="5" dirty="0" smtClean="0">
                <a:latin typeface="Microsoft YaHei"/>
                <a:cs typeface="Microsoft YaHei"/>
              </a:rPr>
              <a:t> </a:t>
            </a:r>
            <a:r>
              <a:rPr lang="en-US" altLang="zh-CN" sz="2400" spc="-10" dirty="0">
                <a:latin typeface="Microsoft YaHei"/>
                <a:cs typeface="Microsoft YaHei"/>
              </a:rPr>
              <a:t>id </a:t>
            </a:r>
            <a:r>
              <a:rPr lang="en-US" altLang="zh-CN" sz="2400" spc="-5" dirty="0">
                <a:latin typeface="Microsoft YaHei"/>
                <a:cs typeface="Microsoft YaHei"/>
              </a:rPr>
              <a:t>F</a:t>
            </a:r>
            <a:r>
              <a:rPr lang="en-US" altLang="zh-CN" sz="2400" spc="-25" dirty="0">
                <a:latin typeface="Microsoft YaHei"/>
                <a:cs typeface="Microsoft YaHei"/>
              </a:rPr>
              <a:t>R</a:t>
            </a:r>
            <a:r>
              <a:rPr lang="en-US" altLang="zh-CN" sz="2400" dirty="0">
                <a:latin typeface="Microsoft YaHei"/>
                <a:cs typeface="Microsoft YaHei"/>
              </a:rPr>
              <a:t>OM</a:t>
            </a:r>
            <a:r>
              <a:rPr lang="en-US" altLang="zh-CN" sz="2400" spc="-5" dirty="0">
                <a:latin typeface="Microsoft YaHei"/>
                <a:cs typeface="Microsoft YaHei"/>
              </a:rPr>
              <a:t> t</a:t>
            </a:r>
            <a:r>
              <a:rPr lang="en-US" altLang="zh-CN" sz="2400" dirty="0">
                <a:latin typeface="Microsoft YaHei"/>
                <a:cs typeface="Microsoft YaHei"/>
              </a:rPr>
              <a:t>able</a:t>
            </a:r>
            <a:r>
              <a:rPr lang="en-US" altLang="zh-CN" sz="2400" spc="-5" dirty="0">
                <a:latin typeface="Microsoft YaHei"/>
                <a:cs typeface="Microsoft YaHei"/>
              </a:rPr>
              <a:t> </a:t>
            </a:r>
            <a:r>
              <a:rPr lang="en-US" altLang="zh-CN" sz="2400" spc="5" dirty="0">
                <a:latin typeface="Microsoft YaHei"/>
                <a:cs typeface="Microsoft YaHei"/>
              </a:rPr>
              <a:t>L</a:t>
            </a:r>
            <a:r>
              <a:rPr lang="en-US" altLang="zh-CN" sz="2400" dirty="0">
                <a:latin typeface="Microsoft YaHei"/>
                <a:cs typeface="Microsoft YaHei"/>
              </a:rPr>
              <a:t>IMIT</a:t>
            </a:r>
            <a:r>
              <a:rPr lang="en-US" altLang="zh-CN" sz="2400" spc="-10" dirty="0">
                <a:latin typeface="Microsoft YaHei"/>
                <a:cs typeface="Microsoft YaHei"/>
              </a:rPr>
              <a:t> </a:t>
            </a:r>
            <a:r>
              <a:rPr lang="en-US" altLang="zh-CN" sz="2400" spc="-5" dirty="0">
                <a:solidFill>
                  <a:srgbClr val="C00000"/>
                </a:solidFill>
                <a:latin typeface="Microsoft YaHei"/>
                <a:cs typeface="Microsoft YaHei"/>
              </a:rPr>
              <a:t>10000</a:t>
            </a:r>
            <a:r>
              <a:rPr lang="en-US" altLang="zh-CN" sz="2400" spc="-10" dirty="0">
                <a:solidFill>
                  <a:srgbClr val="C00000"/>
                </a:solidFill>
                <a:latin typeface="Microsoft YaHei"/>
                <a:cs typeface="Microsoft YaHei"/>
              </a:rPr>
              <a:t>,</a:t>
            </a:r>
            <a:r>
              <a:rPr lang="en-US" altLang="zh-CN" sz="2400" spc="-5" dirty="0">
                <a:solidFill>
                  <a:srgbClr val="C00000"/>
                </a:solidFill>
                <a:latin typeface="Microsoft YaHei"/>
                <a:cs typeface="Microsoft YaHei"/>
              </a:rPr>
              <a:t>10</a:t>
            </a:r>
            <a:endParaRPr sz="2400" dirty="0">
              <a:latin typeface="Microsoft YaHei"/>
              <a:cs typeface="Microsoft YaHei"/>
            </a:endParaRPr>
          </a:p>
          <a:p>
            <a:pPr marL="469265" indent="-456565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469900" algn="l"/>
              </a:tabLst>
            </a:pPr>
            <a:r>
              <a:rPr sz="2400" spc="-5" dirty="0">
                <a:latin typeface="Microsoft YaHei"/>
                <a:cs typeface="Microsoft YaHei"/>
              </a:rPr>
              <a:t>S</a:t>
            </a:r>
            <a:r>
              <a:rPr sz="2400" spc="-15" dirty="0">
                <a:latin typeface="Microsoft YaHei"/>
                <a:cs typeface="Microsoft YaHei"/>
              </a:rPr>
              <a:t>e</a:t>
            </a:r>
            <a:r>
              <a:rPr sz="2400" spc="-5" dirty="0">
                <a:latin typeface="Microsoft YaHei"/>
                <a:cs typeface="Microsoft YaHei"/>
              </a:rPr>
              <a:t>le</a:t>
            </a:r>
            <a:r>
              <a:rPr sz="2400" spc="-15" dirty="0">
                <a:latin typeface="Microsoft YaHei"/>
                <a:cs typeface="Microsoft YaHei"/>
              </a:rPr>
              <a:t>c</a:t>
            </a:r>
            <a:r>
              <a:rPr sz="2400" spc="-5" dirty="0">
                <a:latin typeface="Microsoft YaHei"/>
                <a:cs typeface="Microsoft YaHei"/>
              </a:rPr>
              <a:t>t</a:t>
            </a:r>
            <a:r>
              <a:rPr sz="2400" spc="25" dirty="0">
                <a:latin typeface="Microsoft YaHei"/>
                <a:cs typeface="Microsoft YaHei"/>
              </a:rPr>
              <a:t> </a:t>
            </a:r>
            <a:r>
              <a:rPr sz="2400" dirty="0">
                <a:latin typeface="Microsoft YaHei"/>
                <a:cs typeface="Microsoft YaHei"/>
              </a:rPr>
              <a:t>*</a:t>
            </a:r>
            <a:r>
              <a:rPr sz="2400" spc="-5" dirty="0">
                <a:latin typeface="Microsoft YaHei"/>
                <a:cs typeface="Microsoft YaHei"/>
              </a:rPr>
              <a:t> </a:t>
            </a:r>
            <a:r>
              <a:rPr sz="2400" spc="-15" dirty="0">
                <a:latin typeface="Microsoft YaHei"/>
                <a:cs typeface="Microsoft YaHei"/>
              </a:rPr>
              <a:t>f</a:t>
            </a:r>
            <a:r>
              <a:rPr sz="2400" spc="-50" dirty="0">
                <a:latin typeface="Microsoft YaHei"/>
                <a:cs typeface="Microsoft YaHei"/>
              </a:rPr>
              <a:t>r</a:t>
            </a:r>
            <a:r>
              <a:rPr sz="2400" spc="-5" dirty="0">
                <a:latin typeface="Microsoft YaHei"/>
                <a:cs typeface="Microsoft YaHei"/>
              </a:rPr>
              <a:t>om</a:t>
            </a:r>
            <a:r>
              <a:rPr sz="2400" spc="10" dirty="0">
                <a:latin typeface="Microsoft YaHei"/>
                <a:cs typeface="Microsoft YaHei"/>
              </a:rPr>
              <a:t> </a:t>
            </a:r>
            <a:r>
              <a:rPr sz="2400" spc="-5" dirty="0">
                <a:latin typeface="Microsoft YaHei"/>
                <a:cs typeface="Microsoft YaHei"/>
              </a:rPr>
              <a:t>t</a:t>
            </a:r>
            <a:r>
              <a:rPr sz="2400" dirty="0">
                <a:latin typeface="Microsoft YaHei"/>
                <a:cs typeface="Microsoft YaHei"/>
              </a:rPr>
              <a:t>able</a:t>
            </a:r>
            <a:r>
              <a:rPr sz="2400" spc="5" dirty="0">
                <a:latin typeface="Microsoft YaHei"/>
                <a:cs typeface="Microsoft YaHei"/>
              </a:rPr>
              <a:t> </a:t>
            </a:r>
            <a:r>
              <a:rPr sz="2400" dirty="0">
                <a:latin typeface="Microsoft YaHei"/>
                <a:cs typeface="Microsoft YaHei"/>
              </a:rPr>
              <a:t>WH</a:t>
            </a:r>
            <a:r>
              <a:rPr sz="2400" spc="-5" dirty="0">
                <a:latin typeface="Microsoft YaHei"/>
                <a:cs typeface="Microsoft YaHei"/>
              </a:rPr>
              <a:t>ERE</a:t>
            </a:r>
            <a:r>
              <a:rPr sz="2400" dirty="0">
                <a:latin typeface="Microsoft YaHei"/>
                <a:cs typeface="Microsoft YaHei"/>
              </a:rPr>
              <a:t> </a:t>
            </a:r>
            <a:r>
              <a:rPr sz="2400" spc="-10" dirty="0">
                <a:latin typeface="Microsoft YaHei"/>
                <a:cs typeface="Microsoft YaHei"/>
              </a:rPr>
              <a:t>i</a:t>
            </a:r>
            <a:r>
              <a:rPr sz="2400" spc="-5" dirty="0">
                <a:latin typeface="Microsoft YaHei"/>
                <a:cs typeface="Microsoft YaHei"/>
              </a:rPr>
              <a:t>d</a:t>
            </a:r>
            <a:r>
              <a:rPr sz="2400" dirty="0">
                <a:latin typeface="Microsoft YaHei"/>
                <a:cs typeface="Microsoft YaHei"/>
              </a:rPr>
              <a:t> </a:t>
            </a:r>
            <a:r>
              <a:rPr sz="2400" spc="-10" dirty="0" smtClean="0">
                <a:latin typeface="Microsoft YaHei"/>
                <a:cs typeface="Microsoft YaHei"/>
              </a:rPr>
              <a:t>i</a:t>
            </a:r>
            <a:r>
              <a:rPr sz="2400" dirty="0" smtClean="0">
                <a:latin typeface="Microsoft YaHei"/>
                <a:cs typeface="Microsoft YaHei"/>
              </a:rPr>
              <a:t>n</a:t>
            </a:r>
            <a:r>
              <a:rPr lang="en-US" sz="2400" dirty="0" smtClean="0">
                <a:latin typeface="Microsoft YaHei"/>
                <a:cs typeface="Microsoft YaHei"/>
              </a:rPr>
              <a:t> (id1,id2.…)</a:t>
            </a:r>
            <a:endParaRPr sz="2400" dirty="0">
              <a:latin typeface="Microsoft YaHei"/>
              <a:cs typeface="Microsoft YaHei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381000" y="440978"/>
            <a:ext cx="758190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CC33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zh-CN" altLang="en-US" kern="0" dirty="0" smtClean="0"/>
              <a:t>例</a:t>
            </a:r>
            <a:r>
              <a:rPr lang="en-US" altLang="zh-CN" kern="0" dirty="0" smtClean="0"/>
              <a:t>4</a:t>
            </a:r>
            <a:r>
              <a:rPr lang="zh-CN" altLang="en-US" kern="0" dirty="0" smtClean="0"/>
              <a:t>：分页</a:t>
            </a:r>
            <a:r>
              <a:rPr lang="en-US" altLang="zh-CN" kern="0" dirty="0"/>
              <a:t> </a:t>
            </a:r>
            <a:r>
              <a:rPr lang="en-US" altLang="zh-CN" kern="0" dirty="0" smtClean="0"/>
              <a:t>limit 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32191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964" y="583057"/>
            <a:ext cx="7980070" cy="923330"/>
          </a:xfrm>
        </p:spPr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/>
              <a:t>5</a:t>
            </a:r>
            <a:r>
              <a:rPr lang="zh-CN" altLang="en-US" dirty="0" smtClean="0"/>
              <a:t>：打散</a:t>
            </a:r>
            <a:r>
              <a:rPr lang="zh-CN" altLang="en-US" dirty="0"/>
              <a:t>大批量更新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6" name="object 5"/>
          <p:cNvSpPr txBox="1"/>
          <p:nvPr/>
        </p:nvSpPr>
        <p:spPr>
          <a:xfrm>
            <a:off x="581964" y="1371600"/>
            <a:ext cx="7266636" cy="1348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3000" dirty="0">
                <a:latin typeface="Microsoft YaHei"/>
                <a:cs typeface="Microsoft YaHei"/>
              </a:rPr>
              <a:t>•	</a:t>
            </a:r>
            <a:r>
              <a:rPr lang="zh-CN" altLang="en-US" sz="3000" dirty="0" smtClean="0">
                <a:latin typeface="Microsoft YaHei"/>
                <a:cs typeface="Microsoft YaHei"/>
              </a:rPr>
              <a:t>举例</a:t>
            </a:r>
            <a:r>
              <a:rPr sz="3000" dirty="0" smtClean="0">
                <a:latin typeface="Microsoft YaHei"/>
                <a:cs typeface="Microsoft YaHei"/>
              </a:rPr>
              <a:t>：</a:t>
            </a:r>
            <a:endParaRPr sz="3000" dirty="0">
              <a:latin typeface="Microsoft YaHei"/>
              <a:cs typeface="Microsoft YaHei"/>
            </a:endParaRPr>
          </a:p>
          <a:p>
            <a:pPr marL="413384" marR="5080">
              <a:lnSpc>
                <a:spcPct val="120000"/>
              </a:lnSpc>
              <a:spcBef>
                <a:spcPts val="15"/>
              </a:spcBef>
            </a:pPr>
            <a:r>
              <a:rPr sz="2400" spc="-10" dirty="0">
                <a:latin typeface="Microsoft YaHei"/>
                <a:cs typeface="Microsoft YaHei"/>
              </a:rPr>
              <a:t>upda</a:t>
            </a:r>
            <a:r>
              <a:rPr sz="2400" spc="-15" dirty="0">
                <a:latin typeface="Microsoft YaHei"/>
                <a:cs typeface="Microsoft YaHei"/>
              </a:rPr>
              <a:t>t</a:t>
            </a:r>
            <a:r>
              <a:rPr sz="2400" dirty="0">
                <a:latin typeface="Microsoft YaHei"/>
                <a:cs typeface="Microsoft YaHei"/>
              </a:rPr>
              <a:t>e</a:t>
            </a:r>
            <a:r>
              <a:rPr sz="2400" spc="-5" dirty="0">
                <a:latin typeface="Microsoft YaHei"/>
                <a:cs typeface="Microsoft YaHei"/>
              </a:rPr>
              <a:t> </a:t>
            </a:r>
            <a:r>
              <a:rPr sz="2400" dirty="0">
                <a:latin typeface="Microsoft YaHei"/>
                <a:cs typeface="Microsoft YaHei"/>
              </a:rPr>
              <a:t>p</a:t>
            </a:r>
            <a:r>
              <a:rPr sz="2400" spc="-5" dirty="0">
                <a:latin typeface="Microsoft YaHei"/>
                <a:cs typeface="Microsoft YaHei"/>
              </a:rPr>
              <a:t>ost</a:t>
            </a:r>
            <a:r>
              <a:rPr sz="2400" spc="5" dirty="0">
                <a:latin typeface="Microsoft YaHei"/>
                <a:cs typeface="Microsoft YaHei"/>
              </a:rPr>
              <a:t> </a:t>
            </a:r>
            <a:r>
              <a:rPr sz="2400" spc="-5" dirty="0">
                <a:latin typeface="Microsoft YaHei"/>
                <a:cs typeface="Microsoft YaHei"/>
              </a:rPr>
              <a:t>set</a:t>
            </a:r>
            <a:r>
              <a:rPr sz="2400" spc="5" dirty="0">
                <a:latin typeface="Microsoft YaHei"/>
                <a:cs typeface="Microsoft YaHei"/>
              </a:rPr>
              <a:t> </a:t>
            </a:r>
            <a:r>
              <a:rPr sz="2400" spc="-5" dirty="0">
                <a:latin typeface="Microsoft YaHei"/>
                <a:cs typeface="Microsoft YaHei"/>
              </a:rPr>
              <a:t>t</a:t>
            </a:r>
            <a:r>
              <a:rPr sz="2400" dirty="0">
                <a:latin typeface="Microsoft YaHei"/>
                <a:cs typeface="Microsoft YaHei"/>
              </a:rPr>
              <a:t>a</a:t>
            </a:r>
            <a:r>
              <a:rPr sz="2400" spc="-5" dirty="0">
                <a:latin typeface="Microsoft YaHei"/>
                <a:cs typeface="Microsoft YaHei"/>
              </a:rPr>
              <a:t>g</a:t>
            </a:r>
            <a:r>
              <a:rPr sz="2400" dirty="0">
                <a:latin typeface="Microsoft YaHei"/>
                <a:cs typeface="Microsoft YaHei"/>
              </a:rPr>
              <a:t>=1</a:t>
            </a:r>
            <a:r>
              <a:rPr sz="2400" spc="-10" dirty="0">
                <a:latin typeface="Microsoft YaHei"/>
                <a:cs typeface="Microsoft YaHei"/>
              </a:rPr>
              <a:t> </a:t>
            </a:r>
            <a:r>
              <a:rPr sz="2400" dirty="0" smtClean="0">
                <a:latin typeface="Microsoft YaHei"/>
                <a:cs typeface="Microsoft YaHei"/>
              </a:rPr>
              <a:t>WH</a:t>
            </a:r>
            <a:r>
              <a:rPr sz="2400" spc="-5" dirty="0" smtClean="0">
                <a:latin typeface="Microsoft YaHei"/>
                <a:cs typeface="Microsoft YaHei"/>
              </a:rPr>
              <a:t>ERE</a:t>
            </a:r>
            <a:r>
              <a:rPr lang="en-US" sz="2400" spc="-5" dirty="0" smtClean="0">
                <a:latin typeface="Microsoft YaHei"/>
                <a:cs typeface="Microsoft YaHei"/>
              </a:rPr>
              <a:t> id in (1,2,3);</a:t>
            </a:r>
          </a:p>
          <a:p>
            <a:pPr marL="413384" marR="5080">
              <a:lnSpc>
                <a:spcPct val="120000"/>
              </a:lnSpc>
              <a:spcBef>
                <a:spcPts val="15"/>
              </a:spcBef>
            </a:pPr>
            <a:r>
              <a:rPr sz="2400" dirty="0" smtClean="0">
                <a:solidFill>
                  <a:srgbClr val="FF0000"/>
                </a:solidFill>
                <a:latin typeface="Microsoft YaHei"/>
                <a:cs typeface="Microsoft YaHei"/>
              </a:rPr>
              <a:t>sleep </a:t>
            </a:r>
            <a:r>
              <a:rPr sz="2400" spc="-5" dirty="0">
                <a:solidFill>
                  <a:srgbClr val="FF0000"/>
                </a:solidFill>
                <a:latin typeface="Microsoft YaHei"/>
                <a:cs typeface="Microsoft YaHei"/>
              </a:rPr>
              <a:t>0.01;</a:t>
            </a:r>
            <a:endParaRPr sz="2400" dirty="0">
              <a:latin typeface="Microsoft YaHei"/>
              <a:cs typeface="Microsoft YaHei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983080" y="2781936"/>
            <a:ext cx="6321425" cy="1256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22800" algn="l"/>
              </a:tabLst>
            </a:pPr>
            <a:r>
              <a:rPr sz="2400" spc="-5" dirty="0">
                <a:latin typeface="Microsoft YaHei"/>
                <a:cs typeface="Microsoft YaHei"/>
              </a:rPr>
              <a:t>upda</a:t>
            </a:r>
            <a:r>
              <a:rPr sz="2400" spc="-20" dirty="0">
                <a:latin typeface="Microsoft YaHei"/>
                <a:cs typeface="Microsoft YaHei"/>
              </a:rPr>
              <a:t>t</a:t>
            </a:r>
            <a:r>
              <a:rPr sz="2400" dirty="0">
                <a:latin typeface="Microsoft YaHei"/>
                <a:cs typeface="Microsoft YaHei"/>
              </a:rPr>
              <a:t>e</a:t>
            </a:r>
            <a:r>
              <a:rPr sz="2400" spc="-5" dirty="0">
                <a:latin typeface="Microsoft YaHei"/>
                <a:cs typeface="Microsoft YaHei"/>
              </a:rPr>
              <a:t> </a:t>
            </a:r>
            <a:r>
              <a:rPr sz="2400" dirty="0">
                <a:latin typeface="Microsoft YaHei"/>
                <a:cs typeface="Microsoft YaHei"/>
              </a:rPr>
              <a:t>post</a:t>
            </a:r>
            <a:r>
              <a:rPr sz="2400" spc="5" dirty="0">
                <a:latin typeface="Microsoft YaHei"/>
                <a:cs typeface="Microsoft YaHei"/>
              </a:rPr>
              <a:t> </a:t>
            </a:r>
            <a:r>
              <a:rPr sz="2400" dirty="0">
                <a:latin typeface="Microsoft YaHei"/>
                <a:cs typeface="Microsoft YaHei"/>
              </a:rPr>
              <a:t>set t</a:t>
            </a:r>
            <a:r>
              <a:rPr sz="2400" spc="5" dirty="0">
                <a:latin typeface="Microsoft YaHei"/>
                <a:cs typeface="Microsoft YaHei"/>
              </a:rPr>
              <a:t>a</a:t>
            </a:r>
            <a:r>
              <a:rPr sz="2400" dirty="0">
                <a:latin typeface="Microsoft YaHei"/>
                <a:cs typeface="Microsoft YaHei"/>
              </a:rPr>
              <a:t>g=1</a:t>
            </a:r>
            <a:r>
              <a:rPr sz="2400" spc="-10" dirty="0">
                <a:latin typeface="Microsoft YaHei"/>
                <a:cs typeface="Microsoft YaHei"/>
              </a:rPr>
              <a:t> </a:t>
            </a:r>
            <a:r>
              <a:rPr sz="2400" dirty="0">
                <a:latin typeface="Microsoft YaHei"/>
                <a:cs typeface="Microsoft YaHei"/>
              </a:rPr>
              <a:t>W</a:t>
            </a:r>
            <a:r>
              <a:rPr sz="2400" spc="5" dirty="0">
                <a:latin typeface="Microsoft YaHei"/>
                <a:cs typeface="Microsoft YaHei"/>
              </a:rPr>
              <a:t>H</a:t>
            </a:r>
            <a:r>
              <a:rPr sz="2400" dirty="0">
                <a:latin typeface="Microsoft YaHei"/>
                <a:cs typeface="Microsoft YaHei"/>
              </a:rPr>
              <a:t>ERE	</a:t>
            </a:r>
            <a:r>
              <a:rPr sz="2400" spc="-5" dirty="0">
                <a:latin typeface="Microsoft YaHei"/>
                <a:cs typeface="Microsoft YaHei"/>
              </a:rPr>
              <a:t>i</a:t>
            </a:r>
            <a:r>
              <a:rPr sz="2400" dirty="0">
                <a:latin typeface="Microsoft YaHei"/>
                <a:cs typeface="Microsoft YaHei"/>
              </a:rPr>
              <a:t>d </a:t>
            </a:r>
            <a:r>
              <a:rPr sz="2400" spc="-5" dirty="0">
                <a:latin typeface="Microsoft YaHei"/>
                <a:cs typeface="Microsoft YaHei"/>
              </a:rPr>
              <a:t>i</a:t>
            </a:r>
            <a:r>
              <a:rPr sz="2400" dirty="0">
                <a:latin typeface="Microsoft YaHei"/>
                <a:cs typeface="Microsoft YaHei"/>
              </a:rPr>
              <a:t>n</a:t>
            </a:r>
            <a:r>
              <a:rPr sz="2400" spc="-5" dirty="0">
                <a:latin typeface="Microsoft YaHei"/>
                <a:cs typeface="Microsoft YaHei"/>
              </a:rPr>
              <a:t> </a:t>
            </a:r>
            <a:r>
              <a:rPr sz="2400" dirty="0">
                <a:latin typeface="Microsoft YaHei"/>
                <a:cs typeface="Microsoft YaHei"/>
              </a:rPr>
              <a:t>(</a:t>
            </a:r>
            <a:r>
              <a:rPr sz="2400" spc="-5" dirty="0">
                <a:latin typeface="Microsoft YaHei"/>
                <a:cs typeface="Microsoft YaHei"/>
              </a:rPr>
              <a:t>4,5,6</a:t>
            </a:r>
            <a:r>
              <a:rPr sz="2400" dirty="0">
                <a:latin typeface="Microsoft YaHei"/>
                <a:cs typeface="Microsoft YaHei"/>
              </a:rPr>
              <a:t>);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Microsoft YaHei"/>
                <a:cs typeface="Microsoft YaHei"/>
              </a:rPr>
              <a:t>sleep </a:t>
            </a:r>
            <a:r>
              <a:rPr sz="2400" spc="-5" dirty="0">
                <a:latin typeface="Microsoft YaHei"/>
                <a:cs typeface="Microsoft YaHei"/>
              </a:rPr>
              <a:t>0.01;</a:t>
            </a:r>
            <a:endParaRPr sz="2400" dirty="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5" dirty="0">
                <a:latin typeface="Microsoft YaHei"/>
                <a:cs typeface="Microsoft YaHei"/>
              </a:rPr>
              <a:t>……</a:t>
            </a:r>
            <a:endParaRPr sz="2400" dirty="0">
              <a:latin typeface="Microsoft YaHei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2100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：字符列类型不匹配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14400" y="1676400"/>
            <a:ext cx="764763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MySQL&gt;SELECT `id`, `gift_code` FROM gift WHERE </a:t>
            </a:r>
          </a:p>
          <a:p>
            <a:r>
              <a:rPr lang="zh-CN" altLang="en-US" dirty="0"/>
              <a:t>`deal_id` = 640 AND remark=115127; </a:t>
            </a:r>
          </a:p>
          <a:p>
            <a:r>
              <a:rPr lang="zh-CN" altLang="en-US" dirty="0"/>
              <a:t>1 row in set (</a:t>
            </a:r>
            <a:r>
              <a:rPr lang="zh-CN" altLang="en-US" dirty="0">
                <a:solidFill>
                  <a:srgbClr val="FF0000"/>
                </a:solidFill>
              </a:rPr>
              <a:t>0.14 </a:t>
            </a:r>
            <a:r>
              <a:rPr lang="zh-CN" altLang="en-US" dirty="0"/>
              <a:t>sec)</a:t>
            </a:r>
          </a:p>
          <a:p>
            <a:r>
              <a:rPr lang="zh-CN" altLang="en-US" dirty="0"/>
              <a:t>MySQL&gt;SELECT `id`, `gift_code` FROM pool_gift WHERE </a:t>
            </a:r>
          </a:p>
          <a:p>
            <a:r>
              <a:rPr lang="zh-CN" altLang="en-US" dirty="0"/>
              <a:t>`deal_id` = 640 AND remark='115127'; </a:t>
            </a:r>
          </a:p>
          <a:p>
            <a:r>
              <a:rPr lang="zh-CN" altLang="en-US" dirty="0"/>
              <a:t>1 row in set (</a:t>
            </a:r>
            <a:r>
              <a:rPr lang="zh-CN" altLang="en-US" dirty="0">
                <a:solidFill>
                  <a:srgbClr val="FF0000"/>
                </a:solidFill>
              </a:rPr>
              <a:t>0.005 </a:t>
            </a:r>
            <a:r>
              <a:rPr lang="zh-CN" altLang="en-US" dirty="0"/>
              <a:t>sec)</a:t>
            </a:r>
          </a:p>
        </p:txBody>
      </p:sp>
    </p:spTree>
    <p:extLst>
      <p:ext uri="{BB962C8B-B14F-4D97-AF65-F5344CB8AC3E}">
        <p14:creationId xmlns:p14="http://schemas.microsoft.com/office/powerpoint/2010/main" val="54123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7"/>
          <p:cNvSpPr txBox="1"/>
          <p:nvPr/>
        </p:nvSpPr>
        <p:spPr>
          <a:xfrm>
            <a:off x="113856" y="3668267"/>
            <a:ext cx="8777605" cy="91757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strike="sngStrike" spc="-5" dirty="0">
                <a:latin typeface="Microsoft YaHei"/>
                <a:cs typeface="Microsoft YaHei"/>
              </a:rPr>
              <a:t>B</a:t>
            </a:r>
            <a:r>
              <a:rPr sz="1800" strike="sngStrike" spc="5" dirty="0">
                <a:latin typeface="Microsoft YaHei"/>
                <a:cs typeface="Microsoft YaHei"/>
              </a:rPr>
              <a:t>A</a:t>
            </a:r>
            <a:r>
              <a:rPr sz="1800" strike="sngStrike" spc="-5" dirty="0">
                <a:latin typeface="Microsoft YaHei"/>
                <a:cs typeface="Microsoft YaHei"/>
              </a:rPr>
              <a:t>D:</a:t>
            </a:r>
            <a:r>
              <a:rPr sz="1800" strike="sngStrike" spc="-15" dirty="0">
                <a:latin typeface="Microsoft YaHei"/>
                <a:cs typeface="Microsoft YaHei"/>
              </a:rPr>
              <a:t>s</a:t>
            </a:r>
            <a:r>
              <a:rPr sz="1800" strike="sngStrike" spc="-5" dirty="0">
                <a:latin typeface="Microsoft YaHei"/>
                <a:cs typeface="Microsoft YaHei"/>
              </a:rPr>
              <a:t>ele</a:t>
            </a:r>
            <a:r>
              <a:rPr sz="1800" strike="sngStrike" dirty="0">
                <a:latin typeface="Microsoft YaHei"/>
                <a:cs typeface="Microsoft YaHei"/>
              </a:rPr>
              <a:t>c</a:t>
            </a:r>
            <a:r>
              <a:rPr sz="1800" strike="sngStrike" spc="-5" dirty="0">
                <a:latin typeface="Microsoft YaHei"/>
                <a:cs typeface="Microsoft YaHei"/>
              </a:rPr>
              <a:t>t</a:t>
            </a:r>
            <a:r>
              <a:rPr sz="1800" strike="sngStrike" spc="15" dirty="0">
                <a:latin typeface="Microsoft YaHei"/>
                <a:cs typeface="Microsoft YaHei"/>
              </a:rPr>
              <a:t> </a:t>
            </a:r>
            <a:r>
              <a:rPr sz="1800" strike="sngStrike" dirty="0">
                <a:latin typeface="Microsoft YaHei"/>
                <a:cs typeface="Microsoft YaHei"/>
              </a:rPr>
              <a:t>*</a:t>
            </a:r>
            <a:r>
              <a:rPr sz="1800" strike="sngStrike" spc="10" dirty="0">
                <a:latin typeface="Microsoft YaHei"/>
                <a:cs typeface="Microsoft YaHei"/>
              </a:rPr>
              <a:t> </a:t>
            </a:r>
            <a:r>
              <a:rPr sz="1800" strike="sngStrike" spc="-5" dirty="0">
                <a:latin typeface="Microsoft YaHei"/>
                <a:cs typeface="Microsoft YaHei"/>
              </a:rPr>
              <a:t>f</a:t>
            </a:r>
            <a:r>
              <a:rPr sz="1800" strike="sngStrike" spc="-35" dirty="0">
                <a:latin typeface="Microsoft YaHei"/>
                <a:cs typeface="Microsoft YaHei"/>
              </a:rPr>
              <a:t>r</a:t>
            </a:r>
            <a:r>
              <a:rPr sz="1800" strike="sngStrike" spc="-5" dirty="0">
                <a:latin typeface="Microsoft YaHei"/>
                <a:cs typeface="Microsoft YaHei"/>
              </a:rPr>
              <a:t>o</a:t>
            </a:r>
            <a:r>
              <a:rPr sz="1800" strike="sngStrike" dirty="0">
                <a:latin typeface="Microsoft YaHei"/>
                <a:cs typeface="Microsoft YaHei"/>
              </a:rPr>
              <a:t>m</a:t>
            </a:r>
            <a:r>
              <a:rPr sz="1800" strike="sngStrike" spc="5" dirty="0">
                <a:latin typeface="Microsoft YaHei"/>
                <a:cs typeface="Microsoft YaHei"/>
              </a:rPr>
              <a:t> </a:t>
            </a:r>
            <a:r>
              <a:rPr sz="1800" strike="sngStrike" spc="-5" dirty="0">
                <a:latin typeface="Microsoft YaHei"/>
                <a:cs typeface="Microsoft YaHei"/>
              </a:rPr>
              <a:t>ta</a:t>
            </a:r>
            <a:r>
              <a:rPr sz="1800" strike="sngStrike" dirty="0">
                <a:latin typeface="Microsoft YaHei"/>
                <a:cs typeface="Microsoft YaHei"/>
              </a:rPr>
              <a:t>b</a:t>
            </a:r>
            <a:r>
              <a:rPr sz="1800" strike="sngStrike" spc="-5" dirty="0">
                <a:latin typeface="Microsoft YaHei"/>
                <a:cs typeface="Microsoft YaHei"/>
              </a:rPr>
              <a:t>l</a:t>
            </a:r>
            <a:r>
              <a:rPr sz="1800" strike="sngStrike" dirty="0">
                <a:latin typeface="Microsoft YaHei"/>
                <a:cs typeface="Microsoft YaHei"/>
              </a:rPr>
              <a:t>e</a:t>
            </a:r>
            <a:r>
              <a:rPr sz="1800" strike="sngStrike" spc="15" dirty="0">
                <a:latin typeface="Microsoft YaHei"/>
                <a:cs typeface="Microsoft YaHei"/>
              </a:rPr>
              <a:t> </a:t>
            </a:r>
            <a:r>
              <a:rPr sz="1800" strike="sngStrike" spc="-5" dirty="0">
                <a:latin typeface="Microsoft YaHei"/>
                <a:cs typeface="Microsoft YaHei"/>
              </a:rPr>
              <a:t>WHERE </a:t>
            </a:r>
            <a:r>
              <a:rPr sz="1800" strike="sngStrike" spc="-15" dirty="0">
                <a:latin typeface="Microsoft YaHei"/>
                <a:cs typeface="Microsoft YaHei"/>
              </a:rPr>
              <a:t>t</a:t>
            </a:r>
            <a:r>
              <a:rPr sz="1800" strike="sngStrike" spc="-5" dirty="0">
                <a:latin typeface="Microsoft YaHei"/>
                <a:cs typeface="Microsoft YaHei"/>
              </a:rPr>
              <a:t>o_day</a:t>
            </a:r>
            <a:r>
              <a:rPr sz="1800" strike="sngStrike" spc="-25" dirty="0">
                <a:latin typeface="Microsoft YaHei"/>
                <a:cs typeface="Microsoft YaHei"/>
              </a:rPr>
              <a:t>s</a:t>
            </a:r>
            <a:r>
              <a:rPr sz="1800" strike="sngStrike" spc="-5" dirty="0">
                <a:latin typeface="Microsoft YaHei"/>
                <a:cs typeface="Microsoft YaHei"/>
              </a:rPr>
              <a:t>(cur</a:t>
            </a:r>
            <a:r>
              <a:rPr sz="1800" strike="sngStrike" spc="-35" dirty="0">
                <a:latin typeface="Microsoft YaHei"/>
                <a:cs typeface="Microsoft YaHei"/>
              </a:rPr>
              <a:t>r</a:t>
            </a:r>
            <a:r>
              <a:rPr sz="1800" strike="sngStrike" spc="-5" dirty="0">
                <a:latin typeface="Microsoft YaHei"/>
                <a:cs typeface="Microsoft YaHei"/>
              </a:rPr>
              <a:t>ent_</a:t>
            </a:r>
            <a:r>
              <a:rPr sz="1800" strike="sngStrike" spc="10" dirty="0">
                <a:latin typeface="Microsoft YaHei"/>
                <a:cs typeface="Microsoft YaHei"/>
              </a:rPr>
              <a:t>d</a:t>
            </a:r>
            <a:r>
              <a:rPr sz="1800" strike="sngStrike" spc="-5" dirty="0">
                <a:latin typeface="Microsoft YaHei"/>
                <a:cs typeface="Microsoft YaHei"/>
              </a:rPr>
              <a:t>a</a:t>
            </a:r>
            <a:r>
              <a:rPr sz="1800" strike="sngStrike" spc="-15" dirty="0">
                <a:latin typeface="Microsoft YaHei"/>
                <a:cs typeface="Microsoft YaHei"/>
              </a:rPr>
              <a:t>te</a:t>
            </a:r>
            <a:r>
              <a:rPr sz="1800" strike="sngStrike" dirty="0">
                <a:latin typeface="Microsoft YaHei"/>
                <a:cs typeface="Microsoft YaHei"/>
              </a:rPr>
              <a:t>)</a:t>
            </a:r>
            <a:r>
              <a:rPr sz="1800" strike="sngStrike" spc="65" dirty="0">
                <a:latin typeface="Microsoft YaHei"/>
                <a:cs typeface="Microsoft YaHei"/>
              </a:rPr>
              <a:t> </a:t>
            </a:r>
            <a:r>
              <a:rPr sz="1800" strike="sngStrike" dirty="0">
                <a:latin typeface="Microsoft YaHei"/>
                <a:cs typeface="Microsoft YaHei"/>
              </a:rPr>
              <a:t>–</a:t>
            </a:r>
            <a:r>
              <a:rPr sz="1800" strike="sngStrike" spc="5" dirty="0">
                <a:latin typeface="Microsoft YaHei"/>
                <a:cs typeface="Microsoft YaHei"/>
              </a:rPr>
              <a:t> </a:t>
            </a:r>
            <a:r>
              <a:rPr sz="1800" strike="sngStrike" spc="-15" dirty="0">
                <a:latin typeface="Microsoft YaHei"/>
                <a:cs typeface="Microsoft YaHei"/>
              </a:rPr>
              <a:t>t</a:t>
            </a:r>
            <a:r>
              <a:rPr sz="1800" strike="sngStrike" spc="-5" dirty="0">
                <a:latin typeface="Microsoft YaHei"/>
                <a:cs typeface="Microsoft YaHei"/>
              </a:rPr>
              <a:t>o_day</a:t>
            </a:r>
            <a:r>
              <a:rPr sz="1800" strike="sngStrike" spc="-25" dirty="0">
                <a:latin typeface="Microsoft YaHei"/>
                <a:cs typeface="Microsoft YaHei"/>
              </a:rPr>
              <a:t>s</a:t>
            </a:r>
            <a:r>
              <a:rPr sz="1800" strike="sngStrike" spc="-5" dirty="0">
                <a:latin typeface="Microsoft YaHei"/>
                <a:cs typeface="Microsoft YaHei"/>
              </a:rPr>
              <a:t>(da</a:t>
            </a:r>
            <a:r>
              <a:rPr sz="1800" strike="sngStrike" spc="-15" dirty="0">
                <a:latin typeface="Microsoft YaHei"/>
                <a:cs typeface="Microsoft YaHei"/>
              </a:rPr>
              <a:t>t</a:t>
            </a:r>
            <a:r>
              <a:rPr sz="1800" strike="sngStrike" spc="-5" dirty="0">
                <a:latin typeface="Microsoft YaHei"/>
                <a:cs typeface="Microsoft YaHei"/>
              </a:rPr>
              <a:t>e_co</a:t>
            </a:r>
            <a:r>
              <a:rPr sz="1800" strike="sngStrike" spc="-10" dirty="0">
                <a:latin typeface="Microsoft YaHei"/>
                <a:cs typeface="Microsoft YaHei"/>
              </a:rPr>
              <a:t>l</a:t>
            </a:r>
            <a:r>
              <a:rPr sz="1800" strike="sngStrike" dirty="0">
                <a:latin typeface="Microsoft YaHei"/>
                <a:cs typeface="Microsoft YaHei"/>
              </a:rPr>
              <a:t>)</a:t>
            </a:r>
            <a:r>
              <a:rPr sz="1800" strike="sngStrike" spc="50" dirty="0">
                <a:latin typeface="Microsoft YaHei"/>
                <a:cs typeface="Microsoft YaHei"/>
              </a:rPr>
              <a:t> </a:t>
            </a:r>
            <a:r>
              <a:rPr sz="1800" strike="sngStrike" spc="-5" dirty="0">
                <a:latin typeface="Microsoft YaHei"/>
                <a:cs typeface="Microsoft YaHei"/>
              </a:rPr>
              <a:t>&lt;=</a:t>
            </a:r>
            <a:r>
              <a:rPr sz="1800" strike="sngStrike" spc="10" dirty="0">
                <a:latin typeface="Microsoft YaHei"/>
                <a:cs typeface="Microsoft YaHei"/>
              </a:rPr>
              <a:t> </a:t>
            </a:r>
            <a:r>
              <a:rPr sz="1800" strike="sngStrike" spc="-5" dirty="0">
                <a:latin typeface="Microsoft YaHei"/>
                <a:cs typeface="Microsoft YaHei"/>
              </a:rPr>
              <a:t>10</a:t>
            </a:r>
            <a:endParaRPr sz="1800" dirty="0">
              <a:latin typeface="Microsoft YaHei"/>
              <a:cs typeface="Microsoft YaHei"/>
            </a:endParaRPr>
          </a:p>
          <a:p>
            <a:pPr marL="12700" marR="1249680">
              <a:lnSpc>
                <a:spcPct val="100000"/>
              </a:lnSpc>
              <a:spcBef>
                <a:spcPts val="430"/>
              </a:spcBef>
              <a:tabLst>
                <a:tab pos="3000375" algn="l"/>
              </a:tabLst>
            </a:pPr>
            <a:r>
              <a:rPr sz="1800" dirty="0">
                <a:latin typeface="Microsoft YaHei"/>
                <a:cs typeface="Microsoft YaHei"/>
              </a:rPr>
              <a:t>G</a:t>
            </a:r>
            <a:r>
              <a:rPr sz="1800" spc="-5" dirty="0">
                <a:latin typeface="Microsoft YaHei"/>
                <a:cs typeface="Microsoft YaHei"/>
              </a:rPr>
              <a:t>OOD:</a:t>
            </a:r>
            <a:r>
              <a:rPr sz="1800" dirty="0">
                <a:latin typeface="Microsoft YaHei"/>
                <a:cs typeface="Microsoft YaHei"/>
              </a:rPr>
              <a:t> select</a:t>
            </a:r>
            <a:r>
              <a:rPr sz="1800" spc="15" dirty="0">
                <a:latin typeface="Microsoft YaHei"/>
                <a:cs typeface="Microsoft YaHei"/>
              </a:rPr>
              <a:t> </a:t>
            </a:r>
            <a:r>
              <a:rPr sz="1800" dirty="0">
                <a:latin typeface="Microsoft YaHei"/>
                <a:cs typeface="Microsoft YaHei"/>
              </a:rPr>
              <a:t>*</a:t>
            </a:r>
            <a:r>
              <a:rPr sz="1800" spc="10" dirty="0">
                <a:latin typeface="Microsoft YaHei"/>
                <a:cs typeface="Microsoft YaHei"/>
              </a:rPr>
              <a:t> </a:t>
            </a:r>
            <a:r>
              <a:rPr sz="1800" spc="-5" dirty="0">
                <a:latin typeface="Microsoft YaHei"/>
                <a:cs typeface="Microsoft YaHei"/>
              </a:rPr>
              <a:t>f</a:t>
            </a:r>
            <a:r>
              <a:rPr sz="1800" spc="-35" dirty="0">
                <a:latin typeface="Microsoft YaHei"/>
                <a:cs typeface="Microsoft YaHei"/>
              </a:rPr>
              <a:t>r</a:t>
            </a:r>
            <a:r>
              <a:rPr sz="1800" spc="-5" dirty="0">
                <a:latin typeface="Microsoft YaHei"/>
                <a:cs typeface="Microsoft YaHei"/>
              </a:rPr>
              <a:t>om</a:t>
            </a:r>
            <a:r>
              <a:rPr sz="1800" spc="5" dirty="0">
                <a:latin typeface="Microsoft YaHei"/>
                <a:cs typeface="Microsoft YaHei"/>
              </a:rPr>
              <a:t> </a:t>
            </a:r>
            <a:r>
              <a:rPr sz="1800" spc="-5" dirty="0">
                <a:latin typeface="Microsoft YaHei"/>
                <a:cs typeface="Microsoft YaHei"/>
              </a:rPr>
              <a:t>ta</a:t>
            </a:r>
            <a:r>
              <a:rPr sz="1800" dirty="0">
                <a:latin typeface="Microsoft YaHei"/>
                <a:cs typeface="Microsoft YaHei"/>
              </a:rPr>
              <a:t>b</a:t>
            </a:r>
            <a:r>
              <a:rPr sz="1800" spc="-5" dirty="0">
                <a:latin typeface="Microsoft YaHei"/>
                <a:cs typeface="Microsoft YaHei"/>
              </a:rPr>
              <a:t>l</a:t>
            </a:r>
            <a:r>
              <a:rPr sz="1800" dirty="0">
                <a:latin typeface="Microsoft YaHei"/>
                <a:cs typeface="Microsoft YaHei"/>
              </a:rPr>
              <a:t>e	</a:t>
            </a:r>
            <a:r>
              <a:rPr sz="1800" spc="-5" dirty="0">
                <a:latin typeface="Microsoft YaHei"/>
                <a:cs typeface="Microsoft YaHei"/>
              </a:rPr>
              <a:t>WHERE</a:t>
            </a:r>
            <a:r>
              <a:rPr sz="1800" spc="-20" dirty="0">
                <a:latin typeface="Microsoft YaHei"/>
                <a:cs typeface="Microsoft YaHei"/>
              </a:rPr>
              <a:t> </a:t>
            </a:r>
            <a:r>
              <a:rPr sz="1800" spc="-5" dirty="0">
                <a:latin typeface="Microsoft YaHei"/>
                <a:cs typeface="Microsoft YaHei"/>
              </a:rPr>
              <a:t>da</a:t>
            </a:r>
            <a:r>
              <a:rPr sz="1800" spc="-15" dirty="0">
                <a:latin typeface="Microsoft YaHei"/>
                <a:cs typeface="Microsoft YaHei"/>
              </a:rPr>
              <a:t>t</a:t>
            </a:r>
            <a:r>
              <a:rPr sz="1800" spc="-5" dirty="0">
                <a:latin typeface="Microsoft YaHei"/>
                <a:cs typeface="Microsoft YaHei"/>
              </a:rPr>
              <a:t>e_co</a:t>
            </a:r>
            <a:r>
              <a:rPr sz="1800" dirty="0">
                <a:latin typeface="Microsoft YaHei"/>
                <a:cs typeface="Microsoft YaHei"/>
              </a:rPr>
              <a:t>l</a:t>
            </a:r>
            <a:r>
              <a:rPr sz="1800" spc="20" dirty="0">
                <a:latin typeface="Microsoft YaHei"/>
                <a:cs typeface="Microsoft YaHei"/>
              </a:rPr>
              <a:t> </a:t>
            </a:r>
            <a:r>
              <a:rPr sz="1800" spc="-5" dirty="0">
                <a:latin typeface="Microsoft YaHei"/>
                <a:cs typeface="Microsoft YaHei"/>
              </a:rPr>
              <a:t>&gt;=</a:t>
            </a:r>
            <a:r>
              <a:rPr sz="1800" spc="10" dirty="0">
                <a:latin typeface="Microsoft YaHei"/>
                <a:cs typeface="Microsoft YaHei"/>
              </a:rPr>
              <a:t> </a:t>
            </a:r>
            <a:r>
              <a:rPr sz="1800" spc="-45" dirty="0">
                <a:latin typeface="Microsoft YaHei"/>
                <a:cs typeface="Microsoft YaHei"/>
              </a:rPr>
              <a:t>D</a:t>
            </a:r>
            <a:r>
              <a:rPr sz="1800" spc="-145" dirty="0">
                <a:latin typeface="Microsoft YaHei"/>
                <a:cs typeface="Microsoft YaHei"/>
              </a:rPr>
              <a:t>A</a:t>
            </a:r>
            <a:r>
              <a:rPr sz="1800" spc="-5" dirty="0">
                <a:latin typeface="Microsoft YaHei"/>
                <a:cs typeface="Microsoft YaHei"/>
              </a:rPr>
              <a:t>TE_S</a:t>
            </a:r>
            <a:r>
              <a:rPr sz="1800" spc="5" dirty="0">
                <a:latin typeface="Microsoft YaHei"/>
                <a:cs typeface="Microsoft YaHei"/>
              </a:rPr>
              <a:t>U</a:t>
            </a:r>
            <a:r>
              <a:rPr sz="1800" spc="-5" dirty="0">
                <a:latin typeface="Microsoft YaHei"/>
                <a:cs typeface="Microsoft YaHei"/>
              </a:rPr>
              <a:t>B</a:t>
            </a:r>
            <a:r>
              <a:rPr sz="1800" spc="-15" dirty="0">
                <a:latin typeface="Microsoft YaHei"/>
                <a:cs typeface="Microsoft YaHei"/>
              </a:rPr>
              <a:t>(</a:t>
            </a:r>
            <a:r>
              <a:rPr sz="1800" spc="-10" dirty="0">
                <a:latin typeface="Microsoft YaHei"/>
                <a:cs typeface="Microsoft YaHei"/>
              </a:rPr>
              <a:t>'</a:t>
            </a:r>
            <a:r>
              <a:rPr sz="1800" dirty="0">
                <a:latin typeface="Microsoft YaHei"/>
                <a:cs typeface="Microsoft YaHei"/>
              </a:rPr>
              <a:t>201</a:t>
            </a:r>
            <a:r>
              <a:rPr sz="1800" spc="-10" dirty="0">
                <a:latin typeface="Microsoft YaHei"/>
                <a:cs typeface="Microsoft YaHei"/>
              </a:rPr>
              <a:t>1</a:t>
            </a:r>
            <a:r>
              <a:rPr sz="1800" spc="-5" dirty="0">
                <a:latin typeface="Microsoft YaHei"/>
                <a:cs typeface="Microsoft YaHei"/>
              </a:rPr>
              <a:t>-</a:t>
            </a:r>
            <a:r>
              <a:rPr sz="1800" dirty="0">
                <a:latin typeface="Microsoft YaHei"/>
                <a:cs typeface="Microsoft YaHei"/>
              </a:rPr>
              <a:t>10</a:t>
            </a:r>
            <a:r>
              <a:rPr sz="1800" spc="-5" dirty="0">
                <a:latin typeface="Microsoft YaHei"/>
                <a:cs typeface="Microsoft YaHei"/>
              </a:rPr>
              <a:t>- </a:t>
            </a:r>
            <a:r>
              <a:rPr sz="1800" dirty="0">
                <a:latin typeface="Microsoft YaHei"/>
                <a:cs typeface="Microsoft YaHei"/>
              </a:rPr>
              <a:t>22</a:t>
            </a:r>
            <a:r>
              <a:rPr sz="1800" spc="-10" dirty="0">
                <a:latin typeface="Microsoft YaHei"/>
                <a:cs typeface="Microsoft YaHei"/>
              </a:rPr>
              <a:t>'</a:t>
            </a:r>
            <a:r>
              <a:rPr sz="1800" spc="-5" dirty="0">
                <a:latin typeface="Microsoft YaHei"/>
                <a:cs typeface="Microsoft YaHei"/>
              </a:rPr>
              <a:t>,</a:t>
            </a:r>
            <a:r>
              <a:rPr sz="1800" dirty="0">
                <a:latin typeface="Microsoft YaHei"/>
                <a:cs typeface="Microsoft YaHei"/>
              </a:rPr>
              <a:t>INTER</a:t>
            </a:r>
            <a:r>
              <a:rPr sz="1800" spc="-110" dirty="0">
                <a:latin typeface="Microsoft YaHei"/>
                <a:cs typeface="Microsoft YaHei"/>
              </a:rPr>
              <a:t>V</a:t>
            </a:r>
            <a:r>
              <a:rPr sz="1800" dirty="0">
                <a:latin typeface="Microsoft YaHei"/>
                <a:cs typeface="Microsoft YaHei"/>
              </a:rPr>
              <a:t>AL</a:t>
            </a:r>
            <a:r>
              <a:rPr sz="1800" spc="-20" dirty="0">
                <a:latin typeface="Microsoft YaHei"/>
                <a:cs typeface="Microsoft YaHei"/>
              </a:rPr>
              <a:t> </a:t>
            </a:r>
            <a:r>
              <a:rPr sz="1800" dirty="0">
                <a:latin typeface="Microsoft YaHei"/>
                <a:cs typeface="Microsoft YaHei"/>
              </a:rPr>
              <a:t>10</a:t>
            </a:r>
            <a:r>
              <a:rPr sz="1800" spc="-10" dirty="0">
                <a:latin typeface="Microsoft YaHei"/>
                <a:cs typeface="Microsoft YaHei"/>
              </a:rPr>
              <a:t> </a:t>
            </a:r>
            <a:r>
              <a:rPr sz="1800" spc="-45" dirty="0">
                <a:latin typeface="Microsoft YaHei"/>
                <a:cs typeface="Microsoft YaHei"/>
              </a:rPr>
              <a:t>D</a:t>
            </a:r>
            <a:r>
              <a:rPr sz="1800" spc="-145" dirty="0">
                <a:latin typeface="Microsoft YaHei"/>
                <a:cs typeface="Microsoft YaHei"/>
              </a:rPr>
              <a:t>A</a:t>
            </a:r>
            <a:r>
              <a:rPr sz="1800" dirty="0">
                <a:latin typeface="Microsoft YaHei"/>
                <a:cs typeface="Microsoft YaHei"/>
              </a:rPr>
              <a:t>Y</a:t>
            </a:r>
            <a:r>
              <a:rPr sz="1800" spc="-5" dirty="0">
                <a:latin typeface="Microsoft YaHei"/>
                <a:cs typeface="Microsoft YaHei"/>
              </a:rPr>
              <a:t>);</a:t>
            </a:r>
            <a:endParaRPr sz="1800" dirty="0">
              <a:latin typeface="Microsoft YaHei"/>
              <a:cs typeface="Microsoft YaHei"/>
            </a:endParaRPr>
          </a:p>
        </p:txBody>
      </p:sp>
      <p:sp>
        <p:nvSpPr>
          <p:cNvPr id="5" name="object 8"/>
          <p:cNvSpPr/>
          <p:nvPr/>
        </p:nvSpPr>
        <p:spPr>
          <a:xfrm>
            <a:off x="35560" y="1828800"/>
            <a:ext cx="9108440" cy="1819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81964" y="583057"/>
            <a:ext cx="7980070" cy="466090"/>
          </a:xfrm>
        </p:spPr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 smtClean="0"/>
              <a:t>7</a:t>
            </a:r>
            <a:r>
              <a:rPr lang="zh-CN" altLang="en-US" dirty="0" smtClean="0"/>
              <a:t>：左边字段运算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923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6606" y="1706227"/>
            <a:ext cx="7458100" cy="3693319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MySQL&gt; Select * from </a:t>
            </a:r>
            <a:r>
              <a:rPr lang="en-US" altLang="zh-CN" b="1" dirty="0">
                <a:solidFill>
                  <a:srgbClr val="0070C0"/>
                </a:solidFill>
              </a:rPr>
              <a:t>tag</a:t>
            </a:r>
            <a:r>
              <a:rPr lang="en-US" altLang="zh-CN" dirty="0">
                <a:solidFill>
                  <a:schemeClr val="tx1"/>
                </a:solidFill>
              </a:rPr>
              <a:t> JOIN </a:t>
            </a:r>
            <a:r>
              <a:rPr lang="en-US" altLang="zh-CN" b="1" dirty="0">
                <a:solidFill>
                  <a:srgbClr val="0070C0"/>
                </a:solidFill>
              </a:rPr>
              <a:t>tag_post</a:t>
            </a:r>
            <a:r>
              <a:rPr lang="en-US" altLang="zh-CN" dirty="0">
                <a:solidFill>
                  <a:schemeClr val="tx1"/>
                </a:solidFill>
              </a:rPr>
              <a:t> on tag_post.tag_id=tag.id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JOIN </a:t>
            </a:r>
            <a:r>
              <a:rPr lang="en-US" altLang="zh-CN" b="1" dirty="0">
                <a:solidFill>
                  <a:srgbClr val="0070C0"/>
                </a:solidFill>
              </a:rPr>
              <a:t>post</a:t>
            </a:r>
            <a:r>
              <a:rPr lang="en-US" altLang="zh-CN" dirty="0">
                <a:solidFill>
                  <a:schemeClr val="tx1"/>
                </a:solidFill>
              </a:rPr>
              <a:t> on tag_post.post_id=post.id WHERE </a:t>
            </a:r>
            <a:r>
              <a:rPr lang="en-US" altLang="zh-CN" dirty="0" err="1">
                <a:solidFill>
                  <a:schemeClr val="tx1"/>
                </a:solidFill>
              </a:rPr>
              <a:t>tag.tag</a:t>
            </a:r>
            <a:r>
              <a:rPr lang="en-US" altLang="zh-CN" dirty="0">
                <a:solidFill>
                  <a:schemeClr val="tx1"/>
                </a:solidFill>
              </a:rPr>
              <a:t>=‘</a:t>
            </a:r>
            <a:r>
              <a:rPr lang="zh-CN" altLang="en-US" dirty="0">
                <a:solidFill>
                  <a:schemeClr val="tx1"/>
                </a:solidFill>
              </a:rPr>
              <a:t>二手玩具’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Wingdings"/>
                <a:cs typeface="Wingdings"/>
              </a:rPr>
              <a:t>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MySQL&gt; Select </a:t>
            </a:r>
            <a:r>
              <a:rPr lang="en-US" altLang="zh-CN" dirty="0" smtClean="0">
                <a:solidFill>
                  <a:schemeClr val="tx1"/>
                </a:solidFill>
              </a:rPr>
              <a:t>id </a:t>
            </a:r>
            <a:r>
              <a:rPr lang="en-US" altLang="zh-CN" dirty="0">
                <a:solidFill>
                  <a:schemeClr val="tx1"/>
                </a:solidFill>
              </a:rPr>
              <a:t>from </a:t>
            </a:r>
            <a:r>
              <a:rPr lang="en-US" altLang="zh-CN" b="1" dirty="0">
                <a:solidFill>
                  <a:srgbClr val="0070C0"/>
                </a:solidFill>
              </a:rPr>
              <a:t>tag</a:t>
            </a:r>
            <a:r>
              <a:rPr lang="en-US" altLang="zh-CN" dirty="0">
                <a:solidFill>
                  <a:schemeClr val="tx1"/>
                </a:solidFill>
              </a:rPr>
              <a:t> WHERE tag=‘</a:t>
            </a:r>
            <a:r>
              <a:rPr lang="zh-CN" altLang="en-US" dirty="0">
                <a:solidFill>
                  <a:schemeClr val="tx1"/>
                </a:solidFill>
              </a:rPr>
              <a:t>二手玩具’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MySQL&gt; Select </a:t>
            </a:r>
            <a:r>
              <a:rPr lang="en-US" altLang="zh-CN" dirty="0" smtClean="0">
                <a:solidFill>
                  <a:schemeClr val="tx1"/>
                </a:solidFill>
              </a:rPr>
              <a:t>post_id </a:t>
            </a:r>
            <a:r>
              <a:rPr lang="en-US" altLang="zh-CN" dirty="0">
                <a:solidFill>
                  <a:schemeClr val="tx1"/>
                </a:solidFill>
              </a:rPr>
              <a:t>from </a:t>
            </a:r>
            <a:r>
              <a:rPr lang="en-US" altLang="zh-CN" b="1" dirty="0">
                <a:solidFill>
                  <a:srgbClr val="0070C0"/>
                </a:solidFill>
              </a:rPr>
              <a:t>tag_post</a:t>
            </a:r>
            <a:r>
              <a:rPr lang="en-US" altLang="zh-CN" dirty="0">
                <a:solidFill>
                  <a:schemeClr val="tx1"/>
                </a:solidFill>
              </a:rPr>
              <a:t> WHERE tag_id=1321;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MySQL&gt; Select </a:t>
            </a:r>
            <a:r>
              <a:rPr lang="zh-CN" altLang="en-US" dirty="0" smtClean="0">
                <a:solidFill>
                  <a:schemeClr val="tx1"/>
                </a:solidFill>
              </a:rPr>
              <a:t>*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from </a:t>
            </a:r>
            <a:r>
              <a:rPr lang="en-US" altLang="zh-CN" b="1" dirty="0">
                <a:solidFill>
                  <a:srgbClr val="0070C0"/>
                </a:solidFill>
              </a:rPr>
              <a:t>post</a:t>
            </a:r>
            <a:r>
              <a:rPr lang="en-US" altLang="zh-CN" dirty="0">
                <a:solidFill>
                  <a:schemeClr val="tx1"/>
                </a:solidFill>
              </a:rPr>
              <a:t> WHERE </a:t>
            </a:r>
            <a:r>
              <a:rPr lang="en-US" altLang="zh-CN" dirty="0" smtClean="0">
                <a:solidFill>
                  <a:schemeClr val="tx1"/>
                </a:solidFill>
              </a:rPr>
              <a:t>id </a:t>
            </a:r>
            <a:r>
              <a:rPr lang="en-US" altLang="zh-CN" dirty="0">
                <a:solidFill>
                  <a:schemeClr val="tx1"/>
                </a:solidFill>
              </a:rPr>
              <a:t>in (123,456,314,141)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81964" y="583057"/>
            <a:ext cx="7980070" cy="466090"/>
          </a:xfrm>
        </p:spPr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/>
              <a:t>8</a:t>
            </a:r>
            <a:r>
              <a:rPr lang="zh-CN" altLang="en-US" dirty="0" smtClean="0"/>
              <a:t>：左边字段运算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50263" y="1193021"/>
            <a:ext cx="3775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可能一条大SQL就把整个数据库堵死</a:t>
            </a:r>
          </a:p>
        </p:txBody>
      </p:sp>
    </p:spTree>
    <p:extLst>
      <p:ext uri="{BB962C8B-B14F-4D97-AF65-F5344CB8AC3E}">
        <p14:creationId xmlns:p14="http://schemas.microsoft.com/office/powerpoint/2010/main" val="104626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9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group by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ORACLE </a:t>
            </a:r>
            <a:r>
              <a:rPr lang="zh-CN" altLang="en-US" dirty="0" smtClean="0"/>
              <a:t>区别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81964" y="1295400"/>
            <a:ext cx="66294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mysql&gt; select id,id2,count(1) from t1 group by id,id2;</a:t>
            </a:r>
          </a:p>
          <a:p>
            <a:r>
              <a:rPr lang="zh-CN" altLang="en-US" dirty="0"/>
              <a:t>+------+------+----------+</a:t>
            </a:r>
          </a:p>
          <a:p>
            <a:r>
              <a:rPr lang="zh-CN" altLang="en-US" dirty="0"/>
              <a:t>| id   | id2  | count(1) |</a:t>
            </a:r>
          </a:p>
          <a:p>
            <a:r>
              <a:rPr lang="zh-CN" altLang="en-US" dirty="0"/>
              <a:t>+------+------+----------+</a:t>
            </a:r>
          </a:p>
          <a:p>
            <a:r>
              <a:rPr lang="zh-CN" altLang="en-US" dirty="0"/>
              <a:t>| 1    |    2 |        1 |</a:t>
            </a:r>
          </a:p>
          <a:p>
            <a:r>
              <a:rPr lang="zh-CN" altLang="en-US" dirty="0"/>
              <a:t>| 1    |    3 |        2 |</a:t>
            </a:r>
          </a:p>
          <a:p>
            <a:r>
              <a:rPr lang="zh-CN" altLang="en-US" dirty="0"/>
              <a:t>| 1    |    4 |        1 |</a:t>
            </a:r>
          </a:p>
          <a:p>
            <a:r>
              <a:rPr lang="zh-CN" altLang="en-US" dirty="0"/>
              <a:t>| 2    |    1 |        1 |</a:t>
            </a:r>
          </a:p>
          <a:p>
            <a:r>
              <a:rPr lang="zh-CN" altLang="en-US" dirty="0"/>
              <a:t>| 2    |    2 |        2 |</a:t>
            </a:r>
          </a:p>
          <a:p>
            <a:r>
              <a:rPr lang="zh-CN" altLang="en-US" dirty="0"/>
              <a:t>+------+------+----------+</a:t>
            </a:r>
          </a:p>
          <a:p>
            <a:r>
              <a:rPr lang="zh-CN" altLang="en-US" dirty="0"/>
              <a:t>5 rows in set (0.00 sec)</a:t>
            </a:r>
          </a:p>
          <a:p>
            <a:endParaRPr lang="zh-CN" altLang="en-US" dirty="0"/>
          </a:p>
          <a:p>
            <a:r>
              <a:rPr lang="zh-CN" altLang="en-US" dirty="0"/>
              <a:t>mysql&gt; select id,id2,count(1) from t1 group by id;</a:t>
            </a:r>
          </a:p>
          <a:p>
            <a:r>
              <a:rPr lang="zh-CN" altLang="en-US" dirty="0"/>
              <a:t>+------+------+----------+</a:t>
            </a:r>
          </a:p>
          <a:p>
            <a:r>
              <a:rPr lang="zh-CN" altLang="en-US" dirty="0"/>
              <a:t>| id   | id2  | count(1) |</a:t>
            </a:r>
          </a:p>
          <a:p>
            <a:r>
              <a:rPr lang="zh-CN" altLang="en-US" dirty="0"/>
              <a:t>+------+------+----------+</a:t>
            </a:r>
          </a:p>
          <a:p>
            <a:r>
              <a:rPr lang="zh-CN" altLang="en-US" dirty="0"/>
              <a:t>| 1    |    2 |        4 |</a:t>
            </a:r>
          </a:p>
          <a:p>
            <a:r>
              <a:rPr lang="zh-CN" altLang="en-US" dirty="0"/>
              <a:t>| 2    |    1 |        3 |</a:t>
            </a:r>
          </a:p>
          <a:p>
            <a:r>
              <a:rPr lang="zh-CN" altLang="en-US" dirty="0"/>
              <a:t>+------+------+----------+</a:t>
            </a:r>
          </a:p>
        </p:txBody>
      </p:sp>
    </p:spTree>
    <p:extLst>
      <p:ext uri="{BB962C8B-B14F-4D97-AF65-F5344CB8AC3E}">
        <p14:creationId xmlns:p14="http://schemas.microsoft.com/office/powerpoint/2010/main" val="164940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2949" y="1562353"/>
            <a:ext cx="7458100" cy="4062651"/>
          </a:xfrm>
        </p:spPr>
        <p:txBody>
          <a:bodyPr/>
          <a:lstStyle/>
          <a:p>
            <a:r>
              <a:rPr lang="en-US" altLang="zh-CN" dirty="0" err="1"/>
              <a:t>mysql</a:t>
            </a:r>
            <a:r>
              <a:rPr lang="en-US" altLang="zh-CN" dirty="0"/>
              <a:t>&gt; select </a:t>
            </a:r>
            <a:r>
              <a:rPr lang="en-US" altLang="zh-CN" dirty="0" err="1"/>
              <a:t>concat</a:t>
            </a:r>
            <a:r>
              <a:rPr lang="en-US" altLang="zh-CN" dirty="0"/>
              <a:t>('</a:t>
            </a:r>
            <a:r>
              <a:rPr lang="en-US" altLang="zh-CN" dirty="0" err="1"/>
              <a:t>a','b</a:t>
            </a:r>
            <a:r>
              <a:rPr lang="en-US" altLang="zh-CN" dirty="0"/>
              <a:t>');</a:t>
            </a:r>
          </a:p>
          <a:p>
            <a:r>
              <a:rPr lang="en-US" altLang="zh-CN" dirty="0"/>
              <a:t>+-----------------+</a:t>
            </a:r>
          </a:p>
          <a:p>
            <a:r>
              <a:rPr lang="en-US" altLang="zh-CN" dirty="0"/>
              <a:t>| </a:t>
            </a:r>
            <a:r>
              <a:rPr lang="en-US" altLang="zh-CN" dirty="0" err="1"/>
              <a:t>concat</a:t>
            </a:r>
            <a:r>
              <a:rPr lang="en-US" altLang="zh-CN" dirty="0"/>
              <a:t>('</a:t>
            </a:r>
            <a:r>
              <a:rPr lang="en-US" altLang="zh-CN" dirty="0" err="1"/>
              <a:t>a','b</a:t>
            </a:r>
            <a:r>
              <a:rPr lang="en-US" altLang="zh-CN" dirty="0"/>
              <a:t>') |</a:t>
            </a:r>
          </a:p>
          <a:p>
            <a:r>
              <a:rPr lang="en-US" altLang="zh-CN" dirty="0"/>
              <a:t>+-----------------+</a:t>
            </a:r>
          </a:p>
          <a:p>
            <a:r>
              <a:rPr lang="en-US" altLang="zh-CN" dirty="0"/>
              <a:t>| ab              |</a:t>
            </a:r>
          </a:p>
          <a:p>
            <a:r>
              <a:rPr lang="en-US" altLang="zh-CN" dirty="0"/>
              <a:t>+-----------------+</a:t>
            </a:r>
          </a:p>
          <a:p>
            <a:r>
              <a:rPr lang="en-US" altLang="zh-CN" dirty="0"/>
              <a:t>1 row in set (0.00 sec)</a:t>
            </a:r>
          </a:p>
          <a:p>
            <a:endParaRPr lang="en-US" altLang="zh-CN" dirty="0"/>
          </a:p>
          <a:p>
            <a:r>
              <a:rPr lang="en-US" altLang="zh-CN" dirty="0" err="1"/>
              <a:t>mysql</a:t>
            </a:r>
            <a:r>
              <a:rPr lang="en-US" altLang="zh-CN" dirty="0"/>
              <a:t>&gt; select a||b from dual;</a:t>
            </a:r>
          </a:p>
          <a:p>
            <a:r>
              <a:rPr lang="en-US" altLang="zh-CN" dirty="0"/>
              <a:t>ERROR 1054 (42S22): Unknown column 'a' in 'field list'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10</a:t>
            </a:r>
            <a:r>
              <a:rPr lang="zh-CN" altLang="en-US" dirty="0" smtClean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||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ORACLE </a:t>
            </a:r>
            <a:r>
              <a:rPr lang="zh-CN" altLang="en-US" dirty="0" smtClean="0"/>
              <a:t>区别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95780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2949" y="1562353"/>
            <a:ext cx="7458100" cy="2954655"/>
          </a:xfrm>
        </p:spPr>
        <p:txBody>
          <a:bodyPr/>
          <a:lstStyle/>
          <a:p>
            <a:r>
              <a:rPr lang="en-US" altLang="zh-CN" dirty="0" err="1"/>
              <a:t>mysql</a:t>
            </a:r>
            <a:r>
              <a:rPr lang="en-US" altLang="zh-CN" dirty="0"/>
              <a:t>&gt; select 1/0 </a:t>
            </a:r>
          </a:p>
          <a:p>
            <a:r>
              <a:rPr lang="en-US" altLang="zh-CN" dirty="0"/>
              <a:t>    -&gt; ;</a:t>
            </a:r>
          </a:p>
          <a:p>
            <a:r>
              <a:rPr lang="en-US" altLang="zh-CN" dirty="0"/>
              <a:t>+------+</a:t>
            </a:r>
          </a:p>
          <a:p>
            <a:r>
              <a:rPr lang="en-US" altLang="zh-CN" dirty="0"/>
              <a:t>| 1/0  |</a:t>
            </a:r>
          </a:p>
          <a:p>
            <a:r>
              <a:rPr lang="en-US" altLang="zh-CN" dirty="0"/>
              <a:t>+------+</a:t>
            </a:r>
          </a:p>
          <a:p>
            <a:r>
              <a:rPr lang="en-US" altLang="zh-CN" dirty="0"/>
              <a:t>| NULL |</a:t>
            </a:r>
          </a:p>
          <a:p>
            <a:r>
              <a:rPr lang="en-US" altLang="zh-CN" dirty="0"/>
              <a:t>+------+</a:t>
            </a:r>
          </a:p>
          <a:p>
            <a:r>
              <a:rPr lang="en-US" altLang="zh-CN" dirty="0"/>
              <a:t>1 row in set (0.00 sec)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11</a:t>
            </a:r>
            <a:r>
              <a:rPr lang="zh-CN" altLang="en-US" dirty="0" smtClean="0">
                <a:sym typeface="Wingdings" panose="05000000000000000000" pitchFamily="2" charset="2"/>
              </a:rPr>
              <a:t>  除数为</a:t>
            </a:r>
            <a:r>
              <a:rPr lang="en-US" altLang="zh-CN" dirty="0" smtClean="0">
                <a:sym typeface="Wingdings" panose="05000000000000000000" pitchFamily="2" charset="2"/>
              </a:rPr>
              <a:t>0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ORACLE </a:t>
            </a:r>
            <a:r>
              <a:rPr lang="zh-CN" altLang="en-US" dirty="0" smtClean="0"/>
              <a:t>区别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50510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8140" y="448055"/>
            <a:ext cx="1267967" cy="845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81964" y="583057"/>
            <a:ext cx="79121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z="3000" b="1" spc="10" dirty="0">
                <a:solidFill>
                  <a:srgbClr val="CC3300"/>
                </a:solidFill>
                <a:latin typeface="Microsoft YaHei"/>
                <a:cs typeface="Microsoft YaHei"/>
              </a:rPr>
              <a:t>提纲</a:t>
            </a:r>
            <a:endParaRPr sz="30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9096" y="2157983"/>
            <a:ext cx="6086856" cy="1859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7196" y="1737360"/>
            <a:ext cx="6048756" cy="533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7196" y="1737360"/>
            <a:ext cx="6049010" cy="533400"/>
          </a:xfrm>
          <a:custGeom>
            <a:avLst/>
            <a:gdLst/>
            <a:ahLst/>
            <a:cxnLst/>
            <a:rect l="l" t="t" r="r" b="b"/>
            <a:pathLst>
              <a:path w="6049009" h="533400">
                <a:moveTo>
                  <a:pt x="0" y="88900"/>
                </a:moveTo>
                <a:lnTo>
                  <a:pt x="6986" y="54274"/>
                </a:lnTo>
                <a:lnTo>
                  <a:pt x="26038" y="26019"/>
                </a:lnTo>
                <a:lnTo>
                  <a:pt x="54296" y="6979"/>
                </a:lnTo>
                <a:lnTo>
                  <a:pt x="88900" y="0"/>
                </a:lnTo>
                <a:lnTo>
                  <a:pt x="5959856" y="0"/>
                </a:lnTo>
                <a:lnTo>
                  <a:pt x="5994481" y="6979"/>
                </a:lnTo>
                <a:lnTo>
                  <a:pt x="6022736" y="26019"/>
                </a:lnTo>
                <a:lnTo>
                  <a:pt x="6041776" y="54274"/>
                </a:lnTo>
                <a:lnTo>
                  <a:pt x="6048756" y="88900"/>
                </a:lnTo>
                <a:lnTo>
                  <a:pt x="6048756" y="444500"/>
                </a:lnTo>
                <a:lnTo>
                  <a:pt x="6041776" y="479125"/>
                </a:lnTo>
                <a:lnTo>
                  <a:pt x="6022736" y="507380"/>
                </a:lnTo>
                <a:lnTo>
                  <a:pt x="5994481" y="526420"/>
                </a:lnTo>
                <a:lnTo>
                  <a:pt x="5959856" y="533400"/>
                </a:lnTo>
                <a:lnTo>
                  <a:pt x="88900" y="533400"/>
                </a:lnTo>
                <a:lnTo>
                  <a:pt x="54296" y="526420"/>
                </a:lnTo>
                <a:lnTo>
                  <a:pt x="26038" y="507380"/>
                </a:lnTo>
                <a:lnTo>
                  <a:pt x="6986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9144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49627" y="1857755"/>
            <a:ext cx="941069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0000"/>
                </a:solidFill>
                <a:latin typeface="Microsoft YaHei"/>
                <a:cs typeface="Microsoft YaHei"/>
              </a:rPr>
              <a:t>命名规范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97457" y="1863725"/>
            <a:ext cx="120650" cy="282575"/>
          </a:xfrm>
          <a:custGeom>
            <a:avLst/>
            <a:gdLst/>
            <a:ahLst/>
            <a:cxnLst/>
            <a:rect l="l" t="t" r="r" b="b"/>
            <a:pathLst>
              <a:path w="120650" h="282575">
                <a:moveTo>
                  <a:pt x="120650" y="62357"/>
                </a:moveTo>
                <a:lnTo>
                  <a:pt x="67309" y="62357"/>
                </a:lnTo>
                <a:lnTo>
                  <a:pt x="67309" y="282575"/>
                </a:lnTo>
                <a:lnTo>
                  <a:pt x="120650" y="282575"/>
                </a:lnTo>
                <a:lnTo>
                  <a:pt x="120650" y="62357"/>
                </a:lnTo>
                <a:close/>
              </a:path>
              <a:path w="120650" h="282575">
                <a:moveTo>
                  <a:pt x="120650" y="0"/>
                </a:moveTo>
                <a:lnTo>
                  <a:pt x="85979" y="0"/>
                </a:lnTo>
                <a:lnTo>
                  <a:pt x="67829" y="18478"/>
                </a:lnTo>
                <a:lnTo>
                  <a:pt x="47466" y="35623"/>
                </a:lnTo>
                <a:lnTo>
                  <a:pt x="24864" y="51435"/>
                </a:lnTo>
                <a:lnTo>
                  <a:pt x="0" y="65912"/>
                </a:lnTo>
                <a:lnTo>
                  <a:pt x="0" y="102362"/>
                </a:lnTo>
                <a:lnTo>
                  <a:pt x="23358" y="92217"/>
                </a:lnTo>
                <a:lnTo>
                  <a:pt x="42370" y="82169"/>
                </a:lnTo>
                <a:lnTo>
                  <a:pt x="57024" y="72215"/>
                </a:lnTo>
                <a:lnTo>
                  <a:pt x="67309" y="62357"/>
                </a:lnTo>
                <a:lnTo>
                  <a:pt x="120650" y="62357"/>
                </a:lnTo>
                <a:lnTo>
                  <a:pt x="120650" y="0"/>
                </a:lnTo>
                <a:close/>
              </a:path>
            </a:pathLst>
          </a:custGeom>
          <a:solidFill>
            <a:srgbClr val="087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7457" y="1863725"/>
            <a:ext cx="120650" cy="282575"/>
          </a:xfrm>
          <a:custGeom>
            <a:avLst/>
            <a:gdLst/>
            <a:ahLst/>
            <a:cxnLst/>
            <a:rect l="l" t="t" r="r" b="b"/>
            <a:pathLst>
              <a:path w="120650" h="282575">
                <a:moveTo>
                  <a:pt x="85979" y="0"/>
                </a:moveTo>
                <a:lnTo>
                  <a:pt x="94646" y="0"/>
                </a:lnTo>
                <a:lnTo>
                  <a:pt x="103314" y="0"/>
                </a:lnTo>
                <a:lnTo>
                  <a:pt x="111982" y="0"/>
                </a:lnTo>
                <a:lnTo>
                  <a:pt x="120650" y="0"/>
                </a:lnTo>
                <a:lnTo>
                  <a:pt x="120650" y="47107"/>
                </a:lnTo>
                <a:lnTo>
                  <a:pt x="120650" y="282575"/>
                </a:lnTo>
                <a:lnTo>
                  <a:pt x="107315" y="282575"/>
                </a:lnTo>
                <a:lnTo>
                  <a:pt x="93980" y="282575"/>
                </a:lnTo>
                <a:lnTo>
                  <a:pt x="80645" y="282575"/>
                </a:lnTo>
                <a:lnTo>
                  <a:pt x="67309" y="282575"/>
                </a:lnTo>
                <a:lnTo>
                  <a:pt x="67309" y="227520"/>
                </a:lnTo>
                <a:lnTo>
                  <a:pt x="67309" y="172466"/>
                </a:lnTo>
                <a:lnTo>
                  <a:pt x="67309" y="117411"/>
                </a:lnTo>
                <a:lnTo>
                  <a:pt x="67309" y="62357"/>
                </a:lnTo>
                <a:lnTo>
                  <a:pt x="57024" y="72215"/>
                </a:lnTo>
                <a:lnTo>
                  <a:pt x="42370" y="82169"/>
                </a:lnTo>
                <a:lnTo>
                  <a:pt x="23358" y="92217"/>
                </a:lnTo>
                <a:lnTo>
                  <a:pt x="0" y="102362"/>
                </a:lnTo>
                <a:lnTo>
                  <a:pt x="0" y="93219"/>
                </a:lnTo>
                <a:lnTo>
                  <a:pt x="0" y="84089"/>
                </a:lnTo>
                <a:lnTo>
                  <a:pt x="0" y="74983"/>
                </a:lnTo>
                <a:lnTo>
                  <a:pt x="0" y="65912"/>
                </a:lnTo>
                <a:lnTo>
                  <a:pt x="24864" y="51435"/>
                </a:lnTo>
                <a:lnTo>
                  <a:pt x="47466" y="35623"/>
                </a:lnTo>
                <a:lnTo>
                  <a:pt x="67829" y="18478"/>
                </a:lnTo>
                <a:lnTo>
                  <a:pt x="85979" y="0"/>
                </a:lnTo>
                <a:close/>
              </a:path>
            </a:pathLst>
          </a:custGeom>
          <a:ln w="3175">
            <a:solidFill>
              <a:srgbClr val="087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87196" y="4808220"/>
            <a:ext cx="6086856" cy="1859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25296" y="4387596"/>
            <a:ext cx="6049010" cy="533400"/>
          </a:xfrm>
          <a:custGeom>
            <a:avLst/>
            <a:gdLst/>
            <a:ahLst/>
            <a:cxnLst/>
            <a:rect l="l" t="t" r="r" b="b"/>
            <a:pathLst>
              <a:path w="6049009" h="533400">
                <a:moveTo>
                  <a:pt x="5959856" y="0"/>
                </a:moveTo>
                <a:lnTo>
                  <a:pt x="88900" y="0"/>
                </a:lnTo>
                <a:lnTo>
                  <a:pt x="54296" y="6979"/>
                </a:lnTo>
                <a:lnTo>
                  <a:pt x="26038" y="26019"/>
                </a:lnTo>
                <a:lnTo>
                  <a:pt x="6986" y="54274"/>
                </a:lnTo>
                <a:lnTo>
                  <a:pt x="0" y="88899"/>
                </a:lnTo>
                <a:lnTo>
                  <a:pt x="0" y="444499"/>
                </a:lnTo>
                <a:lnTo>
                  <a:pt x="6986" y="479125"/>
                </a:lnTo>
                <a:lnTo>
                  <a:pt x="26038" y="507380"/>
                </a:lnTo>
                <a:lnTo>
                  <a:pt x="54296" y="526420"/>
                </a:lnTo>
                <a:lnTo>
                  <a:pt x="88900" y="533399"/>
                </a:lnTo>
                <a:lnTo>
                  <a:pt x="5959856" y="533399"/>
                </a:lnTo>
                <a:lnTo>
                  <a:pt x="5994481" y="526420"/>
                </a:lnTo>
                <a:lnTo>
                  <a:pt x="6022736" y="507380"/>
                </a:lnTo>
                <a:lnTo>
                  <a:pt x="6041776" y="479125"/>
                </a:lnTo>
                <a:lnTo>
                  <a:pt x="6048756" y="444499"/>
                </a:lnTo>
                <a:lnTo>
                  <a:pt x="6048756" y="88899"/>
                </a:lnTo>
                <a:lnTo>
                  <a:pt x="6041776" y="54274"/>
                </a:lnTo>
                <a:lnTo>
                  <a:pt x="6022736" y="26019"/>
                </a:lnTo>
                <a:lnTo>
                  <a:pt x="5994481" y="6979"/>
                </a:lnTo>
                <a:lnTo>
                  <a:pt x="5959856" y="0"/>
                </a:lnTo>
                <a:close/>
              </a:path>
            </a:pathLst>
          </a:custGeom>
          <a:solidFill>
            <a:srgbClr val="087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34028" y="4530852"/>
            <a:ext cx="433070" cy="216535"/>
          </a:xfrm>
          <a:custGeom>
            <a:avLst/>
            <a:gdLst/>
            <a:ahLst/>
            <a:cxnLst/>
            <a:rect l="l" t="t" r="r" b="b"/>
            <a:pathLst>
              <a:path w="433070" h="216535">
                <a:moveTo>
                  <a:pt x="157352" y="0"/>
                </a:moveTo>
                <a:lnTo>
                  <a:pt x="0" y="108204"/>
                </a:lnTo>
                <a:lnTo>
                  <a:pt x="157352" y="216408"/>
                </a:lnTo>
                <a:lnTo>
                  <a:pt x="157352" y="162560"/>
                </a:lnTo>
                <a:lnTo>
                  <a:pt x="432816" y="162560"/>
                </a:lnTo>
                <a:lnTo>
                  <a:pt x="432816" y="53848"/>
                </a:lnTo>
                <a:lnTo>
                  <a:pt x="157352" y="53848"/>
                </a:lnTo>
                <a:lnTo>
                  <a:pt x="1573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75232" y="4503928"/>
            <a:ext cx="184150" cy="282575"/>
          </a:xfrm>
          <a:custGeom>
            <a:avLst/>
            <a:gdLst/>
            <a:ahLst/>
            <a:cxnLst/>
            <a:rect l="l" t="t" r="r" b="b"/>
            <a:pathLst>
              <a:path w="184150" h="282575">
                <a:moveTo>
                  <a:pt x="37211" y="192913"/>
                </a:moveTo>
                <a:lnTo>
                  <a:pt x="0" y="203708"/>
                </a:lnTo>
                <a:lnTo>
                  <a:pt x="5095" y="223666"/>
                </a:lnTo>
                <a:lnTo>
                  <a:pt x="12019" y="240343"/>
                </a:lnTo>
                <a:lnTo>
                  <a:pt x="42743" y="271283"/>
                </a:lnTo>
                <a:lnTo>
                  <a:pt x="79248" y="282321"/>
                </a:lnTo>
                <a:lnTo>
                  <a:pt x="91441" y="282586"/>
                </a:lnTo>
                <a:lnTo>
                  <a:pt x="102885" y="281686"/>
                </a:lnTo>
                <a:lnTo>
                  <a:pt x="141382" y="267716"/>
                </a:lnTo>
                <a:lnTo>
                  <a:pt x="167434" y="242907"/>
                </a:lnTo>
                <a:lnTo>
                  <a:pt x="84826" y="242907"/>
                </a:lnTo>
                <a:lnTo>
                  <a:pt x="73279" y="241808"/>
                </a:lnTo>
                <a:lnTo>
                  <a:pt x="61874" y="237400"/>
                </a:lnTo>
                <a:lnTo>
                  <a:pt x="52054" y="227790"/>
                </a:lnTo>
                <a:lnTo>
                  <a:pt x="43828" y="212965"/>
                </a:lnTo>
                <a:lnTo>
                  <a:pt x="37211" y="192913"/>
                </a:lnTo>
                <a:close/>
              </a:path>
              <a:path w="184150" h="282575">
                <a:moveTo>
                  <a:pt x="168384" y="123571"/>
                </a:moveTo>
                <a:lnTo>
                  <a:pt x="91312" y="123571"/>
                </a:lnTo>
                <a:lnTo>
                  <a:pt x="99310" y="124142"/>
                </a:lnTo>
                <a:lnTo>
                  <a:pt x="106806" y="125857"/>
                </a:lnTo>
                <a:lnTo>
                  <a:pt x="138033" y="158099"/>
                </a:lnTo>
                <a:lnTo>
                  <a:pt x="140970" y="176149"/>
                </a:lnTo>
                <a:lnTo>
                  <a:pt x="140874" y="185799"/>
                </a:lnTo>
                <a:lnTo>
                  <a:pt x="125920" y="226155"/>
                </a:lnTo>
                <a:lnTo>
                  <a:pt x="84826" y="242907"/>
                </a:lnTo>
                <a:lnTo>
                  <a:pt x="167434" y="242907"/>
                </a:lnTo>
                <a:lnTo>
                  <a:pt x="181752" y="205549"/>
                </a:lnTo>
                <a:lnTo>
                  <a:pt x="184023" y="187071"/>
                </a:lnTo>
                <a:lnTo>
                  <a:pt x="184001" y="176149"/>
                </a:lnTo>
                <a:lnTo>
                  <a:pt x="175434" y="137842"/>
                </a:lnTo>
                <a:lnTo>
                  <a:pt x="171829" y="130038"/>
                </a:lnTo>
                <a:lnTo>
                  <a:pt x="168384" y="123571"/>
                </a:lnTo>
                <a:close/>
              </a:path>
              <a:path w="184150" h="282575">
                <a:moveTo>
                  <a:pt x="173736" y="0"/>
                </a:moveTo>
                <a:lnTo>
                  <a:pt x="38862" y="0"/>
                </a:lnTo>
                <a:lnTo>
                  <a:pt x="17335" y="101314"/>
                </a:lnTo>
                <a:lnTo>
                  <a:pt x="11144" y="130194"/>
                </a:lnTo>
                <a:lnTo>
                  <a:pt x="8001" y="144526"/>
                </a:lnTo>
                <a:lnTo>
                  <a:pt x="42164" y="148463"/>
                </a:lnTo>
                <a:lnTo>
                  <a:pt x="49143" y="140269"/>
                </a:lnTo>
                <a:lnTo>
                  <a:pt x="56753" y="133778"/>
                </a:lnTo>
                <a:lnTo>
                  <a:pt x="65006" y="128978"/>
                </a:lnTo>
                <a:lnTo>
                  <a:pt x="73914" y="125857"/>
                </a:lnTo>
                <a:lnTo>
                  <a:pt x="82839" y="124142"/>
                </a:lnTo>
                <a:lnTo>
                  <a:pt x="91312" y="123571"/>
                </a:lnTo>
                <a:lnTo>
                  <a:pt x="168384" y="123571"/>
                </a:lnTo>
                <a:lnTo>
                  <a:pt x="167640" y="122174"/>
                </a:lnTo>
                <a:lnTo>
                  <a:pt x="138176" y="97155"/>
                </a:lnTo>
                <a:lnTo>
                  <a:pt x="134409" y="95631"/>
                </a:lnTo>
                <a:lnTo>
                  <a:pt x="56006" y="95631"/>
                </a:lnTo>
                <a:lnTo>
                  <a:pt x="59795" y="84889"/>
                </a:lnTo>
                <a:lnTo>
                  <a:pt x="63547" y="71516"/>
                </a:lnTo>
                <a:lnTo>
                  <a:pt x="67276" y="55500"/>
                </a:lnTo>
                <a:lnTo>
                  <a:pt x="70993" y="36830"/>
                </a:lnTo>
                <a:lnTo>
                  <a:pt x="173736" y="36830"/>
                </a:lnTo>
                <a:lnTo>
                  <a:pt x="173736" y="0"/>
                </a:lnTo>
                <a:close/>
              </a:path>
              <a:path w="184150" h="282575">
                <a:moveTo>
                  <a:pt x="95758" y="86995"/>
                </a:moveTo>
                <a:lnTo>
                  <a:pt x="84921" y="87183"/>
                </a:lnTo>
                <a:lnTo>
                  <a:pt x="74691" y="88693"/>
                </a:lnTo>
                <a:lnTo>
                  <a:pt x="65057" y="91513"/>
                </a:lnTo>
                <a:lnTo>
                  <a:pt x="56006" y="95631"/>
                </a:lnTo>
                <a:lnTo>
                  <a:pt x="134409" y="95631"/>
                </a:lnTo>
                <a:lnTo>
                  <a:pt x="127940" y="93013"/>
                </a:lnTo>
                <a:lnTo>
                  <a:pt x="117443" y="89931"/>
                </a:lnTo>
                <a:lnTo>
                  <a:pt x="106707" y="87921"/>
                </a:lnTo>
                <a:lnTo>
                  <a:pt x="95758" y="869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75232" y="4503928"/>
            <a:ext cx="184150" cy="282575"/>
          </a:xfrm>
          <a:custGeom>
            <a:avLst/>
            <a:gdLst/>
            <a:ahLst/>
            <a:cxnLst/>
            <a:rect l="l" t="t" r="r" b="b"/>
            <a:pathLst>
              <a:path w="184150" h="282575">
                <a:moveTo>
                  <a:pt x="38862" y="0"/>
                </a:moveTo>
                <a:lnTo>
                  <a:pt x="72580" y="0"/>
                </a:lnTo>
                <a:lnTo>
                  <a:pt x="106299" y="0"/>
                </a:lnTo>
                <a:lnTo>
                  <a:pt x="140017" y="0"/>
                </a:lnTo>
                <a:lnTo>
                  <a:pt x="173736" y="0"/>
                </a:lnTo>
                <a:lnTo>
                  <a:pt x="173736" y="9237"/>
                </a:lnTo>
                <a:lnTo>
                  <a:pt x="173736" y="18462"/>
                </a:lnTo>
                <a:lnTo>
                  <a:pt x="173736" y="27664"/>
                </a:lnTo>
                <a:lnTo>
                  <a:pt x="173736" y="36830"/>
                </a:lnTo>
                <a:lnTo>
                  <a:pt x="148038" y="36830"/>
                </a:lnTo>
                <a:lnTo>
                  <a:pt x="122364" y="36830"/>
                </a:lnTo>
                <a:lnTo>
                  <a:pt x="96690" y="36830"/>
                </a:lnTo>
                <a:lnTo>
                  <a:pt x="70993" y="36830"/>
                </a:lnTo>
                <a:lnTo>
                  <a:pt x="67276" y="55500"/>
                </a:lnTo>
                <a:lnTo>
                  <a:pt x="63547" y="71516"/>
                </a:lnTo>
                <a:lnTo>
                  <a:pt x="59795" y="84889"/>
                </a:lnTo>
                <a:lnTo>
                  <a:pt x="56006" y="95631"/>
                </a:lnTo>
                <a:lnTo>
                  <a:pt x="65057" y="91513"/>
                </a:lnTo>
                <a:lnTo>
                  <a:pt x="74691" y="88693"/>
                </a:lnTo>
                <a:lnTo>
                  <a:pt x="84921" y="87183"/>
                </a:lnTo>
                <a:lnTo>
                  <a:pt x="95758" y="86995"/>
                </a:lnTo>
                <a:lnTo>
                  <a:pt x="106707" y="87921"/>
                </a:lnTo>
                <a:lnTo>
                  <a:pt x="147655" y="102225"/>
                </a:lnTo>
                <a:lnTo>
                  <a:pt x="175434" y="137842"/>
                </a:lnTo>
                <a:lnTo>
                  <a:pt x="184116" y="178169"/>
                </a:lnTo>
                <a:lnTo>
                  <a:pt x="184023" y="187071"/>
                </a:lnTo>
                <a:lnTo>
                  <a:pt x="172767" y="233551"/>
                </a:lnTo>
                <a:lnTo>
                  <a:pt x="141382" y="267716"/>
                </a:lnTo>
                <a:lnTo>
                  <a:pt x="102885" y="281686"/>
                </a:lnTo>
                <a:lnTo>
                  <a:pt x="91441" y="282586"/>
                </a:lnTo>
                <a:lnTo>
                  <a:pt x="79248" y="282321"/>
                </a:lnTo>
                <a:lnTo>
                  <a:pt x="42743" y="271283"/>
                </a:lnTo>
                <a:lnTo>
                  <a:pt x="12001" y="240315"/>
                </a:lnTo>
                <a:lnTo>
                  <a:pt x="0" y="203708"/>
                </a:lnTo>
                <a:lnTo>
                  <a:pt x="9332" y="201021"/>
                </a:lnTo>
                <a:lnTo>
                  <a:pt x="18653" y="198310"/>
                </a:lnTo>
                <a:lnTo>
                  <a:pt x="27949" y="195599"/>
                </a:lnTo>
                <a:lnTo>
                  <a:pt x="37211" y="192913"/>
                </a:lnTo>
                <a:lnTo>
                  <a:pt x="43828" y="212965"/>
                </a:lnTo>
                <a:lnTo>
                  <a:pt x="52054" y="227790"/>
                </a:lnTo>
                <a:lnTo>
                  <a:pt x="61874" y="237400"/>
                </a:lnTo>
                <a:lnTo>
                  <a:pt x="73279" y="241808"/>
                </a:lnTo>
                <a:lnTo>
                  <a:pt x="84826" y="242907"/>
                </a:lnTo>
                <a:lnTo>
                  <a:pt x="95265" y="242411"/>
                </a:lnTo>
                <a:lnTo>
                  <a:pt x="130921" y="219511"/>
                </a:lnTo>
                <a:lnTo>
                  <a:pt x="140970" y="176149"/>
                </a:lnTo>
                <a:lnTo>
                  <a:pt x="140043" y="166725"/>
                </a:lnTo>
                <a:lnTo>
                  <a:pt x="120046" y="132429"/>
                </a:lnTo>
                <a:lnTo>
                  <a:pt x="91312" y="123571"/>
                </a:lnTo>
                <a:lnTo>
                  <a:pt x="82839" y="124142"/>
                </a:lnTo>
                <a:lnTo>
                  <a:pt x="42164" y="148463"/>
                </a:lnTo>
                <a:lnTo>
                  <a:pt x="33611" y="147508"/>
                </a:lnTo>
                <a:lnTo>
                  <a:pt x="25082" y="146542"/>
                </a:lnTo>
                <a:lnTo>
                  <a:pt x="16553" y="145551"/>
                </a:lnTo>
                <a:lnTo>
                  <a:pt x="8001" y="144526"/>
                </a:lnTo>
                <a:lnTo>
                  <a:pt x="11144" y="130194"/>
                </a:lnTo>
                <a:lnTo>
                  <a:pt x="17335" y="101314"/>
                </a:lnTo>
                <a:lnTo>
                  <a:pt x="26574" y="57908"/>
                </a:lnTo>
                <a:lnTo>
                  <a:pt x="38862" y="0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49096" y="2775204"/>
            <a:ext cx="6086856" cy="1859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87196" y="2354579"/>
            <a:ext cx="6048756" cy="533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87196" y="2354579"/>
            <a:ext cx="6049010" cy="533400"/>
          </a:xfrm>
          <a:custGeom>
            <a:avLst/>
            <a:gdLst/>
            <a:ahLst/>
            <a:cxnLst/>
            <a:rect l="l" t="t" r="r" b="b"/>
            <a:pathLst>
              <a:path w="6049009" h="533400">
                <a:moveTo>
                  <a:pt x="0" y="88900"/>
                </a:moveTo>
                <a:lnTo>
                  <a:pt x="6986" y="54274"/>
                </a:lnTo>
                <a:lnTo>
                  <a:pt x="26038" y="26019"/>
                </a:lnTo>
                <a:lnTo>
                  <a:pt x="54296" y="6979"/>
                </a:lnTo>
                <a:lnTo>
                  <a:pt x="88900" y="0"/>
                </a:lnTo>
                <a:lnTo>
                  <a:pt x="5959856" y="0"/>
                </a:lnTo>
                <a:lnTo>
                  <a:pt x="5994481" y="6979"/>
                </a:lnTo>
                <a:lnTo>
                  <a:pt x="6022736" y="26019"/>
                </a:lnTo>
                <a:lnTo>
                  <a:pt x="6041776" y="54274"/>
                </a:lnTo>
                <a:lnTo>
                  <a:pt x="6048756" y="88900"/>
                </a:lnTo>
                <a:lnTo>
                  <a:pt x="6048756" y="444500"/>
                </a:lnTo>
                <a:lnTo>
                  <a:pt x="6041776" y="479125"/>
                </a:lnTo>
                <a:lnTo>
                  <a:pt x="6022736" y="507380"/>
                </a:lnTo>
                <a:lnTo>
                  <a:pt x="5994481" y="526420"/>
                </a:lnTo>
                <a:lnTo>
                  <a:pt x="5959856" y="533400"/>
                </a:lnTo>
                <a:lnTo>
                  <a:pt x="88900" y="533400"/>
                </a:lnTo>
                <a:lnTo>
                  <a:pt x="54296" y="526420"/>
                </a:lnTo>
                <a:lnTo>
                  <a:pt x="26038" y="507380"/>
                </a:lnTo>
                <a:lnTo>
                  <a:pt x="6986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9144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97457" y="2481579"/>
            <a:ext cx="120650" cy="282575"/>
          </a:xfrm>
          <a:custGeom>
            <a:avLst/>
            <a:gdLst/>
            <a:ahLst/>
            <a:cxnLst/>
            <a:rect l="l" t="t" r="r" b="b"/>
            <a:pathLst>
              <a:path w="120650" h="282575">
                <a:moveTo>
                  <a:pt x="112145" y="38481"/>
                </a:moveTo>
                <a:lnTo>
                  <a:pt x="68326" y="38481"/>
                </a:lnTo>
                <a:lnTo>
                  <a:pt x="74295" y="41021"/>
                </a:lnTo>
                <a:lnTo>
                  <a:pt x="84455" y="53212"/>
                </a:lnTo>
                <a:lnTo>
                  <a:pt x="87503" y="61087"/>
                </a:lnTo>
                <a:lnTo>
                  <a:pt x="88518" y="70739"/>
                </a:lnTo>
                <a:lnTo>
                  <a:pt x="88597" y="72874"/>
                </a:lnTo>
                <a:lnTo>
                  <a:pt x="88691" y="79756"/>
                </a:lnTo>
                <a:lnTo>
                  <a:pt x="88106" y="86963"/>
                </a:lnTo>
                <a:lnTo>
                  <a:pt x="73485" y="132921"/>
                </a:lnTo>
                <a:lnTo>
                  <a:pt x="55753" y="168275"/>
                </a:lnTo>
                <a:lnTo>
                  <a:pt x="35925" y="203057"/>
                </a:lnTo>
                <a:lnTo>
                  <a:pt x="19812" y="227457"/>
                </a:lnTo>
                <a:lnTo>
                  <a:pt x="13479" y="237464"/>
                </a:lnTo>
                <a:lnTo>
                  <a:pt x="8778" y="248078"/>
                </a:lnTo>
                <a:lnTo>
                  <a:pt x="5720" y="259335"/>
                </a:lnTo>
                <a:lnTo>
                  <a:pt x="4318" y="271272"/>
                </a:lnTo>
                <a:lnTo>
                  <a:pt x="4318" y="282575"/>
                </a:lnTo>
                <a:lnTo>
                  <a:pt x="120650" y="282575"/>
                </a:lnTo>
                <a:lnTo>
                  <a:pt x="120650" y="246125"/>
                </a:lnTo>
                <a:lnTo>
                  <a:pt x="42418" y="246125"/>
                </a:lnTo>
                <a:lnTo>
                  <a:pt x="62061" y="214955"/>
                </a:lnTo>
                <a:lnTo>
                  <a:pt x="91156" y="164472"/>
                </a:lnTo>
                <a:lnTo>
                  <a:pt x="107515" y="128470"/>
                </a:lnTo>
                <a:lnTo>
                  <a:pt x="117856" y="85090"/>
                </a:lnTo>
                <a:lnTo>
                  <a:pt x="118174" y="74273"/>
                </a:lnTo>
                <a:lnTo>
                  <a:pt x="118096" y="70739"/>
                </a:lnTo>
                <a:lnTo>
                  <a:pt x="117586" y="61563"/>
                </a:lnTo>
                <a:lnTo>
                  <a:pt x="115980" y="51157"/>
                </a:lnTo>
                <a:lnTo>
                  <a:pt x="113411" y="41656"/>
                </a:lnTo>
                <a:lnTo>
                  <a:pt x="112145" y="38481"/>
                </a:lnTo>
                <a:close/>
              </a:path>
              <a:path w="120650" h="282575">
                <a:moveTo>
                  <a:pt x="71501" y="0"/>
                </a:moveTo>
                <a:lnTo>
                  <a:pt x="64515" y="0"/>
                </a:lnTo>
                <a:lnTo>
                  <a:pt x="60706" y="635"/>
                </a:lnTo>
                <a:lnTo>
                  <a:pt x="56896" y="1650"/>
                </a:lnTo>
                <a:lnTo>
                  <a:pt x="47492" y="3484"/>
                </a:lnTo>
                <a:lnTo>
                  <a:pt x="16323" y="30964"/>
                </a:lnTo>
                <a:lnTo>
                  <a:pt x="0" y="79756"/>
                </a:lnTo>
                <a:lnTo>
                  <a:pt x="26162" y="85344"/>
                </a:lnTo>
                <a:lnTo>
                  <a:pt x="29350" y="74273"/>
                </a:lnTo>
                <a:lnTo>
                  <a:pt x="33004" y="64881"/>
                </a:lnTo>
                <a:lnTo>
                  <a:pt x="68326" y="38481"/>
                </a:lnTo>
                <a:lnTo>
                  <a:pt x="112145" y="38481"/>
                </a:lnTo>
                <a:lnTo>
                  <a:pt x="110051" y="33228"/>
                </a:lnTo>
                <a:lnTo>
                  <a:pt x="84201" y="3937"/>
                </a:lnTo>
                <a:lnTo>
                  <a:pt x="77978" y="1778"/>
                </a:lnTo>
                <a:lnTo>
                  <a:pt x="74803" y="635"/>
                </a:lnTo>
                <a:lnTo>
                  <a:pt x="71501" y="0"/>
                </a:lnTo>
                <a:close/>
              </a:path>
            </a:pathLst>
          </a:custGeom>
          <a:solidFill>
            <a:srgbClr val="087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97457" y="2481579"/>
            <a:ext cx="120650" cy="282575"/>
          </a:xfrm>
          <a:custGeom>
            <a:avLst/>
            <a:gdLst/>
            <a:ahLst/>
            <a:cxnLst/>
            <a:rect l="l" t="t" r="r" b="b"/>
            <a:pathLst>
              <a:path w="120650" h="282575">
                <a:moveTo>
                  <a:pt x="67945" y="0"/>
                </a:moveTo>
                <a:lnTo>
                  <a:pt x="71501" y="0"/>
                </a:lnTo>
                <a:lnTo>
                  <a:pt x="74803" y="635"/>
                </a:lnTo>
                <a:lnTo>
                  <a:pt x="77978" y="1778"/>
                </a:lnTo>
                <a:lnTo>
                  <a:pt x="84201" y="3937"/>
                </a:lnTo>
                <a:lnTo>
                  <a:pt x="110051" y="33228"/>
                </a:lnTo>
                <a:lnTo>
                  <a:pt x="118215" y="72874"/>
                </a:lnTo>
                <a:lnTo>
                  <a:pt x="117856" y="85090"/>
                </a:lnTo>
                <a:lnTo>
                  <a:pt x="107515" y="128470"/>
                </a:lnTo>
                <a:lnTo>
                  <a:pt x="91156" y="164472"/>
                </a:lnTo>
                <a:lnTo>
                  <a:pt x="62061" y="214955"/>
                </a:lnTo>
                <a:lnTo>
                  <a:pt x="42418" y="246125"/>
                </a:lnTo>
                <a:lnTo>
                  <a:pt x="61964" y="246125"/>
                </a:lnTo>
                <a:lnTo>
                  <a:pt x="81534" y="246125"/>
                </a:lnTo>
                <a:lnTo>
                  <a:pt x="101103" y="246125"/>
                </a:lnTo>
                <a:lnTo>
                  <a:pt x="120650" y="246125"/>
                </a:lnTo>
                <a:lnTo>
                  <a:pt x="120650" y="255268"/>
                </a:lnTo>
                <a:lnTo>
                  <a:pt x="120650" y="264398"/>
                </a:lnTo>
                <a:lnTo>
                  <a:pt x="120650" y="273504"/>
                </a:lnTo>
                <a:lnTo>
                  <a:pt x="120650" y="282575"/>
                </a:lnTo>
                <a:lnTo>
                  <a:pt x="91578" y="282575"/>
                </a:lnTo>
                <a:lnTo>
                  <a:pt x="62484" y="282575"/>
                </a:lnTo>
                <a:lnTo>
                  <a:pt x="33389" y="282575"/>
                </a:lnTo>
                <a:lnTo>
                  <a:pt x="4318" y="282575"/>
                </a:lnTo>
                <a:lnTo>
                  <a:pt x="4318" y="278892"/>
                </a:lnTo>
                <a:lnTo>
                  <a:pt x="4318" y="275082"/>
                </a:lnTo>
                <a:lnTo>
                  <a:pt x="4318" y="271272"/>
                </a:lnTo>
                <a:lnTo>
                  <a:pt x="5720" y="259335"/>
                </a:lnTo>
                <a:lnTo>
                  <a:pt x="8778" y="248078"/>
                </a:lnTo>
                <a:lnTo>
                  <a:pt x="13479" y="237464"/>
                </a:lnTo>
                <a:lnTo>
                  <a:pt x="19812" y="227457"/>
                </a:lnTo>
                <a:lnTo>
                  <a:pt x="27410" y="216548"/>
                </a:lnTo>
                <a:lnTo>
                  <a:pt x="35925" y="203057"/>
                </a:lnTo>
                <a:lnTo>
                  <a:pt x="55753" y="168275"/>
                </a:lnTo>
                <a:lnTo>
                  <a:pt x="73485" y="132921"/>
                </a:lnTo>
                <a:lnTo>
                  <a:pt x="86411" y="96420"/>
                </a:lnTo>
                <a:lnTo>
                  <a:pt x="88800" y="78410"/>
                </a:lnTo>
                <a:lnTo>
                  <a:pt x="88518" y="70739"/>
                </a:lnTo>
                <a:lnTo>
                  <a:pt x="87503" y="61087"/>
                </a:lnTo>
                <a:lnTo>
                  <a:pt x="84455" y="53212"/>
                </a:lnTo>
                <a:lnTo>
                  <a:pt x="79375" y="47117"/>
                </a:lnTo>
                <a:lnTo>
                  <a:pt x="74295" y="41021"/>
                </a:lnTo>
                <a:lnTo>
                  <a:pt x="68326" y="38481"/>
                </a:lnTo>
                <a:lnTo>
                  <a:pt x="61468" y="39497"/>
                </a:lnTo>
                <a:lnTo>
                  <a:pt x="54609" y="40512"/>
                </a:lnTo>
                <a:lnTo>
                  <a:pt x="29350" y="74273"/>
                </a:lnTo>
                <a:lnTo>
                  <a:pt x="26162" y="85344"/>
                </a:lnTo>
                <a:lnTo>
                  <a:pt x="19591" y="83935"/>
                </a:lnTo>
                <a:lnTo>
                  <a:pt x="13033" y="82550"/>
                </a:lnTo>
                <a:lnTo>
                  <a:pt x="6498" y="81164"/>
                </a:lnTo>
                <a:lnTo>
                  <a:pt x="0" y="79756"/>
                </a:lnTo>
                <a:lnTo>
                  <a:pt x="4790" y="60491"/>
                </a:lnTo>
                <a:lnTo>
                  <a:pt x="23114" y="20700"/>
                </a:lnTo>
                <a:lnTo>
                  <a:pt x="56896" y="1650"/>
                </a:lnTo>
                <a:lnTo>
                  <a:pt x="60706" y="635"/>
                </a:lnTo>
                <a:lnTo>
                  <a:pt x="64515" y="0"/>
                </a:lnTo>
                <a:lnTo>
                  <a:pt x="67945" y="0"/>
                </a:lnTo>
                <a:close/>
              </a:path>
            </a:pathLst>
          </a:custGeom>
          <a:ln w="3175">
            <a:solidFill>
              <a:srgbClr val="087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49096" y="3448811"/>
            <a:ext cx="6086856" cy="1859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87196" y="3028188"/>
            <a:ext cx="6048756" cy="533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87196" y="3028188"/>
            <a:ext cx="6049010" cy="533400"/>
          </a:xfrm>
          <a:custGeom>
            <a:avLst/>
            <a:gdLst/>
            <a:ahLst/>
            <a:cxnLst/>
            <a:rect l="l" t="t" r="r" b="b"/>
            <a:pathLst>
              <a:path w="6049009" h="533400">
                <a:moveTo>
                  <a:pt x="0" y="88900"/>
                </a:moveTo>
                <a:lnTo>
                  <a:pt x="6986" y="54274"/>
                </a:lnTo>
                <a:lnTo>
                  <a:pt x="26038" y="26019"/>
                </a:lnTo>
                <a:lnTo>
                  <a:pt x="54296" y="6979"/>
                </a:lnTo>
                <a:lnTo>
                  <a:pt x="88900" y="0"/>
                </a:lnTo>
                <a:lnTo>
                  <a:pt x="5959856" y="0"/>
                </a:lnTo>
                <a:lnTo>
                  <a:pt x="5994481" y="6979"/>
                </a:lnTo>
                <a:lnTo>
                  <a:pt x="6022736" y="26019"/>
                </a:lnTo>
                <a:lnTo>
                  <a:pt x="6041776" y="54274"/>
                </a:lnTo>
                <a:lnTo>
                  <a:pt x="6048756" y="88900"/>
                </a:lnTo>
                <a:lnTo>
                  <a:pt x="6048756" y="444500"/>
                </a:lnTo>
                <a:lnTo>
                  <a:pt x="6041776" y="479125"/>
                </a:lnTo>
                <a:lnTo>
                  <a:pt x="6022736" y="507380"/>
                </a:lnTo>
                <a:lnTo>
                  <a:pt x="5994481" y="526420"/>
                </a:lnTo>
                <a:lnTo>
                  <a:pt x="5959856" y="533400"/>
                </a:lnTo>
                <a:lnTo>
                  <a:pt x="88900" y="533400"/>
                </a:lnTo>
                <a:lnTo>
                  <a:pt x="54296" y="526420"/>
                </a:lnTo>
                <a:lnTo>
                  <a:pt x="26038" y="507380"/>
                </a:lnTo>
                <a:lnTo>
                  <a:pt x="6986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9144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97457" y="3155314"/>
            <a:ext cx="120650" cy="282575"/>
          </a:xfrm>
          <a:custGeom>
            <a:avLst/>
            <a:gdLst/>
            <a:ahLst/>
            <a:cxnLst/>
            <a:rect l="l" t="t" r="r" b="b"/>
            <a:pathLst>
              <a:path w="120650" h="282575">
                <a:moveTo>
                  <a:pt x="25781" y="197231"/>
                </a:moveTo>
                <a:lnTo>
                  <a:pt x="0" y="204215"/>
                </a:lnTo>
                <a:lnTo>
                  <a:pt x="3097" y="222722"/>
                </a:lnTo>
                <a:lnTo>
                  <a:pt x="7635" y="238632"/>
                </a:lnTo>
                <a:lnTo>
                  <a:pt x="29630" y="271144"/>
                </a:lnTo>
                <a:lnTo>
                  <a:pt x="59562" y="282575"/>
                </a:lnTo>
                <a:lnTo>
                  <a:pt x="70401" y="281670"/>
                </a:lnTo>
                <a:lnTo>
                  <a:pt x="107297" y="252783"/>
                </a:lnTo>
                <a:lnTo>
                  <a:pt x="111522" y="244221"/>
                </a:lnTo>
                <a:lnTo>
                  <a:pt x="62230" y="244221"/>
                </a:lnTo>
                <a:lnTo>
                  <a:pt x="53467" y="244094"/>
                </a:lnTo>
                <a:lnTo>
                  <a:pt x="28592" y="208446"/>
                </a:lnTo>
                <a:lnTo>
                  <a:pt x="25781" y="197231"/>
                </a:lnTo>
                <a:close/>
              </a:path>
              <a:path w="120650" h="282575">
                <a:moveTo>
                  <a:pt x="111884" y="35734"/>
                </a:moveTo>
                <a:lnTo>
                  <a:pt x="63484" y="35734"/>
                </a:lnTo>
                <a:lnTo>
                  <a:pt x="69689" y="37272"/>
                </a:lnTo>
                <a:lnTo>
                  <a:pt x="75692" y="40894"/>
                </a:lnTo>
                <a:lnTo>
                  <a:pt x="80910" y="46255"/>
                </a:lnTo>
                <a:lnTo>
                  <a:pt x="84772" y="53022"/>
                </a:lnTo>
                <a:lnTo>
                  <a:pt x="87300" y="61217"/>
                </a:lnTo>
                <a:lnTo>
                  <a:pt x="88518" y="70865"/>
                </a:lnTo>
                <a:lnTo>
                  <a:pt x="88328" y="80770"/>
                </a:lnTo>
                <a:lnTo>
                  <a:pt x="66262" y="115316"/>
                </a:lnTo>
                <a:lnTo>
                  <a:pt x="45339" y="121031"/>
                </a:lnTo>
                <a:lnTo>
                  <a:pt x="45339" y="148336"/>
                </a:lnTo>
                <a:lnTo>
                  <a:pt x="84248" y="169987"/>
                </a:lnTo>
                <a:lnTo>
                  <a:pt x="90678" y="194437"/>
                </a:lnTo>
                <a:lnTo>
                  <a:pt x="90561" y="204215"/>
                </a:lnTo>
                <a:lnTo>
                  <a:pt x="74136" y="240474"/>
                </a:lnTo>
                <a:lnTo>
                  <a:pt x="62230" y="244221"/>
                </a:lnTo>
                <a:lnTo>
                  <a:pt x="111522" y="244221"/>
                </a:lnTo>
                <a:lnTo>
                  <a:pt x="120483" y="198965"/>
                </a:lnTo>
                <a:lnTo>
                  <a:pt x="120497" y="194437"/>
                </a:lnTo>
                <a:lnTo>
                  <a:pt x="119888" y="182800"/>
                </a:lnTo>
                <a:lnTo>
                  <a:pt x="103965" y="143525"/>
                </a:lnTo>
                <a:lnTo>
                  <a:pt x="90805" y="133223"/>
                </a:lnTo>
                <a:lnTo>
                  <a:pt x="100038" y="124704"/>
                </a:lnTo>
                <a:lnTo>
                  <a:pt x="117568" y="77958"/>
                </a:lnTo>
                <a:lnTo>
                  <a:pt x="117840" y="65532"/>
                </a:lnTo>
                <a:lnTo>
                  <a:pt x="116746" y="53641"/>
                </a:lnTo>
                <a:lnTo>
                  <a:pt x="114300" y="42418"/>
                </a:lnTo>
                <a:lnTo>
                  <a:pt x="111884" y="35734"/>
                </a:lnTo>
                <a:close/>
              </a:path>
              <a:path w="120650" h="282575">
                <a:moveTo>
                  <a:pt x="64896" y="0"/>
                </a:moveTo>
                <a:lnTo>
                  <a:pt x="27803" y="15984"/>
                </a:lnTo>
                <a:lnTo>
                  <a:pt x="5921" y="61878"/>
                </a:lnTo>
                <a:lnTo>
                  <a:pt x="2159" y="77597"/>
                </a:lnTo>
                <a:lnTo>
                  <a:pt x="27686" y="83185"/>
                </a:lnTo>
                <a:lnTo>
                  <a:pt x="32595" y="66561"/>
                </a:lnTo>
                <a:lnTo>
                  <a:pt x="38004" y="53641"/>
                </a:lnTo>
                <a:lnTo>
                  <a:pt x="43938" y="44412"/>
                </a:lnTo>
                <a:lnTo>
                  <a:pt x="50418" y="38862"/>
                </a:lnTo>
                <a:lnTo>
                  <a:pt x="57064" y="36268"/>
                </a:lnTo>
                <a:lnTo>
                  <a:pt x="63484" y="35734"/>
                </a:lnTo>
                <a:lnTo>
                  <a:pt x="111884" y="35734"/>
                </a:lnTo>
                <a:lnTo>
                  <a:pt x="110539" y="32013"/>
                </a:lnTo>
                <a:lnTo>
                  <a:pt x="79184" y="2127"/>
                </a:lnTo>
                <a:lnTo>
                  <a:pt x="72231" y="527"/>
                </a:lnTo>
                <a:lnTo>
                  <a:pt x="64896" y="0"/>
                </a:lnTo>
                <a:close/>
              </a:path>
            </a:pathLst>
          </a:custGeom>
          <a:solidFill>
            <a:srgbClr val="087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97457" y="3155314"/>
            <a:ext cx="120650" cy="282575"/>
          </a:xfrm>
          <a:custGeom>
            <a:avLst/>
            <a:gdLst/>
            <a:ahLst/>
            <a:cxnLst/>
            <a:rect l="l" t="t" r="r" b="b"/>
            <a:pathLst>
              <a:path w="120650" h="282575">
                <a:moveTo>
                  <a:pt x="64896" y="0"/>
                </a:moveTo>
                <a:lnTo>
                  <a:pt x="105552" y="22907"/>
                </a:lnTo>
                <a:lnTo>
                  <a:pt x="117840" y="65532"/>
                </a:lnTo>
                <a:lnTo>
                  <a:pt x="117568" y="77958"/>
                </a:lnTo>
                <a:lnTo>
                  <a:pt x="107330" y="114792"/>
                </a:lnTo>
                <a:lnTo>
                  <a:pt x="90805" y="133223"/>
                </a:lnTo>
                <a:lnTo>
                  <a:pt x="97760" y="137606"/>
                </a:lnTo>
                <a:lnTo>
                  <a:pt x="117744" y="170666"/>
                </a:lnTo>
                <a:lnTo>
                  <a:pt x="120602" y="196435"/>
                </a:lnTo>
                <a:lnTo>
                  <a:pt x="119887" y="211582"/>
                </a:lnTo>
                <a:lnTo>
                  <a:pt x="107297" y="252783"/>
                </a:lnTo>
                <a:lnTo>
                  <a:pt x="70401" y="281670"/>
                </a:lnTo>
                <a:lnTo>
                  <a:pt x="59562" y="282575"/>
                </a:lnTo>
                <a:lnTo>
                  <a:pt x="48871" y="281050"/>
                </a:lnTo>
                <a:lnTo>
                  <a:pt x="13626" y="251971"/>
                </a:lnTo>
                <a:lnTo>
                  <a:pt x="0" y="204215"/>
                </a:lnTo>
                <a:lnTo>
                  <a:pt x="6457" y="202481"/>
                </a:lnTo>
                <a:lnTo>
                  <a:pt x="12890" y="200723"/>
                </a:lnTo>
                <a:lnTo>
                  <a:pt x="19323" y="198965"/>
                </a:lnTo>
                <a:lnTo>
                  <a:pt x="25781" y="197231"/>
                </a:lnTo>
                <a:lnTo>
                  <a:pt x="28592" y="208446"/>
                </a:lnTo>
                <a:lnTo>
                  <a:pt x="31892" y="218090"/>
                </a:lnTo>
                <a:lnTo>
                  <a:pt x="62230" y="244221"/>
                </a:lnTo>
                <a:lnTo>
                  <a:pt x="68492" y="243288"/>
                </a:lnTo>
                <a:lnTo>
                  <a:pt x="90602" y="203908"/>
                </a:lnTo>
                <a:lnTo>
                  <a:pt x="90678" y="194437"/>
                </a:lnTo>
                <a:lnTo>
                  <a:pt x="89582" y="185175"/>
                </a:lnTo>
                <a:lnTo>
                  <a:pt x="56935" y="151243"/>
                </a:lnTo>
                <a:lnTo>
                  <a:pt x="45339" y="148336"/>
                </a:lnTo>
                <a:lnTo>
                  <a:pt x="45339" y="141497"/>
                </a:lnTo>
                <a:lnTo>
                  <a:pt x="45339" y="134683"/>
                </a:lnTo>
                <a:lnTo>
                  <a:pt x="45339" y="127869"/>
                </a:lnTo>
                <a:lnTo>
                  <a:pt x="45339" y="121031"/>
                </a:lnTo>
                <a:lnTo>
                  <a:pt x="56717" y="118792"/>
                </a:lnTo>
                <a:lnTo>
                  <a:pt x="86804" y="89709"/>
                </a:lnTo>
                <a:lnTo>
                  <a:pt x="88518" y="70865"/>
                </a:lnTo>
                <a:lnTo>
                  <a:pt x="87300" y="61217"/>
                </a:lnTo>
                <a:lnTo>
                  <a:pt x="63484" y="35734"/>
                </a:lnTo>
                <a:lnTo>
                  <a:pt x="57064" y="36268"/>
                </a:lnTo>
                <a:lnTo>
                  <a:pt x="32595" y="66561"/>
                </a:lnTo>
                <a:lnTo>
                  <a:pt x="27686" y="83185"/>
                </a:lnTo>
                <a:lnTo>
                  <a:pt x="21304" y="81829"/>
                </a:lnTo>
                <a:lnTo>
                  <a:pt x="14922" y="80438"/>
                </a:lnTo>
                <a:lnTo>
                  <a:pt x="8540" y="79023"/>
                </a:lnTo>
                <a:lnTo>
                  <a:pt x="2159" y="77597"/>
                </a:lnTo>
                <a:lnTo>
                  <a:pt x="5921" y="61878"/>
                </a:lnTo>
                <a:lnTo>
                  <a:pt x="21209" y="24892"/>
                </a:lnTo>
                <a:lnTo>
                  <a:pt x="54609" y="1143"/>
                </a:lnTo>
                <a:lnTo>
                  <a:pt x="61595" y="126"/>
                </a:lnTo>
                <a:lnTo>
                  <a:pt x="64896" y="0"/>
                </a:lnTo>
                <a:close/>
              </a:path>
            </a:pathLst>
          </a:custGeom>
          <a:ln w="3175">
            <a:solidFill>
              <a:srgbClr val="087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49096" y="4130040"/>
            <a:ext cx="6086856" cy="2057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87196" y="3668267"/>
            <a:ext cx="6048756" cy="5867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87196" y="3668267"/>
            <a:ext cx="6049010" cy="586740"/>
          </a:xfrm>
          <a:custGeom>
            <a:avLst/>
            <a:gdLst/>
            <a:ahLst/>
            <a:cxnLst/>
            <a:rect l="l" t="t" r="r" b="b"/>
            <a:pathLst>
              <a:path w="6049009" h="586739">
                <a:moveTo>
                  <a:pt x="0" y="97789"/>
                </a:moveTo>
                <a:lnTo>
                  <a:pt x="7684" y="59739"/>
                </a:lnTo>
                <a:lnTo>
                  <a:pt x="28640" y="28654"/>
                </a:lnTo>
                <a:lnTo>
                  <a:pt x="59723" y="7689"/>
                </a:lnTo>
                <a:lnTo>
                  <a:pt x="97790" y="0"/>
                </a:lnTo>
                <a:lnTo>
                  <a:pt x="5950965" y="0"/>
                </a:lnTo>
                <a:lnTo>
                  <a:pt x="5989016" y="7689"/>
                </a:lnTo>
                <a:lnTo>
                  <a:pt x="6020101" y="28654"/>
                </a:lnTo>
                <a:lnTo>
                  <a:pt x="6041066" y="59739"/>
                </a:lnTo>
                <a:lnTo>
                  <a:pt x="6048756" y="97789"/>
                </a:lnTo>
                <a:lnTo>
                  <a:pt x="6048756" y="488949"/>
                </a:lnTo>
                <a:lnTo>
                  <a:pt x="6041066" y="527000"/>
                </a:lnTo>
                <a:lnTo>
                  <a:pt x="6020101" y="558085"/>
                </a:lnTo>
                <a:lnTo>
                  <a:pt x="5989016" y="579050"/>
                </a:lnTo>
                <a:lnTo>
                  <a:pt x="5950965" y="586739"/>
                </a:lnTo>
                <a:lnTo>
                  <a:pt x="97790" y="586739"/>
                </a:lnTo>
                <a:lnTo>
                  <a:pt x="59723" y="579050"/>
                </a:lnTo>
                <a:lnTo>
                  <a:pt x="28640" y="558085"/>
                </a:lnTo>
                <a:lnTo>
                  <a:pt x="7684" y="527000"/>
                </a:lnTo>
                <a:lnTo>
                  <a:pt x="0" y="488949"/>
                </a:lnTo>
                <a:lnTo>
                  <a:pt x="0" y="97789"/>
                </a:lnTo>
                <a:close/>
              </a:path>
            </a:pathLst>
          </a:custGeom>
          <a:ln w="9144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97457" y="3807586"/>
            <a:ext cx="120650" cy="311150"/>
          </a:xfrm>
          <a:custGeom>
            <a:avLst/>
            <a:gdLst/>
            <a:ahLst/>
            <a:cxnLst/>
            <a:rect l="l" t="t" r="r" b="b"/>
            <a:pathLst>
              <a:path w="120650" h="311150">
                <a:moveTo>
                  <a:pt x="97662" y="244220"/>
                </a:moveTo>
                <a:lnTo>
                  <a:pt x="73659" y="244220"/>
                </a:lnTo>
                <a:lnTo>
                  <a:pt x="73659" y="310895"/>
                </a:lnTo>
                <a:lnTo>
                  <a:pt x="97662" y="310895"/>
                </a:lnTo>
                <a:lnTo>
                  <a:pt x="97662" y="244220"/>
                </a:lnTo>
                <a:close/>
              </a:path>
              <a:path w="120650" h="311150">
                <a:moveTo>
                  <a:pt x="97662" y="0"/>
                </a:moveTo>
                <a:lnTo>
                  <a:pt x="78612" y="0"/>
                </a:lnTo>
                <a:lnTo>
                  <a:pt x="0" y="208280"/>
                </a:lnTo>
                <a:lnTo>
                  <a:pt x="0" y="244220"/>
                </a:lnTo>
                <a:lnTo>
                  <a:pt x="120650" y="244220"/>
                </a:lnTo>
                <a:lnTo>
                  <a:pt x="120650" y="205358"/>
                </a:lnTo>
                <a:lnTo>
                  <a:pt x="25908" y="205358"/>
                </a:lnTo>
                <a:lnTo>
                  <a:pt x="73659" y="75692"/>
                </a:lnTo>
                <a:lnTo>
                  <a:pt x="97662" y="75692"/>
                </a:lnTo>
                <a:lnTo>
                  <a:pt x="97662" y="0"/>
                </a:lnTo>
                <a:close/>
              </a:path>
              <a:path w="120650" h="311150">
                <a:moveTo>
                  <a:pt x="97662" y="75692"/>
                </a:moveTo>
                <a:lnTo>
                  <a:pt x="73659" y="75692"/>
                </a:lnTo>
                <a:lnTo>
                  <a:pt x="73659" y="205358"/>
                </a:lnTo>
                <a:lnTo>
                  <a:pt x="97662" y="205358"/>
                </a:lnTo>
                <a:lnTo>
                  <a:pt x="97662" y="75692"/>
                </a:lnTo>
                <a:close/>
              </a:path>
            </a:pathLst>
          </a:custGeom>
          <a:solidFill>
            <a:srgbClr val="087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23364" y="3883278"/>
            <a:ext cx="48260" cy="130175"/>
          </a:xfrm>
          <a:custGeom>
            <a:avLst/>
            <a:gdLst/>
            <a:ahLst/>
            <a:cxnLst/>
            <a:rect l="l" t="t" r="r" b="b"/>
            <a:pathLst>
              <a:path w="48259" h="130175">
                <a:moveTo>
                  <a:pt x="47751" y="0"/>
                </a:moveTo>
                <a:lnTo>
                  <a:pt x="35825" y="32404"/>
                </a:lnTo>
                <a:lnTo>
                  <a:pt x="23876" y="64833"/>
                </a:lnTo>
                <a:lnTo>
                  <a:pt x="11926" y="97262"/>
                </a:lnTo>
                <a:lnTo>
                  <a:pt x="0" y="129667"/>
                </a:lnTo>
                <a:lnTo>
                  <a:pt x="11926" y="129667"/>
                </a:lnTo>
                <a:lnTo>
                  <a:pt x="23875" y="129667"/>
                </a:lnTo>
                <a:lnTo>
                  <a:pt x="35825" y="129667"/>
                </a:lnTo>
                <a:lnTo>
                  <a:pt x="47751" y="129667"/>
                </a:lnTo>
                <a:lnTo>
                  <a:pt x="47751" y="97262"/>
                </a:lnTo>
                <a:lnTo>
                  <a:pt x="47751" y="64833"/>
                </a:lnTo>
                <a:lnTo>
                  <a:pt x="47751" y="32404"/>
                </a:lnTo>
                <a:lnTo>
                  <a:pt x="47751" y="0"/>
                </a:lnTo>
                <a:close/>
              </a:path>
            </a:pathLst>
          </a:custGeom>
          <a:ln w="3175">
            <a:solidFill>
              <a:srgbClr val="087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97457" y="3807586"/>
            <a:ext cx="120650" cy="311150"/>
          </a:xfrm>
          <a:custGeom>
            <a:avLst/>
            <a:gdLst/>
            <a:ahLst/>
            <a:cxnLst/>
            <a:rect l="l" t="t" r="r" b="b"/>
            <a:pathLst>
              <a:path w="120650" h="311150">
                <a:moveTo>
                  <a:pt x="78612" y="0"/>
                </a:moveTo>
                <a:lnTo>
                  <a:pt x="84962" y="0"/>
                </a:lnTo>
                <a:lnTo>
                  <a:pt x="91312" y="0"/>
                </a:lnTo>
                <a:lnTo>
                  <a:pt x="97662" y="0"/>
                </a:lnTo>
                <a:lnTo>
                  <a:pt x="97662" y="51339"/>
                </a:lnTo>
                <a:lnTo>
                  <a:pt x="97662" y="102679"/>
                </a:lnTo>
                <a:lnTo>
                  <a:pt x="97662" y="154019"/>
                </a:lnTo>
                <a:lnTo>
                  <a:pt x="97662" y="205358"/>
                </a:lnTo>
                <a:lnTo>
                  <a:pt x="105283" y="205358"/>
                </a:lnTo>
                <a:lnTo>
                  <a:pt x="113030" y="205358"/>
                </a:lnTo>
                <a:lnTo>
                  <a:pt x="120650" y="205358"/>
                </a:lnTo>
                <a:lnTo>
                  <a:pt x="120650" y="215074"/>
                </a:lnTo>
                <a:lnTo>
                  <a:pt x="120650" y="224790"/>
                </a:lnTo>
                <a:lnTo>
                  <a:pt x="120650" y="234505"/>
                </a:lnTo>
                <a:lnTo>
                  <a:pt x="120650" y="244220"/>
                </a:lnTo>
                <a:lnTo>
                  <a:pt x="113030" y="244220"/>
                </a:lnTo>
                <a:lnTo>
                  <a:pt x="105283" y="244220"/>
                </a:lnTo>
                <a:lnTo>
                  <a:pt x="97662" y="244220"/>
                </a:lnTo>
                <a:lnTo>
                  <a:pt x="97662" y="260889"/>
                </a:lnTo>
                <a:lnTo>
                  <a:pt x="97662" y="277558"/>
                </a:lnTo>
                <a:lnTo>
                  <a:pt x="97662" y="294227"/>
                </a:lnTo>
                <a:lnTo>
                  <a:pt x="97662" y="310895"/>
                </a:lnTo>
                <a:lnTo>
                  <a:pt x="89662" y="310895"/>
                </a:lnTo>
                <a:lnTo>
                  <a:pt x="81661" y="310895"/>
                </a:lnTo>
                <a:lnTo>
                  <a:pt x="73659" y="310895"/>
                </a:lnTo>
                <a:lnTo>
                  <a:pt x="73659" y="294227"/>
                </a:lnTo>
                <a:lnTo>
                  <a:pt x="73659" y="277558"/>
                </a:lnTo>
                <a:lnTo>
                  <a:pt x="73659" y="260889"/>
                </a:lnTo>
                <a:lnTo>
                  <a:pt x="73659" y="244220"/>
                </a:lnTo>
                <a:lnTo>
                  <a:pt x="55256" y="244220"/>
                </a:lnTo>
                <a:lnTo>
                  <a:pt x="36830" y="244220"/>
                </a:lnTo>
                <a:lnTo>
                  <a:pt x="18403" y="244220"/>
                </a:lnTo>
                <a:lnTo>
                  <a:pt x="0" y="244220"/>
                </a:lnTo>
                <a:lnTo>
                  <a:pt x="0" y="235247"/>
                </a:lnTo>
                <a:lnTo>
                  <a:pt x="0" y="226250"/>
                </a:lnTo>
                <a:lnTo>
                  <a:pt x="0" y="217253"/>
                </a:lnTo>
                <a:lnTo>
                  <a:pt x="0" y="208280"/>
                </a:lnTo>
                <a:lnTo>
                  <a:pt x="19623" y="156251"/>
                </a:lnTo>
                <a:lnTo>
                  <a:pt x="39258" y="104187"/>
                </a:lnTo>
                <a:lnTo>
                  <a:pt x="58918" y="52099"/>
                </a:lnTo>
                <a:lnTo>
                  <a:pt x="78612" y="0"/>
                </a:lnTo>
                <a:close/>
              </a:path>
            </a:pathLst>
          </a:custGeom>
          <a:ln w="3175">
            <a:solidFill>
              <a:srgbClr val="087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1288" y="5457444"/>
            <a:ext cx="6086856" cy="1844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99388" y="5036820"/>
            <a:ext cx="6048756" cy="533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99388" y="5036820"/>
            <a:ext cx="6049010" cy="533400"/>
          </a:xfrm>
          <a:custGeom>
            <a:avLst/>
            <a:gdLst/>
            <a:ahLst/>
            <a:cxnLst/>
            <a:rect l="l" t="t" r="r" b="b"/>
            <a:pathLst>
              <a:path w="6049009" h="533400">
                <a:moveTo>
                  <a:pt x="0" y="88899"/>
                </a:moveTo>
                <a:lnTo>
                  <a:pt x="6986" y="54274"/>
                </a:lnTo>
                <a:lnTo>
                  <a:pt x="26038" y="26019"/>
                </a:lnTo>
                <a:lnTo>
                  <a:pt x="54296" y="6979"/>
                </a:lnTo>
                <a:lnTo>
                  <a:pt x="88900" y="0"/>
                </a:lnTo>
                <a:lnTo>
                  <a:pt x="5959856" y="0"/>
                </a:lnTo>
                <a:lnTo>
                  <a:pt x="5994481" y="6979"/>
                </a:lnTo>
                <a:lnTo>
                  <a:pt x="6022736" y="26019"/>
                </a:lnTo>
                <a:lnTo>
                  <a:pt x="6041776" y="54274"/>
                </a:lnTo>
                <a:lnTo>
                  <a:pt x="6048756" y="88899"/>
                </a:lnTo>
                <a:lnTo>
                  <a:pt x="6048756" y="444499"/>
                </a:lnTo>
                <a:lnTo>
                  <a:pt x="6041776" y="479125"/>
                </a:lnTo>
                <a:lnTo>
                  <a:pt x="6022736" y="507380"/>
                </a:lnTo>
                <a:lnTo>
                  <a:pt x="5994481" y="526420"/>
                </a:lnTo>
                <a:lnTo>
                  <a:pt x="5959856" y="533399"/>
                </a:lnTo>
                <a:lnTo>
                  <a:pt x="88900" y="533399"/>
                </a:lnTo>
                <a:lnTo>
                  <a:pt x="54296" y="526420"/>
                </a:lnTo>
                <a:lnTo>
                  <a:pt x="26038" y="507380"/>
                </a:lnTo>
                <a:lnTo>
                  <a:pt x="6986" y="479125"/>
                </a:lnTo>
                <a:lnTo>
                  <a:pt x="0" y="444499"/>
                </a:lnTo>
                <a:lnTo>
                  <a:pt x="0" y="88899"/>
                </a:lnTo>
                <a:close/>
              </a:path>
            </a:pathLst>
          </a:custGeom>
          <a:ln w="9144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849627" y="2475865"/>
            <a:ext cx="2501900" cy="2968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Microsoft YaHei"/>
                <a:cs typeface="Microsoft YaHei"/>
              </a:rPr>
              <a:t>设计规范</a:t>
            </a:r>
            <a:endParaRPr sz="1800">
              <a:latin typeface="Microsoft YaHei"/>
              <a:cs typeface="Microsoft YaHei"/>
            </a:endParaRPr>
          </a:p>
          <a:p>
            <a:pPr marL="12700" marR="1565910">
              <a:lnSpc>
                <a:spcPct val="242899"/>
              </a:lnSpc>
              <a:spcBef>
                <a:spcPts val="60"/>
              </a:spcBef>
            </a:pPr>
            <a:r>
              <a:rPr sz="1800" b="1" dirty="0">
                <a:latin typeface="Microsoft YaHei"/>
                <a:cs typeface="Microsoft YaHei"/>
              </a:rPr>
              <a:t>开发规范 最佳实践</a:t>
            </a:r>
            <a:endParaRPr sz="18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230"/>
              </a:spcBef>
            </a:pPr>
            <a:r>
              <a:rPr sz="1800" b="1" dirty="0">
                <a:solidFill>
                  <a:srgbClr val="FFFFFF"/>
                </a:solidFill>
                <a:latin typeface="Microsoft YaHei"/>
                <a:cs typeface="Microsoft YaHei"/>
              </a:rPr>
              <a:t>分库分表</a:t>
            </a:r>
            <a:endParaRPr sz="18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2550">
              <a:latin typeface="Times New Roman"/>
              <a:cs typeface="Times New Roman"/>
            </a:endParaRPr>
          </a:p>
          <a:p>
            <a:pPr marL="24130">
              <a:lnSpc>
                <a:spcPct val="100000"/>
              </a:lnSpc>
            </a:pPr>
            <a:r>
              <a:rPr sz="1800" b="1" spc="-5" dirty="0">
                <a:latin typeface="Microsoft YaHei"/>
                <a:cs typeface="Microsoft YaHei"/>
              </a:rPr>
              <a:t>O</a:t>
            </a:r>
            <a:r>
              <a:rPr sz="1800" b="1" spc="5" dirty="0">
                <a:latin typeface="Microsoft YaHei"/>
                <a:cs typeface="Microsoft YaHei"/>
              </a:rPr>
              <a:t>r</a:t>
            </a:r>
            <a:r>
              <a:rPr sz="1800" b="1" spc="-5" dirty="0">
                <a:latin typeface="Microsoft YaHei"/>
                <a:cs typeface="Microsoft YaHei"/>
              </a:rPr>
              <a:t>ac</a:t>
            </a:r>
            <a:r>
              <a:rPr sz="1800" b="1" spc="-15" dirty="0">
                <a:latin typeface="Microsoft YaHei"/>
                <a:cs typeface="Microsoft YaHei"/>
              </a:rPr>
              <a:t>l</a:t>
            </a:r>
            <a:r>
              <a:rPr sz="1800" b="1" spc="-5" dirty="0">
                <a:latin typeface="Microsoft YaHei"/>
                <a:cs typeface="Microsoft YaHei"/>
              </a:rPr>
              <a:t>e</a:t>
            </a:r>
            <a:r>
              <a:rPr sz="1800" b="1" dirty="0">
                <a:latin typeface="Microsoft YaHei"/>
                <a:cs typeface="Microsoft YaHei"/>
              </a:rPr>
              <a:t>与</a:t>
            </a:r>
            <a:r>
              <a:rPr sz="1800" b="1" spc="-5" dirty="0">
                <a:latin typeface="Microsoft YaHei"/>
                <a:cs typeface="Microsoft YaHei"/>
              </a:rPr>
              <a:t>My</a:t>
            </a:r>
            <a:r>
              <a:rPr sz="1800" b="1" spc="-10" dirty="0">
                <a:latin typeface="Microsoft YaHei"/>
                <a:cs typeface="Microsoft YaHei"/>
              </a:rPr>
              <a:t>S</a:t>
            </a:r>
            <a:r>
              <a:rPr sz="1800" b="1" spc="-5" dirty="0">
                <a:latin typeface="Microsoft YaHei"/>
                <a:cs typeface="Microsoft YaHei"/>
              </a:rPr>
              <a:t>Q</a:t>
            </a:r>
            <a:r>
              <a:rPr sz="1800" b="1" dirty="0">
                <a:latin typeface="Microsoft YaHei"/>
                <a:cs typeface="Microsoft YaHei"/>
              </a:rPr>
              <a:t>L的差别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509273" y="5163058"/>
            <a:ext cx="120650" cy="282575"/>
          </a:xfrm>
          <a:custGeom>
            <a:avLst/>
            <a:gdLst/>
            <a:ahLst/>
            <a:cxnLst/>
            <a:rect l="l" t="t" r="r" b="b"/>
            <a:pathLst>
              <a:path w="120650" h="282575">
                <a:moveTo>
                  <a:pt x="91307" y="0"/>
                </a:moveTo>
                <a:lnTo>
                  <a:pt x="62605" y="0"/>
                </a:lnTo>
                <a:lnTo>
                  <a:pt x="19806" y="102489"/>
                </a:lnTo>
                <a:lnTo>
                  <a:pt x="5709" y="142367"/>
                </a:lnTo>
                <a:lnTo>
                  <a:pt x="121" y="181356"/>
                </a:lnTo>
                <a:lnTo>
                  <a:pt x="0" y="193194"/>
                </a:lnTo>
                <a:lnTo>
                  <a:pt x="771" y="205295"/>
                </a:lnTo>
                <a:lnTo>
                  <a:pt x="13313" y="253047"/>
                </a:lnTo>
                <a:lnTo>
                  <a:pt x="43888" y="280130"/>
                </a:lnTo>
                <a:lnTo>
                  <a:pt x="64383" y="282448"/>
                </a:lnTo>
                <a:lnTo>
                  <a:pt x="74834" y="280632"/>
                </a:lnTo>
                <a:lnTo>
                  <a:pt x="104661" y="254470"/>
                </a:lnTo>
                <a:lnTo>
                  <a:pt x="109233" y="245491"/>
                </a:lnTo>
                <a:lnTo>
                  <a:pt x="59557" y="245491"/>
                </a:lnTo>
                <a:lnTo>
                  <a:pt x="53084" y="244371"/>
                </a:lnTo>
                <a:lnTo>
                  <a:pt x="28759" y="205813"/>
                </a:lnTo>
                <a:lnTo>
                  <a:pt x="27807" y="195453"/>
                </a:lnTo>
                <a:lnTo>
                  <a:pt x="27828" y="184531"/>
                </a:lnTo>
                <a:lnTo>
                  <a:pt x="37207" y="146637"/>
                </a:lnTo>
                <a:lnTo>
                  <a:pt x="59303" y="132588"/>
                </a:lnTo>
                <a:lnTo>
                  <a:pt x="110830" y="132588"/>
                </a:lnTo>
                <a:lnTo>
                  <a:pt x="110497" y="131752"/>
                </a:lnTo>
                <a:lnTo>
                  <a:pt x="105388" y="122951"/>
                </a:lnTo>
                <a:lnTo>
                  <a:pt x="98825" y="114555"/>
                </a:lnTo>
                <a:lnTo>
                  <a:pt x="90799" y="106553"/>
                </a:lnTo>
                <a:lnTo>
                  <a:pt x="83979" y="101981"/>
                </a:lnTo>
                <a:lnTo>
                  <a:pt x="48381" y="101981"/>
                </a:lnTo>
                <a:lnTo>
                  <a:pt x="91307" y="0"/>
                </a:lnTo>
                <a:close/>
              </a:path>
              <a:path w="120650" h="282575">
                <a:moveTo>
                  <a:pt x="110830" y="132588"/>
                </a:moveTo>
                <a:lnTo>
                  <a:pt x="59303" y="132588"/>
                </a:lnTo>
                <a:lnTo>
                  <a:pt x="68447" y="133096"/>
                </a:lnTo>
                <a:lnTo>
                  <a:pt x="74797" y="136144"/>
                </a:lnTo>
                <a:lnTo>
                  <a:pt x="92196" y="184531"/>
                </a:lnTo>
                <a:lnTo>
                  <a:pt x="91620" y="199078"/>
                </a:lnTo>
                <a:lnTo>
                  <a:pt x="77773" y="237579"/>
                </a:lnTo>
                <a:lnTo>
                  <a:pt x="59557" y="245491"/>
                </a:lnTo>
                <a:lnTo>
                  <a:pt x="109233" y="245491"/>
                </a:lnTo>
                <a:lnTo>
                  <a:pt x="119691" y="203168"/>
                </a:lnTo>
                <a:lnTo>
                  <a:pt x="120509" y="181356"/>
                </a:lnTo>
                <a:lnTo>
                  <a:pt x="119899" y="170741"/>
                </a:lnTo>
                <a:lnTo>
                  <a:pt x="118627" y="160416"/>
                </a:lnTo>
                <a:lnTo>
                  <a:pt x="116712" y="150496"/>
                </a:lnTo>
                <a:lnTo>
                  <a:pt x="114167" y="140970"/>
                </a:lnTo>
                <a:lnTo>
                  <a:pt x="110830" y="132588"/>
                </a:lnTo>
                <a:close/>
              </a:path>
              <a:path w="120650" h="282575">
                <a:moveTo>
                  <a:pt x="71495" y="97599"/>
                </a:moveTo>
                <a:lnTo>
                  <a:pt x="60402" y="98123"/>
                </a:lnTo>
                <a:lnTo>
                  <a:pt x="48381" y="101981"/>
                </a:lnTo>
                <a:lnTo>
                  <a:pt x="83979" y="101981"/>
                </a:lnTo>
                <a:lnTo>
                  <a:pt x="81635" y="100409"/>
                </a:lnTo>
                <a:lnTo>
                  <a:pt x="71495" y="97599"/>
                </a:lnTo>
                <a:close/>
              </a:path>
            </a:pathLst>
          </a:custGeom>
          <a:solidFill>
            <a:srgbClr val="087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7079" y="5295646"/>
            <a:ext cx="64769" cy="113030"/>
          </a:xfrm>
          <a:custGeom>
            <a:avLst/>
            <a:gdLst/>
            <a:ahLst/>
            <a:cxnLst/>
            <a:rect l="l" t="t" r="r" b="b"/>
            <a:pathLst>
              <a:path w="64769" h="113029">
                <a:moveTo>
                  <a:pt x="33783" y="126"/>
                </a:moveTo>
                <a:lnTo>
                  <a:pt x="2805" y="32003"/>
                </a:lnTo>
                <a:lnTo>
                  <a:pt x="0" y="52196"/>
                </a:lnTo>
                <a:lnTo>
                  <a:pt x="1" y="62864"/>
                </a:lnTo>
                <a:lnTo>
                  <a:pt x="14142" y="104544"/>
                </a:lnTo>
                <a:lnTo>
                  <a:pt x="31751" y="112902"/>
                </a:lnTo>
                <a:lnTo>
                  <a:pt x="38348" y="112281"/>
                </a:lnTo>
                <a:lnTo>
                  <a:pt x="62073" y="79073"/>
                </a:lnTo>
                <a:lnTo>
                  <a:pt x="64390" y="51942"/>
                </a:lnTo>
                <a:lnTo>
                  <a:pt x="63674" y="37560"/>
                </a:lnTo>
                <a:lnTo>
                  <a:pt x="40641" y="507"/>
                </a:lnTo>
                <a:lnTo>
                  <a:pt x="33783" y="126"/>
                </a:lnTo>
                <a:close/>
              </a:path>
            </a:pathLst>
          </a:custGeom>
          <a:ln w="3175">
            <a:solidFill>
              <a:srgbClr val="087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09273" y="5163058"/>
            <a:ext cx="120650" cy="282575"/>
          </a:xfrm>
          <a:custGeom>
            <a:avLst/>
            <a:gdLst/>
            <a:ahLst/>
            <a:cxnLst/>
            <a:rect l="l" t="t" r="r" b="b"/>
            <a:pathLst>
              <a:path w="120650" h="282575">
                <a:moveTo>
                  <a:pt x="62605" y="0"/>
                </a:moveTo>
                <a:lnTo>
                  <a:pt x="69822" y="0"/>
                </a:lnTo>
                <a:lnTo>
                  <a:pt x="77003" y="0"/>
                </a:lnTo>
                <a:lnTo>
                  <a:pt x="84161" y="0"/>
                </a:lnTo>
                <a:lnTo>
                  <a:pt x="91307" y="0"/>
                </a:lnTo>
                <a:lnTo>
                  <a:pt x="80563" y="25507"/>
                </a:lnTo>
                <a:lnTo>
                  <a:pt x="69844" y="50990"/>
                </a:lnTo>
                <a:lnTo>
                  <a:pt x="59124" y="76473"/>
                </a:lnTo>
                <a:lnTo>
                  <a:pt x="48381" y="101981"/>
                </a:lnTo>
                <a:lnTo>
                  <a:pt x="90799" y="106553"/>
                </a:lnTo>
                <a:lnTo>
                  <a:pt x="114167" y="140970"/>
                </a:lnTo>
                <a:lnTo>
                  <a:pt x="120517" y="181483"/>
                </a:lnTo>
                <a:lnTo>
                  <a:pt x="120449" y="192337"/>
                </a:lnTo>
                <a:lnTo>
                  <a:pt x="113321" y="235090"/>
                </a:lnTo>
                <a:lnTo>
                  <a:pt x="92118" y="271143"/>
                </a:lnTo>
                <a:lnTo>
                  <a:pt x="64383" y="282448"/>
                </a:lnTo>
                <a:lnTo>
                  <a:pt x="53736" y="282253"/>
                </a:lnTo>
                <a:lnTo>
                  <a:pt x="19323" y="262239"/>
                </a:lnTo>
                <a:lnTo>
                  <a:pt x="2424" y="217681"/>
                </a:lnTo>
                <a:lnTo>
                  <a:pt x="0" y="193194"/>
                </a:lnTo>
                <a:lnTo>
                  <a:pt x="121" y="181356"/>
                </a:lnTo>
                <a:lnTo>
                  <a:pt x="5709" y="142367"/>
                </a:lnTo>
                <a:lnTo>
                  <a:pt x="19806" y="102489"/>
                </a:lnTo>
                <a:lnTo>
                  <a:pt x="41205" y="51244"/>
                </a:lnTo>
                <a:lnTo>
                  <a:pt x="51917" y="25622"/>
                </a:lnTo>
                <a:lnTo>
                  <a:pt x="62605" y="0"/>
                </a:lnTo>
                <a:close/>
              </a:path>
            </a:pathLst>
          </a:custGeom>
          <a:ln w="3175">
            <a:solidFill>
              <a:srgbClr val="087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-5" dirty="0"/>
              <a:t>恒生电子股份有限公司</a:t>
            </a:r>
            <a:r>
              <a:rPr spc="40" dirty="0"/>
              <a:t> </a:t>
            </a:r>
            <a:r>
              <a:rPr spc="405" dirty="0">
                <a:latin typeface="Arial"/>
                <a:cs typeface="Arial"/>
              </a:rPr>
              <a:t>|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8140" y="448055"/>
            <a:ext cx="2033016" cy="845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pc="10" dirty="0">
                <a:latin typeface="Microsoft YaHei"/>
                <a:cs typeface="Microsoft YaHei"/>
              </a:rPr>
              <a:t>分库分表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-5" dirty="0"/>
              <a:t>恒生电子股份有限公司</a:t>
            </a:r>
            <a:r>
              <a:rPr spc="40" dirty="0"/>
              <a:t> </a:t>
            </a:r>
            <a:r>
              <a:rPr spc="405" dirty="0">
                <a:latin typeface="Arial"/>
                <a:cs typeface="Arial"/>
              </a:rPr>
              <a:t>|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0915" y="1562353"/>
            <a:ext cx="7429500" cy="4839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2400" dirty="0">
                <a:solidFill>
                  <a:srgbClr val="174097"/>
                </a:solidFill>
                <a:latin typeface="Arial"/>
                <a:cs typeface="Arial"/>
              </a:rPr>
              <a:t>●	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结合应用层节点定位机制（</a:t>
            </a:r>
            <a:r>
              <a:rPr sz="2400" spc="5" dirty="0">
                <a:solidFill>
                  <a:srgbClr val="000063"/>
                </a:solidFill>
                <a:latin typeface="SimSun"/>
                <a:cs typeface="SimSun"/>
              </a:rPr>
              <a:t>如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ha</a:t>
            </a:r>
            <a:r>
              <a:rPr sz="2400" spc="-10" dirty="0">
                <a:solidFill>
                  <a:srgbClr val="000063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ro</a:t>
            </a:r>
            <a:r>
              <a:rPr sz="2400" spc="-10" dirty="0">
                <a:solidFill>
                  <a:srgbClr val="000063"/>
                </a:solidFill>
                <a:latin typeface="Arial"/>
                <a:cs typeface="Arial"/>
              </a:rPr>
              <a:t>x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y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），采用合适</a:t>
            </a:r>
            <a:endParaRPr sz="2400" dirty="0">
              <a:latin typeface="SimSun"/>
              <a:cs typeface="SimSun"/>
            </a:endParaRPr>
          </a:p>
          <a:p>
            <a:pPr marL="355600" marR="5080">
              <a:lnSpc>
                <a:spcPct val="99300"/>
              </a:lnSpc>
              <a:spcBef>
                <a:spcPts val="125"/>
              </a:spcBef>
            </a:pPr>
            <a:r>
              <a:rPr sz="2400" spc="-5" dirty="0">
                <a:solidFill>
                  <a:srgbClr val="000063"/>
                </a:solidFill>
                <a:latin typeface="SimSun"/>
                <a:cs typeface="SimSun"/>
              </a:rPr>
              <a:t>的分库分表策略，主要包括确定分库分表字段（如 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branch_</a:t>
            </a:r>
            <a:r>
              <a:rPr sz="2400" spc="-10" dirty="0">
                <a:solidFill>
                  <a:srgbClr val="000063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000063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、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company_no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、</a:t>
            </a:r>
            <a:r>
              <a:rPr sz="2400" spc="5" dirty="0">
                <a:solidFill>
                  <a:srgbClr val="000063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lient</a:t>
            </a:r>
            <a:r>
              <a:rPr sz="2400" spc="5" dirty="0">
                <a:solidFill>
                  <a:srgbClr val="000063"/>
                </a:solidFill>
                <a:latin typeface="Arial"/>
                <a:cs typeface="Arial"/>
              </a:rPr>
              <a:t>_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i</a:t>
            </a:r>
            <a:r>
              <a:rPr sz="2400" spc="-5" dirty="0">
                <a:solidFill>
                  <a:srgbClr val="000063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等）、规则（范 围、列表、哈希），以应用层路由层分库分表为主、 </a:t>
            </a:r>
            <a:r>
              <a:rPr sz="2400" spc="-10" dirty="0">
                <a:solidFill>
                  <a:srgbClr val="000063"/>
                </a:solidFill>
                <a:latin typeface="Arial"/>
                <a:cs typeface="Arial"/>
              </a:rPr>
              <a:t>DA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rgbClr val="000063"/>
                </a:solidFill>
                <a:latin typeface="SimSun"/>
                <a:cs typeface="SimSun"/>
              </a:rPr>
              <a:t>层分库分表为辅的策略。经营管理库通常需要采 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用和交易库不同的分库分表策略，以主要的统计维度 进行分库分表；</a:t>
            </a:r>
            <a:endParaRPr sz="2400" dirty="0">
              <a:latin typeface="SimSun"/>
              <a:cs typeface="SimSun"/>
            </a:endParaRPr>
          </a:p>
          <a:p>
            <a:pPr marL="12700">
              <a:lnSpc>
                <a:spcPts val="2830"/>
              </a:lnSpc>
              <a:spcBef>
                <a:spcPts val="1260"/>
              </a:spcBef>
              <a:tabLst>
                <a:tab pos="355600" algn="l"/>
              </a:tabLst>
            </a:pPr>
            <a:r>
              <a:rPr sz="2400" dirty="0">
                <a:solidFill>
                  <a:srgbClr val="174097"/>
                </a:solidFill>
                <a:latin typeface="Arial"/>
                <a:cs typeface="Arial"/>
              </a:rPr>
              <a:t>●	</a:t>
            </a:r>
            <a:r>
              <a:rPr sz="2400" spc="-5" dirty="0">
                <a:solidFill>
                  <a:srgbClr val="000063"/>
                </a:solidFill>
                <a:latin typeface="SimSun"/>
                <a:cs typeface="SimSun"/>
              </a:rPr>
              <a:t>读写分离，交易库和经营管理库物理隔离，采用实时</a:t>
            </a:r>
            <a:endParaRPr sz="2400" dirty="0">
              <a:latin typeface="SimSun"/>
              <a:cs typeface="SimSun"/>
            </a:endParaRPr>
          </a:p>
          <a:p>
            <a:pPr marL="355600">
              <a:lnSpc>
                <a:spcPts val="2830"/>
              </a:lnSpc>
            </a:pP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同步机制进行同步；</a:t>
            </a:r>
            <a:endParaRPr sz="2400" dirty="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  <a:tabLst>
                <a:tab pos="355600" algn="l"/>
              </a:tabLst>
            </a:pPr>
            <a:r>
              <a:rPr sz="2400" dirty="0">
                <a:solidFill>
                  <a:srgbClr val="174097"/>
                </a:solidFill>
                <a:latin typeface="Arial"/>
                <a:cs typeface="Arial"/>
              </a:rPr>
              <a:t>●	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建议单库不超过</a:t>
            </a:r>
            <a:r>
              <a:rPr sz="2400" spc="-5" dirty="0">
                <a:solidFill>
                  <a:srgbClr val="000063"/>
                </a:solidFill>
                <a:latin typeface="Arial"/>
                <a:cs typeface="Arial"/>
              </a:rPr>
              <a:t>300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-</a:t>
            </a:r>
            <a:r>
              <a:rPr sz="2400" spc="-5" dirty="0">
                <a:solidFill>
                  <a:srgbClr val="000063"/>
                </a:solidFill>
                <a:latin typeface="Arial"/>
                <a:cs typeface="Arial"/>
              </a:rPr>
              <a:t>400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个表；</a:t>
            </a:r>
            <a:endParaRPr sz="2400" dirty="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  <a:tabLst>
                <a:tab pos="355600" algn="l"/>
              </a:tabLst>
            </a:pPr>
            <a:r>
              <a:rPr sz="2400" dirty="0">
                <a:solidFill>
                  <a:srgbClr val="174097"/>
                </a:solidFill>
                <a:latin typeface="Arial"/>
                <a:cs typeface="Arial"/>
              </a:rPr>
              <a:t>●	</a:t>
            </a:r>
            <a:r>
              <a:rPr sz="2400" spc="-5" dirty="0">
                <a:solidFill>
                  <a:srgbClr val="000063"/>
                </a:solidFill>
                <a:latin typeface="SimSun"/>
                <a:cs typeface="SimSun"/>
              </a:rPr>
              <a:t>建议单表数据量不超过</a:t>
            </a:r>
            <a:r>
              <a:rPr sz="2400" spc="-5" dirty="0">
                <a:solidFill>
                  <a:srgbClr val="000063"/>
                </a:solidFill>
                <a:latin typeface="Arial"/>
                <a:cs typeface="Arial"/>
              </a:rPr>
              <a:t>50</a:t>
            </a:r>
            <a:r>
              <a:rPr sz="2400" spc="-10" dirty="0">
                <a:solidFill>
                  <a:srgbClr val="000063"/>
                </a:solidFill>
                <a:latin typeface="Arial"/>
                <a:cs typeface="Arial"/>
              </a:rPr>
              <a:t>0</a:t>
            </a:r>
            <a:r>
              <a:rPr sz="2400" spc="-5" dirty="0">
                <a:solidFill>
                  <a:srgbClr val="000063"/>
                </a:solidFill>
                <a:latin typeface="SimSun"/>
                <a:cs typeface="SimSun"/>
              </a:rPr>
              <a:t>万，最多不超过</a:t>
            </a:r>
            <a:r>
              <a:rPr sz="2400" spc="-5" dirty="0">
                <a:solidFill>
                  <a:srgbClr val="000063"/>
                </a:solidFill>
                <a:latin typeface="Arial"/>
                <a:cs typeface="Arial"/>
              </a:rPr>
              <a:t>1000</a:t>
            </a:r>
            <a:r>
              <a:rPr sz="2400" spc="-5" dirty="0">
                <a:solidFill>
                  <a:srgbClr val="000063"/>
                </a:solidFill>
                <a:latin typeface="SimSun"/>
                <a:cs typeface="SimSun"/>
              </a:rPr>
              <a:t>万，</a:t>
            </a:r>
            <a:endParaRPr sz="2400" dirty="0">
              <a:latin typeface="SimSun"/>
              <a:cs typeface="SimSun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并且单表大小不超过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1GB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；</a:t>
            </a:r>
            <a:endParaRPr sz="2400" dirty="0">
              <a:latin typeface="SimSun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7681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Select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09800"/>
            <a:ext cx="4800600" cy="2562225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2949" y="1562353"/>
            <a:ext cx="7458100" cy="369332"/>
          </a:xfrm>
        </p:spPr>
        <p:txBody>
          <a:bodyPr/>
          <a:lstStyle/>
          <a:p>
            <a:r>
              <a:rPr lang="en-US" altLang="zh-CN" dirty="0"/>
              <a:t>SELECT * FROM employee 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7112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8140" y="448055"/>
            <a:ext cx="2033016" cy="845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pc="10" dirty="0">
                <a:latin typeface="Microsoft YaHei"/>
                <a:cs typeface="Microsoft YaHei"/>
              </a:rPr>
              <a:t>分库分表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-5" dirty="0"/>
              <a:t>恒生电子股份有限公司</a:t>
            </a:r>
            <a:r>
              <a:rPr spc="40" dirty="0"/>
              <a:t> </a:t>
            </a:r>
            <a:r>
              <a:rPr spc="405" dirty="0">
                <a:latin typeface="Arial"/>
                <a:cs typeface="Arial"/>
              </a:rPr>
              <a:t>|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0915" y="1562353"/>
            <a:ext cx="7348855" cy="2351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2400" dirty="0">
                <a:solidFill>
                  <a:srgbClr val="174097"/>
                </a:solidFill>
                <a:latin typeface="Arial"/>
                <a:cs typeface="Arial"/>
              </a:rPr>
              <a:t>●	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单个实例的并发活跃连接数通常在超</a:t>
            </a:r>
            <a:r>
              <a:rPr sz="2400" spc="5" dirty="0">
                <a:solidFill>
                  <a:srgbClr val="000063"/>
                </a:solidFill>
                <a:latin typeface="SimSun"/>
                <a:cs typeface="SimSun"/>
              </a:rPr>
              <a:t>过</a:t>
            </a:r>
            <a:r>
              <a:rPr sz="2400" spc="-5" dirty="0">
                <a:solidFill>
                  <a:srgbClr val="000063"/>
                </a:solidFill>
                <a:latin typeface="Arial"/>
                <a:cs typeface="Arial"/>
              </a:rPr>
              <a:t>128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时线性下</a:t>
            </a:r>
            <a:endParaRPr sz="2400">
              <a:latin typeface="SimSun"/>
              <a:cs typeface="SimSun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solidFill>
                  <a:srgbClr val="000063"/>
                </a:solidFill>
                <a:latin typeface="SimSun"/>
                <a:cs typeface="SimSun"/>
              </a:rPr>
              <a:t>降，只读应用则高得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多</a:t>
            </a:r>
            <a:endParaRPr sz="2400">
              <a:latin typeface="SimSun"/>
              <a:cs typeface="SimSun"/>
            </a:endParaRPr>
          </a:p>
          <a:p>
            <a:pPr marL="355600" marR="5080" indent="-343535">
              <a:lnSpc>
                <a:spcPct val="100000"/>
              </a:lnSpc>
              <a:spcBef>
                <a:spcPts val="1155"/>
              </a:spcBef>
              <a:tabLst>
                <a:tab pos="355600" algn="l"/>
              </a:tabLst>
            </a:pPr>
            <a:r>
              <a:rPr sz="2400" dirty="0">
                <a:solidFill>
                  <a:srgbClr val="174097"/>
                </a:solidFill>
                <a:latin typeface="Arial"/>
                <a:cs typeface="Arial"/>
              </a:rPr>
              <a:t>●	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去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的前提下，对于交易库（</a:t>
            </a:r>
            <a:r>
              <a:rPr sz="2400" spc="5" dirty="0">
                <a:solidFill>
                  <a:srgbClr val="000063"/>
                </a:solidFill>
                <a:latin typeface="SimSun"/>
                <a:cs typeface="SimSun"/>
              </a:rPr>
              <a:t>纯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OLT</a:t>
            </a:r>
            <a:r>
              <a:rPr sz="2400" spc="-5" dirty="0">
                <a:solidFill>
                  <a:srgbClr val="000063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）</a:t>
            </a:r>
            <a:r>
              <a:rPr sz="2400" spc="-5" dirty="0">
                <a:solidFill>
                  <a:srgbClr val="000063"/>
                </a:solidFill>
                <a:latin typeface="SimSun"/>
                <a:cs typeface="SimSun"/>
              </a:rPr>
              <a:t>，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MySQL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分 库分表足以胜任；对于查询库，推荐使用 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P</a:t>
            </a:r>
            <a:r>
              <a:rPr sz="2400" spc="-10" dirty="0">
                <a:solidFill>
                  <a:srgbClr val="000063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stgreSQ</a:t>
            </a:r>
            <a:r>
              <a:rPr sz="2400" spc="-10" dirty="0">
                <a:solidFill>
                  <a:srgbClr val="000063"/>
                </a:solidFill>
                <a:latin typeface="Arial"/>
                <a:cs typeface="Arial"/>
              </a:rPr>
              <a:t>L</a:t>
            </a:r>
            <a:r>
              <a:rPr sz="2400" spc="-5" dirty="0">
                <a:solidFill>
                  <a:srgbClr val="000063"/>
                </a:solidFill>
                <a:latin typeface="SimSun"/>
                <a:cs typeface="SimSun"/>
              </a:rPr>
              <a:t>（当前使用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PostgreSQ</a:t>
            </a:r>
            <a:r>
              <a:rPr sz="2400" spc="-20" dirty="0">
                <a:solidFill>
                  <a:srgbClr val="000063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的典型案例为阿 里巴巴集团</a:t>
            </a:r>
            <a:r>
              <a:rPr sz="2400" spc="-5" dirty="0">
                <a:solidFill>
                  <a:srgbClr val="000063"/>
                </a:solidFill>
                <a:latin typeface="Arial"/>
                <a:cs typeface="Arial"/>
              </a:rPr>
              <a:t>CR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M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、上海某银行一业务系统）；</a:t>
            </a:r>
            <a:endParaRPr sz="2400">
              <a:latin typeface="SimSun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236990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云解决方案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24000"/>
            <a:ext cx="728662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4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Mycat</a:t>
            </a:r>
            <a:r>
              <a:rPr lang="en-US" altLang="zh-CN" dirty="0"/>
              <a:t> </a:t>
            </a:r>
            <a:r>
              <a:rPr lang="zh-CN" altLang="en-US" dirty="0"/>
              <a:t>横空</a:t>
            </a:r>
            <a:r>
              <a:rPr lang="zh-CN" altLang="en-US" dirty="0" smtClean="0"/>
              <a:t>出世</a:t>
            </a:r>
            <a:r>
              <a:rPr lang="en-US" altLang="zh-CN" dirty="0" smtClean="0"/>
              <a:t>-</a:t>
            </a:r>
            <a:r>
              <a:rPr lang="zh-CN" altLang="en-US" dirty="0" smtClean="0"/>
              <a:t>架构图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24000"/>
            <a:ext cx="69437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322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3543" y="584200"/>
            <a:ext cx="7980070" cy="466090"/>
          </a:xfrm>
        </p:spPr>
        <p:txBody>
          <a:bodyPr/>
          <a:lstStyle/>
          <a:p>
            <a:r>
              <a:rPr lang="en-US" altLang="zh-CN" dirty="0" err="1" smtClean="0"/>
              <a:t>Mycat</a:t>
            </a:r>
            <a:r>
              <a:rPr lang="en-US" altLang="zh-CN" dirty="0"/>
              <a:t> </a:t>
            </a:r>
            <a:r>
              <a:rPr lang="zh-CN" altLang="en-US" dirty="0" smtClean="0"/>
              <a:t>横空出世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380365"/>
            <a:ext cx="1343025" cy="13906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05000"/>
            <a:ext cx="7707313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1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8140" y="448055"/>
            <a:ext cx="1267967" cy="845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81964" y="583057"/>
            <a:ext cx="79121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z="3000" b="1" spc="10" dirty="0">
                <a:solidFill>
                  <a:srgbClr val="CC3300"/>
                </a:solidFill>
                <a:latin typeface="Microsoft YaHei"/>
                <a:cs typeface="Microsoft YaHei"/>
              </a:rPr>
              <a:t>提纲</a:t>
            </a:r>
            <a:endParaRPr sz="30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9096" y="2157983"/>
            <a:ext cx="6086856" cy="1859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7196" y="1737360"/>
            <a:ext cx="6048756" cy="533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7196" y="1737360"/>
            <a:ext cx="6049010" cy="533400"/>
          </a:xfrm>
          <a:custGeom>
            <a:avLst/>
            <a:gdLst/>
            <a:ahLst/>
            <a:cxnLst/>
            <a:rect l="l" t="t" r="r" b="b"/>
            <a:pathLst>
              <a:path w="6049009" h="533400">
                <a:moveTo>
                  <a:pt x="0" y="88900"/>
                </a:moveTo>
                <a:lnTo>
                  <a:pt x="6986" y="54274"/>
                </a:lnTo>
                <a:lnTo>
                  <a:pt x="26038" y="26019"/>
                </a:lnTo>
                <a:lnTo>
                  <a:pt x="54296" y="6979"/>
                </a:lnTo>
                <a:lnTo>
                  <a:pt x="88900" y="0"/>
                </a:lnTo>
                <a:lnTo>
                  <a:pt x="5959856" y="0"/>
                </a:lnTo>
                <a:lnTo>
                  <a:pt x="5994481" y="6979"/>
                </a:lnTo>
                <a:lnTo>
                  <a:pt x="6022736" y="26019"/>
                </a:lnTo>
                <a:lnTo>
                  <a:pt x="6041776" y="54274"/>
                </a:lnTo>
                <a:lnTo>
                  <a:pt x="6048756" y="88900"/>
                </a:lnTo>
                <a:lnTo>
                  <a:pt x="6048756" y="444500"/>
                </a:lnTo>
                <a:lnTo>
                  <a:pt x="6041776" y="479125"/>
                </a:lnTo>
                <a:lnTo>
                  <a:pt x="6022736" y="507380"/>
                </a:lnTo>
                <a:lnTo>
                  <a:pt x="5994481" y="526420"/>
                </a:lnTo>
                <a:lnTo>
                  <a:pt x="5959856" y="533400"/>
                </a:lnTo>
                <a:lnTo>
                  <a:pt x="88900" y="533400"/>
                </a:lnTo>
                <a:lnTo>
                  <a:pt x="54296" y="526420"/>
                </a:lnTo>
                <a:lnTo>
                  <a:pt x="26038" y="507380"/>
                </a:lnTo>
                <a:lnTo>
                  <a:pt x="6986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9144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49627" y="1857755"/>
            <a:ext cx="941069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0000"/>
                </a:solidFill>
                <a:latin typeface="Microsoft YaHei"/>
                <a:cs typeface="Microsoft YaHei"/>
              </a:rPr>
              <a:t>命名规范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97457" y="1863725"/>
            <a:ext cx="120650" cy="282575"/>
          </a:xfrm>
          <a:custGeom>
            <a:avLst/>
            <a:gdLst/>
            <a:ahLst/>
            <a:cxnLst/>
            <a:rect l="l" t="t" r="r" b="b"/>
            <a:pathLst>
              <a:path w="120650" h="282575">
                <a:moveTo>
                  <a:pt x="120650" y="62357"/>
                </a:moveTo>
                <a:lnTo>
                  <a:pt x="67309" y="62357"/>
                </a:lnTo>
                <a:lnTo>
                  <a:pt x="67309" y="282575"/>
                </a:lnTo>
                <a:lnTo>
                  <a:pt x="120650" y="282575"/>
                </a:lnTo>
                <a:lnTo>
                  <a:pt x="120650" y="62357"/>
                </a:lnTo>
                <a:close/>
              </a:path>
              <a:path w="120650" h="282575">
                <a:moveTo>
                  <a:pt x="120650" y="0"/>
                </a:moveTo>
                <a:lnTo>
                  <a:pt x="85979" y="0"/>
                </a:lnTo>
                <a:lnTo>
                  <a:pt x="67829" y="18478"/>
                </a:lnTo>
                <a:lnTo>
                  <a:pt x="47466" y="35623"/>
                </a:lnTo>
                <a:lnTo>
                  <a:pt x="24864" y="51435"/>
                </a:lnTo>
                <a:lnTo>
                  <a:pt x="0" y="65912"/>
                </a:lnTo>
                <a:lnTo>
                  <a:pt x="0" y="102362"/>
                </a:lnTo>
                <a:lnTo>
                  <a:pt x="23358" y="92217"/>
                </a:lnTo>
                <a:lnTo>
                  <a:pt x="42370" y="82169"/>
                </a:lnTo>
                <a:lnTo>
                  <a:pt x="57024" y="72215"/>
                </a:lnTo>
                <a:lnTo>
                  <a:pt x="67309" y="62357"/>
                </a:lnTo>
                <a:lnTo>
                  <a:pt x="120650" y="62357"/>
                </a:lnTo>
                <a:lnTo>
                  <a:pt x="120650" y="0"/>
                </a:lnTo>
                <a:close/>
              </a:path>
            </a:pathLst>
          </a:custGeom>
          <a:solidFill>
            <a:srgbClr val="087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7457" y="1863725"/>
            <a:ext cx="120650" cy="282575"/>
          </a:xfrm>
          <a:custGeom>
            <a:avLst/>
            <a:gdLst/>
            <a:ahLst/>
            <a:cxnLst/>
            <a:rect l="l" t="t" r="r" b="b"/>
            <a:pathLst>
              <a:path w="120650" h="282575">
                <a:moveTo>
                  <a:pt x="85979" y="0"/>
                </a:moveTo>
                <a:lnTo>
                  <a:pt x="94646" y="0"/>
                </a:lnTo>
                <a:lnTo>
                  <a:pt x="103314" y="0"/>
                </a:lnTo>
                <a:lnTo>
                  <a:pt x="111982" y="0"/>
                </a:lnTo>
                <a:lnTo>
                  <a:pt x="120650" y="0"/>
                </a:lnTo>
                <a:lnTo>
                  <a:pt x="120650" y="47107"/>
                </a:lnTo>
                <a:lnTo>
                  <a:pt x="120650" y="282575"/>
                </a:lnTo>
                <a:lnTo>
                  <a:pt x="107315" y="282575"/>
                </a:lnTo>
                <a:lnTo>
                  <a:pt x="93980" y="282575"/>
                </a:lnTo>
                <a:lnTo>
                  <a:pt x="80645" y="282575"/>
                </a:lnTo>
                <a:lnTo>
                  <a:pt x="67309" y="282575"/>
                </a:lnTo>
                <a:lnTo>
                  <a:pt x="67309" y="227520"/>
                </a:lnTo>
                <a:lnTo>
                  <a:pt x="67309" y="172466"/>
                </a:lnTo>
                <a:lnTo>
                  <a:pt x="67309" y="117411"/>
                </a:lnTo>
                <a:lnTo>
                  <a:pt x="67309" y="62357"/>
                </a:lnTo>
                <a:lnTo>
                  <a:pt x="57024" y="72215"/>
                </a:lnTo>
                <a:lnTo>
                  <a:pt x="42370" y="82169"/>
                </a:lnTo>
                <a:lnTo>
                  <a:pt x="23358" y="92217"/>
                </a:lnTo>
                <a:lnTo>
                  <a:pt x="0" y="102362"/>
                </a:lnTo>
                <a:lnTo>
                  <a:pt x="0" y="93219"/>
                </a:lnTo>
                <a:lnTo>
                  <a:pt x="0" y="84089"/>
                </a:lnTo>
                <a:lnTo>
                  <a:pt x="0" y="74983"/>
                </a:lnTo>
                <a:lnTo>
                  <a:pt x="0" y="65912"/>
                </a:lnTo>
                <a:lnTo>
                  <a:pt x="24864" y="51435"/>
                </a:lnTo>
                <a:lnTo>
                  <a:pt x="47466" y="35623"/>
                </a:lnTo>
                <a:lnTo>
                  <a:pt x="67829" y="18478"/>
                </a:lnTo>
                <a:lnTo>
                  <a:pt x="85979" y="0"/>
                </a:lnTo>
                <a:close/>
              </a:path>
            </a:pathLst>
          </a:custGeom>
          <a:ln w="3175">
            <a:solidFill>
              <a:srgbClr val="087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49096" y="5414771"/>
            <a:ext cx="6086856" cy="1859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87196" y="4994147"/>
            <a:ext cx="6049010" cy="533400"/>
          </a:xfrm>
          <a:custGeom>
            <a:avLst/>
            <a:gdLst/>
            <a:ahLst/>
            <a:cxnLst/>
            <a:rect l="l" t="t" r="r" b="b"/>
            <a:pathLst>
              <a:path w="6049009" h="533400">
                <a:moveTo>
                  <a:pt x="5959856" y="0"/>
                </a:moveTo>
                <a:lnTo>
                  <a:pt x="88900" y="0"/>
                </a:lnTo>
                <a:lnTo>
                  <a:pt x="54296" y="6979"/>
                </a:lnTo>
                <a:lnTo>
                  <a:pt x="26038" y="26019"/>
                </a:lnTo>
                <a:lnTo>
                  <a:pt x="6986" y="54274"/>
                </a:lnTo>
                <a:lnTo>
                  <a:pt x="0" y="88900"/>
                </a:lnTo>
                <a:lnTo>
                  <a:pt x="0" y="444499"/>
                </a:lnTo>
                <a:lnTo>
                  <a:pt x="6986" y="479125"/>
                </a:lnTo>
                <a:lnTo>
                  <a:pt x="26038" y="507380"/>
                </a:lnTo>
                <a:lnTo>
                  <a:pt x="54296" y="526420"/>
                </a:lnTo>
                <a:lnTo>
                  <a:pt x="88900" y="533399"/>
                </a:lnTo>
                <a:lnTo>
                  <a:pt x="5959856" y="533399"/>
                </a:lnTo>
                <a:lnTo>
                  <a:pt x="5994481" y="526420"/>
                </a:lnTo>
                <a:lnTo>
                  <a:pt x="6022736" y="507380"/>
                </a:lnTo>
                <a:lnTo>
                  <a:pt x="6041776" y="479125"/>
                </a:lnTo>
                <a:lnTo>
                  <a:pt x="6048756" y="444499"/>
                </a:lnTo>
                <a:lnTo>
                  <a:pt x="6048756" y="88900"/>
                </a:lnTo>
                <a:lnTo>
                  <a:pt x="6041776" y="54274"/>
                </a:lnTo>
                <a:lnTo>
                  <a:pt x="6022736" y="26019"/>
                </a:lnTo>
                <a:lnTo>
                  <a:pt x="5994481" y="6979"/>
                </a:lnTo>
                <a:lnTo>
                  <a:pt x="5959856" y="0"/>
                </a:lnTo>
                <a:close/>
              </a:path>
            </a:pathLst>
          </a:custGeom>
          <a:solidFill>
            <a:srgbClr val="087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95928" y="5137403"/>
            <a:ext cx="433070" cy="216535"/>
          </a:xfrm>
          <a:custGeom>
            <a:avLst/>
            <a:gdLst/>
            <a:ahLst/>
            <a:cxnLst/>
            <a:rect l="l" t="t" r="r" b="b"/>
            <a:pathLst>
              <a:path w="433070" h="216535">
                <a:moveTo>
                  <a:pt x="157352" y="0"/>
                </a:moveTo>
                <a:lnTo>
                  <a:pt x="0" y="108204"/>
                </a:lnTo>
                <a:lnTo>
                  <a:pt x="157352" y="216408"/>
                </a:lnTo>
                <a:lnTo>
                  <a:pt x="157352" y="162560"/>
                </a:lnTo>
                <a:lnTo>
                  <a:pt x="432816" y="162560"/>
                </a:lnTo>
                <a:lnTo>
                  <a:pt x="432816" y="53848"/>
                </a:lnTo>
                <a:lnTo>
                  <a:pt x="157352" y="53848"/>
                </a:lnTo>
                <a:lnTo>
                  <a:pt x="1573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37270" y="5110353"/>
            <a:ext cx="184150" cy="282575"/>
          </a:xfrm>
          <a:custGeom>
            <a:avLst/>
            <a:gdLst/>
            <a:ahLst/>
            <a:cxnLst/>
            <a:rect l="l" t="t" r="r" b="b"/>
            <a:pathLst>
              <a:path w="184150" h="282575">
                <a:moveTo>
                  <a:pt x="139434" y="0"/>
                </a:moveTo>
                <a:lnTo>
                  <a:pt x="95619" y="0"/>
                </a:lnTo>
                <a:lnTo>
                  <a:pt x="79238" y="25622"/>
                </a:lnTo>
                <a:lnTo>
                  <a:pt x="30214" y="102489"/>
                </a:lnTo>
                <a:lnTo>
                  <a:pt x="8751" y="142367"/>
                </a:lnTo>
                <a:lnTo>
                  <a:pt x="115" y="181356"/>
                </a:lnTo>
                <a:lnTo>
                  <a:pt x="0" y="193212"/>
                </a:lnTo>
                <a:lnTo>
                  <a:pt x="1194" y="205343"/>
                </a:lnTo>
                <a:lnTo>
                  <a:pt x="13033" y="242427"/>
                </a:lnTo>
                <a:lnTo>
                  <a:pt x="40501" y="270002"/>
                </a:lnTo>
                <a:lnTo>
                  <a:pt x="82024" y="282253"/>
                </a:lnTo>
                <a:lnTo>
                  <a:pt x="98286" y="282448"/>
                </a:lnTo>
                <a:lnTo>
                  <a:pt x="114218" y="280685"/>
                </a:lnTo>
                <a:lnTo>
                  <a:pt x="150991" y="263398"/>
                </a:lnTo>
                <a:lnTo>
                  <a:pt x="166648" y="245618"/>
                </a:lnTo>
                <a:lnTo>
                  <a:pt x="91047" y="245618"/>
                </a:lnTo>
                <a:lnTo>
                  <a:pt x="81067" y="244425"/>
                </a:lnTo>
                <a:lnTo>
                  <a:pt x="46851" y="215233"/>
                </a:lnTo>
                <a:lnTo>
                  <a:pt x="42406" y="195453"/>
                </a:lnTo>
                <a:lnTo>
                  <a:pt x="42469" y="184531"/>
                </a:lnTo>
                <a:lnTo>
                  <a:pt x="56832" y="146708"/>
                </a:lnTo>
                <a:lnTo>
                  <a:pt x="94095" y="132715"/>
                </a:lnTo>
                <a:lnTo>
                  <a:pt x="169201" y="132715"/>
                </a:lnTo>
                <a:lnTo>
                  <a:pt x="168657" y="131824"/>
                </a:lnTo>
                <a:lnTo>
                  <a:pt x="160881" y="123047"/>
                </a:lnTo>
                <a:lnTo>
                  <a:pt x="150889" y="114627"/>
                </a:lnTo>
                <a:lnTo>
                  <a:pt x="138672" y="106553"/>
                </a:lnTo>
                <a:lnTo>
                  <a:pt x="128215" y="101981"/>
                </a:lnTo>
                <a:lnTo>
                  <a:pt x="73775" y="101981"/>
                </a:lnTo>
                <a:lnTo>
                  <a:pt x="123031" y="25507"/>
                </a:lnTo>
                <a:lnTo>
                  <a:pt x="139434" y="0"/>
                </a:lnTo>
                <a:close/>
              </a:path>
              <a:path w="184150" h="282575">
                <a:moveTo>
                  <a:pt x="169201" y="132715"/>
                </a:moveTo>
                <a:lnTo>
                  <a:pt x="94095" y="132715"/>
                </a:lnTo>
                <a:lnTo>
                  <a:pt x="101782" y="133500"/>
                </a:lnTo>
                <a:lnTo>
                  <a:pt x="109208" y="135286"/>
                </a:lnTo>
                <a:lnTo>
                  <a:pt x="139730" y="170138"/>
                </a:lnTo>
                <a:lnTo>
                  <a:pt x="140831" y="184531"/>
                </a:lnTo>
                <a:lnTo>
                  <a:pt x="139926" y="199134"/>
                </a:lnTo>
                <a:lnTo>
                  <a:pt x="118711" y="237634"/>
                </a:lnTo>
                <a:lnTo>
                  <a:pt x="91047" y="245618"/>
                </a:lnTo>
                <a:lnTo>
                  <a:pt x="166648" y="245618"/>
                </a:lnTo>
                <a:lnTo>
                  <a:pt x="182756" y="203168"/>
                </a:lnTo>
                <a:lnTo>
                  <a:pt x="183999" y="181356"/>
                </a:lnTo>
                <a:lnTo>
                  <a:pt x="183054" y="170741"/>
                </a:lnTo>
                <a:lnTo>
                  <a:pt x="181121" y="160416"/>
                </a:lnTo>
                <a:lnTo>
                  <a:pt x="178188" y="150496"/>
                </a:lnTo>
                <a:lnTo>
                  <a:pt x="174232" y="140970"/>
                </a:lnTo>
                <a:lnTo>
                  <a:pt x="169201" y="132715"/>
                </a:lnTo>
                <a:close/>
              </a:path>
              <a:path w="184150" h="282575">
                <a:moveTo>
                  <a:pt x="109128" y="97599"/>
                </a:moveTo>
                <a:lnTo>
                  <a:pt x="92184" y="98123"/>
                </a:lnTo>
                <a:lnTo>
                  <a:pt x="73775" y="101981"/>
                </a:lnTo>
                <a:lnTo>
                  <a:pt x="128215" y="101981"/>
                </a:lnTo>
                <a:lnTo>
                  <a:pt x="124620" y="100409"/>
                </a:lnTo>
                <a:lnTo>
                  <a:pt x="109128" y="97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79677" y="5243067"/>
            <a:ext cx="98425" cy="113030"/>
          </a:xfrm>
          <a:custGeom>
            <a:avLst/>
            <a:gdLst/>
            <a:ahLst/>
            <a:cxnLst/>
            <a:rect l="l" t="t" r="r" b="b"/>
            <a:pathLst>
              <a:path w="98425" h="113029">
                <a:moveTo>
                  <a:pt x="51688" y="0"/>
                </a:moveTo>
                <a:lnTo>
                  <a:pt x="48132" y="0"/>
                </a:lnTo>
                <a:lnTo>
                  <a:pt x="44576" y="126"/>
                </a:lnTo>
                <a:lnTo>
                  <a:pt x="8635" y="22351"/>
                </a:lnTo>
                <a:lnTo>
                  <a:pt x="0" y="62737"/>
                </a:lnTo>
                <a:lnTo>
                  <a:pt x="1496" y="73116"/>
                </a:lnTo>
                <a:lnTo>
                  <a:pt x="29670" y="108886"/>
                </a:lnTo>
                <a:lnTo>
                  <a:pt x="48640" y="112902"/>
                </a:lnTo>
                <a:lnTo>
                  <a:pt x="58640" y="112210"/>
                </a:lnTo>
                <a:lnTo>
                  <a:pt x="90281" y="89624"/>
                </a:lnTo>
                <a:lnTo>
                  <a:pt x="98425" y="51815"/>
                </a:lnTo>
                <a:lnTo>
                  <a:pt x="97327" y="37433"/>
                </a:lnTo>
                <a:lnTo>
                  <a:pt x="73941" y="5357"/>
                </a:lnTo>
                <a:lnTo>
                  <a:pt x="51688" y="0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37270" y="5110353"/>
            <a:ext cx="184150" cy="282575"/>
          </a:xfrm>
          <a:custGeom>
            <a:avLst/>
            <a:gdLst/>
            <a:ahLst/>
            <a:cxnLst/>
            <a:rect l="l" t="t" r="r" b="b"/>
            <a:pathLst>
              <a:path w="184150" h="282575">
                <a:moveTo>
                  <a:pt x="95619" y="0"/>
                </a:moveTo>
                <a:lnTo>
                  <a:pt x="106572" y="0"/>
                </a:lnTo>
                <a:lnTo>
                  <a:pt x="117526" y="0"/>
                </a:lnTo>
                <a:lnTo>
                  <a:pt x="128480" y="0"/>
                </a:lnTo>
                <a:lnTo>
                  <a:pt x="139434" y="0"/>
                </a:lnTo>
                <a:lnTo>
                  <a:pt x="123031" y="25507"/>
                </a:lnTo>
                <a:lnTo>
                  <a:pt x="106604" y="50990"/>
                </a:lnTo>
                <a:lnTo>
                  <a:pt x="90177" y="76473"/>
                </a:lnTo>
                <a:lnTo>
                  <a:pt x="73775" y="101981"/>
                </a:lnTo>
                <a:lnTo>
                  <a:pt x="124620" y="100409"/>
                </a:lnTo>
                <a:lnTo>
                  <a:pt x="160881" y="123047"/>
                </a:lnTo>
                <a:lnTo>
                  <a:pt x="181121" y="160416"/>
                </a:lnTo>
                <a:lnTo>
                  <a:pt x="184011" y="181483"/>
                </a:lnTo>
                <a:lnTo>
                  <a:pt x="183890" y="192337"/>
                </a:lnTo>
                <a:lnTo>
                  <a:pt x="172975" y="235090"/>
                </a:lnTo>
                <a:lnTo>
                  <a:pt x="140559" y="271160"/>
                </a:lnTo>
                <a:lnTo>
                  <a:pt x="98286" y="282448"/>
                </a:lnTo>
                <a:lnTo>
                  <a:pt x="82024" y="282253"/>
                </a:lnTo>
                <a:lnTo>
                  <a:pt x="40501" y="270002"/>
                </a:lnTo>
                <a:lnTo>
                  <a:pt x="13033" y="242427"/>
                </a:lnTo>
                <a:lnTo>
                  <a:pt x="1194" y="205343"/>
                </a:lnTo>
                <a:lnTo>
                  <a:pt x="0" y="193212"/>
                </a:lnTo>
                <a:lnTo>
                  <a:pt x="115" y="181356"/>
                </a:lnTo>
                <a:lnTo>
                  <a:pt x="8751" y="142367"/>
                </a:lnTo>
                <a:lnTo>
                  <a:pt x="30214" y="102489"/>
                </a:lnTo>
                <a:lnTo>
                  <a:pt x="62868" y="51244"/>
                </a:lnTo>
                <a:lnTo>
                  <a:pt x="79238" y="25622"/>
                </a:lnTo>
                <a:lnTo>
                  <a:pt x="95619" y="0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49096" y="2775204"/>
            <a:ext cx="6086856" cy="1859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87196" y="2354579"/>
            <a:ext cx="6048756" cy="533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87196" y="2354579"/>
            <a:ext cx="6049010" cy="533400"/>
          </a:xfrm>
          <a:custGeom>
            <a:avLst/>
            <a:gdLst/>
            <a:ahLst/>
            <a:cxnLst/>
            <a:rect l="l" t="t" r="r" b="b"/>
            <a:pathLst>
              <a:path w="6049009" h="533400">
                <a:moveTo>
                  <a:pt x="0" y="88900"/>
                </a:moveTo>
                <a:lnTo>
                  <a:pt x="6986" y="54274"/>
                </a:lnTo>
                <a:lnTo>
                  <a:pt x="26038" y="26019"/>
                </a:lnTo>
                <a:lnTo>
                  <a:pt x="54296" y="6979"/>
                </a:lnTo>
                <a:lnTo>
                  <a:pt x="88900" y="0"/>
                </a:lnTo>
                <a:lnTo>
                  <a:pt x="5959856" y="0"/>
                </a:lnTo>
                <a:lnTo>
                  <a:pt x="5994481" y="6979"/>
                </a:lnTo>
                <a:lnTo>
                  <a:pt x="6022736" y="26019"/>
                </a:lnTo>
                <a:lnTo>
                  <a:pt x="6041776" y="54274"/>
                </a:lnTo>
                <a:lnTo>
                  <a:pt x="6048756" y="88900"/>
                </a:lnTo>
                <a:lnTo>
                  <a:pt x="6048756" y="444500"/>
                </a:lnTo>
                <a:lnTo>
                  <a:pt x="6041776" y="479125"/>
                </a:lnTo>
                <a:lnTo>
                  <a:pt x="6022736" y="507380"/>
                </a:lnTo>
                <a:lnTo>
                  <a:pt x="5994481" y="526420"/>
                </a:lnTo>
                <a:lnTo>
                  <a:pt x="5959856" y="533400"/>
                </a:lnTo>
                <a:lnTo>
                  <a:pt x="88900" y="533400"/>
                </a:lnTo>
                <a:lnTo>
                  <a:pt x="54296" y="526420"/>
                </a:lnTo>
                <a:lnTo>
                  <a:pt x="26038" y="507380"/>
                </a:lnTo>
                <a:lnTo>
                  <a:pt x="6986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9144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97457" y="2481579"/>
            <a:ext cx="120650" cy="282575"/>
          </a:xfrm>
          <a:custGeom>
            <a:avLst/>
            <a:gdLst/>
            <a:ahLst/>
            <a:cxnLst/>
            <a:rect l="l" t="t" r="r" b="b"/>
            <a:pathLst>
              <a:path w="120650" h="282575">
                <a:moveTo>
                  <a:pt x="112145" y="38481"/>
                </a:moveTo>
                <a:lnTo>
                  <a:pt x="68326" y="38481"/>
                </a:lnTo>
                <a:lnTo>
                  <a:pt x="74295" y="41021"/>
                </a:lnTo>
                <a:lnTo>
                  <a:pt x="84455" y="53212"/>
                </a:lnTo>
                <a:lnTo>
                  <a:pt x="87503" y="61087"/>
                </a:lnTo>
                <a:lnTo>
                  <a:pt x="88518" y="70739"/>
                </a:lnTo>
                <a:lnTo>
                  <a:pt x="88597" y="72874"/>
                </a:lnTo>
                <a:lnTo>
                  <a:pt x="88691" y="79756"/>
                </a:lnTo>
                <a:lnTo>
                  <a:pt x="88106" y="86963"/>
                </a:lnTo>
                <a:lnTo>
                  <a:pt x="73485" y="132921"/>
                </a:lnTo>
                <a:lnTo>
                  <a:pt x="55753" y="168275"/>
                </a:lnTo>
                <a:lnTo>
                  <a:pt x="35925" y="203057"/>
                </a:lnTo>
                <a:lnTo>
                  <a:pt x="19812" y="227457"/>
                </a:lnTo>
                <a:lnTo>
                  <a:pt x="13479" y="237464"/>
                </a:lnTo>
                <a:lnTo>
                  <a:pt x="8778" y="248078"/>
                </a:lnTo>
                <a:lnTo>
                  <a:pt x="5720" y="259335"/>
                </a:lnTo>
                <a:lnTo>
                  <a:pt x="4318" y="271272"/>
                </a:lnTo>
                <a:lnTo>
                  <a:pt x="4318" y="282575"/>
                </a:lnTo>
                <a:lnTo>
                  <a:pt x="120650" y="282575"/>
                </a:lnTo>
                <a:lnTo>
                  <a:pt x="120650" y="246125"/>
                </a:lnTo>
                <a:lnTo>
                  <a:pt x="42418" y="246125"/>
                </a:lnTo>
                <a:lnTo>
                  <a:pt x="62061" y="214955"/>
                </a:lnTo>
                <a:lnTo>
                  <a:pt x="91156" y="164472"/>
                </a:lnTo>
                <a:lnTo>
                  <a:pt x="107515" y="128470"/>
                </a:lnTo>
                <a:lnTo>
                  <a:pt x="117856" y="85090"/>
                </a:lnTo>
                <a:lnTo>
                  <a:pt x="118174" y="74273"/>
                </a:lnTo>
                <a:lnTo>
                  <a:pt x="118096" y="70739"/>
                </a:lnTo>
                <a:lnTo>
                  <a:pt x="117586" y="61563"/>
                </a:lnTo>
                <a:lnTo>
                  <a:pt x="115980" y="51157"/>
                </a:lnTo>
                <a:lnTo>
                  <a:pt x="113411" y="41656"/>
                </a:lnTo>
                <a:lnTo>
                  <a:pt x="112145" y="38481"/>
                </a:lnTo>
                <a:close/>
              </a:path>
              <a:path w="120650" h="282575">
                <a:moveTo>
                  <a:pt x="71501" y="0"/>
                </a:moveTo>
                <a:lnTo>
                  <a:pt x="64515" y="0"/>
                </a:lnTo>
                <a:lnTo>
                  <a:pt x="60706" y="635"/>
                </a:lnTo>
                <a:lnTo>
                  <a:pt x="56896" y="1650"/>
                </a:lnTo>
                <a:lnTo>
                  <a:pt x="47492" y="3484"/>
                </a:lnTo>
                <a:lnTo>
                  <a:pt x="16323" y="30964"/>
                </a:lnTo>
                <a:lnTo>
                  <a:pt x="0" y="79756"/>
                </a:lnTo>
                <a:lnTo>
                  <a:pt x="26162" y="85344"/>
                </a:lnTo>
                <a:lnTo>
                  <a:pt x="29350" y="74273"/>
                </a:lnTo>
                <a:lnTo>
                  <a:pt x="33004" y="64881"/>
                </a:lnTo>
                <a:lnTo>
                  <a:pt x="68326" y="38481"/>
                </a:lnTo>
                <a:lnTo>
                  <a:pt x="112145" y="38481"/>
                </a:lnTo>
                <a:lnTo>
                  <a:pt x="110051" y="33228"/>
                </a:lnTo>
                <a:lnTo>
                  <a:pt x="84201" y="3937"/>
                </a:lnTo>
                <a:lnTo>
                  <a:pt x="77978" y="1778"/>
                </a:lnTo>
                <a:lnTo>
                  <a:pt x="74803" y="635"/>
                </a:lnTo>
                <a:lnTo>
                  <a:pt x="71501" y="0"/>
                </a:lnTo>
                <a:close/>
              </a:path>
            </a:pathLst>
          </a:custGeom>
          <a:solidFill>
            <a:srgbClr val="087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97457" y="2481579"/>
            <a:ext cx="120650" cy="282575"/>
          </a:xfrm>
          <a:custGeom>
            <a:avLst/>
            <a:gdLst/>
            <a:ahLst/>
            <a:cxnLst/>
            <a:rect l="l" t="t" r="r" b="b"/>
            <a:pathLst>
              <a:path w="120650" h="282575">
                <a:moveTo>
                  <a:pt x="67945" y="0"/>
                </a:moveTo>
                <a:lnTo>
                  <a:pt x="71501" y="0"/>
                </a:lnTo>
                <a:lnTo>
                  <a:pt x="74803" y="635"/>
                </a:lnTo>
                <a:lnTo>
                  <a:pt x="77978" y="1778"/>
                </a:lnTo>
                <a:lnTo>
                  <a:pt x="84201" y="3937"/>
                </a:lnTo>
                <a:lnTo>
                  <a:pt x="110051" y="33228"/>
                </a:lnTo>
                <a:lnTo>
                  <a:pt x="118215" y="72874"/>
                </a:lnTo>
                <a:lnTo>
                  <a:pt x="117856" y="85090"/>
                </a:lnTo>
                <a:lnTo>
                  <a:pt x="107515" y="128470"/>
                </a:lnTo>
                <a:lnTo>
                  <a:pt x="91156" y="164472"/>
                </a:lnTo>
                <a:lnTo>
                  <a:pt x="62061" y="214955"/>
                </a:lnTo>
                <a:lnTo>
                  <a:pt x="42418" y="246125"/>
                </a:lnTo>
                <a:lnTo>
                  <a:pt x="61964" y="246125"/>
                </a:lnTo>
                <a:lnTo>
                  <a:pt x="81534" y="246125"/>
                </a:lnTo>
                <a:lnTo>
                  <a:pt x="101103" y="246125"/>
                </a:lnTo>
                <a:lnTo>
                  <a:pt x="120650" y="246125"/>
                </a:lnTo>
                <a:lnTo>
                  <a:pt x="120650" y="255268"/>
                </a:lnTo>
                <a:lnTo>
                  <a:pt x="120650" y="264398"/>
                </a:lnTo>
                <a:lnTo>
                  <a:pt x="120650" y="273504"/>
                </a:lnTo>
                <a:lnTo>
                  <a:pt x="120650" y="282575"/>
                </a:lnTo>
                <a:lnTo>
                  <a:pt x="91578" y="282575"/>
                </a:lnTo>
                <a:lnTo>
                  <a:pt x="62484" y="282575"/>
                </a:lnTo>
                <a:lnTo>
                  <a:pt x="33389" y="282575"/>
                </a:lnTo>
                <a:lnTo>
                  <a:pt x="4318" y="282575"/>
                </a:lnTo>
                <a:lnTo>
                  <a:pt x="4318" y="278892"/>
                </a:lnTo>
                <a:lnTo>
                  <a:pt x="4318" y="275082"/>
                </a:lnTo>
                <a:lnTo>
                  <a:pt x="4318" y="271272"/>
                </a:lnTo>
                <a:lnTo>
                  <a:pt x="5720" y="259335"/>
                </a:lnTo>
                <a:lnTo>
                  <a:pt x="8778" y="248078"/>
                </a:lnTo>
                <a:lnTo>
                  <a:pt x="13479" y="237464"/>
                </a:lnTo>
                <a:lnTo>
                  <a:pt x="19812" y="227457"/>
                </a:lnTo>
                <a:lnTo>
                  <a:pt x="27410" y="216548"/>
                </a:lnTo>
                <a:lnTo>
                  <a:pt x="35925" y="203057"/>
                </a:lnTo>
                <a:lnTo>
                  <a:pt x="55753" y="168275"/>
                </a:lnTo>
                <a:lnTo>
                  <a:pt x="73485" y="132921"/>
                </a:lnTo>
                <a:lnTo>
                  <a:pt x="86411" y="96420"/>
                </a:lnTo>
                <a:lnTo>
                  <a:pt x="88800" y="78410"/>
                </a:lnTo>
                <a:lnTo>
                  <a:pt x="88518" y="70739"/>
                </a:lnTo>
                <a:lnTo>
                  <a:pt x="87503" y="61087"/>
                </a:lnTo>
                <a:lnTo>
                  <a:pt x="84455" y="53212"/>
                </a:lnTo>
                <a:lnTo>
                  <a:pt x="79375" y="47117"/>
                </a:lnTo>
                <a:lnTo>
                  <a:pt x="74295" y="41021"/>
                </a:lnTo>
                <a:lnTo>
                  <a:pt x="68326" y="38481"/>
                </a:lnTo>
                <a:lnTo>
                  <a:pt x="61468" y="39497"/>
                </a:lnTo>
                <a:lnTo>
                  <a:pt x="54609" y="40512"/>
                </a:lnTo>
                <a:lnTo>
                  <a:pt x="29350" y="74273"/>
                </a:lnTo>
                <a:lnTo>
                  <a:pt x="26162" y="85344"/>
                </a:lnTo>
                <a:lnTo>
                  <a:pt x="19591" y="83935"/>
                </a:lnTo>
                <a:lnTo>
                  <a:pt x="13033" y="82550"/>
                </a:lnTo>
                <a:lnTo>
                  <a:pt x="6498" y="81164"/>
                </a:lnTo>
                <a:lnTo>
                  <a:pt x="0" y="79756"/>
                </a:lnTo>
                <a:lnTo>
                  <a:pt x="4790" y="60491"/>
                </a:lnTo>
                <a:lnTo>
                  <a:pt x="23114" y="20700"/>
                </a:lnTo>
                <a:lnTo>
                  <a:pt x="56896" y="1650"/>
                </a:lnTo>
                <a:lnTo>
                  <a:pt x="60706" y="635"/>
                </a:lnTo>
                <a:lnTo>
                  <a:pt x="64515" y="0"/>
                </a:lnTo>
                <a:lnTo>
                  <a:pt x="67945" y="0"/>
                </a:lnTo>
                <a:close/>
              </a:path>
            </a:pathLst>
          </a:custGeom>
          <a:ln w="3175">
            <a:solidFill>
              <a:srgbClr val="087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49096" y="3448811"/>
            <a:ext cx="6086856" cy="1859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87196" y="3028188"/>
            <a:ext cx="6048756" cy="533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87196" y="3028188"/>
            <a:ext cx="6049010" cy="533400"/>
          </a:xfrm>
          <a:custGeom>
            <a:avLst/>
            <a:gdLst/>
            <a:ahLst/>
            <a:cxnLst/>
            <a:rect l="l" t="t" r="r" b="b"/>
            <a:pathLst>
              <a:path w="6049009" h="533400">
                <a:moveTo>
                  <a:pt x="0" y="88900"/>
                </a:moveTo>
                <a:lnTo>
                  <a:pt x="6986" y="54274"/>
                </a:lnTo>
                <a:lnTo>
                  <a:pt x="26038" y="26019"/>
                </a:lnTo>
                <a:lnTo>
                  <a:pt x="54296" y="6979"/>
                </a:lnTo>
                <a:lnTo>
                  <a:pt x="88900" y="0"/>
                </a:lnTo>
                <a:lnTo>
                  <a:pt x="5959856" y="0"/>
                </a:lnTo>
                <a:lnTo>
                  <a:pt x="5994481" y="6979"/>
                </a:lnTo>
                <a:lnTo>
                  <a:pt x="6022736" y="26019"/>
                </a:lnTo>
                <a:lnTo>
                  <a:pt x="6041776" y="54274"/>
                </a:lnTo>
                <a:lnTo>
                  <a:pt x="6048756" y="88900"/>
                </a:lnTo>
                <a:lnTo>
                  <a:pt x="6048756" y="444500"/>
                </a:lnTo>
                <a:lnTo>
                  <a:pt x="6041776" y="479125"/>
                </a:lnTo>
                <a:lnTo>
                  <a:pt x="6022736" y="507380"/>
                </a:lnTo>
                <a:lnTo>
                  <a:pt x="5994481" y="526420"/>
                </a:lnTo>
                <a:lnTo>
                  <a:pt x="5959856" y="533400"/>
                </a:lnTo>
                <a:lnTo>
                  <a:pt x="88900" y="533400"/>
                </a:lnTo>
                <a:lnTo>
                  <a:pt x="54296" y="526420"/>
                </a:lnTo>
                <a:lnTo>
                  <a:pt x="26038" y="507380"/>
                </a:lnTo>
                <a:lnTo>
                  <a:pt x="6986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9144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97457" y="3155314"/>
            <a:ext cx="120650" cy="282575"/>
          </a:xfrm>
          <a:custGeom>
            <a:avLst/>
            <a:gdLst/>
            <a:ahLst/>
            <a:cxnLst/>
            <a:rect l="l" t="t" r="r" b="b"/>
            <a:pathLst>
              <a:path w="120650" h="282575">
                <a:moveTo>
                  <a:pt x="25781" y="197231"/>
                </a:moveTo>
                <a:lnTo>
                  <a:pt x="0" y="204215"/>
                </a:lnTo>
                <a:lnTo>
                  <a:pt x="3097" y="222722"/>
                </a:lnTo>
                <a:lnTo>
                  <a:pt x="7635" y="238632"/>
                </a:lnTo>
                <a:lnTo>
                  <a:pt x="29630" y="271144"/>
                </a:lnTo>
                <a:lnTo>
                  <a:pt x="59562" y="282575"/>
                </a:lnTo>
                <a:lnTo>
                  <a:pt x="70401" y="281670"/>
                </a:lnTo>
                <a:lnTo>
                  <a:pt x="107297" y="252783"/>
                </a:lnTo>
                <a:lnTo>
                  <a:pt x="111522" y="244221"/>
                </a:lnTo>
                <a:lnTo>
                  <a:pt x="62230" y="244221"/>
                </a:lnTo>
                <a:lnTo>
                  <a:pt x="53467" y="244094"/>
                </a:lnTo>
                <a:lnTo>
                  <a:pt x="28592" y="208446"/>
                </a:lnTo>
                <a:lnTo>
                  <a:pt x="25781" y="197231"/>
                </a:lnTo>
                <a:close/>
              </a:path>
              <a:path w="120650" h="282575">
                <a:moveTo>
                  <a:pt x="111884" y="35734"/>
                </a:moveTo>
                <a:lnTo>
                  <a:pt x="63484" y="35734"/>
                </a:lnTo>
                <a:lnTo>
                  <a:pt x="69689" y="37272"/>
                </a:lnTo>
                <a:lnTo>
                  <a:pt x="75692" y="40894"/>
                </a:lnTo>
                <a:lnTo>
                  <a:pt x="80910" y="46255"/>
                </a:lnTo>
                <a:lnTo>
                  <a:pt x="84772" y="53022"/>
                </a:lnTo>
                <a:lnTo>
                  <a:pt x="87300" y="61217"/>
                </a:lnTo>
                <a:lnTo>
                  <a:pt x="88518" y="70865"/>
                </a:lnTo>
                <a:lnTo>
                  <a:pt x="88328" y="80770"/>
                </a:lnTo>
                <a:lnTo>
                  <a:pt x="66262" y="115316"/>
                </a:lnTo>
                <a:lnTo>
                  <a:pt x="45339" y="121031"/>
                </a:lnTo>
                <a:lnTo>
                  <a:pt x="45339" y="148336"/>
                </a:lnTo>
                <a:lnTo>
                  <a:pt x="84248" y="169987"/>
                </a:lnTo>
                <a:lnTo>
                  <a:pt x="90678" y="194437"/>
                </a:lnTo>
                <a:lnTo>
                  <a:pt x="90561" y="204215"/>
                </a:lnTo>
                <a:lnTo>
                  <a:pt x="74136" y="240474"/>
                </a:lnTo>
                <a:lnTo>
                  <a:pt x="62230" y="244221"/>
                </a:lnTo>
                <a:lnTo>
                  <a:pt x="111522" y="244221"/>
                </a:lnTo>
                <a:lnTo>
                  <a:pt x="120483" y="198965"/>
                </a:lnTo>
                <a:lnTo>
                  <a:pt x="120497" y="194437"/>
                </a:lnTo>
                <a:lnTo>
                  <a:pt x="119888" y="182800"/>
                </a:lnTo>
                <a:lnTo>
                  <a:pt x="103965" y="143525"/>
                </a:lnTo>
                <a:lnTo>
                  <a:pt x="90805" y="133223"/>
                </a:lnTo>
                <a:lnTo>
                  <a:pt x="100038" y="124704"/>
                </a:lnTo>
                <a:lnTo>
                  <a:pt x="117568" y="77958"/>
                </a:lnTo>
                <a:lnTo>
                  <a:pt x="117840" y="65532"/>
                </a:lnTo>
                <a:lnTo>
                  <a:pt x="116746" y="53641"/>
                </a:lnTo>
                <a:lnTo>
                  <a:pt x="114300" y="42418"/>
                </a:lnTo>
                <a:lnTo>
                  <a:pt x="111884" y="35734"/>
                </a:lnTo>
                <a:close/>
              </a:path>
              <a:path w="120650" h="282575">
                <a:moveTo>
                  <a:pt x="64896" y="0"/>
                </a:moveTo>
                <a:lnTo>
                  <a:pt x="27803" y="15984"/>
                </a:lnTo>
                <a:lnTo>
                  <a:pt x="5921" y="61878"/>
                </a:lnTo>
                <a:lnTo>
                  <a:pt x="2159" y="77597"/>
                </a:lnTo>
                <a:lnTo>
                  <a:pt x="27686" y="83185"/>
                </a:lnTo>
                <a:lnTo>
                  <a:pt x="32595" y="66561"/>
                </a:lnTo>
                <a:lnTo>
                  <a:pt x="38004" y="53641"/>
                </a:lnTo>
                <a:lnTo>
                  <a:pt x="43938" y="44412"/>
                </a:lnTo>
                <a:lnTo>
                  <a:pt x="50418" y="38862"/>
                </a:lnTo>
                <a:lnTo>
                  <a:pt x="57064" y="36268"/>
                </a:lnTo>
                <a:lnTo>
                  <a:pt x="63484" y="35734"/>
                </a:lnTo>
                <a:lnTo>
                  <a:pt x="111884" y="35734"/>
                </a:lnTo>
                <a:lnTo>
                  <a:pt x="110539" y="32013"/>
                </a:lnTo>
                <a:lnTo>
                  <a:pt x="79184" y="2127"/>
                </a:lnTo>
                <a:lnTo>
                  <a:pt x="72231" y="527"/>
                </a:lnTo>
                <a:lnTo>
                  <a:pt x="64896" y="0"/>
                </a:lnTo>
                <a:close/>
              </a:path>
            </a:pathLst>
          </a:custGeom>
          <a:solidFill>
            <a:srgbClr val="087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97457" y="3155314"/>
            <a:ext cx="120650" cy="282575"/>
          </a:xfrm>
          <a:custGeom>
            <a:avLst/>
            <a:gdLst/>
            <a:ahLst/>
            <a:cxnLst/>
            <a:rect l="l" t="t" r="r" b="b"/>
            <a:pathLst>
              <a:path w="120650" h="282575">
                <a:moveTo>
                  <a:pt x="64896" y="0"/>
                </a:moveTo>
                <a:lnTo>
                  <a:pt x="105552" y="22907"/>
                </a:lnTo>
                <a:lnTo>
                  <a:pt x="117840" y="65532"/>
                </a:lnTo>
                <a:lnTo>
                  <a:pt x="117568" y="77958"/>
                </a:lnTo>
                <a:lnTo>
                  <a:pt x="107330" y="114792"/>
                </a:lnTo>
                <a:lnTo>
                  <a:pt x="90805" y="133223"/>
                </a:lnTo>
                <a:lnTo>
                  <a:pt x="97760" y="137606"/>
                </a:lnTo>
                <a:lnTo>
                  <a:pt x="117744" y="170666"/>
                </a:lnTo>
                <a:lnTo>
                  <a:pt x="120602" y="196435"/>
                </a:lnTo>
                <a:lnTo>
                  <a:pt x="119887" y="211582"/>
                </a:lnTo>
                <a:lnTo>
                  <a:pt x="107297" y="252783"/>
                </a:lnTo>
                <a:lnTo>
                  <a:pt x="70401" y="281670"/>
                </a:lnTo>
                <a:lnTo>
                  <a:pt x="59562" y="282575"/>
                </a:lnTo>
                <a:lnTo>
                  <a:pt x="48871" y="281050"/>
                </a:lnTo>
                <a:lnTo>
                  <a:pt x="13626" y="251971"/>
                </a:lnTo>
                <a:lnTo>
                  <a:pt x="0" y="204215"/>
                </a:lnTo>
                <a:lnTo>
                  <a:pt x="6457" y="202481"/>
                </a:lnTo>
                <a:lnTo>
                  <a:pt x="12890" y="200723"/>
                </a:lnTo>
                <a:lnTo>
                  <a:pt x="19323" y="198965"/>
                </a:lnTo>
                <a:lnTo>
                  <a:pt x="25781" y="197231"/>
                </a:lnTo>
                <a:lnTo>
                  <a:pt x="28592" y="208446"/>
                </a:lnTo>
                <a:lnTo>
                  <a:pt x="31892" y="218090"/>
                </a:lnTo>
                <a:lnTo>
                  <a:pt x="62230" y="244221"/>
                </a:lnTo>
                <a:lnTo>
                  <a:pt x="68492" y="243288"/>
                </a:lnTo>
                <a:lnTo>
                  <a:pt x="90602" y="203908"/>
                </a:lnTo>
                <a:lnTo>
                  <a:pt x="90678" y="194437"/>
                </a:lnTo>
                <a:lnTo>
                  <a:pt x="89582" y="185175"/>
                </a:lnTo>
                <a:lnTo>
                  <a:pt x="56935" y="151243"/>
                </a:lnTo>
                <a:lnTo>
                  <a:pt x="45339" y="148336"/>
                </a:lnTo>
                <a:lnTo>
                  <a:pt x="45339" y="141497"/>
                </a:lnTo>
                <a:lnTo>
                  <a:pt x="45339" y="134683"/>
                </a:lnTo>
                <a:lnTo>
                  <a:pt x="45339" y="127869"/>
                </a:lnTo>
                <a:lnTo>
                  <a:pt x="45339" y="121031"/>
                </a:lnTo>
                <a:lnTo>
                  <a:pt x="56717" y="118792"/>
                </a:lnTo>
                <a:lnTo>
                  <a:pt x="86804" y="89709"/>
                </a:lnTo>
                <a:lnTo>
                  <a:pt x="88518" y="70865"/>
                </a:lnTo>
                <a:lnTo>
                  <a:pt x="87300" y="61217"/>
                </a:lnTo>
                <a:lnTo>
                  <a:pt x="63484" y="35734"/>
                </a:lnTo>
                <a:lnTo>
                  <a:pt x="57064" y="36268"/>
                </a:lnTo>
                <a:lnTo>
                  <a:pt x="32595" y="66561"/>
                </a:lnTo>
                <a:lnTo>
                  <a:pt x="27686" y="83185"/>
                </a:lnTo>
                <a:lnTo>
                  <a:pt x="21304" y="81829"/>
                </a:lnTo>
                <a:lnTo>
                  <a:pt x="14922" y="80438"/>
                </a:lnTo>
                <a:lnTo>
                  <a:pt x="8540" y="79023"/>
                </a:lnTo>
                <a:lnTo>
                  <a:pt x="2159" y="77597"/>
                </a:lnTo>
                <a:lnTo>
                  <a:pt x="5921" y="61878"/>
                </a:lnTo>
                <a:lnTo>
                  <a:pt x="21209" y="24892"/>
                </a:lnTo>
                <a:lnTo>
                  <a:pt x="54609" y="1143"/>
                </a:lnTo>
                <a:lnTo>
                  <a:pt x="61595" y="126"/>
                </a:lnTo>
                <a:lnTo>
                  <a:pt x="64896" y="0"/>
                </a:lnTo>
                <a:close/>
              </a:path>
            </a:pathLst>
          </a:custGeom>
          <a:ln w="3175">
            <a:solidFill>
              <a:srgbClr val="087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49096" y="4130040"/>
            <a:ext cx="6086856" cy="2057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87196" y="3668267"/>
            <a:ext cx="6048756" cy="5867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87196" y="3668267"/>
            <a:ext cx="6049010" cy="586740"/>
          </a:xfrm>
          <a:custGeom>
            <a:avLst/>
            <a:gdLst/>
            <a:ahLst/>
            <a:cxnLst/>
            <a:rect l="l" t="t" r="r" b="b"/>
            <a:pathLst>
              <a:path w="6049009" h="586739">
                <a:moveTo>
                  <a:pt x="0" y="97789"/>
                </a:moveTo>
                <a:lnTo>
                  <a:pt x="7684" y="59739"/>
                </a:lnTo>
                <a:lnTo>
                  <a:pt x="28640" y="28654"/>
                </a:lnTo>
                <a:lnTo>
                  <a:pt x="59723" y="7689"/>
                </a:lnTo>
                <a:lnTo>
                  <a:pt x="97790" y="0"/>
                </a:lnTo>
                <a:lnTo>
                  <a:pt x="5950965" y="0"/>
                </a:lnTo>
                <a:lnTo>
                  <a:pt x="5989016" y="7689"/>
                </a:lnTo>
                <a:lnTo>
                  <a:pt x="6020101" y="28654"/>
                </a:lnTo>
                <a:lnTo>
                  <a:pt x="6041066" y="59739"/>
                </a:lnTo>
                <a:lnTo>
                  <a:pt x="6048756" y="97789"/>
                </a:lnTo>
                <a:lnTo>
                  <a:pt x="6048756" y="488949"/>
                </a:lnTo>
                <a:lnTo>
                  <a:pt x="6041066" y="527000"/>
                </a:lnTo>
                <a:lnTo>
                  <a:pt x="6020101" y="558085"/>
                </a:lnTo>
                <a:lnTo>
                  <a:pt x="5989016" y="579050"/>
                </a:lnTo>
                <a:lnTo>
                  <a:pt x="5950965" y="586739"/>
                </a:lnTo>
                <a:lnTo>
                  <a:pt x="97790" y="586739"/>
                </a:lnTo>
                <a:lnTo>
                  <a:pt x="59723" y="579050"/>
                </a:lnTo>
                <a:lnTo>
                  <a:pt x="28640" y="558085"/>
                </a:lnTo>
                <a:lnTo>
                  <a:pt x="7684" y="527000"/>
                </a:lnTo>
                <a:lnTo>
                  <a:pt x="0" y="488949"/>
                </a:lnTo>
                <a:lnTo>
                  <a:pt x="0" y="97789"/>
                </a:lnTo>
                <a:close/>
              </a:path>
            </a:pathLst>
          </a:custGeom>
          <a:ln w="9144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97457" y="3807586"/>
            <a:ext cx="120650" cy="311150"/>
          </a:xfrm>
          <a:custGeom>
            <a:avLst/>
            <a:gdLst/>
            <a:ahLst/>
            <a:cxnLst/>
            <a:rect l="l" t="t" r="r" b="b"/>
            <a:pathLst>
              <a:path w="120650" h="311150">
                <a:moveTo>
                  <a:pt x="97662" y="244220"/>
                </a:moveTo>
                <a:lnTo>
                  <a:pt x="73659" y="244220"/>
                </a:lnTo>
                <a:lnTo>
                  <a:pt x="73659" y="310895"/>
                </a:lnTo>
                <a:lnTo>
                  <a:pt x="97662" y="310895"/>
                </a:lnTo>
                <a:lnTo>
                  <a:pt x="97662" y="244220"/>
                </a:lnTo>
                <a:close/>
              </a:path>
              <a:path w="120650" h="311150">
                <a:moveTo>
                  <a:pt x="97662" y="0"/>
                </a:moveTo>
                <a:lnTo>
                  <a:pt x="78612" y="0"/>
                </a:lnTo>
                <a:lnTo>
                  <a:pt x="0" y="208280"/>
                </a:lnTo>
                <a:lnTo>
                  <a:pt x="0" y="244220"/>
                </a:lnTo>
                <a:lnTo>
                  <a:pt x="120650" y="244220"/>
                </a:lnTo>
                <a:lnTo>
                  <a:pt x="120650" y="205358"/>
                </a:lnTo>
                <a:lnTo>
                  <a:pt x="25908" y="205358"/>
                </a:lnTo>
                <a:lnTo>
                  <a:pt x="73659" y="75692"/>
                </a:lnTo>
                <a:lnTo>
                  <a:pt x="97662" y="75692"/>
                </a:lnTo>
                <a:lnTo>
                  <a:pt x="97662" y="0"/>
                </a:lnTo>
                <a:close/>
              </a:path>
              <a:path w="120650" h="311150">
                <a:moveTo>
                  <a:pt x="97662" y="75692"/>
                </a:moveTo>
                <a:lnTo>
                  <a:pt x="73659" y="75692"/>
                </a:lnTo>
                <a:lnTo>
                  <a:pt x="73659" y="205358"/>
                </a:lnTo>
                <a:lnTo>
                  <a:pt x="97662" y="205358"/>
                </a:lnTo>
                <a:lnTo>
                  <a:pt x="97662" y="75692"/>
                </a:lnTo>
                <a:close/>
              </a:path>
            </a:pathLst>
          </a:custGeom>
          <a:solidFill>
            <a:srgbClr val="087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23364" y="3883278"/>
            <a:ext cx="48260" cy="130175"/>
          </a:xfrm>
          <a:custGeom>
            <a:avLst/>
            <a:gdLst/>
            <a:ahLst/>
            <a:cxnLst/>
            <a:rect l="l" t="t" r="r" b="b"/>
            <a:pathLst>
              <a:path w="48259" h="130175">
                <a:moveTo>
                  <a:pt x="47751" y="0"/>
                </a:moveTo>
                <a:lnTo>
                  <a:pt x="35825" y="32404"/>
                </a:lnTo>
                <a:lnTo>
                  <a:pt x="23876" y="64833"/>
                </a:lnTo>
                <a:lnTo>
                  <a:pt x="11926" y="97262"/>
                </a:lnTo>
                <a:lnTo>
                  <a:pt x="0" y="129667"/>
                </a:lnTo>
                <a:lnTo>
                  <a:pt x="11926" y="129667"/>
                </a:lnTo>
                <a:lnTo>
                  <a:pt x="23875" y="129667"/>
                </a:lnTo>
                <a:lnTo>
                  <a:pt x="35825" y="129667"/>
                </a:lnTo>
                <a:lnTo>
                  <a:pt x="47751" y="129667"/>
                </a:lnTo>
                <a:lnTo>
                  <a:pt x="47751" y="97262"/>
                </a:lnTo>
                <a:lnTo>
                  <a:pt x="47751" y="64833"/>
                </a:lnTo>
                <a:lnTo>
                  <a:pt x="47751" y="32404"/>
                </a:lnTo>
                <a:lnTo>
                  <a:pt x="47751" y="0"/>
                </a:lnTo>
                <a:close/>
              </a:path>
            </a:pathLst>
          </a:custGeom>
          <a:ln w="3175">
            <a:solidFill>
              <a:srgbClr val="087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97457" y="3807586"/>
            <a:ext cx="120650" cy="311150"/>
          </a:xfrm>
          <a:custGeom>
            <a:avLst/>
            <a:gdLst/>
            <a:ahLst/>
            <a:cxnLst/>
            <a:rect l="l" t="t" r="r" b="b"/>
            <a:pathLst>
              <a:path w="120650" h="311150">
                <a:moveTo>
                  <a:pt x="78612" y="0"/>
                </a:moveTo>
                <a:lnTo>
                  <a:pt x="84962" y="0"/>
                </a:lnTo>
                <a:lnTo>
                  <a:pt x="91312" y="0"/>
                </a:lnTo>
                <a:lnTo>
                  <a:pt x="97662" y="0"/>
                </a:lnTo>
                <a:lnTo>
                  <a:pt x="97662" y="51339"/>
                </a:lnTo>
                <a:lnTo>
                  <a:pt x="97662" y="102679"/>
                </a:lnTo>
                <a:lnTo>
                  <a:pt x="97662" y="154019"/>
                </a:lnTo>
                <a:lnTo>
                  <a:pt x="97662" y="205358"/>
                </a:lnTo>
                <a:lnTo>
                  <a:pt x="105283" y="205358"/>
                </a:lnTo>
                <a:lnTo>
                  <a:pt x="113030" y="205358"/>
                </a:lnTo>
                <a:lnTo>
                  <a:pt x="120650" y="205358"/>
                </a:lnTo>
                <a:lnTo>
                  <a:pt x="120650" y="215074"/>
                </a:lnTo>
                <a:lnTo>
                  <a:pt x="120650" y="224790"/>
                </a:lnTo>
                <a:lnTo>
                  <a:pt x="120650" y="234505"/>
                </a:lnTo>
                <a:lnTo>
                  <a:pt x="120650" y="244220"/>
                </a:lnTo>
                <a:lnTo>
                  <a:pt x="113030" y="244220"/>
                </a:lnTo>
                <a:lnTo>
                  <a:pt x="105283" y="244220"/>
                </a:lnTo>
                <a:lnTo>
                  <a:pt x="97662" y="244220"/>
                </a:lnTo>
                <a:lnTo>
                  <a:pt x="97662" y="260889"/>
                </a:lnTo>
                <a:lnTo>
                  <a:pt x="97662" y="277558"/>
                </a:lnTo>
                <a:lnTo>
                  <a:pt x="97662" y="294227"/>
                </a:lnTo>
                <a:lnTo>
                  <a:pt x="97662" y="310895"/>
                </a:lnTo>
                <a:lnTo>
                  <a:pt x="89662" y="310895"/>
                </a:lnTo>
                <a:lnTo>
                  <a:pt x="81661" y="310895"/>
                </a:lnTo>
                <a:lnTo>
                  <a:pt x="73659" y="310895"/>
                </a:lnTo>
                <a:lnTo>
                  <a:pt x="73659" y="294227"/>
                </a:lnTo>
                <a:lnTo>
                  <a:pt x="73659" y="277558"/>
                </a:lnTo>
                <a:lnTo>
                  <a:pt x="73659" y="260889"/>
                </a:lnTo>
                <a:lnTo>
                  <a:pt x="73659" y="244220"/>
                </a:lnTo>
                <a:lnTo>
                  <a:pt x="55256" y="244220"/>
                </a:lnTo>
                <a:lnTo>
                  <a:pt x="36830" y="244220"/>
                </a:lnTo>
                <a:lnTo>
                  <a:pt x="18403" y="244220"/>
                </a:lnTo>
                <a:lnTo>
                  <a:pt x="0" y="244220"/>
                </a:lnTo>
                <a:lnTo>
                  <a:pt x="0" y="235247"/>
                </a:lnTo>
                <a:lnTo>
                  <a:pt x="0" y="226250"/>
                </a:lnTo>
                <a:lnTo>
                  <a:pt x="0" y="217253"/>
                </a:lnTo>
                <a:lnTo>
                  <a:pt x="0" y="208280"/>
                </a:lnTo>
                <a:lnTo>
                  <a:pt x="19623" y="156251"/>
                </a:lnTo>
                <a:lnTo>
                  <a:pt x="39258" y="104187"/>
                </a:lnTo>
                <a:lnTo>
                  <a:pt x="58918" y="52099"/>
                </a:lnTo>
                <a:lnTo>
                  <a:pt x="78612" y="0"/>
                </a:lnTo>
                <a:close/>
              </a:path>
            </a:pathLst>
          </a:custGeom>
          <a:ln w="3175">
            <a:solidFill>
              <a:srgbClr val="087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61288" y="4777740"/>
            <a:ext cx="6086856" cy="1859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99388" y="4357115"/>
            <a:ext cx="6048756" cy="533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99388" y="4357115"/>
            <a:ext cx="6049010" cy="533400"/>
          </a:xfrm>
          <a:custGeom>
            <a:avLst/>
            <a:gdLst/>
            <a:ahLst/>
            <a:cxnLst/>
            <a:rect l="l" t="t" r="r" b="b"/>
            <a:pathLst>
              <a:path w="6049009" h="533400">
                <a:moveTo>
                  <a:pt x="0" y="88899"/>
                </a:moveTo>
                <a:lnTo>
                  <a:pt x="6986" y="54274"/>
                </a:lnTo>
                <a:lnTo>
                  <a:pt x="26038" y="26019"/>
                </a:lnTo>
                <a:lnTo>
                  <a:pt x="54296" y="6979"/>
                </a:lnTo>
                <a:lnTo>
                  <a:pt x="88900" y="0"/>
                </a:lnTo>
                <a:lnTo>
                  <a:pt x="5959856" y="0"/>
                </a:lnTo>
                <a:lnTo>
                  <a:pt x="5994481" y="6979"/>
                </a:lnTo>
                <a:lnTo>
                  <a:pt x="6022736" y="26019"/>
                </a:lnTo>
                <a:lnTo>
                  <a:pt x="6041776" y="54274"/>
                </a:lnTo>
                <a:lnTo>
                  <a:pt x="6048756" y="88899"/>
                </a:lnTo>
                <a:lnTo>
                  <a:pt x="6048756" y="444499"/>
                </a:lnTo>
                <a:lnTo>
                  <a:pt x="6041776" y="479125"/>
                </a:lnTo>
                <a:lnTo>
                  <a:pt x="6022736" y="507380"/>
                </a:lnTo>
                <a:lnTo>
                  <a:pt x="5994481" y="526420"/>
                </a:lnTo>
                <a:lnTo>
                  <a:pt x="5959856" y="533399"/>
                </a:lnTo>
                <a:lnTo>
                  <a:pt x="88900" y="533399"/>
                </a:lnTo>
                <a:lnTo>
                  <a:pt x="54296" y="526420"/>
                </a:lnTo>
                <a:lnTo>
                  <a:pt x="26038" y="507380"/>
                </a:lnTo>
                <a:lnTo>
                  <a:pt x="6986" y="479125"/>
                </a:lnTo>
                <a:lnTo>
                  <a:pt x="0" y="444499"/>
                </a:lnTo>
                <a:lnTo>
                  <a:pt x="0" y="88899"/>
                </a:lnTo>
                <a:close/>
              </a:path>
            </a:pathLst>
          </a:custGeom>
          <a:ln w="9144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849627" y="2475865"/>
            <a:ext cx="2491105" cy="292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800" b="1" dirty="0">
                <a:latin typeface="Microsoft YaHei"/>
                <a:cs typeface="Microsoft YaHei"/>
              </a:rPr>
              <a:t>设计规范</a:t>
            </a:r>
            <a:endParaRPr sz="1800">
              <a:latin typeface="Microsoft YaHei"/>
              <a:cs typeface="Microsoft YaHei"/>
            </a:endParaRPr>
          </a:p>
          <a:p>
            <a:pPr marL="12700" marR="1543685" algn="just">
              <a:lnSpc>
                <a:spcPct val="242300"/>
              </a:lnSpc>
              <a:spcBef>
                <a:spcPts val="70"/>
              </a:spcBef>
            </a:pPr>
            <a:r>
              <a:rPr sz="1800" b="1" dirty="0">
                <a:latin typeface="Microsoft YaHei"/>
                <a:cs typeface="Microsoft YaHei"/>
              </a:rPr>
              <a:t>开发规范 最佳实践 分库分表</a:t>
            </a:r>
            <a:endParaRPr sz="18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Microsoft YaHei"/>
                <a:cs typeface="Microsoft YaHei"/>
              </a:rPr>
              <a:t>O</a:t>
            </a:r>
            <a:r>
              <a:rPr sz="1800" b="1" spc="5" dirty="0">
                <a:solidFill>
                  <a:srgbClr val="FFFFFF"/>
                </a:solidFill>
                <a:latin typeface="Microsoft YaHei"/>
                <a:cs typeface="Microsoft YaHei"/>
              </a:rPr>
              <a:t>r</a:t>
            </a:r>
            <a:r>
              <a:rPr sz="1800" b="1" dirty="0">
                <a:solidFill>
                  <a:srgbClr val="FFFFFF"/>
                </a:solidFill>
                <a:latin typeface="Microsoft YaHei"/>
                <a:cs typeface="Microsoft YaHei"/>
              </a:rPr>
              <a:t>acl</a:t>
            </a:r>
            <a:r>
              <a:rPr sz="1800" b="1" spc="-20" dirty="0">
                <a:solidFill>
                  <a:srgbClr val="FFFFFF"/>
                </a:solidFill>
                <a:latin typeface="Microsoft YaHei"/>
                <a:cs typeface="Microsoft YaHei"/>
              </a:rPr>
              <a:t>e</a:t>
            </a:r>
            <a:r>
              <a:rPr sz="1800" b="1" spc="-5" dirty="0">
                <a:solidFill>
                  <a:srgbClr val="FFFFFF"/>
                </a:solidFill>
                <a:latin typeface="Microsoft YaHei"/>
                <a:cs typeface="Microsoft YaHei"/>
              </a:rPr>
              <a:t>与M</a:t>
            </a:r>
            <a:r>
              <a:rPr sz="1800" b="1" spc="-10" dirty="0">
                <a:solidFill>
                  <a:srgbClr val="FFFFFF"/>
                </a:solidFill>
                <a:latin typeface="Microsoft YaHei"/>
                <a:cs typeface="Microsoft YaHei"/>
              </a:rPr>
              <a:t>y</a:t>
            </a:r>
            <a:r>
              <a:rPr sz="1800" b="1" dirty="0">
                <a:solidFill>
                  <a:srgbClr val="FFFFFF"/>
                </a:solidFill>
                <a:latin typeface="Microsoft YaHei"/>
                <a:cs typeface="Microsoft YaHei"/>
              </a:rPr>
              <a:t>SQ</a:t>
            </a:r>
            <a:r>
              <a:rPr sz="1800" b="1" spc="-10" dirty="0">
                <a:solidFill>
                  <a:srgbClr val="FFFFFF"/>
                </a:solidFill>
                <a:latin typeface="Microsoft YaHei"/>
                <a:cs typeface="Microsoft YaHei"/>
              </a:rPr>
              <a:t>L</a:t>
            </a:r>
            <a:r>
              <a:rPr sz="1800" b="1" dirty="0">
                <a:solidFill>
                  <a:srgbClr val="FFFFFF"/>
                </a:solidFill>
                <a:latin typeface="Microsoft YaHei"/>
                <a:cs typeface="Microsoft YaHei"/>
              </a:rPr>
              <a:t>的差别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509141" y="4484623"/>
            <a:ext cx="120650" cy="282575"/>
          </a:xfrm>
          <a:custGeom>
            <a:avLst/>
            <a:gdLst/>
            <a:ahLst/>
            <a:cxnLst/>
            <a:rect l="l" t="t" r="r" b="b"/>
            <a:pathLst>
              <a:path w="120650" h="282575">
                <a:moveTo>
                  <a:pt x="24384" y="192912"/>
                </a:moveTo>
                <a:lnTo>
                  <a:pt x="0" y="203707"/>
                </a:lnTo>
                <a:lnTo>
                  <a:pt x="1524" y="214121"/>
                </a:lnTo>
                <a:lnTo>
                  <a:pt x="4927" y="230292"/>
                </a:lnTo>
                <a:lnTo>
                  <a:pt x="27993" y="271283"/>
                </a:lnTo>
                <a:lnTo>
                  <a:pt x="59916" y="282533"/>
                </a:lnTo>
                <a:lnTo>
                  <a:pt x="67437" y="281638"/>
                </a:lnTo>
                <a:lnTo>
                  <a:pt x="102489" y="256286"/>
                </a:lnTo>
                <a:lnTo>
                  <a:pt x="109746" y="242853"/>
                </a:lnTo>
                <a:lnTo>
                  <a:pt x="55625" y="242853"/>
                </a:lnTo>
                <a:lnTo>
                  <a:pt x="48006" y="241807"/>
                </a:lnTo>
                <a:lnTo>
                  <a:pt x="40528" y="237400"/>
                </a:lnTo>
                <a:lnTo>
                  <a:pt x="34099" y="227790"/>
                </a:lnTo>
                <a:lnTo>
                  <a:pt x="28717" y="212965"/>
                </a:lnTo>
                <a:lnTo>
                  <a:pt x="24384" y="192912"/>
                </a:lnTo>
                <a:close/>
              </a:path>
              <a:path w="120650" h="282575">
                <a:moveTo>
                  <a:pt x="110079" y="122808"/>
                </a:moveTo>
                <a:lnTo>
                  <a:pt x="63627" y="122808"/>
                </a:lnTo>
                <a:lnTo>
                  <a:pt x="69977" y="125856"/>
                </a:lnTo>
                <a:lnTo>
                  <a:pt x="76327" y="128777"/>
                </a:lnTo>
                <a:lnTo>
                  <a:pt x="81534" y="134619"/>
                </a:lnTo>
                <a:lnTo>
                  <a:pt x="92328" y="176149"/>
                </a:lnTo>
                <a:lnTo>
                  <a:pt x="92208" y="187070"/>
                </a:lnTo>
                <a:lnTo>
                  <a:pt x="82486" y="226155"/>
                </a:lnTo>
                <a:lnTo>
                  <a:pt x="55625" y="242853"/>
                </a:lnTo>
                <a:lnTo>
                  <a:pt x="109746" y="242853"/>
                </a:lnTo>
                <a:lnTo>
                  <a:pt x="119126" y="205549"/>
                </a:lnTo>
                <a:lnTo>
                  <a:pt x="120650" y="187070"/>
                </a:lnTo>
                <a:lnTo>
                  <a:pt x="120590" y="176149"/>
                </a:lnTo>
                <a:lnTo>
                  <a:pt x="114982" y="137795"/>
                </a:lnTo>
                <a:lnTo>
                  <a:pt x="112615" y="129984"/>
                </a:lnTo>
                <a:lnTo>
                  <a:pt x="110079" y="122808"/>
                </a:lnTo>
                <a:close/>
              </a:path>
              <a:path w="120650" h="282575">
                <a:moveTo>
                  <a:pt x="113918" y="0"/>
                </a:moveTo>
                <a:lnTo>
                  <a:pt x="25527" y="0"/>
                </a:lnTo>
                <a:lnTo>
                  <a:pt x="17458" y="57908"/>
                </a:lnTo>
                <a:lnTo>
                  <a:pt x="11239" y="102207"/>
                </a:lnTo>
                <a:lnTo>
                  <a:pt x="6636" y="134619"/>
                </a:lnTo>
                <a:lnTo>
                  <a:pt x="5206" y="144525"/>
                </a:lnTo>
                <a:lnTo>
                  <a:pt x="12700" y="145795"/>
                </a:lnTo>
                <a:lnTo>
                  <a:pt x="20193" y="147193"/>
                </a:lnTo>
                <a:lnTo>
                  <a:pt x="27686" y="148462"/>
                </a:lnTo>
                <a:lnTo>
                  <a:pt x="32206" y="140269"/>
                </a:lnTo>
                <a:lnTo>
                  <a:pt x="37179" y="133778"/>
                </a:lnTo>
                <a:lnTo>
                  <a:pt x="42580" y="128978"/>
                </a:lnTo>
                <a:lnTo>
                  <a:pt x="48387" y="125856"/>
                </a:lnTo>
                <a:lnTo>
                  <a:pt x="56515" y="122808"/>
                </a:lnTo>
                <a:lnTo>
                  <a:pt x="110079" y="122808"/>
                </a:lnTo>
                <a:lnTo>
                  <a:pt x="109855" y="122174"/>
                </a:lnTo>
                <a:lnTo>
                  <a:pt x="88071" y="95631"/>
                </a:lnTo>
                <a:lnTo>
                  <a:pt x="36703" y="95631"/>
                </a:lnTo>
                <a:lnTo>
                  <a:pt x="39177" y="84871"/>
                </a:lnTo>
                <a:lnTo>
                  <a:pt x="41640" y="71469"/>
                </a:lnTo>
                <a:lnTo>
                  <a:pt x="44078" y="55447"/>
                </a:lnTo>
                <a:lnTo>
                  <a:pt x="46481" y="36830"/>
                </a:lnTo>
                <a:lnTo>
                  <a:pt x="113918" y="36830"/>
                </a:lnTo>
                <a:lnTo>
                  <a:pt x="113918" y="0"/>
                </a:lnTo>
                <a:close/>
              </a:path>
              <a:path w="120650" h="282575">
                <a:moveTo>
                  <a:pt x="62737" y="86994"/>
                </a:moveTo>
                <a:lnTo>
                  <a:pt x="55669" y="87183"/>
                </a:lnTo>
                <a:lnTo>
                  <a:pt x="48958" y="88693"/>
                </a:lnTo>
                <a:lnTo>
                  <a:pt x="42628" y="91513"/>
                </a:lnTo>
                <a:lnTo>
                  <a:pt x="36703" y="95631"/>
                </a:lnTo>
                <a:lnTo>
                  <a:pt x="88071" y="95631"/>
                </a:lnTo>
                <a:lnTo>
                  <a:pt x="83812" y="93013"/>
                </a:lnTo>
                <a:lnTo>
                  <a:pt x="76930" y="89931"/>
                </a:lnTo>
                <a:lnTo>
                  <a:pt x="69905" y="87921"/>
                </a:lnTo>
                <a:lnTo>
                  <a:pt x="62737" y="86994"/>
                </a:lnTo>
                <a:close/>
              </a:path>
            </a:pathLst>
          </a:custGeom>
          <a:solidFill>
            <a:srgbClr val="087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09141" y="4484623"/>
            <a:ext cx="121285" cy="282575"/>
          </a:xfrm>
          <a:custGeom>
            <a:avLst/>
            <a:gdLst/>
            <a:ahLst/>
            <a:cxnLst/>
            <a:rect l="l" t="t" r="r" b="b"/>
            <a:pathLst>
              <a:path w="121285" h="282575">
                <a:moveTo>
                  <a:pt x="25527" y="0"/>
                </a:moveTo>
                <a:lnTo>
                  <a:pt x="47625" y="0"/>
                </a:lnTo>
                <a:lnTo>
                  <a:pt x="69722" y="0"/>
                </a:lnTo>
                <a:lnTo>
                  <a:pt x="91820" y="0"/>
                </a:lnTo>
                <a:lnTo>
                  <a:pt x="113918" y="0"/>
                </a:lnTo>
                <a:lnTo>
                  <a:pt x="113918" y="9219"/>
                </a:lnTo>
                <a:lnTo>
                  <a:pt x="113918" y="18414"/>
                </a:lnTo>
                <a:lnTo>
                  <a:pt x="113918" y="27610"/>
                </a:lnTo>
                <a:lnTo>
                  <a:pt x="113918" y="36830"/>
                </a:lnTo>
                <a:lnTo>
                  <a:pt x="97059" y="36830"/>
                </a:lnTo>
                <a:lnTo>
                  <a:pt x="80200" y="36830"/>
                </a:lnTo>
                <a:lnTo>
                  <a:pt x="63341" y="36830"/>
                </a:lnTo>
                <a:lnTo>
                  <a:pt x="46481" y="36830"/>
                </a:lnTo>
                <a:lnTo>
                  <a:pt x="44078" y="55447"/>
                </a:lnTo>
                <a:lnTo>
                  <a:pt x="41640" y="71469"/>
                </a:lnTo>
                <a:lnTo>
                  <a:pt x="39177" y="84871"/>
                </a:lnTo>
                <a:lnTo>
                  <a:pt x="36703" y="95631"/>
                </a:lnTo>
                <a:lnTo>
                  <a:pt x="42628" y="91513"/>
                </a:lnTo>
                <a:lnTo>
                  <a:pt x="48958" y="88693"/>
                </a:lnTo>
                <a:lnTo>
                  <a:pt x="55669" y="87183"/>
                </a:lnTo>
                <a:lnTo>
                  <a:pt x="62737" y="86994"/>
                </a:lnTo>
                <a:lnTo>
                  <a:pt x="69905" y="87921"/>
                </a:lnTo>
                <a:lnTo>
                  <a:pt x="106427" y="114692"/>
                </a:lnTo>
                <a:lnTo>
                  <a:pt x="118490" y="153415"/>
                </a:lnTo>
                <a:lnTo>
                  <a:pt x="120669" y="178169"/>
                </a:lnTo>
                <a:lnTo>
                  <a:pt x="120650" y="187070"/>
                </a:lnTo>
                <a:lnTo>
                  <a:pt x="113222" y="233551"/>
                </a:lnTo>
                <a:lnTo>
                  <a:pt x="92662" y="267715"/>
                </a:lnTo>
                <a:lnTo>
                  <a:pt x="59916" y="282533"/>
                </a:lnTo>
                <a:lnTo>
                  <a:pt x="51943" y="282320"/>
                </a:lnTo>
                <a:lnTo>
                  <a:pt x="14400" y="255109"/>
                </a:lnTo>
                <a:lnTo>
                  <a:pt x="1524" y="214121"/>
                </a:lnTo>
                <a:lnTo>
                  <a:pt x="0" y="203707"/>
                </a:lnTo>
                <a:lnTo>
                  <a:pt x="6096" y="201021"/>
                </a:lnTo>
                <a:lnTo>
                  <a:pt x="12192" y="198310"/>
                </a:lnTo>
                <a:lnTo>
                  <a:pt x="18288" y="195599"/>
                </a:lnTo>
                <a:lnTo>
                  <a:pt x="24384" y="192912"/>
                </a:lnTo>
                <a:lnTo>
                  <a:pt x="28717" y="212965"/>
                </a:lnTo>
                <a:lnTo>
                  <a:pt x="34099" y="227790"/>
                </a:lnTo>
                <a:lnTo>
                  <a:pt x="40528" y="237400"/>
                </a:lnTo>
                <a:lnTo>
                  <a:pt x="48006" y="241807"/>
                </a:lnTo>
                <a:lnTo>
                  <a:pt x="55625" y="242853"/>
                </a:lnTo>
                <a:lnTo>
                  <a:pt x="62484" y="242363"/>
                </a:lnTo>
                <a:lnTo>
                  <a:pt x="88392" y="211962"/>
                </a:lnTo>
                <a:lnTo>
                  <a:pt x="92328" y="176149"/>
                </a:lnTo>
                <a:lnTo>
                  <a:pt x="91761" y="166671"/>
                </a:lnTo>
                <a:lnTo>
                  <a:pt x="76327" y="128777"/>
                </a:lnTo>
                <a:lnTo>
                  <a:pt x="69977" y="125856"/>
                </a:lnTo>
                <a:lnTo>
                  <a:pt x="63627" y="122808"/>
                </a:lnTo>
                <a:lnTo>
                  <a:pt x="56515" y="122808"/>
                </a:lnTo>
                <a:lnTo>
                  <a:pt x="48387" y="125856"/>
                </a:lnTo>
                <a:lnTo>
                  <a:pt x="42580" y="128978"/>
                </a:lnTo>
                <a:lnTo>
                  <a:pt x="37179" y="133778"/>
                </a:lnTo>
                <a:lnTo>
                  <a:pt x="32206" y="140269"/>
                </a:lnTo>
                <a:lnTo>
                  <a:pt x="27686" y="148462"/>
                </a:lnTo>
                <a:lnTo>
                  <a:pt x="20193" y="147193"/>
                </a:lnTo>
                <a:lnTo>
                  <a:pt x="12700" y="145795"/>
                </a:lnTo>
                <a:lnTo>
                  <a:pt x="5206" y="144525"/>
                </a:lnTo>
                <a:lnTo>
                  <a:pt x="7274" y="130194"/>
                </a:lnTo>
                <a:lnTo>
                  <a:pt x="11366" y="101314"/>
                </a:lnTo>
                <a:lnTo>
                  <a:pt x="17458" y="57908"/>
                </a:lnTo>
                <a:lnTo>
                  <a:pt x="25527" y="0"/>
                </a:lnTo>
                <a:close/>
              </a:path>
            </a:pathLst>
          </a:custGeom>
          <a:ln w="3175">
            <a:solidFill>
              <a:srgbClr val="087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-5" dirty="0"/>
              <a:t>恒生电子股份有限公司</a:t>
            </a:r>
            <a:r>
              <a:rPr spc="40" dirty="0"/>
              <a:t> </a:t>
            </a:r>
            <a:r>
              <a:rPr spc="405" dirty="0">
                <a:latin typeface="Arial"/>
                <a:cs typeface="Arial"/>
              </a:rPr>
              <a:t>|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8140" y="470916"/>
            <a:ext cx="1687068" cy="8458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42288" y="448055"/>
            <a:ext cx="885444" cy="845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24811" y="470916"/>
            <a:ext cx="1815084" cy="8458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36976" y="448055"/>
            <a:ext cx="1650492" cy="8458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Oracl</a:t>
            </a:r>
            <a:r>
              <a:rPr spc="-15" dirty="0"/>
              <a:t>e</a:t>
            </a:r>
            <a:r>
              <a:rPr spc="10" dirty="0">
                <a:latin typeface="Microsoft YaHei"/>
                <a:cs typeface="Microsoft YaHei"/>
              </a:rPr>
              <a:t>与</a:t>
            </a:r>
            <a:r>
              <a:rPr dirty="0"/>
              <a:t>MySQ</a:t>
            </a:r>
            <a:r>
              <a:rPr spc="-5" dirty="0"/>
              <a:t>L</a:t>
            </a:r>
            <a:r>
              <a:rPr spc="10" dirty="0">
                <a:latin typeface="Microsoft YaHei"/>
                <a:cs typeface="Microsoft YaHei"/>
              </a:rPr>
              <a:t>的差异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842949" y="1562353"/>
            <a:ext cx="7458100" cy="1951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ct val="100000"/>
              </a:lnSpc>
              <a:tabLst>
                <a:tab pos="383540" algn="l"/>
              </a:tabLst>
            </a:pPr>
            <a:r>
              <a:rPr dirty="0">
                <a:solidFill>
                  <a:srgbClr val="174097"/>
                </a:solidFill>
                <a:latin typeface="Arial"/>
                <a:cs typeface="Arial"/>
              </a:rPr>
              <a:t>●	</a:t>
            </a:r>
            <a:r>
              <a:rPr dirty="0"/>
              <a:t>参考</a:t>
            </a:r>
          </a:p>
          <a:p>
            <a:pPr marL="497840">
              <a:lnSpc>
                <a:spcPct val="100000"/>
              </a:lnSpc>
              <a:spcBef>
                <a:spcPts val="985"/>
              </a:spcBef>
              <a:tabLst>
                <a:tab pos="784225" algn="l"/>
              </a:tabLst>
            </a:pPr>
            <a:r>
              <a:rPr sz="1800" dirty="0">
                <a:solidFill>
                  <a:srgbClr val="000000"/>
                </a:solidFill>
                <a:latin typeface="Arial"/>
                <a:cs typeface="Arial"/>
              </a:rPr>
              <a:t>–	</a:t>
            </a:r>
            <a:r>
              <a:rPr sz="1800" spc="-5" dirty="0">
                <a:solidFill>
                  <a:srgbClr val="000000"/>
                </a:solidFill>
                <a:latin typeface="SimSun"/>
                <a:cs typeface="SimSun"/>
              </a:rPr>
              <a:t>《</a:t>
            </a:r>
            <a:r>
              <a:rPr sz="1800" dirty="0">
                <a:solidFill>
                  <a:srgbClr val="000000"/>
                </a:solidFill>
                <a:latin typeface="Arial"/>
                <a:cs typeface="Arial"/>
              </a:rPr>
              <a:t>Ora</a:t>
            </a:r>
            <a:r>
              <a:rPr sz="1800" spc="-10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sz="1800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sz="1800" spc="-1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000000"/>
                </a:solidFill>
                <a:latin typeface="SimSun"/>
                <a:cs typeface="SimSun"/>
              </a:rPr>
              <a:t>到</a:t>
            </a:r>
            <a:r>
              <a:rPr sz="1800"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sz="1800" spc="-30" dirty="0">
                <a:solidFill>
                  <a:srgbClr val="000000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000000"/>
                </a:solidFill>
                <a:latin typeface="Arial"/>
                <a:cs typeface="Arial"/>
              </a:rPr>
              <a:t>SQ</a:t>
            </a:r>
            <a:r>
              <a:rPr sz="1800" spc="-10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sz="1800" spc="-5" dirty="0">
                <a:solidFill>
                  <a:srgbClr val="000000"/>
                </a:solidFill>
                <a:latin typeface="SimSun"/>
                <a:cs typeface="SimSun"/>
              </a:rPr>
              <a:t>迁移开发指</a:t>
            </a:r>
            <a:r>
              <a:rPr sz="1800" dirty="0">
                <a:solidFill>
                  <a:srgbClr val="000000"/>
                </a:solidFill>
                <a:latin typeface="SimSun"/>
                <a:cs typeface="SimSun"/>
              </a:rPr>
              <a:t>南</a:t>
            </a:r>
            <a:r>
              <a:rPr sz="1800" dirty="0">
                <a:solidFill>
                  <a:srgbClr val="000000"/>
                </a:solidFill>
                <a:latin typeface="Arial"/>
                <a:cs typeface="Arial"/>
              </a:rPr>
              <a:t>V</a:t>
            </a:r>
            <a:r>
              <a:rPr sz="1800" spc="-10" dirty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sz="1800" dirty="0">
                <a:solidFill>
                  <a:srgbClr val="000000"/>
                </a:solidFill>
                <a:latin typeface="Arial"/>
                <a:cs typeface="Arial"/>
              </a:rPr>
              <a:t>.0.</a:t>
            </a:r>
            <a:r>
              <a:rPr sz="1800" spc="-10" dirty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sz="1800" dirty="0">
                <a:solidFill>
                  <a:srgbClr val="000000"/>
                </a:solidFill>
                <a:latin typeface="SimSun"/>
                <a:cs typeface="SimSun"/>
              </a:rPr>
              <a:t>》</a:t>
            </a:r>
            <a:endParaRPr sz="1800" dirty="0">
              <a:latin typeface="SimSun"/>
              <a:cs typeface="SimSun"/>
            </a:endParaRPr>
          </a:p>
          <a:p>
            <a:pPr marL="784225" indent="-286385">
              <a:lnSpc>
                <a:spcPct val="100000"/>
              </a:lnSpc>
              <a:spcBef>
                <a:spcPts val="865"/>
              </a:spcBef>
              <a:buFont typeface="Arial"/>
              <a:buChar char="–"/>
              <a:tabLst>
                <a:tab pos="784860" algn="l"/>
              </a:tabLst>
            </a:pPr>
            <a:r>
              <a:rPr sz="1800" dirty="0">
                <a:solidFill>
                  <a:srgbClr val="000000"/>
                </a:solidFill>
                <a:latin typeface="SimSun"/>
                <a:cs typeface="SimSun"/>
              </a:rPr>
              <a:t>《</a:t>
            </a:r>
            <a:r>
              <a:rPr sz="1800" dirty="0">
                <a:solidFill>
                  <a:srgbClr val="000000"/>
                </a:solidFill>
                <a:latin typeface="Arial"/>
                <a:cs typeface="Arial"/>
              </a:rPr>
              <a:t>Oracle</a:t>
            </a:r>
            <a:r>
              <a:rPr sz="180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00"/>
                </a:solidFill>
                <a:latin typeface="Arial"/>
                <a:cs typeface="Arial"/>
              </a:rPr>
              <a:t>Dat</a:t>
            </a:r>
            <a:r>
              <a:rPr sz="1800" spc="-1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0000"/>
                </a:solidFill>
                <a:latin typeface="Arial"/>
                <a:cs typeface="Arial"/>
              </a:rPr>
              <a:t>b</a:t>
            </a:r>
            <a:r>
              <a:rPr sz="1800" spc="-1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0000"/>
                </a:solidFill>
                <a:latin typeface="Arial"/>
                <a:cs typeface="Arial"/>
              </a:rPr>
              <a:t>se</a:t>
            </a:r>
            <a:r>
              <a:rPr sz="1800" spc="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sz="1800" spc="-10" dirty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sz="1800" dirty="0">
                <a:solidFill>
                  <a:srgbClr val="000000"/>
                </a:solidFill>
                <a:latin typeface="Arial"/>
                <a:cs typeface="Arial"/>
              </a:rPr>
              <a:t>g &amp; M</a:t>
            </a:r>
            <a:r>
              <a:rPr sz="1800" spc="-25" dirty="0">
                <a:solidFill>
                  <a:srgbClr val="000000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000000"/>
                </a:solidFill>
                <a:latin typeface="Arial"/>
                <a:cs typeface="Arial"/>
              </a:rPr>
              <a:t>SQL</a:t>
            </a:r>
            <a:r>
              <a:rPr sz="1800" spc="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00"/>
                </a:solidFill>
                <a:latin typeface="Arial"/>
                <a:cs typeface="Arial"/>
              </a:rPr>
              <a:t>5.6</a:t>
            </a:r>
            <a:r>
              <a:rPr sz="1800" dirty="0">
                <a:solidFill>
                  <a:srgbClr val="000000"/>
                </a:solidFill>
                <a:latin typeface="SimSun"/>
                <a:cs typeface="SimSun"/>
              </a:rPr>
              <a:t>开发手册》</a:t>
            </a:r>
            <a:endParaRPr sz="1800" dirty="0">
              <a:latin typeface="SimSun"/>
              <a:cs typeface="SimSun"/>
            </a:endParaRPr>
          </a:p>
          <a:p>
            <a:pPr marL="784225" indent="-286385">
              <a:lnSpc>
                <a:spcPct val="100000"/>
              </a:lnSpc>
              <a:spcBef>
                <a:spcPts val="865"/>
              </a:spcBef>
              <a:buFont typeface="Arial"/>
              <a:buChar char="–"/>
              <a:tabLst>
                <a:tab pos="784860" algn="l"/>
              </a:tabLst>
            </a:pPr>
            <a:r>
              <a:rPr sz="1800" dirty="0">
                <a:solidFill>
                  <a:srgbClr val="000000"/>
                </a:solidFill>
                <a:latin typeface="SimSun"/>
                <a:cs typeface="SimSun"/>
              </a:rPr>
              <a:t>《</a:t>
            </a:r>
            <a:r>
              <a:rPr sz="1800"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sz="1800" spc="-25" dirty="0">
                <a:solidFill>
                  <a:srgbClr val="000000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000000"/>
                </a:solidFill>
                <a:latin typeface="Arial"/>
                <a:cs typeface="Arial"/>
              </a:rPr>
              <a:t>SQL</a:t>
            </a:r>
            <a:r>
              <a:rPr sz="1800" spc="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00"/>
                </a:solidFill>
                <a:latin typeface="Arial"/>
                <a:cs typeface="Arial"/>
              </a:rPr>
              <a:t>5.6</a:t>
            </a:r>
            <a:r>
              <a:rPr sz="180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00"/>
                </a:solidFill>
                <a:latin typeface="Arial"/>
                <a:cs typeface="Arial"/>
              </a:rPr>
              <a:t>Ref</a:t>
            </a:r>
            <a:r>
              <a:rPr sz="1800" spc="-1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0000"/>
                </a:solidFill>
                <a:latin typeface="Arial"/>
                <a:cs typeface="Arial"/>
              </a:rPr>
              <a:t>re</a:t>
            </a:r>
            <a:r>
              <a:rPr sz="1800" spc="-10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000000"/>
                </a:solidFill>
                <a:latin typeface="Arial"/>
                <a:cs typeface="Arial"/>
              </a:rPr>
              <a:t>ce</a:t>
            </a:r>
            <a:r>
              <a:rPr sz="1800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00"/>
                </a:solidFill>
                <a:latin typeface="Arial"/>
                <a:cs typeface="Arial"/>
              </a:rPr>
              <a:t>Ma</a:t>
            </a:r>
            <a:r>
              <a:rPr sz="1800" spc="-10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000000"/>
                </a:solidFill>
                <a:latin typeface="Arial"/>
                <a:cs typeface="Arial"/>
              </a:rPr>
              <a:t>u</a:t>
            </a:r>
            <a:r>
              <a:rPr sz="1800" spc="-1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sz="1800" dirty="0" smtClean="0">
                <a:solidFill>
                  <a:srgbClr val="000000"/>
                </a:solidFill>
                <a:latin typeface="SimSun"/>
                <a:cs typeface="SimSun"/>
              </a:rPr>
              <a:t>》</a:t>
            </a:r>
            <a:endParaRPr lang="en-US" sz="1800" dirty="0" smtClean="0">
              <a:solidFill>
                <a:srgbClr val="000000"/>
              </a:solidFill>
              <a:latin typeface="SimSun"/>
              <a:cs typeface="SimSun"/>
            </a:endParaRPr>
          </a:p>
          <a:p>
            <a:pPr marL="784225" indent="-286385">
              <a:lnSpc>
                <a:spcPct val="100000"/>
              </a:lnSpc>
              <a:spcBef>
                <a:spcPts val="865"/>
              </a:spcBef>
              <a:buFont typeface="Arial"/>
              <a:buChar char="–"/>
              <a:tabLst>
                <a:tab pos="784860" algn="l"/>
              </a:tabLst>
            </a:pP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《</a:t>
            </a:r>
            <a:r>
              <a:rPr lang="zh-CN" altLang="en-US" sz="1800" dirty="0" smtClean="0">
                <a:solidFill>
                  <a:srgbClr val="000000"/>
                </a:solidFill>
              </a:rPr>
              <a:t>数据库开发和设计规范</a:t>
            </a:r>
            <a:r>
              <a:rPr lang="en-US" altLang="zh-CN" sz="1800" dirty="0" smtClean="0">
                <a:solidFill>
                  <a:srgbClr val="000000"/>
                </a:solidFill>
              </a:rPr>
              <a:t>V1.0》</a:t>
            </a:r>
            <a:endParaRPr sz="1800" dirty="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9000" y="5867400"/>
            <a:ext cx="230124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Tha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6"/>
          <p:cNvSpPr/>
          <p:nvPr/>
        </p:nvSpPr>
        <p:spPr>
          <a:xfrm rot="18856882">
            <a:off x="3089085" y="2190052"/>
            <a:ext cx="2981071" cy="3074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Insert into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2949" y="1562353"/>
            <a:ext cx="7458100" cy="738664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insert into employee values (6,'mysqlx','10012');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49" y="2814223"/>
            <a:ext cx="5715000" cy="288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15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update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88" y="2286000"/>
            <a:ext cx="6686550" cy="30956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8436" y="1412541"/>
            <a:ext cx="6123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update  employee  set sharding_id=10013 where id=6</a:t>
            </a:r>
          </a:p>
        </p:txBody>
      </p:sp>
    </p:spTree>
    <p:extLst>
      <p:ext uri="{BB962C8B-B14F-4D97-AF65-F5344CB8AC3E}">
        <p14:creationId xmlns:p14="http://schemas.microsoft.com/office/powerpoint/2010/main" val="363926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Delete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6" y="2514600"/>
            <a:ext cx="5362575" cy="30003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57200" y="132020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delete from  employee  where id=6;</a:t>
            </a:r>
          </a:p>
          <a:p>
            <a:endParaRPr lang="zh-CN" altLang="en-US" dirty="0"/>
          </a:p>
          <a:p>
            <a:r>
              <a:rPr lang="zh-CN" altLang="en-US" dirty="0"/>
              <a:t>select * from employee</a:t>
            </a:r>
          </a:p>
        </p:txBody>
      </p:sp>
    </p:spTree>
    <p:extLst>
      <p:ext uri="{BB962C8B-B14F-4D97-AF65-F5344CB8AC3E}">
        <p14:creationId xmlns:p14="http://schemas.microsoft.com/office/powerpoint/2010/main" val="3045895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8140" y="448055"/>
            <a:ext cx="1267967" cy="845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81964" y="583057"/>
            <a:ext cx="79121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z="3000" b="1" spc="10" dirty="0">
                <a:solidFill>
                  <a:srgbClr val="CC3300"/>
                </a:solidFill>
                <a:latin typeface="Microsoft YaHei"/>
                <a:cs typeface="Microsoft YaHei"/>
              </a:rPr>
              <a:t>提纲</a:t>
            </a:r>
            <a:endParaRPr sz="30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61288" y="2667000"/>
            <a:ext cx="6086856" cy="1859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99388" y="2246376"/>
            <a:ext cx="6048756" cy="533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99388" y="2246376"/>
            <a:ext cx="6049010" cy="533400"/>
          </a:xfrm>
          <a:custGeom>
            <a:avLst/>
            <a:gdLst/>
            <a:ahLst/>
            <a:cxnLst/>
            <a:rect l="l" t="t" r="r" b="b"/>
            <a:pathLst>
              <a:path w="6049009" h="533400">
                <a:moveTo>
                  <a:pt x="0" y="88900"/>
                </a:moveTo>
                <a:lnTo>
                  <a:pt x="6986" y="54274"/>
                </a:lnTo>
                <a:lnTo>
                  <a:pt x="26038" y="26019"/>
                </a:lnTo>
                <a:lnTo>
                  <a:pt x="54296" y="6979"/>
                </a:lnTo>
                <a:lnTo>
                  <a:pt x="88900" y="0"/>
                </a:lnTo>
                <a:lnTo>
                  <a:pt x="5959856" y="0"/>
                </a:lnTo>
                <a:lnTo>
                  <a:pt x="5994481" y="6979"/>
                </a:lnTo>
                <a:lnTo>
                  <a:pt x="6022736" y="26019"/>
                </a:lnTo>
                <a:lnTo>
                  <a:pt x="6041776" y="54274"/>
                </a:lnTo>
                <a:lnTo>
                  <a:pt x="6048756" y="88900"/>
                </a:lnTo>
                <a:lnTo>
                  <a:pt x="6048756" y="444500"/>
                </a:lnTo>
                <a:lnTo>
                  <a:pt x="6041776" y="479125"/>
                </a:lnTo>
                <a:lnTo>
                  <a:pt x="6022736" y="507380"/>
                </a:lnTo>
                <a:lnTo>
                  <a:pt x="5994481" y="526420"/>
                </a:lnTo>
                <a:lnTo>
                  <a:pt x="5959856" y="533400"/>
                </a:lnTo>
                <a:lnTo>
                  <a:pt x="88900" y="533400"/>
                </a:lnTo>
                <a:lnTo>
                  <a:pt x="54296" y="526420"/>
                </a:lnTo>
                <a:lnTo>
                  <a:pt x="26038" y="507380"/>
                </a:lnTo>
                <a:lnTo>
                  <a:pt x="6986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9144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9141" y="2373376"/>
            <a:ext cx="120650" cy="283210"/>
          </a:xfrm>
          <a:custGeom>
            <a:avLst/>
            <a:gdLst/>
            <a:ahLst/>
            <a:cxnLst/>
            <a:rect l="l" t="t" r="r" b="b"/>
            <a:pathLst>
              <a:path w="120650" h="283210">
                <a:moveTo>
                  <a:pt x="112127" y="38481"/>
                </a:moveTo>
                <a:lnTo>
                  <a:pt x="68325" y="38481"/>
                </a:lnTo>
                <a:lnTo>
                  <a:pt x="74295" y="41021"/>
                </a:lnTo>
                <a:lnTo>
                  <a:pt x="79502" y="47116"/>
                </a:lnTo>
                <a:lnTo>
                  <a:pt x="88797" y="79756"/>
                </a:lnTo>
                <a:lnTo>
                  <a:pt x="88185" y="87010"/>
                </a:lnTo>
                <a:lnTo>
                  <a:pt x="73548" y="132969"/>
                </a:lnTo>
                <a:lnTo>
                  <a:pt x="55753" y="168275"/>
                </a:lnTo>
                <a:lnTo>
                  <a:pt x="36020" y="203120"/>
                </a:lnTo>
                <a:lnTo>
                  <a:pt x="19812" y="227584"/>
                </a:lnTo>
                <a:lnTo>
                  <a:pt x="13481" y="237535"/>
                </a:lnTo>
                <a:lnTo>
                  <a:pt x="8794" y="248142"/>
                </a:lnTo>
                <a:lnTo>
                  <a:pt x="5774" y="259391"/>
                </a:lnTo>
                <a:lnTo>
                  <a:pt x="4445" y="271272"/>
                </a:lnTo>
                <a:lnTo>
                  <a:pt x="4445" y="282701"/>
                </a:lnTo>
                <a:lnTo>
                  <a:pt x="120650" y="282701"/>
                </a:lnTo>
                <a:lnTo>
                  <a:pt x="120650" y="246252"/>
                </a:lnTo>
                <a:lnTo>
                  <a:pt x="42545" y="246252"/>
                </a:lnTo>
                <a:lnTo>
                  <a:pt x="62188" y="215009"/>
                </a:lnTo>
                <a:lnTo>
                  <a:pt x="91283" y="164474"/>
                </a:lnTo>
                <a:lnTo>
                  <a:pt x="107588" y="128472"/>
                </a:lnTo>
                <a:lnTo>
                  <a:pt x="117966" y="85344"/>
                </a:lnTo>
                <a:lnTo>
                  <a:pt x="118253" y="74275"/>
                </a:lnTo>
                <a:lnTo>
                  <a:pt x="118163" y="70738"/>
                </a:lnTo>
                <a:lnTo>
                  <a:pt x="117649" y="61595"/>
                </a:lnTo>
                <a:lnTo>
                  <a:pt x="116036" y="51212"/>
                </a:lnTo>
                <a:lnTo>
                  <a:pt x="113411" y="41783"/>
                </a:lnTo>
                <a:lnTo>
                  <a:pt x="112127" y="38481"/>
                </a:lnTo>
                <a:close/>
              </a:path>
              <a:path w="120650" h="283210">
                <a:moveTo>
                  <a:pt x="64515" y="0"/>
                </a:moveTo>
                <a:lnTo>
                  <a:pt x="60833" y="635"/>
                </a:lnTo>
                <a:lnTo>
                  <a:pt x="56896" y="1650"/>
                </a:lnTo>
                <a:lnTo>
                  <a:pt x="47511" y="3484"/>
                </a:lnTo>
                <a:lnTo>
                  <a:pt x="16430" y="30964"/>
                </a:lnTo>
                <a:lnTo>
                  <a:pt x="0" y="79756"/>
                </a:lnTo>
                <a:lnTo>
                  <a:pt x="26162" y="85344"/>
                </a:lnTo>
                <a:lnTo>
                  <a:pt x="29424" y="74275"/>
                </a:lnTo>
                <a:lnTo>
                  <a:pt x="33115" y="64897"/>
                </a:lnTo>
                <a:lnTo>
                  <a:pt x="68325" y="38481"/>
                </a:lnTo>
                <a:lnTo>
                  <a:pt x="112127" y="38481"/>
                </a:lnTo>
                <a:lnTo>
                  <a:pt x="110107" y="33283"/>
                </a:lnTo>
                <a:lnTo>
                  <a:pt x="84328" y="3937"/>
                </a:lnTo>
                <a:lnTo>
                  <a:pt x="78105" y="1777"/>
                </a:lnTo>
                <a:lnTo>
                  <a:pt x="74930" y="635"/>
                </a:lnTo>
                <a:lnTo>
                  <a:pt x="71628" y="126"/>
                </a:lnTo>
                <a:lnTo>
                  <a:pt x="68072" y="126"/>
                </a:lnTo>
                <a:lnTo>
                  <a:pt x="64515" y="0"/>
                </a:lnTo>
                <a:close/>
              </a:path>
            </a:pathLst>
          </a:custGeom>
          <a:solidFill>
            <a:srgbClr val="087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09141" y="2373376"/>
            <a:ext cx="120650" cy="283210"/>
          </a:xfrm>
          <a:custGeom>
            <a:avLst/>
            <a:gdLst/>
            <a:ahLst/>
            <a:cxnLst/>
            <a:rect l="l" t="t" r="r" b="b"/>
            <a:pathLst>
              <a:path w="120650" h="283210">
                <a:moveTo>
                  <a:pt x="68072" y="126"/>
                </a:moveTo>
                <a:lnTo>
                  <a:pt x="71628" y="126"/>
                </a:lnTo>
                <a:lnTo>
                  <a:pt x="74930" y="635"/>
                </a:lnTo>
                <a:lnTo>
                  <a:pt x="78105" y="1777"/>
                </a:lnTo>
                <a:lnTo>
                  <a:pt x="84328" y="3937"/>
                </a:lnTo>
                <a:lnTo>
                  <a:pt x="110107" y="33283"/>
                </a:lnTo>
                <a:lnTo>
                  <a:pt x="118286" y="72929"/>
                </a:lnTo>
                <a:lnTo>
                  <a:pt x="117983" y="85216"/>
                </a:lnTo>
                <a:lnTo>
                  <a:pt x="107588" y="128472"/>
                </a:lnTo>
                <a:lnTo>
                  <a:pt x="91283" y="164474"/>
                </a:lnTo>
                <a:lnTo>
                  <a:pt x="62188" y="215009"/>
                </a:lnTo>
                <a:lnTo>
                  <a:pt x="42545" y="246252"/>
                </a:lnTo>
                <a:lnTo>
                  <a:pt x="62071" y="246252"/>
                </a:lnTo>
                <a:lnTo>
                  <a:pt x="81597" y="246252"/>
                </a:lnTo>
                <a:lnTo>
                  <a:pt x="101123" y="246252"/>
                </a:lnTo>
                <a:lnTo>
                  <a:pt x="120650" y="246252"/>
                </a:lnTo>
                <a:lnTo>
                  <a:pt x="120650" y="255323"/>
                </a:lnTo>
                <a:lnTo>
                  <a:pt x="120650" y="264429"/>
                </a:lnTo>
                <a:lnTo>
                  <a:pt x="120650" y="273559"/>
                </a:lnTo>
                <a:lnTo>
                  <a:pt x="120650" y="282701"/>
                </a:lnTo>
                <a:lnTo>
                  <a:pt x="91598" y="282701"/>
                </a:lnTo>
                <a:lnTo>
                  <a:pt x="62547" y="282701"/>
                </a:lnTo>
                <a:lnTo>
                  <a:pt x="33496" y="282701"/>
                </a:lnTo>
                <a:lnTo>
                  <a:pt x="4445" y="282701"/>
                </a:lnTo>
                <a:lnTo>
                  <a:pt x="4445" y="278891"/>
                </a:lnTo>
                <a:lnTo>
                  <a:pt x="4445" y="275082"/>
                </a:lnTo>
                <a:lnTo>
                  <a:pt x="4445" y="271272"/>
                </a:lnTo>
                <a:lnTo>
                  <a:pt x="5774" y="259391"/>
                </a:lnTo>
                <a:lnTo>
                  <a:pt x="8794" y="248142"/>
                </a:lnTo>
                <a:lnTo>
                  <a:pt x="13481" y="237535"/>
                </a:lnTo>
                <a:lnTo>
                  <a:pt x="19812" y="227584"/>
                </a:lnTo>
                <a:lnTo>
                  <a:pt x="27481" y="216656"/>
                </a:lnTo>
                <a:lnTo>
                  <a:pt x="36020" y="203120"/>
                </a:lnTo>
                <a:lnTo>
                  <a:pt x="55753" y="168275"/>
                </a:lnTo>
                <a:lnTo>
                  <a:pt x="73548" y="132969"/>
                </a:lnTo>
                <a:lnTo>
                  <a:pt x="86485" y="96474"/>
                </a:lnTo>
                <a:lnTo>
                  <a:pt x="88909" y="78428"/>
                </a:lnTo>
                <a:lnTo>
                  <a:pt x="88646" y="70738"/>
                </a:lnTo>
                <a:lnTo>
                  <a:pt x="68325" y="38481"/>
                </a:lnTo>
                <a:lnTo>
                  <a:pt x="61468" y="39497"/>
                </a:lnTo>
                <a:lnTo>
                  <a:pt x="54609" y="40512"/>
                </a:lnTo>
                <a:lnTo>
                  <a:pt x="29424" y="74275"/>
                </a:lnTo>
                <a:lnTo>
                  <a:pt x="26162" y="85344"/>
                </a:lnTo>
                <a:lnTo>
                  <a:pt x="19663" y="83988"/>
                </a:lnTo>
                <a:lnTo>
                  <a:pt x="13128" y="82597"/>
                </a:lnTo>
                <a:lnTo>
                  <a:pt x="6570" y="81182"/>
                </a:lnTo>
                <a:lnTo>
                  <a:pt x="0" y="79756"/>
                </a:lnTo>
                <a:lnTo>
                  <a:pt x="4810" y="60491"/>
                </a:lnTo>
                <a:lnTo>
                  <a:pt x="23240" y="20700"/>
                </a:lnTo>
                <a:lnTo>
                  <a:pt x="56896" y="1650"/>
                </a:lnTo>
                <a:lnTo>
                  <a:pt x="60833" y="635"/>
                </a:lnTo>
                <a:lnTo>
                  <a:pt x="64515" y="0"/>
                </a:lnTo>
                <a:lnTo>
                  <a:pt x="68072" y="126"/>
                </a:lnTo>
                <a:close/>
              </a:path>
            </a:pathLst>
          </a:custGeom>
          <a:ln w="3175">
            <a:solidFill>
              <a:srgbClr val="087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50619" y="2052827"/>
            <a:ext cx="6086856" cy="1859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88719" y="1632204"/>
            <a:ext cx="6049010" cy="533400"/>
          </a:xfrm>
          <a:custGeom>
            <a:avLst/>
            <a:gdLst/>
            <a:ahLst/>
            <a:cxnLst/>
            <a:rect l="l" t="t" r="r" b="b"/>
            <a:pathLst>
              <a:path w="6049009" h="533400">
                <a:moveTo>
                  <a:pt x="5959856" y="0"/>
                </a:moveTo>
                <a:lnTo>
                  <a:pt x="88900" y="0"/>
                </a:lnTo>
                <a:lnTo>
                  <a:pt x="54296" y="6979"/>
                </a:lnTo>
                <a:lnTo>
                  <a:pt x="26038" y="26019"/>
                </a:lnTo>
                <a:lnTo>
                  <a:pt x="6986" y="54274"/>
                </a:lnTo>
                <a:lnTo>
                  <a:pt x="0" y="88900"/>
                </a:lnTo>
                <a:lnTo>
                  <a:pt x="0" y="444500"/>
                </a:lnTo>
                <a:lnTo>
                  <a:pt x="6986" y="479125"/>
                </a:lnTo>
                <a:lnTo>
                  <a:pt x="26038" y="507380"/>
                </a:lnTo>
                <a:lnTo>
                  <a:pt x="54296" y="526420"/>
                </a:lnTo>
                <a:lnTo>
                  <a:pt x="88900" y="533400"/>
                </a:lnTo>
                <a:lnTo>
                  <a:pt x="5959856" y="533400"/>
                </a:lnTo>
                <a:lnTo>
                  <a:pt x="5994481" y="526420"/>
                </a:lnTo>
                <a:lnTo>
                  <a:pt x="6022736" y="507380"/>
                </a:lnTo>
                <a:lnTo>
                  <a:pt x="6041776" y="479125"/>
                </a:lnTo>
                <a:lnTo>
                  <a:pt x="6048756" y="444500"/>
                </a:lnTo>
                <a:lnTo>
                  <a:pt x="6048756" y="88900"/>
                </a:lnTo>
                <a:lnTo>
                  <a:pt x="6041776" y="54274"/>
                </a:lnTo>
                <a:lnTo>
                  <a:pt x="6022736" y="26019"/>
                </a:lnTo>
                <a:lnTo>
                  <a:pt x="5994481" y="6979"/>
                </a:lnTo>
                <a:lnTo>
                  <a:pt x="5959856" y="0"/>
                </a:lnTo>
                <a:close/>
              </a:path>
            </a:pathLst>
          </a:custGeom>
          <a:solidFill>
            <a:srgbClr val="087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97452" y="1775460"/>
            <a:ext cx="431800" cy="216535"/>
          </a:xfrm>
          <a:custGeom>
            <a:avLst/>
            <a:gdLst/>
            <a:ahLst/>
            <a:cxnLst/>
            <a:rect l="l" t="t" r="r" b="b"/>
            <a:pathLst>
              <a:path w="431800" h="216535">
                <a:moveTo>
                  <a:pt x="157352" y="0"/>
                </a:moveTo>
                <a:lnTo>
                  <a:pt x="0" y="108203"/>
                </a:lnTo>
                <a:lnTo>
                  <a:pt x="157352" y="216407"/>
                </a:lnTo>
                <a:lnTo>
                  <a:pt x="157352" y="162560"/>
                </a:lnTo>
                <a:lnTo>
                  <a:pt x="431292" y="162560"/>
                </a:lnTo>
                <a:lnTo>
                  <a:pt x="431292" y="53848"/>
                </a:lnTo>
                <a:lnTo>
                  <a:pt x="157352" y="53848"/>
                </a:lnTo>
                <a:lnTo>
                  <a:pt x="1573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850898" y="1753489"/>
            <a:ext cx="9398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Microsoft YaHei"/>
                <a:cs typeface="Microsoft YaHei"/>
              </a:rPr>
              <a:t>命名规范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38147" y="1748535"/>
            <a:ext cx="184150" cy="282575"/>
          </a:xfrm>
          <a:custGeom>
            <a:avLst/>
            <a:gdLst/>
            <a:ahLst/>
            <a:cxnLst/>
            <a:rect l="l" t="t" r="r" b="b"/>
            <a:pathLst>
              <a:path w="184150" h="282575">
                <a:moveTo>
                  <a:pt x="184150" y="62484"/>
                </a:moveTo>
                <a:lnTo>
                  <a:pt x="102870" y="62484"/>
                </a:lnTo>
                <a:lnTo>
                  <a:pt x="102870" y="282575"/>
                </a:lnTo>
                <a:lnTo>
                  <a:pt x="184150" y="282575"/>
                </a:lnTo>
                <a:lnTo>
                  <a:pt x="184150" y="62484"/>
                </a:lnTo>
                <a:close/>
              </a:path>
              <a:path w="184150" h="282575">
                <a:moveTo>
                  <a:pt x="184150" y="0"/>
                </a:moveTo>
                <a:lnTo>
                  <a:pt x="131318" y="0"/>
                </a:lnTo>
                <a:lnTo>
                  <a:pt x="103620" y="18478"/>
                </a:lnTo>
                <a:lnTo>
                  <a:pt x="72517" y="35623"/>
                </a:lnTo>
                <a:lnTo>
                  <a:pt x="37984" y="51435"/>
                </a:lnTo>
                <a:lnTo>
                  <a:pt x="0" y="65912"/>
                </a:lnTo>
                <a:lnTo>
                  <a:pt x="0" y="102362"/>
                </a:lnTo>
                <a:lnTo>
                  <a:pt x="35718" y="92219"/>
                </a:lnTo>
                <a:lnTo>
                  <a:pt x="64770" y="82184"/>
                </a:lnTo>
                <a:lnTo>
                  <a:pt x="87153" y="72268"/>
                </a:lnTo>
                <a:lnTo>
                  <a:pt x="102870" y="62484"/>
                </a:lnTo>
                <a:lnTo>
                  <a:pt x="184150" y="62484"/>
                </a:lnTo>
                <a:lnTo>
                  <a:pt x="1841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38147" y="1748535"/>
            <a:ext cx="184150" cy="282575"/>
          </a:xfrm>
          <a:custGeom>
            <a:avLst/>
            <a:gdLst/>
            <a:ahLst/>
            <a:cxnLst/>
            <a:rect l="l" t="t" r="r" b="b"/>
            <a:pathLst>
              <a:path w="184150" h="282575">
                <a:moveTo>
                  <a:pt x="131318" y="0"/>
                </a:moveTo>
                <a:lnTo>
                  <a:pt x="144537" y="0"/>
                </a:lnTo>
                <a:lnTo>
                  <a:pt x="157734" y="0"/>
                </a:lnTo>
                <a:lnTo>
                  <a:pt x="170930" y="0"/>
                </a:lnTo>
                <a:lnTo>
                  <a:pt x="184150" y="0"/>
                </a:lnTo>
                <a:lnTo>
                  <a:pt x="184150" y="47116"/>
                </a:lnTo>
                <a:lnTo>
                  <a:pt x="184150" y="282575"/>
                </a:lnTo>
                <a:lnTo>
                  <a:pt x="163841" y="282575"/>
                </a:lnTo>
                <a:lnTo>
                  <a:pt x="143509" y="282575"/>
                </a:lnTo>
                <a:lnTo>
                  <a:pt x="123178" y="282575"/>
                </a:lnTo>
                <a:lnTo>
                  <a:pt x="102870" y="282575"/>
                </a:lnTo>
                <a:lnTo>
                  <a:pt x="102870" y="227522"/>
                </a:lnTo>
                <a:lnTo>
                  <a:pt x="102870" y="172481"/>
                </a:lnTo>
                <a:lnTo>
                  <a:pt x="102870" y="117465"/>
                </a:lnTo>
                <a:lnTo>
                  <a:pt x="102870" y="62484"/>
                </a:lnTo>
                <a:lnTo>
                  <a:pt x="87153" y="72268"/>
                </a:lnTo>
                <a:lnTo>
                  <a:pt x="64770" y="82184"/>
                </a:lnTo>
                <a:lnTo>
                  <a:pt x="35718" y="92219"/>
                </a:lnTo>
                <a:lnTo>
                  <a:pt x="0" y="102362"/>
                </a:lnTo>
                <a:lnTo>
                  <a:pt x="0" y="93237"/>
                </a:lnTo>
                <a:lnTo>
                  <a:pt x="0" y="84137"/>
                </a:lnTo>
                <a:lnTo>
                  <a:pt x="0" y="75037"/>
                </a:lnTo>
                <a:lnTo>
                  <a:pt x="0" y="65912"/>
                </a:lnTo>
                <a:lnTo>
                  <a:pt x="37984" y="51435"/>
                </a:lnTo>
                <a:lnTo>
                  <a:pt x="72517" y="35623"/>
                </a:lnTo>
                <a:lnTo>
                  <a:pt x="103620" y="18478"/>
                </a:lnTo>
                <a:lnTo>
                  <a:pt x="131318" y="0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50619" y="3314700"/>
            <a:ext cx="6086856" cy="1859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88719" y="2894076"/>
            <a:ext cx="6048756" cy="533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88719" y="2894076"/>
            <a:ext cx="6049010" cy="533400"/>
          </a:xfrm>
          <a:custGeom>
            <a:avLst/>
            <a:gdLst/>
            <a:ahLst/>
            <a:cxnLst/>
            <a:rect l="l" t="t" r="r" b="b"/>
            <a:pathLst>
              <a:path w="6049009" h="533400">
                <a:moveTo>
                  <a:pt x="0" y="88900"/>
                </a:moveTo>
                <a:lnTo>
                  <a:pt x="6986" y="54274"/>
                </a:lnTo>
                <a:lnTo>
                  <a:pt x="26038" y="26019"/>
                </a:lnTo>
                <a:lnTo>
                  <a:pt x="54296" y="6979"/>
                </a:lnTo>
                <a:lnTo>
                  <a:pt x="88900" y="0"/>
                </a:lnTo>
                <a:lnTo>
                  <a:pt x="5959856" y="0"/>
                </a:lnTo>
                <a:lnTo>
                  <a:pt x="5994481" y="6979"/>
                </a:lnTo>
                <a:lnTo>
                  <a:pt x="6022736" y="26019"/>
                </a:lnTo>
                <a:lnTo>
                  <a:pt x="6041776" y="54274"/>
                </a:lnTo>
                <a:lnTo>
                  <a:pt x="6048756" y="88900"/>
                </a:lnTo>
                <a:lnTo>
                  <a:pt x="6048756" y="444500"/>
                </a:lnTo>
                <a:lnTo>
                  <a:pt x="6041776" y="479125"/>
                </a:lnTo>
                <a:lnTo>
                  <a:pt x="6022736" y="507380"/>
                </a:lnTo>
                <a:lnTo>
                  <a:pt x="5994481" y="526420"/>
                </a:lnTo>
                <a:lnTo>
                  <a:pt x="5959856" y="533400"/>
                </a:lnTo>
                <a:lnTo>
                  <a:pt x="88900" y="533400"/>
                </a:lnTo>
                <a:lnTo>
                  <a:pt x="54296" y="526420"/>
                </a:lnTo>
                <a:lnTo>
                  <a:pt x="26038" y="507380"/>
                </a:lnTo>
                <a:lnTo>
                  <a:pt x="6986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9144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98472" y="3021457"/>
            <a:ext cx="120650" cy="282575"/>
          </a:xfrm>
          <a:custGeom>
            <a:avLst/>
            <a:gdLst/>
            <a:ahLst/>
            <a:cxnLst/>
            <a:rect l="l" t="t" r="r" b="b"/>
            <a:pathLst>
              <a:path w="120650" h="282575">
                <a:moveTo>
                  <a:pt x="25781" y="197230"/>
                </a:moveTo>
                <a:lnTo>
                  <a:pt x="0" y="204342"/>
                </a:lnTo>
                <a:lnTo>
                  <a:pt x="3044" y="222775"/>
                </a:lnTo>
                <a:lnTo>
                  <a:pt x="7588" y="238648"/>
                </a:lnTo>
                <a:lnTo>
                  <a:pt x="29630" y="271144"/>
                </a:lnTo>
                <a:lnTo>
                  <a:pt x="59563" y="282575"/>
                </a:lnTo>
                <a:lnTo>
                  <a:pt x="70401" y="281670"/>
                </a:lnTo>
                <a:lnTo>
                  <a:pt x="107297" y="252785"/>
                </a:lnTo>
                <a:lnTo>
                  <a:pt x="111527" y="244220"/>
                </a:lnTo>
                <a:lnTo>
                  <a:pt x="62230" y="244220"/>
                </a:lnTo>
                <a:lnTo>
                  <a:pt x="53467" y="244093"/>
                </a:lnTo>
                <a:lnTo>
                  <a:pt x="28592" y="208446"/>
                </a:lnTo>
                <a:lnTo>
                  <a:pt x="25781" y="197230"/>
                </a:lnTo>
                <a:close/>
              </a:path>
              <a:path w="120650" h="282575">
                <a:moveTo>
                  <a:pt x="111885" y="35750"/>
                </a:moveTo>
                <a:lnTo>
                  <a:pt x="63484" y="35750"/>
                </a:lnTo>
                <a:lnTo>
                  <a:pt x="69689" y="37274"/>
                </a:lnTo>
                <a:lnTo>
                  <a:pt x="75692" y="40893"/>
                </a:lnTo>
                <a:lnTo>
                  <a:pt x="80910" y="46273"/>
                </a:lnTo>
                <a:lnTo>
                  <a:pt x="84772" y="53070"/>
                </a:lnTo>
                <a:lnTo>
                  <a:pt x="87300" y="61271"/>
                </a:lnTo>
                <a:lnTo>
                  <a:pt x="88518" y="70865"/>
                </a:lnTo>
                <a:lnTo>
                  <a:pt x="88328" y="80770"/>
                </a:lnTo>
                <a:lnTo>
                  <a:pt x="66262" y="115315"/>
                </a:lnTo>
                <a:lnTo>
                  <a:pt x="45339" y="121030"/>
                </a:lnTo>
                <a:lnTo>
                  <a:pt x="45339" y="148335"/>
                </a:lnTo>
                <a:lnTo>
                  <a:pt x="84248" y="169987"/>
                </a:lnTo>
                <a:lnTo>
                  <a:pt x="90678" y="194437"/>
                </a:lnTo>
                <a:lnTo>
                  <a:pt x="90544" y="204342"/>
                </a:lnTo>
                <a:lnTo>
                  <a:pt x="74136" y="240474"/>
                </a:lnTo>
                <a:lnTo>
                  <a:pt x="62230" y="244220"/>
                </a:lnTo>
                <a:lnTo>
                  <a:pt x="111527" y="244220"/>
                </a:lnTo>
                <a:lnTo>
                  <a:pt x="120486" y="198967"/>
                </a:lnTo>
                <a:lnTo>
                  <a:pt x="120494" y="194437"/>
                </a:lnTo>
                <a:lnTo>
                  <a:pt x="119888" y="182832"/>
                </a:lnTo>
                <a:lnTo>
                  <a:pt x="103949" y="143541"/>
                </a:lnTo>
                <a:lnTo>
                  <a:pt x="90678" y="133222"/>
                </a:lnTo>
                <a:lnTo>
                  <a:pt x="99984" y="124721"/>
                </a:lnTo>
                <a:lnTo>
                  <a:pt x="117568" y="77958"/>
                </a:lnTo>
                <a:lnTo>
                  <a:pt x="117840" y="65531"/>
                </a:lnTo>
                <a:lnTo>
                  <a:pt x="116750" y="53657"/>
                </a:lnTo>
                <a:lnTo>
                  <a:pt x="114300" y="42417"/>
                </a:lnTo>
                <a:lnTo>
                  <a:pt x="111885" y="35750"/>
                </a:lnTo>
                <a:close/>
              </a:path>
              <a:path w="120650" h="282575">
                <a:moveTo>
                  <a:pt x="64896" y="0"/>
                </a:moveTo>
                <a:lnTo>
                  <a:pt x="27803" y="16037"/>
                </a:lnTo>
                <a:lnTo>
                  <a:pt x="5921" y="61878"/>
                </a:lnTo>
                <a:lnTo>
                  <a:pt x="2159" y="77596"/>
                </a:lnTo>
                <a:lnTo>
                  <a:pt x="27686" y="83184"/>
                </a:lnTo>
                <a:lnTo>
                  <a:pt x="32595" y="66563"/>
                </a:lnTo>
                <a:lnTo>
                  <a:pt x="38004" y="53657"/>
                </a:lnTo>
                <a:lnTo>
                  <a:pt x="43938" y="44465"/>
                </a:lnTo>
                <a:lnTo>
                  <a:pt x="50418" y="38988"/>
                </a:lnTo>
                <a:lnTo>
                  <a:pt x="57064" y="36321"/>
                </a:lnTo>
                <a:lnTo>
                  <a:pt x="63484" y="35750"/>
                </a:lnTo>
                <a:lnTo>
                  <a:pt x="111885" y="35750"/>
                </a:lnTo>
                <a:lnTo>
                  <a:pt x="110539" y="32031"/>
                </a:lnTo>
                <a:lnTo>
                  <a:pt x="79184" y="2127"/>
                </a:lnTo>
                <a:lnTo>
                  <a:pt x="72231" y="527"/>
                </a:lnTo>
                <a:lnTo>
                  <a:pt x="64896" y="0"/>
                </a:lnTo>
                <a:close/>
              </a:path>
            </a:pathLst>
          </a:custGeom>
          <a:solidFill>
            <a:srgbClr val="087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98472" y="3021457"/>
            <a:ext cx="120650" cy="282575"/>
          </a:xfrm>
          <a:custGeom>
            <a:avLst/>
            <a:gdLst/>
            <a:ahLst/>
            <a:cxnLst/>
            <a:rect l="l" t="t" r="r" b="b"/>
            <a:pathLst>
              <a:path w="120650" h="282575">
                <a:moveTo>
                  <a:pt x="64896" y="0"/>
                </a:moveTo>
                <a:lnTo>
                  <a:pt x="105552" y="22955"/>
                </a:lnTo>
                <a:lnTo>
                  <a:pt x="117840" y="65531"/>
                </a:lnTo>
                <a:lnTo>
                  <a:pt x="117568" y="77958"/>
                </a:lnTo>
                <a:lnTo>
                  <a:pt x="107314" y="114839"/>
                </a:lnTo>
                <a:lnTo>
                  <a:pt x="90678" y="133222"/>
                </a:lnTo>
                <a:lnTo>
                  <a:pt x="97706" y="137608"/>
                </a:lnTo>
                <a:lnTo>
                  <a:pt x="117744" y="170721"/>
                </a:lnTo>
                <a:lnTo>
                  <a:pt x="120602" y="196490"/>
                </a:lnTo>
                <a:lnTo>
                  <a:pt x="119888" y="211708"/>
                </a:lnTo>
                <a:lnTo>
                  <a:pt x="107297" y="252785"/>
                </a:lnTo>
                <a:lnTo>
                  <a:pt x="70401" y="281670"/>
                </a:lnTo>
                <a:lnTo>
                  <a:pt x="59563" y="282575"/>
                </a:lnTo>
                <a:lnTo>
                  <a:pt x="48871" y="281050"/>
                </a:lnTo>
                <a:lnTo>
                  <a:pt x="13608" y="251973"/>
                </a:lnTo>
                <a:lnTo>
                  <a:pt x="0" y="204342"/>
                </a:lnTo>
                <a:lnTo>
                  <a:pt x="6457" y="202535"/>
                </a:lnTo>
                <a:lnTo>
                  <a:pt x="12890" y="200739"/>
                </a:lnTo>
                <a:lnTo>
                  <a:pt x="19323" y="198967"/>
                </a:lnTo>
                <a:lnTo>
                  <a:pt x="25781" y="197230"/>
                </a:lnTo>
                <a:lnTo>
                  <a:pt x="28592" y="208446"/>
                </a:lnTo>
                <a:lnTo>
                  <a:pt x="31892" y="218090"/>
                </a:lnTo>
                <a:lnTo>
                  <a:pt x="62230" y="244220"/>
                </a:lnTo>
                <a:lnTo>
                  <a:pt x="68492" y="243288"/>
                </a:lnTo>
                <a:lnTo>
                  <a:pt x="90602" y="203908"/>
                </a:lnTo>
                <a:lnTo>
                  <a:pt x="90678" y="194437"/>
                </a:lnTo>
                <a:lnTo>
                  <a:pt x="89582" y="185175"/>
                </a:lnTo>
                <a:lnTo>
                  <a:pt x="56935" y="151243"/>
                </a:lnTo>
                <a:lnTo>
                  <a:pt x="45339" y="148335"/>
                </a:lnTo>
                <a:lnTo>
                  <a:pt x="45339" y="141497"/>
                </a:lnTo>
                <a:lnTo>
                  <a:pt x="45339" y="134683"/>
                </a:lnTo>
                <a:lnTo>
                  <a:pt x="45339" y="127869"/>
                </a:lnTo>
                <a:lnTo>
                  <a:pt x="45339" y="121030"/>
                </a:lnTo>
                <a:lnTo>
                  <a:pt x="56717" y="118792"/>
                </a:lnTo>
                <a:lnTo>
                  <a:pt x="86804" y="89709"/>
                </a:lnTo>
                <a:lnTo>
                  <a:pt x="88518" y="70865"/>
                </a:lnTo>
                <a:lnTo>
                  <a:pt x="87300" y="61271"/>
                </a:lnTo>
                <a:lnTo>
                  <a:pt x="63484" y="35750"/>
                </a:lnTo>
                <a:lnTo>
                  <a:pt x="57064" y="36321"/>
                </a:lnTo>
                <a:lnTo>
                  <a:pt x="32595" y="66563"/>
                </a:lnTo>
                <a:lnTo>
                  <a:pt x="27686" y="83184"/>
                </a:lnTo>
                <a:lnTo>
                  <a:pt x="21304" y="81829"/>
                </a:lnTo>
                <a:lnTo>
                  <a:pt x="14922" y="80438"/>
                </a:lnTo>
                <a:lnTo>
                  <a:pt x="8540" y="79023"/>
                </a:lnTo>
                <a:lnTo>
                  <a:pt x="2159" y="77596"/>
                </a:lnTo>
                <a:lnTo>
                  <a:pt x="5921" y="61878"/>
                </a:lnTo>
                <a:lnTo>
                  <a:pt x="21209" y="24891"/>
                </a:lnTo>
                <a:lnTo>
                  <a:pt x="54610" y="1142"/>
                </a:lnTo>
                <a:lnTo>
                  <a:pt x="61595" y="126"/>
                </a:lnTo>
                <a:lnTo>
                  <a:pt x="64896" y="0"/>
                </a:lnTo>
                <a:close/>
              </a:path>
            </a:pathLst>
          </a:custGeom>
          <a:ln w="3175">
            <a:solidFill>
              <a:srgbClr val="087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61288" y="3963923"/>
            <a:ext cx="6086856" cy="1844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99388" y="3543300"/>
            <a:ext cx="6048756" cy="533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99388" y="3543300"/>
            <a:ext cx="6049010" cy="533400"/>
          </a:xfrm>
          <a:custGeom>
            <a:avLst/>
            <a:gdLst/>
            <a:ahLst/>
            <a:cxnLst/>
            <a:rect l="l" t="t" r="r" b="b"/>
            <a:pathLst>
              <a:path w="6049009" h="533400">
                <a:moveTo>
                  <a:pt x="0" y="88900"/>
                </a:moveTo>
                <a:lnTo>
                  <a:pt x="6986" y="54274"/>
                </a:lnTo>
                <a:lnTo>
                  <a:pt x="26038" y="26019"/>
                </a:lnTo>
                <a:lnTo>
                  <a:pt x="54296" y="6979"/>
                </a:lnTo>
                <a:lnTo>
                  <a:pt x="88900" y="0"/>
                </a:lnTo>
                <a:lnTo>
                  <a:pt x="5959856" y="0"/>
                </a:lnTo>
                <a:lnTo>
                  <a:pt x="5994481" y="6979"/>
                </a:lnTo>
                <a:lnTo>
                  <a:pt x="6022736" y="26019"/>
                </a:lnTo>
                <a:lnTo>
                  <a:pt x="6041776" y="54274"/>
                </a:lnTo>
                <a:lnTo>
                  <a:pt x="6048756" y="88900"/>
                </a:lnTo>
                <a:lnTo>
                  <a:pt x="6048756" y="444500"/>
                </a:lnTo>
                <a:lnTo>
                  <a:pt x="6041776" y="479125"/>
                </a:lnTo>
                <a:lnTo>
                  <a:pt x="6022736" y="507380"/>
                </a:lnTo>
                <a:lnTo>
                  <a:pt x="5994481" y="526420"/>
                </a:lnTo>
                <a:lnTo>
                  <a:pt x="5959856" y="533400"/>
                </a:lnTo>
                <a:lnTo>
                  <a:pt x="88900" y="533400"/>
                </a:lnTo>
                <a:lnTo>
                  <a:pt x="54296" y="526420"/>
                </a:lnTo>
                <a:lnTo>
                  <a:pt x="26038" y="507380"/>
                </a:lnTo>
                <a:lnTo>
                  <a:pt x="6986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9144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09141" y="3669538"/>
            <a:ext cx="120650" cy="282575"/>
          </a:xfrm>
          <a:custGeom>
            <a:avLst/>
            <a:gdLst/>
            <a:ahLst/>
            <a:cxnLst/>
            <a:rect l="l" t="t" r="r" b="b"/>
            <a:pathLst>
              <a:path w="120650" h="282575">
                <a:moveTo>
                  <a:pt x="97790" y="221995"/>
                </a:moveTo>
                <a:lnTo>
                  <a:pt x="73659" y="221995"/>
                </a:lnTo>
                <a:lnTo>
                  <a:pt x="73659" y="282575"/>
                </a:lnTo>
                <a:lnTo>
                  <a:pt x="97790" y="282575"/>
                </a:lnTo>
                <a:lnTo>
                  <a:pt x="97790" y="221995"/>
                </a:lnTo>
                <a:close/>
              </a:path>
              <a:path w="120650" h="282575">
                <a:moveTo>
                  <a:pt x="97790" y="0"/>
                </a:moveTo>
                <a:lnTo>
                  <a:pt x="78612" y="0"/>
                </a:lnTo>
                <a:lnTo>
                  <a:pt x="0" y="189356"/>
                </a:lnTo>
                <a:lnTo>
                  <a:pt x="0" y="221995"/>
                </a:lnTo>
                <a:lnTo>
                  <a:pt x="120650" y="221995"/>
                </a:lnTo>
                <a:lnTo>
                  <a:pt x="120650" y="186689"/>
                </a:lnTo>
                <a:lnTo>
                  <a:pt x="26034" y="186689"/>
                </a:lnTo>
                <a:lnTo>
                  <a:pt x="73659" y="68834"/>
                </a:lnTo>
                <a:lnTo>
                  <a:pt x="97790" y="68834"/>
                </a:lnTo>
                <a:lnTo>
                  <a:pt x="97790" y="0"/>
                </a:lnTo>
                <a:close/>
              </a:path>
              <a:path w="120650" h="282575">
                <a:moveTo>
                  <a:pt x="97790" y="68834"/>
                </a:moveTo>
                <a:lnTo>
                  <a:pt x="73659" y="68834"/>
                </a:lnTo>
                <a:lnTo>
                  <a:pt x="73659" y="186689"/>
                </a:lnTo>
                <a:lnTo>
                  <a:pt x="97790" y="186689"/>
                </a:lnTo>
                <a:lnTo>
                  <a:pt x="97790" y="68834"/>
                </a:lnTo>
                <a:close/>
              </a:path>
            </a:pathLst>
          </a:custGeom>
          <a:solidFill>
            <a:srgbClr val="087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35175" y="3738371"/>
            <a:ext cx="47625" cy="118110"/>
          </a:xfrm>
          <a:custGeom>
            <a:avLst/>
            <a:gdLst/>
            <a:ahLst/>
            <a:cxnLst/>
            <a:rect l="l" t="t" r="r" b="b"/>
            <a:pathLst>
              <a:path w="47625" h="118110">
                <a:moveTo>
                  <a:pt x="47625" y="0"/>
                </a:moveTo>
                <a:lnTo>
                  <a:pt x="35718" y="29452"/>
                </a:lnTo>
                <a:lnTo>
                  <a:pt x="23812" y="58927"/>
                </a:lnTo>
                <a:lnTo>
                  <a:pt x="11906" y="88403"/>
                </a:lnTo>
                <a:lnTo>
                  <a:pt x="0" y="117855"/>
                </a:lnTo>
                <a:lnTo>
                  <a:pt x="11906" y="117855"/>
                </a:lnTo>
                <a:lnTo>
                  <a:pt x="23812" y="117855"/>
                </a:lnTo>
                <a:lnTo>
                  <a:pt x="35718" y="117855"/>
                </a:lnTo>
                <a:lnTo>
                  <a:pt x="47625" y="117855"/>
                </a:lnTo>
                <a:lnTo>
                  <a:pt x="47625" y="88403"/>
                </a:lnTo>
                <a:lnTo>
                  <a:pt x="47625" y="58927"/>
                </a:lnTo>
                <a:lnTo>
                  <a:pt x="47625" y="29452"/>
                </a:lnTo>
                <a:lnTo>
                  <a:pt x="47625" y="0"/>
                </a:lnTo>
                <a:close/>
              </a:path>
            </a:pathLst>
          </a:custGeom>
          <a:ln w="3175">
            <a:solidFill>
              <a:srgbClr val="087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09141" y="3669538"/>
            <a:ext cx="120650" cy="282575"/>
          </a:xfrm>
          <a:custGeom>
            <a:avLst/>
            <a:gdLst/>
            <a:ahLst/>
            <a:cxnLst/>
            <a:rect l="l" t="t" r="r" b="b"/>
            <a:pathLst>
              <a:path w="120650" h="282575">
                <a:moveTo>
                  <a:pt x="78612" y="0"/>
                </a:moveTo>
                <a:lnTo>
                  <a:pt x="84962" y="0"/>
                </a:lnTo>
                <a:lnTo>
                  <a:pt x="91312" y="0"/>
                </a:lnTo>
                <a:lnTo>
                  <a:pt x="97790" y="0"/>
                </a:lnTo>
                <a:lnTo>
                  <a:pt x="97790" y="46672"/>
                </a:lnTo>
                <a:lnTo>
                  <a:pt x="97790" y="93345"/>
                </a:lnTo>
                <a:lnTo>
                  <a:pt x="97790" y="140017"/>
                </a:lnTo>
                <a:lnTo>
                  <a:pt x="97790" y="186689"/>
                </a:lnTo>
                <a:lnTo>
                  <a:pt x="105409" y="186689"/>
                </a:lnTo>
                <a:lnTo>
                  <a:pt x="113030" y="186689"/>
                </a:lnTo>
                <a:lnTo>
                  <a:pt x="120650" y="186689"/>
                </a:lnTo>
                <a:lnTo>
                  <a:pt x="120650" y="195528"/>
                </a:lnTo>
                <a:lnTo>
                  <a:pt x="120650" y="204343"/>
                </a:lnTo>
                <a:lnTo>
                  <a:pt x="120650" y="213157"/>
                </a:lnTo>
                <a:lnTo>
                  <a:pt x="120650" y="221995"/>
                </a:lnTo>
                <a:lnTo>
                  <a:pt x="113030" y="221995"/>
                </a:lnTo>
                <a:lnTo>
                  <a:pt x="105409" y="221995"/>
                </a:lnTo>
                <a:lnTo>
                  <a:pt x="97790" y="221995"/>
                </a:lnTo>
                <a:lnTo>
                  <a:pt x="97790" y="237140"/>
                </a:lnTo>
                <a:lnTo>
                  <a:pt x="97790" y="252285"/>
                </a:lnTo>
                <a:lnTo>
                  <a:pt x="97790" y="267430"/>
                </a:lnTo>
                <a:lnTo>
                  <a:pt x="97790" y="282575"/>
                </a:lnTo>
                <a:lnTo>
                  <a:pt x="89789" y="282575"/>
                </a:lnTo>
                <a:lnTo>
                  <a:pt x="81661" y="282575"/>
                </a:lnTo>
                <a:lnTo>
                  <a:pt x="73659" y="282575"/>
                </a:lnTo>
                <a:lnTo>
                  <a:pt x="73659" y="267430"/>
                </a:lnTo>
                <a:lnTo>
                  <a:pt x="73659" y="252285"/>
                </a:lnTo>
                <a:lnTo>
                  <a:pt x="73659" y="237140"/>
                </a:lnTo>
                <a:lnTo>
                  <a:pt x="73659" y="221995"/>
                </a:lnTo>
                <a:lnTo>
                  <a:pt x="55274" y="221995"/>
                </a:lnTo>
                <a:lnTo>
                  <a:pt x="36877" y="221995"/>
                </a:lnTo>
                <a:lnTo>
                  <a:pt x="18456" y="221995"/>
                </a:lnTo>
                <a:lnTo>
                  <a:pt x="0" y="221995"/>
                </a:lnTo>
                <a:lnTo>
                  <a:pt x="0" y="213824"/>
                </a:lnTo>
                <a:lnTo>
                  <a:pt x="0" y="205676"/>
                </a:lnTo>
                <a:lnTo>
                  <a:pt x="0" y="197528"/>
                </a:lnTo>
                <a:lnTo>
                  <a:pt x="0" y="189356"/>
                </a:lnTo>
                <a:lnTo>
                  <a:pt x="19694" y="142017"/>
                </a:lnTo>
                <a:lnTo>
                  <a:pt x="39354" y="94678"/>
                </a:lnTo>
                <a:lnTo>
                  <a:pt x="58989" y="47339"/>
                </a:lnTo>
                <a:lnTo>
                  <a:pt x="78612" y="0"/>
                </a:lnTo>
                <a:close/>
              </a:path>
            </a:pathLst>
          </a:custGeom>
          <a:ln w="3175">
            <a:solidFill>
              <a:srgbClr val="087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61288" y="4652771"/>
            <a:ext cx="6086856" cy="2057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99388" y="4191000"/>
            <a:ext cx="6048756" cy="5867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99388" y="4191000"/>
            <a:ext cx="6049010" cy="586740"/>
          </a:xfrm>
          <a:custGeom>
            <a:avLst/>
            <a:gdLst/>
            <a:ahLst/>
            <a:cxnLst/>
            <a:rect l="l" t="t" r="r" b="b"/>
            <a:pathLst>
              <a:path w="6049009" h="586739">
                <a:moveTo>
                  <a:pt x="0" y="97789"/>
                </a:moveTo>
                <a:lnTo>
                  <a:pt x="7684" y="59739"/>
                </a:lnTo>
                <a:lnTo>
                  <a:pt x="28640" y="28654"/>
                </a:lnTo>
                <a:lnTo>
                  <a:pt x="59723" y="7689"/>
                </a:lnTo>
                <a:lnTo>
                  <a:pt x="97790" y="0"/>
                </a:lnTo>
                <a:lnTo>
                  <a:pt x="5950966" y="0"/>
                </a:lnTo>
                <a:lnTo>
                  <a:pt x="5989016" y="7689"/>
                </a:lnTo>
                <a:lnTo>
                  <a:pt x="6020101" y="28654"/>
                </a:lnTo>
                <a:lnTo>
                  <a:pt x="6041066" y="59739"/>
                </a:lnTo>
                <a:lnTo>
                  <a:pt x="6048756" y="97789"/>
                </a:lnTo>
                <a:lnTo>
                  <a:pt x="6048756" y="488950"/>
                </a:lnTo>
                <a:lnTo>
                  <a:pt x="6041066" y="527000"/>
                </a:lnTo>
                <a:lnTo>
                  <a:pt x="6020101" y="558085"/>
                </a:lnTo>
                <a:lnTo>
                  <a:pt x="5989016" y="579050"/>
                </a:lnTo>
                <a:lnTo>
                  <a:pt x="5950966" y="586739"/>
                </a:lnTo>
                <a:lnTo>
                  <a:pt x="97790" y="586739"/>
                </a:lnTo>
                <a:lnTo>
                  <a:pt x="59723" y="579050"/>
                </a:lnTo>
                <a:lnTo>
                  <a:pt x="28640" y="558085"/>
                </a:lnTo>
                <a:lnTo>
                  <a:pt x="7684" y="527000"/>
                </a:lnTo>
                <a:lnTo>
                  <a:pt x="0" y="488950"/>
                </a:lnTo>
                <a:lnTo>
                  <a:pt x="0" y="97789"/>
                </a:lnTo>
                <a:close/>
              </a:path>
            </a:pathLst>
          </a:custGeom>
          <a:ln w="9144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09141" y="4330319"/>
            <a:ext cx="120650" cy="311150"/>
          </a:xfrm>
          <a:custGeom>
            <a:avLst/>
            <a:gdLst/>
            <a:ahLst/>
            <a:cxnLst/>
            <a:rect l="l" t="t" r="r" b="b"/>
            <a:pathLst>
              <a:path w="120650" h="311150">
                <a:moveTo>
                  <a:pt x="24384" y="212216"/>
                </a:moveTo>
                <a:lnTo>
                  <a:pt x="0" y="224154"/>
                </a:lnTo>
                <a:lnTo>
                  <a:pt x="1524" y="235584"/>
                </a:lnTo>
                <a:lnTo>
                  <a:pt x="4927" y="253351"/>
                </a:lnTo>
                <a:lnTo>
                  <a:pt x="20446" y="290194"/>
                </a:lnTo>
                <a:lnTo>
                  <a:pt x="59969" y="310826"/>
                </a:lnTo>
                <a:lnTo>
                  <a:pt x="67484" y="309864"/>
                </a:lnTo>
                <a:lnTo>
                  <a:pt x="102489" y="281939"/>
                </a:lnTo>
                <a:lnTo>
                  <a:pt x="109771" y="267209"/>
                </a:lnTo>
                <a:lnTo>
                  <a:pt x="55625" y="267209"/>
                </a:lnTo>
                <a:lnTo>
                  <a:pt x="48006" y="266064"/>
                </a:lnTo>
                <a:lnTo>
                  <a:pt x="40528" y="261187"/>
                </a:lnTo>
                <a:lnTo>
                  <a:pt x="34099" y="250570"/>
                </a:lnTo>
                <a:lnTo>
                  <a:pt x="28717" y="234239"/>
                </a:lnTo>
                <a:lnTo>
                  <a:pt x="24384" y="212216"/>
                </a:lnTo>
                <a:close/>
              </a:path>
              <a:path w="120650" h="311150">
                <a:moveTo>
                  <a:pt x="110098" y="135127"/>
                </a:moveTo>
                <a:lnTo>
                  <a:pt x="63627" y="135127"/>
                </a:lnTo>
                <a:lnTo>
                  <a:pt x="76327" y="141731"/>
                </a:lnTo>
                <a:lnTo>
                  <a:pt x="81534" y="148081"/>
                </a:lnTo>
                <a:lnTo>
                  <a:pt x="92328" y="193801"/>
                </a:lnTo>
                <a:lnTo>
                  <a:pt x="92207" y="205866"/>
                </a:lnTo>
                <a:lnTo>
                  <a:pt x="82486" y="248777"/>
                </a:lnTo>
                <a:lnTo>
                  <a:pt x="55625" y="267209"/>
                </a:lnTo>
                <a:lnTo>
                  <a:pt x="109771" y="267209"/>
                </a:lnTo>
                <a:lnTo>
                  <a:pt x="119126" y="226091"/>
                </a:lnTo>
                <a:lnTo>
                  <a:pt x="120650" y="205866"/>
                </a:lnTo>
                <a:lnTo>
                  <a:pt x="120642" y="193801"/>
                </a:lnTo>
                <a:lnTo>
                  <a:pt x="114982" y="151622"/>
                </a:lnTo>
                <a:lnTo>
                  <a:pt x="112615" y="143011"/>
                </a:lnTo>
                <a:lnTo>
                  <a:pt x="110098" y="135127"/>
                </a:lnTo>
                <a:close/>
              </a:path>
              <a:path w="120650" h="311150">
                <a:moveTo>
                  <a:pt x="113918" y="0"/>
                </a:moveTo>
                <a:lnTo>
                  <a:pt x="25527" y="0"/>
                </a:lnTo>
                <a:lnTo>
                  <a:pt x="17458" y="63724"/>
                </a:lnTo>
                <a:lnTo>
                  <a:pt x="11247" y="112381"/>
                </a:lnTo>
                <a:lnTo>
                  <a:pt x="6637" y="148081"/>
                </a:lnTo>
                <a:lnTo>
                  <a:pt x="5206" y="159003"/>
                </a:lnTo>
                <a:lnTo>
                  <a:pt x="12700" y="160400"/>
                </a:lnTo>
                <a:lnTo>
                  <a:pt x="20193" y="161924"/>
                </a:lnTo>
                <a:lnTo>
                  <a:pt x="27686" y="163321"/>
                </a:lnTo>
                <a:lnTo>
                  <a:pt x="32259" y="154271"/>
                </a:lnTo>
                <a:lnTo>
                  <a:pt x="37226" y="147113"/>
                </a:lnTo>
                <a:lnTo>
                  <a:pt x="42598" y="141837"/>
                </a:lnTo>
                <a:lnTo>
                  <a:pt x="48387" y="138429"/>
                </a:lnTo>
                <a:lnTo>
                  <a:pt x="56515" y="135127"/>
                </a:lnTo>
                <a:lnTo>
                  <a:pt x="110098" y="135127"/>
                </a:lnTo>
                <a:lnTo>
                  <a:pt x="109855" y="134365"/>
                </a:lnTo>
                <a:lnTo>
                  <a:pt x="88105" y="105155"/>
                </a:lnTo>
                <a:lnTo>
                  <a:pt x="36703" y="105155"/>
                </a:lnTo>
                <a:lnTo>
                  <a:pt x="39177" y="93323"/>
                </a:lnTo>
                <a:lnTo>
                  <a:pt x="41640" y="78597"/>
                </a:lnTo>
                <a:lnTo>
                  <a:pt x="44078" y="60989"/>
                </a:lnTo>
                <a:lnTo>
                  <a:pt x="46481" y="40512"/>
                </a:lnTo>
                <a:lnTo>
                  <a:pt x="113918" y="40512"/>
                </a:lnTo>
                <a:lnTo>
                  <a:pt x="113918" y="0"/>
                </a:lnTo>
                <a:close/>
              </a:path>
              <a:path w="120650" h="311150">
                <a:moveTo>
                  <a:pt x="62737" y="95630"/>
                </a:moveTo>
                <a:lnTo>
                  <a:pt x="55669" y="95869"/>
                </a:lnTo>
                <a:lnTo>
                  <a:pt x="48958" y="97535"/>
                </a:lnTo>
                <a:lnTo>
                  <a:pt x="42628" y="100631"/>
                </a:lnTo>
                <a:lnTo>
                  <a:pt x="36703" y="105155"/>
                </a:lnTo>
                <a:lnTo>
                  <a:pt x="88105" y="105155"/>
                </a:lnTo>
                <a:lnTo>
                  <a:pt x="83812" y="102256"/>
                </a:lnTo>
                <a:lnTo>
                  <a:pt x="76930" y="98885"/>
                </a:lnTo>
                <a:lnTo>
                  <a:pt x="69905" y="96680"/>
                </a:lnTo>
                <a:lnTo>
                  <a:pt x="62737" y="95630"/>
                </a:lnTo>
                <a:close/>
              </a:path>
            </a:pathLst>
          </a:custGeom>
          <a:solidFill>
            <a:srgbClr val="087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09141" y="4330319"/>
            <a:ext cx="121285" cy="311150"/>
          </a:xfrm>
          <a:custGeom>
            <a:avLst/>
            <a:gdLst/>
            <a:ahLst/>
            <a:cxnLst/>
            <a:rect l="l" t="t" r="r" b="b"/>
            <a:pathLst>
              <a:path w="121285" h="311150">
                <a:moveTo>
                  <a:pt x="25527" y="0"/>
                </a:moveTo>
                <a:lnTo>
                  <a:pt x="47625" y="0"/>
                </a:lnTo>
                <a:lnTo>
                  <a:pt x="69722" y="0"/>
                </a:lnTo>
                <a:lnTo>
                  <a:pt x="91820" y="0"/>
                </a:lnTo>
                <a:lnTo>
                  <a:pt x="113918" y="0"/>
                </a:lnTo>
                <a:lnTo>
                  <a:pt x="113918" y="10169"/>
                </a:lnTo>
                <a:lnTo>
                  <a:pt x="113918" y="20304"/>
                </a:lnTo>
                <a:lnTo>
                  <a:pt x="113918" y="30414"/>
                </a:lnTo>
                <a:lnTo>
                  <a:pt x="113918" y="40512"/>
                </a:lnTo>
                <a:lnTo>
                  <a:pt x="97059" y="40512"/>
                </a:lnTo>
                <a:lnTo>
                  <a:pt x="80200" y="40512"/>
                </a:lnTo>
                <a:lnTo>
                  <a:pt x="63341" y="40512"/>
                </a:lnTo>
                <a:lnTo>
                  <a:pt x="46481" y="40512"/>
                </a:lnTo>
                <a:lnTo>
                  <a:pt x="44078" y="60989"/>
                </a:lnTo>
                <a:lnTo>
                  <a:pt x="41640" y="78597"/>
                </a:lnTo>
                <a:lnTo>
                  <a:pt x="39177" y="93323"/>
                </a:lnTo>
                <a:lnTo>
                  <a:pt x="36703" y="105155"/>
                </a:lnTo>
                <a:lnTo>
                  <a:pt x="42628" y="100631"/>
                </a:lnTo>
                <a:lnTo>
                  <a:pt x="48958" y="97535"/>
                </a:lnTo>
                <a:lnTo>
                  <a:pt x="55669" y="95869"/>
                </a:lnTo>
                <a:lnTo>
                  <a:pt x="62737" y="95630"/>
                </a:lnTo>
                <a:lnTo>
                  <a:pt x="69905" y="96680"/>
                </a:lnTo>
                <a:lnTo>
                  <a:pt x="102060" y="118824"/>
                </a:lnTo>
                <a:lnTo>
                  <a:pt x="116945" y="160208"/>
                </a:lnTo>
                <a:lnTo>
                  <a:pt x="120723" y="196036"/>
                </a:lnTo>
                <a:lnTo>
                  <a:pt x="120650" y="205866"/>
                </a:lnTo>
                <a:lnTo>
                  <a:pt x="115697" y="246887"/>
                </a:lnTo>
                <a:lnTo>
                  <a:pt x="97795" y="288555"/>
                </a:lnTo>
                <a:lnTo>
                  <a:pt x="59969" y="310826"/>
                </a:lnTo>
                <a:lnTo>
                  <a:pt x="51943" y="310514"/>
                </a:lnTo>
                <a:lnTo>
                  <a:pt x="14400" y="280644"/>
                </a:lnTo>
                <a:lnTo>
                  <a:pt x="1524" y="235584"/>
                </a:lnTo>
                <a:lnTo>
                  <a:pt x="508" y="227964"/>
                </a:lnTo>
                <a:lnTo>
                  <a:pt x="0" y="224154"/>
                </a:lnTo>
                <a:lnTo>
                  <a:pt x="6096" y="221128"/>
                </a:lnTo>
                <a:lnTo>
                  <a:pt x="12192" y="218138"/>
                </a:lnTo>
                <a:lnTo>
                  <a:pt x="18288" y="215171"/>
                </a:lnTo>
                <a:lnTo>
                  <a:pt x="24384" y="212216"/>
                </a:lnTo>
                <a:lnTo>
                  <a:pt x="28717" y="234239"/>
                </a:lnTo>
                <a:lnTo>
                  <a:pt x="34099" y="250570"/>
                </a:lnTo>
                <a:lnTo>
                  <a:pt x="40528" y="261187"/>
                </a:lnTo>
                <a:lnTo>
                  <a:pt x="48006" y="266064"/>
                </a:lnTo>
                <a:lnTo>
                  <a:pt x="55625" y="267209"/>
                </a:lnTo>
                <a:lnTo>
                  <a:pt x="62484" y="266652"/>
                </a:lnTo>
                <a:lnTo>
                  <a:pt x="88392" y="233171"/>
                </a:lnTo>
                <a:lnTo>
                  <a:pt x="92328" y="193801"/>
                </a:lnTo>
                <a:lnTo>
                  <a:pt x="91761" y="183397"/>
                </a:lnTo>
                <a:lnTo>
                  <a:pt x="76327" y="141731"/>
                </a:lnTo>
                <a:lnTo>
                  <a:pt x="69977" y="138429"/>
                </a:lnTo>
                <a:lnTo>
                  <a:pt x="63627" y="135127"/>
                </a:lnTo>
                <a:lnTo>
                  <a:pt x="56515" y="135127"/>
                </a:lnTo>
                <a:lnTo>
                  <a:pt x="48387" y="138429"/>
                </a:lnTo>
                <a:lnTo>
                  <a:pt x="42598" y="141837"/>
                </a:lnTo>
                <a:lnTo>
                  <a:pt x="37226" y="147113"/>
                </a:lnTo>
                <a:lnTo>
                  <a:pt x="32259" y="154271"/>
                </a:lnTo>
                <a:lnTo>
                  <a:pt x="27686" y="163321"/>
                </a:lnTo>
                <a:lnTo>
                  <a:pt x="20193" y="161924"/>
                </a:lnTo>
                <a:lnTo>
                  <a:pt x="12700" y="160400"/>
                </a:lnTo>
                <a:lnTo>
                  <a:pt x="5206" y="159003"/>
                </a:lnTo>
                <a:lnTo>
                  <a:pt x="7274" y="143214"/>
                </a:lnTo>
                <a:lnTo>
                  <a:pt x="11366" y="111458"/>
                </a:lnTo>
                <a:lnTo>
                  <a:pt x="17458" y="63724"/>
                </a:lnTo>
                <a:lnTo>
                  <a:pt x="25527" y="0"/>
                </a:lnTo>
                <a:close/>
              </a:path>
            </a:pathLst>
          </a:custGeom>
          <a:ln w="3175">
            <a:solidFill>
              <a:srgbClr val="087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1288" y="5330952"/>
            <a:ext cx="6086856" cy="18592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99388" y="4910328"/>
            <a:ext cx="6048756" cy="5334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99388" y="4910328"/>
            <a:ext cx="6049010" cy="533400"/>
          </a:xfrm>
          <a:custGeom>
            <a:avLst/>
            <a:gdLst/>
            <a:ahLst/>
            <a:cxnLst/>
            <a:rect l="l" t="t" r="r" b="b"/>
            <a:pathLst>
              <a:path w="6049009" h="533400">
                <a:moveTo>
                  <a:pt x="0" y="88900"/>
                </a:moveTo>
                <a:lnTo>
                  <a:pt x="6986" y="54274"/>
                </a:lnTo>
                <a:lnTo>
                  <a:pt x="26038" y="26019"/>
                </a:lnTo>
                <a:lnTo>
                  <a:pt x="54296" y="6979"/>
                </a:lnTo>
                <a:lnTo>
                  <a:pt x="88900" y="0"/>
                </a:lnTo>
                <a:lnTo>
                  <a:pt x="5959856" y="0"/>
                </a:lnTo>
                <a:lnTo>
                  <a:pt x="5994481" y="6979"/>
                </a:lnTo>
                <a:lnTo>
                  <a:pt x="6022736" y="26019"/>
                </a:lnTo>
                <a:lnTo>
                  <a:pt x="6041776" y="54274"/>
                </a:lnTo>
                <a:lnTo>
                  <a:pt x="6048756" y="88900"/>
                </a:lnTo>
                <a:lnTo>
                  <a:pt x="6048756" y="444500"/>
                </a:lnTo>
                <a:lnTo>
                  <a:pt x="6041776" y="479125"/>
                </a:lnTo>
                <a:lnTo>
                  <a:pt x="6022736" y="507380"/>
                </a:lnTo>
                <a:lnTo>
                  <a:pt x="5994481" y="526420"/>
                </a:lnTo>
                <a:lnTo>
                  <a:pt x="5959856" y="533400"/>
                </a:lnTo>
                <a:lnTo>
                  <a:pt x="88900" y="533400"/>
                </a:lnTo>
                <a:lnTo>
                  <a:pt x="54296" y="526420"/>
                </a:lnTo>
                <a:lnTo>
                  <a:pt x="26038" y="507380"/>
                </a:lnTo>
                <a:lnTo>
                  <a:pt x="6986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9144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850898" y="2367660"/>
            <a:ext cx="2500630" cy="295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10160">
              <a:lnSpc>
                <a:spcPct val="100000"/>
              </a:lnSpc>
            </a:pPr>
            <a:r>
              <a:rPr sz="1800" b="1" dirty="0">
                <a:latin typeface="Microsoft YaHei"/>
                <a:cs typeface="Microsoft YaHei"/>
              </a:rPr>
              <a:t>设计规范</a:t>
            </a:r>
            <a:endParaRPr sz="1800">
              <a:latin typeface="Microsoft YaHei"/>
              <a:cs typeface="Microsoft YaHei"/>
            </a:endParaRPr>
          </a:p>
          <a:p>
            <a:pPr marL="22860" marR="1555115" indent="-10795">
              <a:lnSpc>
                <a:spcPts val="5100"/>
              </a:lnSpc>
              <a:spcBef>
                <a:spcPts val="660"/>
              </a:spcBef>
            </a:pPr>
            <a:r>
              <a:rPr sz="1800" b="1" dirty="0">
                <a:latin typeface="Microsoft YaHei"/>
                <a:cs typeface="Microsoft YaHei"/>
              </a:rPr>
              <a:t>开发规范 最佳实践</a:t>
            </a:r>
            <a:endParaRPr sz="18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15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</a:pPr>
            <a:r>
              <a:rPr sz="1800" b="1" spc="-5" dirty="0">
                <a:latin typeface="Microsoft YaHei"/>
                <a:cs typeface="Microsoft YaHei"/>
              </a:rPr>
              <a:t>分库分表</a:t>
            </a:r>
            <a:endParaRPr sz="18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  <a:spcBef>
                <a:spcPts val="1230"/>
              </a:spcBef>
            </a:pPr>
            <a:r>
              <a:rPr sz="1800" b="1" spc="-5" dirty="0">
                <a:latin typeface="Microsoft YaHei"/>
                <a:cs typeface="Microsoft YaHei"/>
              </a:rPr>
              <a:t>O</a:t>
            </a:r>
            <a:r>
              <a:rPr sz="1800" b="1" spc="5" dirty="0">
                <a:latin typeface="Microsoft YaHei"/>
                <a:cs typeface="Microsoft YaHei"/>
              </a:rPr>
              <a:t>r</a:t>
            </a:r>
            <a:r>
              <a:rPr sz="1800" b="1" spc="-5" dirty="0">
                <a:latin typeface="Microsoft YaHei"/>
                <a:cs typeface="Microsoft YaHei"/>
              </a:rPr>
              <a:t>ac</a:t>
            </a:r>
            <a:r>
              <a:rPr sz="1800" b="1" spc="-15" dirty="0">
                <a:latin typeface="Microsoft YaHei"/>
                <a:cs typeface="Microsoft YaHei"/>
              </a:rPr>
              <a:t>l</a:t>
            </a:r>
            <a:r>
              <a:rPr sz="1800" b="1" spc="-5" dirty="0">
                <a:latin typeface="Microsoft YaHei"/>
                <a:cs typeface="Microsoft YaHei"/>
              </a:rPr>
              <a:t>e</a:t>
            </a:r>
            <a:r>
              <a:rPr sz="1800" b="1" dirty="0">
                <a:latin typeface="Microsoft YaHei"/>
                <a:cs typeface="Microsoft YaHei"/>
              </a:rPr>
              <a:t>与</a:t>
            </a:r>
            <a:r>
              <a:rPr sz="1800" b="1" spc="-5" dirty="0">
                <a:latin typeface="Microsoft YaHei"/>
                <a:cs typeface="Microsoft YaHei"/>
              </a:rPr>
              <a:t>My</a:t>
            </a:r>
            <a:r>
              <a:rPr sz="1800" b="1" spc="-10" dirty="0">
                <a:latin typeface="Microsoft YaHei"/>
                <a:cs typeface="Microsoft YaHei"/>
              </a:rPr>
              <a:t>S</a:t>
            </a:r>
            <a:r>
              <a:rPr sz="1800" b="1" spc="-5" dirty="0">
                <a:latin typeface="Microsoft YaHei"/>
                <a:cs typeface="Microsoft YaHei"/>
              </a:rPr>
              <a:t>Q</a:t>
            </a:r>
            <a:r>
              <a:rPr sz="1800" b="1" dirty="0">
                <a:latin typeface="Microsoft YaHei"/>
                <a:cs typeface="Microsoft YaHei"/>
              </a:rPr>
              <a:t>L的差别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509273" y="5037709"/>
            <a:ext cx="120650" cy="282575"/>
          </a:xfrm>
          <a:custGeom>
            <a:avLst/>
            <a:gdLst/>
            <a:ahLst/>
            <a:cxnLst/>
            <a:rect l="l" t="t" r="r" b="b"/>
            <a:pathLst>
              <a:path w="120650" h="282575">
                <a:moveTo>
                  <a:pt x="91307" y="0"/>
                </a:moveTo>
                <a:lnTo>
                  <a:pt x="62605" y="0"/>
                </a:lnTo>
                <a:lnTo>
                  <a:pt x="19806" y="102489"/>
                </a:lnTo>
                <a:lnTo>
                  <a:pt x="5709" y="142367"/>
                </a:lnTo>
                <a:lnTo>
                  <a:pt x="121" y="181356"/>
                </a:lnTo>
                <a:lnTo>
                  <a:pt x="0" y="193194"/>
                </a:lnTo>
                <a:lnTo>
                  <a:pt x="771" y="205295"/>
                </a:lnTo>
                <a:lnTo>
                  <a:pt x="13313" y="253047"/>
                </a:lnTo>
                <a:lnTo>
                  <a:pt x="43888" y="280130"/>
                </a:lnTo>
                <a:lnTo>
                  <a:pt x="64383" y="282448"/>
                </a:lnTo>
                <a:lnTo>
                  <a:pt x="74834" y="280685"/>
                </a:lnTo>
                <a:lnTo>
                  <a:pt x="104661" y="254470"/>
                </a:lnTo>
                <a:lnTo>
                  <a:pt x="109233" y="245491"/>
                </a:lnTo>
                <a:lnTo>
                  <a:pt x="59557" y="245491"/>
                </a:lnTo>
                <a:lnTo>
                  <a:pt x="53084" y="244371"/>
                </a:lnTo>
                <a:lnTo>
                  <a:pt x="28759" y="205813"/>
                </a:lnTo>
                <a:lnTo>
                  <a:pt x="27807" y="195453"/>
                </a:lnTo>
                <a:lnTo>
                  <a:pt x="27828" y="184531"/>
                </a:lnTo>
                <a:lnTo>
                  <a:pt x="37207" y="146637"/>
                </a:lnTo>
                <a:lnTo>
                  <a:pt x="59303" y="132588"/>
                </a:lnTo>
                <a:lnTo>
                  <a:pt x="110810" y="132588"/>
                </a:lnTo>
                <a:lnTo>
                  <a:pt x="110497" y="131806"/>
                </a:lnTo>
                <a:lnTo>
                  <a:pt x="105388" y="122999"/>
                </a:lnTo>
                <a:lnTo>
                  <a:pt x="98825" y="114573"/>
                </a:lnTo>
                <a:lnTo>
                  <a:pt x="90799" y="106553"/>
                </a:lnTo>
                <a:lnTo>
                  <a:pt x="83979" y="101981"/>
                </a:lnTo>
                <a:lnTo>
                  <a:pt x="48381" y="101981"/>
                </a:lnTo>
                <a:lnTo>
                  <a:pt x="91307" y="0"/>
                </a:lnTo>
                <a:close/>
              </a:path>
              <a:path w="120650" h="282575">
                <a:moveTo>
                  <a:pt x="110810" y="132588"/>
                </a:moveTo>
                <a:lnTo>
                  <a:pt x="59303" y="132588"/>
                </a:lnTo>
                <a:lnTo>
                  <a:pt x="68447" y="133096"/>
                </a:lnTo>
                <a:lnTo>
                  <a:pt x="74797" y="136144"/>
                </a:lnTo>
                <a:lnTo>
                  <a:pt x="92196" y="184531"/>
                </a:lnTo>
                <a:lnTo>
                  <a:pt x="91620" y="199080"/>
                </a:lnTo>
                <a:lnTo>
                  <a:pt x="77773" y="237632"/>
                </a:lnTo>
                <a:lnTo>
                  <a:pt x="59557" y="245491"/>
                </a:lnTo>
                <a:lnTo>
                  <a:pt x="109233" y="245491"/>
                </a:lnTo>
                <a:lnTo>
                  <a:pt x="119691" y="203168"/>
                </a:lnTo>
                <a:lnTo>
                  <a:pt x="120509" y="181356"/>
                </a:lnTo>
                <a:lnTo>
                  <a:pt x="119899" y="170741"/>
                </a:lnTo>
                <a:lnTo>
                  <a:pt x="118627" y="160416"/>
                </a:lnTo>
                <a:lnTo>
                  <a:pt x="116712" y="150496"/>
                </a:lnTo>
                <a:lnTo>
                  <a:pt x="114167" y="140970"/>
                </a:lnTo>
                <a:lnTo>
                  <a:pt x="110810" y="132588"/>
                </a:lnTo>
                <a:close/>
              </a:path>
              <a:path w="120650" h="282575">
                <a:moveTo>
                  <a:pt x="71495" y="97599"/>
                </a:moveTo>
                <a:lnTo>
                  <a:pt x="60402" y="98123"/>
                </a:lnTo>
                <a:lnTo>
                  <a:pt x="48381" y="101981"/>
                </a:lnTo>
                <a:lnTo>
                  <a:pt x="83979" y="101981"/>
                </a:lnTo>
                <a:lnTo>
                  <a:pt x="81635" y="100409"/>
                </a:lnTo>
                <a:lnTo>
                  <a:pt x="71495" y="97599"/>
                </a:lnTo>
                <a:close/>
              </a:path>
            </a:pathLst>
          </a:custGeom>
          <a:solidFill>
            <a:srgbClr val="087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7079" y="5170296"/>
            <a:ext cx="64769" cy="113030"/>
          </a:xfrm>
          <a:custGeom>
            <a:avLst/>
            <a:gdLst/>
            <a:ahLst/>
            <a:cxnLst/>
            <a:rect l="l" t="t" r="r" b="b"/>
            <a:pathLst>
              <a:path w="64769" h="113029">
                <a:moveTo>
                  <a:pt x="33783" y="126"/>
                </a:moveTo>
                <a:lnTo>
                  <a:pt x="2805" y="32003"/>
                </a:lnTo>
                <a:lnTo>
                  <a:pt x="0" y="52196"/>
                </a:lnTo>
                <a:lnTo>
                  <a:pt x="1" y="62864"/>
                </a:lnTo>
                <a:lnTo>
                  <a:pt x="14142" y="104544"/>
                </a:lnTo>
                <a:lnTo>
                  <a:pt x="31751" y="112902"/>
                </a:lnTo>
                <a:lnTo>
                  <a:pt x="38348" y="112283"/>
                </a:lnTo>
                <a:lnTo>
                  <a:pt x="62073" y="79089"/>
                </a:lnTo>
                <a:lnTo>
                  <a:pt x="64390" y="51942"/>
                </a:lnTo>
                <a:lnTo>
                  <a:pt x="63674" y="37560"/>
                </a:lnTo>
                <a:lnTo>
                  <a:pt x="40641" y="507"/>
                </a:lnTo>
                <a:lnTo>
                  <a:pt x="33783" y="126"/>
                </a:lnTo>
                <a:close/>
              </a:path>
            </a:pathLst>
          </a:custGeom>
          <a:ln w="3175">
            <a:solidFill>
              <a:srgbClr val="087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09273" y="5037709"/>
            <a:ext cx="120650" cy="282575"/>
          </a:xfrm>
          <a:custGeom>
            <a:avLst/>
            <a:gdLst/>
            <a:ahLst/>
            <a:cxnLst/>
            <a:rect l="l" t="t" r="r" b="b"/>
            <a:pathLst>
              <a:path w="120650" h="282575">
                <a:moveTo>
                  <a:pt x="62605" y="0"/>
                </a:moveTo>
                <a:lnTo>
                  <a:pt x="69822" y="0"/>
                </a:lnTo>
                <a:lnTo>
                  <a:pt x="77003" y="0"/>
                </a:lnTo>
                <a:lnTo>
                  <a:pt x="84161" y="0"/>
                </a:lnTo>
                <a:lnTo>
                  <a:pt x="91307" y="0"/>
                </a:lnTo>
                <a:lnTo>
                  <a:pt x="80563" y="25507"/>
                </a:lnTo>
                <a:lnTo>
                  <a:pt x="69844" y="50990"/>
                </a:lnTo>
                <a:lnTo>
                  <a:pt x="59124" y="76473"/>
                </a:lnTo>
                <a:lnTo>
                  <a:pt x="48381" y="101981"/>
                </a:lnTo>
                <a:lnTo>
                  <a:pt x="90799" y="106553"/>
                </a:lnTo>
                <a:lnTo>
                  <a:pt x="114167" y="140970"/>
                </a:lnTo>
                <a:lnTo>
                  <a:pt x="120517" y="181483"/>
                </a:lnTo>
                <a:lnTo>
                  <a:pt x="120449" y="192337"/>
                </a:lnTo>
                <a:lnTo>
                  <a:pt x="113321" y="235090"/>
                </a:lnTo>
                <a:lnTo>
                  <a:pt x="92118" y="271160"/>
                </a:lnTo>
                <a:lnTo>
                  <a:pt x="64383" y="282448"/>
                </a:lnTo>
                <a:lnTo>
                  <a:pt x="53736" y="282253"/>
                </a:lnTo>
                <a:lnTo>
                  <a:pt x="19323" y="262239"/>
                </a:lnTo>
                <a:lnTo>
                  <a:pt x="2424" y="217681"/>
                </a:lnTo>
                <a:lnTo>
                  <a:pt x="0" y="193194"/>
                </a:lnTo>
                <a:lnTo>
                  <a:pt x="121" y="181356"/>
                </a:lnTo>
                <a:lnTo>
                  <a:pt x="5709" y="142367"/>
                </a:lnTo>
                <a:lnTo>
                  <a:pt x="19806" y="102489"/>
                </a:lnTo>
                <a:lnTo>
                  <a:pt x="41205" y="51244"/>
                </a:lnTo>
                <a:lnTo>
                  <a:pt x="51917" y="25622"/>
                </a:lnTo>
                <a:lnTo>
                  <a:pt x="62605" y="0"/>
                </a:lnTo>
                <a:close/>
              </a:path>
            </a:pathLst>
          </a:custGeom>
          <a:ln w="3175">
            <a:solidFill>
              <a:srgbClr val="087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-5" dirty="0"/>
              <a:t>恒生电子股份有限公司</a:t>
            </a:r>
            <a:r>
              <a:rPr spc="40" dirty="0"/>
              <a:t> </a:t>
            </a:r>
            <a:r>
              <a:rPr spc="405" dirty="0">
                <a:latin typeface="Arial"/>
                <a:cs typeface="Arial"/>
              </a:rPr>
              <a:t>|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8140" y="448055"/>
            <a:ext cx="2033016" cy="845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pc="10" dirty="0">
                <a:latin typeface="Microsoft YaHei"/>
                <a:cs typeface="Microsoft YaHei"/>
              </a:rPr>
              <a:t>命名规范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-5" dirty="0"/>
              <a:t>恒生电子股份有限公司</a:t>
            </a:r>
            <a:r>
              <a:rPr spc="40" dirty="0"/>
              <a:t> </a:t>
            </a:r>
            <a:r>
              <a:rPr spc="405" dirty="0">
                <a:latin typeface="Arial"/>
                <a:cs typeface="Arial"/>
              </a:rPr>
              <a:t>|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0915" y="1562353"/>
            <a:ext cx="7413625" cy="3507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2400" dirty="0">
                <a:solidFill>
                  <a:srgbClr val="174097"/>
                </a:solidFill>
                <a:latin typeface="Arial"/>
                <a:cs typeface="Arial"/>
              </a:rPr>
              <a:t>●	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数据库、表名、字段名小写，并且采用下划线分隔</a:t>
            </a:r>
            <a:endParaRPr sz="24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  <a:tabLst>
                <a:tab pos="355600" algn="l"/>
              </a:tabLst>
            </a:pPr>
            <a:r>
              <a:rPr sz="2400" dirty="0">
                <a:solidFill>
                  <a:srgbClr val="174097"/>
                </a:solidFill>
                <a:latin typeface="Arial"/>
                <a:cs typeface="Arial"/>
              </a:rPr>
              <a:t>●	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库名、表名、字段名禁止超过</a:t>
            </a:r>
            <a:r>
              <a:rPr sz="2400" spc="-5" dirty="0">
                <a:solidFill>
                  <a:srgbClr val="000063"/>
                </a:solidFill>
                <a:latin typeface="Arial"/>
                <a:cs typeface="Arial"/>
              </a:rPr>
              <a:t>30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个字符（为了保持与</a:t>
            </a:r>
            <a:endParaRPr sz="2400">
              <a:latin typeface="SimSun"/>
              <a:cs typeface="SimSun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O</a:t>
            </a:r>
            <a:r>
              <a:rPr sz="2400" spc="5" dirty="0">
                <a:solidFill>
                  <a:srgbClr val="000063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acl</a:t>
            </a:r>
            <a:r>
              <a:rPr sz="2400" spc="-10" dirty="0">
                <a:solidFill>
                  <a:srgbClr val="000063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的兼容性），须见名知意</a:t>
            </a:r>
            <a:endParaRPr sz="24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  <a:tabLst>
                <a:tab pos="355600" algn="l"/>
              </a:tabLst>
            </a:pPr>
            <a:r>
              <a:rPr sz="2400" dirty="0">
                <a:solidFill>
                  <a:srgbClr val="174097"/>
                </a:solidFill>
                <a:latin typeface="Arial"/>
                <a:cs typeface="Arial"/>
              </a:rPr>
              <a:t>●	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临时库、表名必须以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tm</a:t>
            </a:r>
            <a:r>
              <a:rPr sz="2400" spc="-5" dirty="0">
                <a:solidFill>
                  <a:srgbClr val="000063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为前缀，</a:t>
            </a:r>
            <a:r>
              <a:rPr sz="2400" spc="-10" dirty="0">
                <a:solidFill>
                  <a:srgbClr val="000063"/>
                </a:solidFill>
                <a:latin typeface="SimSun"/>
                <a:cs typeface="SimSun"/>
              </a:rPr>
              <a:t>并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以日</a:t>
            </a:r>
            <a:r>
              <a:rPr sz="2400" spc="-5" dirty="0">
                <a:solidFill>
                  <a:srgbClr val="000063"/>
                </a:solidFill>
                <a:latin typeface="SimSun"/>
                <a:cs typeface="SimSun"/>
              </a:rPr>
              <a:t>期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为后缀</a:t>
            </a:r>
            <a:endParaRPr sz="24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  <a:tabLst>
                <a:tab pos="355600" algn="l"/>
              </a:tabLst>
            </a:pPr>
            <a:r>
              <a:rPr sz="2400" dirty="0">
                <a:solidFill>
                  <a:srgbClr val="174097"/>
                </a:solidFill>
                <a:latin typeface="Arial"/>
                <a:cs typeface="Arial"/>
              </a:rPr>
              <a:t>●	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备份库、表必须以</a:t>
            </a:r>
            <a:r>
              <a:rPr sz="2400" spc="-5" dirty="0">
                <a:solidFill>
                  <a:srgbClr val="000063"/>
                </a:solidFill>
                <a:latin typeface="Arial"/>
                <a:cs typeface="Arial"/>
              </a:rPr>
              <a:t>ba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k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为前缀，</a:t>
            </a:r>
            <a:r>
              <a:rPr sz="2400" spc="-10" dirty="0">
                <a:solidFill>
                  <a:srgbClr val="000063"/>
                </a:solidFill>
                <a:latin typeface="SimSun"/>
                <a:cs typeface="SimSun"/>
              </a:rPr>
              <a:t>并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以日期为后缀</a:t>
            </a:r>
            <a:endParaRPr sz="2400">
              <a:latin typeface="SimSun"/>
              <a:cs typeface="SimSun"/>
            </a:endParaRPr>
          </a:p>
          <a:p>
            <a:pPr marL="355600" marR="140335" indent="-343535">
              <a:lnSpc>
                <a:spcPct val="100000"/>
              </a:lnSpc>
              <a:spcBef>
                <a:spcPts val="1150"/>
              </a:spcBef>
              <a:tabLst>
                <a:tab pos="355600" algn="l"/>
              </a:tabLst>
            </a:pPr>
            <a:r>
              <a:rPr sz="2400" dirty="0">
                <a:solidFill>
                  <a:srgbClr val="174097"/>
                </a:solidFill>
                <a:latin typeface="Arial"/>
                <a:cs typeface="Arial"/>
              </a:rPr>
              <a:t>●	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库名、表名、字段名禁止使用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MySQL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保留字（如不 </a:t>
            </a:r>
            <a:r>
              <a:rPr sz="2400" spc="-5" dirty="0">
                <a:solidFill>
                  <a:srgbClr val="000063"/>
                </a:solidFill>
                <a:latin typeface="SimSun"/>
                <a:cs typeface="SimSun"/>
              </a:rPr>
              <a:t>确认某些单词是否关键字，只需要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在</a:t>
            </a:r>
            <a:r>
              <a:rPr sz="2400" dirty="0">
                <a:solidFill>
                  <a:srgbClr val="000063"/>
                </a:solidFill>
                <a:latin typeface="Arial"/>
                <a:cs typeface="Arial"/>
              </a:rPr>
              <a:t>ID</a:t>
            </a:r>
            <a:r>
              <a:rPr sz="2400" spc="-10" dirty="0">
                <a:solidFill>
                  <a:srgbClr val="000063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000063"/>
                </a:solidFill>
                <a:latin typeface="SimSun"/>
                <a:cs typeface="SimSun"/>
              </a:rPr>
              <a:t>中输入看代 </a:t>
            </a:r>
            <a:r>
              <a:rPr sz="2400" dirty="0">
                <a:solidFill>
                  <a:srgbClr val="000063"/>
                </a:solidFill>
                <a:latin typeface="SimSun"/>
                <a:cs typeface="SimSun"/>
              </a:rPr>
              <a:t>码是否高亮即可）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821</TotalTime>
  <Words>977</Words>
  <Application>Microsoft Office PowerPoint</Application>
  <PresentationFormat>全屏显示(4:3)</PresentationFormat>
  <Paragraphs>330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5" baseType="lpstr">
      <vt:lpstr>Microsoft JhengHei</vt:lpstr>
      <vt:lpstr>宋体</vt:lpstr>
      <vt:lpstr>宋体</vt:lpstr>
      <vt:lpstr>微软雅黑</vt:lpstr>
      <vt:lpstr>Arial</vt:lpstr>
      <vt:lpstr>Calibri</vt:lpstr>
      <vt:lpstr>Times New Roman</vt:lpstr>
      <vt:lpstr>Wingdings</vt:lpstr>
      <vt:lpstr>Office Theme</vt:lpstr>
      <vt:lpstr>MySQL设计与开发军规</vt:lpstr>
      <vt:lpstr>前言-Mysql体系结构</vt:lpstr>
      <vt:lpstr>connect</vt:lpstr>
      <vt:lpstr>Select </vt:lpstr>
      <vt:lpstr>Insert into</vt:lpstr>
      <vt:lpstr>update</vt:lpstr>
      <vt:lpstr>Delete </vt:lpstr>
      <vt:lpstr>命名规范</vt:lpstr>
      <vt:lpstr>命名规范</vt:lpstr>
      <vt:lpstr>命名规范</vt:lpstr>
      <vt:lpstr>设计规范</vt:lpstr>
      <vt:lpstr>设计规范</vt:lpstr>
      <vt:lpstr>设计规范</vt:lpstr>
      <vt:lpstr>设计规范</vt:lpstr>
      <vt:lpstr>设计规范-总结</vt:lpstr>
      <vt:lpstr>命名规范</vt:lpstr>
      <vt:lpstr>开发规范</vt:lpstr>
      <vt:lpstr>开发规范</vt:lpstr>
      <vt:lpstr>开发规范</vt:lpstr>
      <vt:lpstr>开发规范-小结</vt:lpstr>
      <vt:lpstr>命名规范</vt:lpstr>
      <vt:lpstr>最佳实践</vt:lpstr>
      <vt:lpstr>最佳实践</vt:lpstr>
      <vt:lpstr>最佳实践</vt:lpstr>
      <vt:lpstr>最佳实践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例5：打散大批量更新 </vt:lpstr>
      <vt:lpstr>例6：字符列类型不匹配</vt:lpstr>
      <vt:lpstr>例7：左边字段运算</vt:lpstr>
      <vt:lpstr>例8：左边字段运算</vt:lpstr>
      <vt:lpstr>例9：group by与 ORACLE 区别</vt:lpstr>
      <vt:lpstr>例10 ||与 ORACLE 区别</vt:lpstr>
      <vt:lpstr>例11  除数为0与 ORACLE 区别</vt:lpstr>
      <vt:lpstr>命名规范</vt:lpstr>
      <vt:lpstr>分库分表</vt:lpstr>
      <vt:lpstr>分库分表</vt:lpstr>
      <vt:lpstr>云解决方案</vt:lpstr>
      <vt:lpstr>Mycat 横空出世-架构图</vt:lpstr>
      <vt:lpstr>Mycat 横空出世</vt:lpstr>
      <vt:lpstr>命名规范</vt:lpstr>
      <vt:lpstr>Oracle与MySQL的差异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邹舟</dc:creator>
  <cp:lastModifiedBy>林金曙</cp:lastModifiedBy>
  <cp:revision>40</cp:revision>
  <dcterms:created xsi:type="dcterms:W3CDTF">2015-05-13T04:04:30Z</dcterms:created>
  <dcterms:modified xsi:type="dcterms:W3CDTF">2015-12-29T08:33:00Z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2015-05-05T00:00:00Z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2015-05-13T00:00:00Z</vt:filetime>
  </property>
</Properties>
</file>