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59" name="Shape 59"/>
        <p:cNvGrpSpPr/>
        <p:nvPr/>
      </p:nvGrpSpPr>
      <p:grpSpPr>
        <a:xfrm>
          <a:off x="0" y="0"/>
          <a:ext cx="0" cy="0"/>
          <a:chOff x="0" y="0"/>
          <a:chExt cx="0" cy="0"/>
        </a:xfrm>
      </p:grpSpPr>
      <p:sp>
        <p:nvSpPr>
          <p:cNvPr id="60" name="Google Shape;60;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Introdução</a:t>
            </a:r>
            <a:endParaRPr/>
          </a:p>
        </p:txBody>
      </p:sp>
      <p:sp>
        <p:nvSpPr>
          <p:cNvPr id="102" name="Google Shape;102;p1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LINGUAGEM JAVA</a:t>
            </a:r>
            <a:endParaRPr/>
          </a:p>
        </p:txBody>
      </p:sp>
      <p:pic>
        <p:nvPicPr>
          <p:cNvPr descr="Duke, o mascote do Java" id="103" name="Google Shape;103;p13"/>
          <p:cNvPicPr preferRelativeResize="0"/>
          <p:nvPr/>
        </p:nvPicPr>
        <p:blipFill rotWithShape="1">
          <a:blip r:embed="rId3">
            <a:alphaModFix/>
          </a:blip>
          <a:srcRect b="0" l="0" r="0" t="0"/>
          <a:stretch/>
        </p:blipFill>
        <p:spPr>
          <a:xfrm>
            <a:off x="8437664" y="1688918"/>
            <a:ext cx="1428750" cy="2571750"/>
          </a:xfrm>
          <a:prstGeom prst="rect">
            <a:avLst/>
          </a:prstGeom>
          <a:noFill/>
          <a:ln>
            <a:noFill/>
          </a:ln>
        </p:spPr>
      </p:pic>
      <p:sp>
        <p:nvSpPr>
          <p:cNvPr id="104" name="Google Shape;104;p13"/>
          <p:cNvSpPr txBox="1"/>
          <p:nvPr/>
        </p:nvSpPr>
        <p:spPr>
          <a:xfrm>
            <a:off x="10015268" y="2173857"/>
            <a:ext cx="1888659" cy="3770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3900" u="none" cap="none" strike="noStrike">
                <a:solidFill>
                  <a:srgbClr val="F4B469"/>
                </a:solidFill>
                <a:latin typeface="Arial"/>
                <a:ea typeface="Arial"/>
                <a:cs typeface="Arial"/>
                <a:sym typeface="Arial"/>
              </a:rPr>
              <a:t>1</a:t>
            </a:r>
            <a:endParaRPr b="1" sz="23900">
              <a:solidFill>
                <a:srgbClr val="F4B46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JVM, JRE ou JDK</a:t>
            </a:r>
            <a:endParaRPr/>
          </a:p>
        </p:txBody>
      </p:sp>
      <p:sp>
        <p:nvSpPr>
          <p:cNvPr id="181" name="Google Shape;181;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JVM = apenas a virtual machine, obtida ao fazer o download do JRE ou JDK</a:t>
            </a:r>
            <a:endParaRPr/>
          </a:p>
          <a:p>
            <a:pPr indent="-127000" lvl="0" marL="91440" rtl="0" algn="l">
              <a:lnSpc>
                <a:spcPct val="90000"/>
              </a:lnSpc>
              <a:spcBef>
                <a:spcPts val="1400"/>
              </a:spcBef>
              <a:spcAft>
                <a:spcPts val="0"/>
              </a:spcAft>
              <a:buSzPts val="2000"/>
              <a:buChar char=" "/>
            </a:pPr>
            <a:r>
              <a:rPr lang="en-US"/>
              <a:t>JRE = </a:t>
            </a:r>
            <a:r>
              <a:rPr b="1" lang="en-US"/>
              <a:t>Java Runtime Environment</a:t>
            </a:r>
            <a:r>
              <a:rPr lang="en-US"/>
              <a:t>, ambiente de execução Java, formado pela JVM e bibliotecas, tudo o que é necessário para executar uma aplicação Java. O JRE é utilizado por usuários de aplicações Java</a:t>
            </a:r>
            <a:endParaRPr/>
          </a:p>
          <a:p>
            <a:pPr indent="-127000" lvl="0" marL="91440" rtl="0" algn="l">
              <a:lnSpc>
                <a:spcPct val="90000"/>
              </a:lnSpc>
              <a:spcBef>
                <a:spcPts val="1400"/>
              </a:spcBef>
              <a:spcAft>
                <a:spcPts val="0"/>
              </a:spcAft>
              <a:buSzPts val="2000"/>
              <a:buChar char=" "/>
            </a:pPr>
            <a:r>
              <a:rPr lang="en-US"/>
              <a:t>JDK = </a:t>
            </a:r>
            <a:r>
              <a:rPr b="1" lang="en-US"/>
              <a:t>Java Development Kit</a:t>
            </a:r>
            <a:r>
              <a:rPr lang="en-US"/>
              <a:t>: Kit de desenvolvimento, para programadores. O JDK do Java SE (Standard Edition) é formado pela JRE somado a ferramentas, como o compilador.</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Primeiro programa em Java</a:t>
            </a:r>
            <a:br>
              <a:rPr lang="en-US"/>
            </a:br>
            <a:r>
              <a:rPr lang="en-US" sz="3600"/>
              <a:t>Como funciona?</a:t>
            </a:r>
            <a:endParaRPr/>
          </a:p>
        </p:txBody>
      </p:sp>
      <p:pic>
        <p:nvPicPr>
          <p:cNvPr id="187" name="Google Shape;187;p23"/>
          <p:cNvPicPr preferRelativeResize="0"/>
          <p:nvPr>
            <p:ph idx="1" type="body"/>
          </p:nvPr>
        </p:nvPicPr>
        <p:blipFill rotWithShape="1">
          <a:blip r:embed="rId3">
            <a:alphaModFix/>
          </a:blip>
          <a:srcRect b="0" l="0" r="0" t="0"/>
          <a:stretch/>
        </p:blipFill>
        <p:spPr>
          <a:xfrm>
            <a:off x="1601788" y="3076575"/>
            <a:ext cx="9048750" cy="1562100"/>
          </a:xfrm>
          <a:prstGeom prst="rect">
            <a:avLst/>
          </a:prstGeom>
          <a:noFill/>
          <a:ln>
            <a:noFill/>
          </a:ln>
        </p:spPr>
      </p:pic>
      <p:sp>
        <p:nvSpPr>
          <p:cNvPr id="188" name="Google Shape;188;p23"/>
          <p:cNvSpPr txBox="1"/>
          <p:nvPr/>
        </p:nvSpPr>
        <p:spPr>
          <a:xfrm>
            <a:off x="1404730" y="4782344"/>
            <a:ext cx="2941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javac MyProgram.java</a:t>
            </a:r>
            <a:endParaRPr sz="180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Primeiro programa em Java</a:t>
            </a:r>
            <a:endParaRPr/>
          </a:p>
        </p:txBody>
      </p:sp>
      <p:sp>
        <p:nvSpPr>
          <p:cNvPr id="194" name="Google Shape;194;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O compilador Java ou javac pode ser utilizado via prompt de comando para compilar um programa Java</a:t>
            </a:r>
            <a:endParaRPr/>
          </a:p>
          <a:p>
            <a:pPr indent="-182880" lvl="1" marL="384048" rtl="0" algn="l">
              <a:lnSpc>
                <a:spcPct val="90000"/>
              </a:lnSpc>
              <a:spcBef>
                <a:spcPts val="400"/>
              </a:spcBef>
              <a:spcAft>
                <a:spcPts val="0"/>
              </a:spcAft>
              <a:buSzPts val="1800"/>
              <a:buChar char="◦"/>
            </a:pPr>
            <a:r>
              <a:rPr lang="en-US"/>
              <a:t>javac nomedoprograma.java</a:t>
            </a:r>
            <a:endParaRPr/>
          </a:p>
          <a:p>
            <a:pPr indent="-127000" lvl="0" marL="91440" rtl="0" algn="l">
              <a:lnSpc>
                <a:spcPct val="90000"/>
              </a:lnSpc>
              <a:spcBef>
                <a:spcPts val="1600"/>
              </a:spcBef>
              <a:spcAft>
                <a:spcPts val="0"/>
              </a:spcAft>
              <a:buSzPts val="2000"/>
              <a:buChar char=" "/>
            </a:pPr>
            <a:r>
              <a:rPr lang="en-US"/>
              <a:t>O comando anterior vai gerar os bytecodes, que irão fazer parte de um arquivo de mesmo nome do fonte, com a extensão . class</a:t>
            </a:r>
            <a:endParaRPr/>
          </a:p>
          <a:p>
            <a:pPr indent="-182880" lvl="1" marL="384048" rtl="0" algn="l">
              <a:lnSpc>
                <a:spcPct val="90000"/>
              </a:lnSpc>
              <a:spcBef>
                <a:spcPts val="400"/>
              </a:spcBef>
              <a:spcAft>
                <a:spcPts val="0"/>
              </a:spcAft>
              <a:buSzPts val="1800"/>
              <a:buChar char="◦"/>
            </a:pPr>
            <a:r>
              <a:rPr lang="en-US"/>
              <a:t>nomedoprograma.class</a:t>
            </a:r>
            <a:endParaRPr/>
          </a:p>
          <a:p>
            <a:pPr indent="-127000" lvl="0" marL="91440" rtl="0" algn="l">
              <a:lnSpc>
                <a:spcPct val="90000"/>
              </a:lnSpc>
              <a:spcBef>
                <a:spcPts val="1600"/>
              </a:spcBef>
              <a:spcAft>
                <a:spcPts val="0"/>
              </a:spcAft>
              <a:buSzPts val="2000"/>
              <a:buChar char=" "/>
            </a:pPr>
            <a:r>
              <a:rPr lang="en-US"/>
              <a:t>Para executar o programa é utilizado o commando java, contudo o nome do arquivo que contém os bytecodes não pode ser usado com a sua extensão. Assim: </a:t>
            </a:r>
            <a:endParaRPr/>
          </a:p>
          <a:p>
            <a:pPr indent="-182880" lvl="1" marL="384048" rtl="0" algn="l">
              <a:lnSpc>
                <a:spcPct val="90000"/>
              </a:lnSpc>
              <a:spcBef>
                <a:spcPts val="400"/>
              </a:spcBef>
              <a:spcAft>
                <a:spcPts val="0"/>
              </a:spcAft>
              <a:buSzPts val="1800"/>
              <a:buChar char="◦"/>
            </a:pPr>
            <a:r>
              <a:rPr lang="en-US"/>
              <a:t>java nomedoprograma</a:t>
            </a:r>
            <a:endParaRPr/>
          </a:p>
          <a:p>
            <a:pPr indent="-68579" lvl="1" marL="384048" rtl="0" algn="l">
              <a:lnSpc>
                <a:spcPct val="90000"/>
              </a:lnSpc>
              <a:spcBef>
                <a:spcPts val="600"/>
              </a:spcBef>
              <a:spcAft>
                <a:spcPts val="0"/>
              </a:spcAft>
              <a:buSzPts val="1800"/>
              <a:buNone/>
            </a:pPr>
            <a:r>
              <a:t/>
            </a:r>
            <a:endParaRPr/>
          </a:p>
          <a:p>
            <a:pPr indent="0" lvl="0" marL="0" rtl="0" algn="l">
              <a:lnSpc>
                <a:spcPct val="90000"/>
              </a:lnSpc>
              <a:spcBef>
                <a:spcPts val="16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nvSpPr>
        <p:spPr>
          <a:xfrm>
            <a:off x="1097280" y="2484408"/>
            <a:ext cx="6010886" cy="1630392"/>
          </a:xfrm>
          <a:prstGeom prst="rect">
            <a:avLst/>
          </a:prstGeom>
          <a:solidFill>
            <a:srgbClr val="FBE6C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Primeiro programa em Java</a:t>
            </a:r>
            <a:endParaRPr/>
          </a:p>
        </p:txBody>
      </p:sp>
      <p:sp>
        <p:nvSpPr>
          <p:cNvPr id="201" name="Google Shape;201;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539" lvl="0" marL="91440" rtl="0" algn="l">
              <a:lnSpc>
                <a:spcPct val="90000"/>
              </a:lnSpc>
              <a:spcBef>
                <a:spcPts val="0"/>
              </a:spcBef>
              <a:spcAft>
                <a:spcPts val="0"/>
              </a:spcAft>
              <a:buSzPts val="1400"/>
              <a:buNone/>
            </a:pPr>
            <a:r>
              <a:t/>
            </a:r>
            <a:endParaRPr sz="1400">
              <a:latin typeface="Courier New"/>
              <a:ea typeface="Courier New"/>
              <a:cs typeface="Courier New"/>
              <a:sym typeface="Courier New"/>
            </a:endParaRPr>
          </a:p>
          <a:p>
            <a:pPr indent="-2539" lvl="0" marL="91440" rtl="0" algn="l">
              <a:lnSpc>
                <a:spcPct val="90000"/>
              </a:lnSpc>
              <a:spcBef>
                <a:spcPts val="1400"/>
              </a:spcBef>
              <a:spcAft>
                <a:spcPts val="0"/>
              </a:spcAft>
              <a:buSzPts val="1400"/>
              <a:buNone/>
            </a:pPr>
            <a:r>
              <a:t/>
            </a:r>
            <a:endParaRPr sz="1400">
              <a:latin typeface="Courier New"/>
              <a:ea typeface="Courier New"/>
              <a:cs typeface="Courier New"/>
              <a:sym typeface="Courier New"/>
            </a:endParaRPr>
          </a:p>
          <a:p>
            <a:pPr indent="-101600" lvl="0" marL="91440" rtl="0" algn="l">
              <a:lnSpc>
                <a:spcPct val="90000"/>
              </a:lnSpc>
              <a:spcBef>
                <a:spcPts val="1400"/>
              </a:spcBef>
              <a:spcAft>
                <a:spcPts val="0"/>
              </a:spcAft>
              <a:buSzPts val="1600"/>
              <a:buChar char=" "/>
            </a:pPr>
            <a:r>
              <a:rPr lang="en-US" sz="1600">
                <a:latin typeface="Courier New"/>
                <a:ea typeface="Courier New"/>
                <a:cs typeface="Courier New"/>
                <a:sym typeface="Courier New"/>
              </a:rPr>
              <a:t>public class HelloWorld {</a:t>
            </a:r>
            <a:endParaRPr sz="1600">
              <a:latin typeface="Courier New"/>
              <a:ea typeface="Courier New"/>
              <a:cs typeface="Courier New"/>
              <a:sym typeface="Courier New"/>
            </a:endParaRPr>
          </a:p>
          <a:p>
            <a:pPr indent="0" lvl="2" marL="384048" rtl="0" algn="l">
              <a:lnSpc>
                <a:spcPct val="90000"/>
              </a:lnSpc>
              <a:spcBef>
                <a:spcPts val="400"/>
              </a:spcBef>
              <a:spcAft>
                <a:spcPts val="0"/>
              </a:spcAft>
              <a:buSzPts val="1600"/>
              <a:buNone/>
            </a:pPr>
            <a:r>
              <a:rPr lang="en-US" sz="1600">
                <a:latin typeface="Courier New"/>
                <a:ea typeface="Courier New"/>
                <a:cs typeface="Courier New"/>
                <a:sym typeface="Courier New"/>
              </a:rPr>
              <a:t>	public static void main(String args[]) {</a:t>
            </a:r>
            <a:endParaRPr/>
          </a:p>
          <a:p>
            <a:pPr indent="0" lvl="2" marL="384048" rtl="0" algn="l">
              <a:lnSpc>
                <a:spcPct val="90000"/>
              </a:lnSpc>
              <a:spcBef>
                <a:spcPts val="600"/>
              </a:spcBef>
              <a:spcAft>
                <a:spcPts val="0"/>
              </a:spcAft>
              <a:buSzPts val="1600"/>
              <a:buNone/>
            </a:pPr>
            <a:r>
              <a:rPr lang="en-US" sz="1600">
                <a:latin typeface="Courier New"/>
                <a:ea typeface="Courier New"/>
                <a:cs typeface="Courier New"/>
                <a:sym typeface="Courier New"/>
              </a:rPr>
              <a:t>		System.out.println(“Olá Java!”);</a:t>
            </a:r>
            <a:endParaRPr/>
          </a:p>
          <a:p>
            <a:pPr indent="0" lvl="2" marL="384048" rtl="0" algn="l">
              <a:lnSpc>
                <a:spcPct val="90000"/>
              </a:lnSpc>
              <a:spcBef>
                <a:spcPts val="600"/>
              </a:spcBef>
              <a:spcAft>
                <a:spcPts val="0"/>
              </a:spcAft>
              <a:buSzPts val="1600"/>
              <a:buNone/>
            </a:pPr>
            <a:r>
              <a:rPr lang="en-US" sz="1600">
                <a:latin typeface="Courier New"/>
                <a:ea typeface="Courier New"/>
                <a:cs typeface="Courier New"/>
                <a:sym typeface="Courier New"/>
              </a:rPr>
              <a:t>	}</a:t>
            </a:r>
            <a:endParaRPr/>
          </a:p>
          <a:p>
            <a:pPr indent="-182880" lvl="1" marL="292608" rtl="0" algn="l">
              <a:lnSpc>
                <a:spcPct val="90000"/>
              </a:lnSpc>
              <a:spcBef>
                <a:spcPts val="600"/>
              </a:spcBef>
              <a:spcAft>
                <a:spcPts val="0"/>
              </a:spcAft>
              <a:buSzPts val="16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Por que usar Java?</a:t>
            </a:r>
            <a:endParaRPr/>
          </a:p>
        </p:txBody>
      </p:sp>
      <p:sp>
        <p:nvSpPr>
          <p:cNvPr id="207" name="Google Shape;207;p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10000"/>
          </a:bodyPr>
          <a:lstStyle/>
          <a:p>
            <a:pPr indent="-117475" lvl="0" marL="91440" rtl="0" algn="l">
              <a:lnSpc>
                <a:spcPct val="90000"/>
              </a:lnSpc>
              <a:spcBef>
                <a:spcPts val="0"/>
              </a:spcBef>
              <a:spcAft>
                <a:spcPts val="0"/>
              </a:spcAft>
              <a:buSzPct val="100000"/>
              <a:buChar char=" "/>
            </a:pPr>
            <a:r>
              <a:rPr b="1" lang="en-US"/>
              <a:t>A extensa família Java</a:t>
            </a:r>
            <a:endParaRPr/>
          </a:p>
          <a:p>
            <a:pPr indent="-182879" lvl="1" marL="384048" rtl="0" algn="l">
              <a:lnSpc>
                <a:spcPct val="90000"/>
              </a:lnSpc>
              <a:spcBef>
                <a:spcPts val="400"/>
              </a:spcBef>
              <a:spcAft>
                <a:spcPts val="0"/>
              </a:spcAft>
              <a:buSzPct val="100000"/>
              <a:buChar char="◦"/>
            </a:pPr>
            <a:r>
              <a:rPr b="1" lang="en-US"/>
              <a:t>JSE</a:t>
            </a:r>
            <a:r>
              <a:rPr lang="en-US"/>
              <a:t>: Java Standard Edition é a versão básica do Java com ela é possível desenvolver diversos aplicativos para desktop. Base para se aprofundar nesta plataforma. Existem pacotes para se desenvolver programas em console ou, por exemplo, Swing que se pode desenvolver software com interface gráfica.</a:t>
            </a:r>
            <a:endParaRPr/>
          </a:p>
          <a:p>
            <a:pPr indent="-182879" lvl="1" marL="384048" rtl="0" algn="l">
              <a:lnSpc>
                <a:spcPct val="90000"/>
              </a:lnSpc>
              <a:spcBef>
                <a:spcPts val="600"/>
              </a:spcBef>
              <a:spcAft>
                <a:spcPts val="0"/>
              </a:spcAft>
              <a:buSzPct val="100000"/>
              <a:buChar char="◦"/>
            </a:pPr>
            <a:r>
              <a:rPr b="1" lang="en-US"/>
              <a:t>JME</a:t>
            </a:r>
            <a:r>
              <a:rPr lang="en-US"/>
              <a:t>: Java Micro Edition é a plataforma voltada para o desenvolvimento de embarcados e dispositivos móveis, atualmente essa plataforma é muito popular entre os celulares. </a:t>
            </a:r>
            <a:endParaRPr/>
          </a:p>
          <a:p>
            <a:pPr indent="-182879" lvl="1" marL="384048" rtl="0" algn="l">
              <a:lnSpc>
                <a:spcPct val="90000"/>
              </a:lnSpc>
              <a:spcBef>
                <a:spcPts val="600"/>
              </a:spcBef>
              <a:spcAft>
                <a:spcPts val="0"/>
              </a:spcAft>
              <a:buSzPct val="100000"/>
              <a:buChar char="◦"/>
            </a:pPr>
            <a:r>
              <a:rPr b="1" lang="en-US"/>
              <a:t>Java TV</a:t>
            </a:r>
            <a:r>
              <a:rPr lang="en-US"/>
              <a:t>: Dentro da plataforma JME, o Java TV traz uma API que ter permite o desenvolvimento para a Televisão Digital com recursos como fluxo de áudio e vídeo, acesso aos dados nos canais de transmissão, sincronia das mídias dentre outros. Esta tecnologia veio a ser amplamente estudada e desenvolvida após a definição do padrão de televisão digital brasileiro.</a:t>
            </a:r>
            <a:endParaRPr/>
          </a:p>
          <a:p>
            <a:pPr indent="-182879" lvl="1" marL="384048" rtl="0" algn="l">
              <a:lnSpc>
                <a:spcPct val="90000"/>
              </a:lnSpc>
              <a:spcBef>
                <a:spcPts val="600"/>
              </a:spcBef>
              <a:spcAft>
                <a:spcPts val="0"/>
              </a:spcAft>
              <a:buSzPct val="100000"/>
              <a:buChar char="◦"/>
            </a:pPr>
            <a:r>
              <a:rPr b="1" lang="en-US"/>
              <a:t>JEE</a:t>
            </a:r>
            <a:r>
              <a:rPr lang="en-US"/>
              <a:t>: Java Enterprise Edition é uma versão voltada para as empresas e para aplicativos web. Uma grande característica dessa plataforma é a necessidade de um servidor de aplicação. </a:t>
            </a:r>
            <a:endParaRPr/>
          </a:p>
          <a:p>
            <a:pPr indent="-182879" lvl="1" marL="384048" rtl="0" algn="l">
              <a:lnSpc>
                <a:spcPct val="90000"/>
              </a:lnSpc>
              <a:spcBef>
                <a:spcPts val="600"/>
              </a:spcBef>
              <a:spcAft>
                <a:spcPts val="0"/>
              </a:spcAft>
              <a:buSzPct val="100000"/>
              <a:buChar char="◦"/>
            </a:pPr>
            <a:r>
              <a:rPr b="1" lang="en-US"/>
              <a:t>Java Card</a:t>
            </a:r>
            <a:r>
              <a:rPr lang="en-US"/>
              <a:t>: Programação voltada para o desenvolvimento de cartões inteligentes.</a:t>
            </a:r>
            <a:endParaRPr/>
          </a:p>
          <a:p>
            <a:pPr indent="-182879" lvl="1" marL="384048" rtl="0" algn="l">
              <a:lnSpc>
                <a:spcPct val="90000"/>
              </a:lnSpc>
              <a:spcBef>
                <a:spcPts val="600"/>
              </a:spcBef>
              <a:spcAft>
                <a:spcPts val="0"/>
              </a:spcAft>
              <a:buSzPct val="100000"/>
              <a:buChar char="◦"/>
            </a:pPr>
            <a:r>
              <a:rPr b="1" lang="en-US"/>
              <a:t>Java FX</a:t>
            </a:r>
            <a:r>
              <a:rPr lang="en-US"/>
              <a:t>: Essa plataforma visa a criação da Internet rica, aplicações web com características de um programa tradicional de um desktop, em diversos dispositivos (desktop, browser, telefone celulares, TVs, video-games, Blu-rays players etc.).</a:t>
            </a:r>
            <a:endParaRPr/>
          </a:p>
          <a:p>
            <a:pPr indent="0" lvl="0" marL="91440" rtl="0" algn="l">
              <a:lnSpc>
                <a:spcPct val="90000"/>
              </a:lnSpc>
              <a:spcBef>
                <a:spcPts val="1600"/>
              </a:spcBef>
              <a:spcAft>
                <a:spcPts val="0"/>
              </a:spcAft>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 Plataforma Java SE</a:t>
            </a:r>
            <a:endParaRPr/>
          </a:p>
        </p:txBody>
      </p:sp>
      <p:pic>
        <p:nvPicPr>
          <p:cNvPr descr="Java Conceptual Design - Java Technologies" id="213" name="Google Shape;213;p27"/>
          <p:cNvPicPr preferRelativeResize="0"/>
          <p:nvPr>
            <p:ph idx="1" type="body"/>
          </p:nvPr>
        </p:nvPicPr>
        <p:blipFill rotWithShape="1">
          <a:blip r:embed="rId3">
            <a:alphaModFix/>
          </a:blip>
          <a:srcRect b="0" l="0" r="0" t="0"/>
          <a:stretch/>
        </p:blipFill>
        <p:spPr>
          <a:xfrm>
            <a:off x="3511826" y="1866533"/>
            <a:ext cx="5707954" cy="41737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O uso do Java na Atualidade</a:t>
            </a:r>
            <a:endParaRPr/>
          </a:p>
        </p:txBody>
      </p:sp>
      <p:pic>
        <p:nvPicPr>
          <p:cNvPr descr="https://pplware.sapo.pt/wp-content/uploads/2017/03/tiobe_00-720x320.jpg" id="219" name="Google Shape;219;p28"/>
          <p:cNvPicPr preferRelativeResize="0"/>
          <p:nvPr>
            <p:ph idx="1" type="body"/>
          </p:nvPr>
        </p:nvPicPr>
        <p:blipFill rotWithShape="1">
          <a:blip r:embed="rId3">
            <a:alphaModFix/>
          </a:blip>
          <a:srcRect b="0" l="0" r="0" t="0"/>
          <a:stretch/>
        </p:blipFill>
        <p:spPr>
          <a:xfrm>
            <a:off x="1605481" y="2314962"/>
            <a:ext cx="7407889" cy="3292395"/>
          </a:xfrm>
          <a:prstGeom prst="rect">
            <a:avLst/>
          </a:prstGeom>
          <a:noFill/>
          <a:ln>
            <a:noFill/>
          </a:ln>
        </p:spPr>
      </p:pic>
      <p:sp>
        <p:nvSpPr>
          <p:cNvPr id="220" name="Google Shape;220;p28"/>
          <p:cNvSpPr txBox="1"/>
          <p:nvPr/>
        </p:nvSpPr>
        <p:spPr>
          <a:xfrm>
            <a:off x="1216325" y="1841495"/>
            <a:ext cx="14585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latin typeface="Calibri"/>
                <a:ea typeface="Calibri"/>
                <a:cs typeface="Calibri"/>
                <a:sym typeface="Calibri"/>
              </a:rPr>
              <a:t>Popularidade</a:t>
            </a:r>
            <a:endParaRPr b="1" sz="1800">
              <a:solidFill>
                <a:srgbClr val="3F3F3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Popularidade das Linguagens de Programação (2002 a 2016)</a:t>
            </a:r>
            <a:endParaRPr/>
          </a:p>
        </p:txBody>
      </p:sp>
      <p:pic>
        <p:nvPicPr>
          <p:cNvPr descr="https://pplware.sapo.pt/wp-content/uploads/2017/03/Tiobe-720x350.jpg" id="226" name="Google Shape;226;p29"/>
          <p:cNvPicPr preferRelativeResize="0"/>
          <p:nvPr>
            <p:ph idx="1" type="body"/>
          </p:nvPr>
        </p:nvPicPr>
        <p:blipFill rotWithShape="1">
          <a:blip r:embed="rId3">
            <a:alphaModFix/>
          </a:blip>
          <a:srcRect b="0" l="0" r="0" t="0"/>
          <a:stretch/>
        </p:blipFill>
        <p:spPr>
          <a:xfrm>
            <a:off x="2697163" y="2190750"/>
            <a:ext cx="6858000" cy="333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Por que usar Java?</a:t>
            </a:r>
            <a:endParaRPr/>
          </a:p>
        </p:txBody>
      </p:sp>
      <p:sp>
        <p:nvSpPr>
          <p:cNvPr id="232" name="Google Shape;232;p3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10000"/>
          </a:bodyPr>
          <a:lstStyle/>
          <a:p>
            <a:pPr indent="-117475" lvl="0" marL="91440" rtl="0" algn="l">
              <a:lnSpc>
                <a:spcPct val="90000"/>
              </a:lnSpc>
              <a:spcBef>
                <a:spcPts val="0"/>
              </a:spcBef>
              <a:spcAft>
                <a:spcPts val="0"/>
              </a:spcAft>
              <a:buSzPct val="100000"/>
              <a:buChar char=" "/>
            </a:pPr>
            <a:r>
              <a:rPr lang="en-US"/>
              <a:t>Orientada a objetos</a:t>
            </a:r>
            <a:endParaRPr/>
          </a:p>
          <a:p>
            <a:pPr indent="-117475" lvl="0" marL="91440" rtl="0" algn="l">
              <a:lnSpc>
                <a:spcPct val="90000"/>
              </a:lnSpc>
              <a:spcBef>
                <a:spcPts val="1400"/>
              </a:spcBef>
              <a:spcAft>
                <a:spcPts val="0"/>
              </a:spcAft>
              <a:buSzPct val="100000"/>
              <a:buChar char=" "/>
            </a:pPr>
            <a:r>
              <a:rPr lang="en-US"/>
              <a:t>Compilada e interpretada</a:t>
            </a:r>
            <a:endParaRPr/>
          </a:p>
          <a:p>
            <a:pPr indent="-182879" lvl="1" marL="384048" rtl="0" algn="l">
              <a:lnSpc>
                <a:spcPct val="90000"/>
              </a:lnSpc>
              <a:spcBef>
                <a:spcPts val="400"/>
              </a:spcBef>
              <a:spcAft>
                <a:spcPts val="0"/>
              </a:spcAft>
              <a:buSzPct val="100000"/>
              <a:buChar char="◦"/>
            </a:pPr>
            <a:r>
              <a:rPr lang="en-US"/>
              <a:t>JVM (Java Virtual Machine)</a:t>
            </a:r>
            <a:endParaRPr/>
          </a:p>
          <a:p>
            <a:pPr indent="-117475" lvl="0" marL="91440" rtl="0" algn="l">
              <a:lnSpc>
                <a:spcPct val="90000"/>
              </a:lnSpc>
              <a:spcBef>
                <a:spcPts val="1600"/>
              </a:spcBef>
              <a:spcAft>
                <a:spcPts val="0"/>
              </a:spcAft>
              <a:buSzPct val="100000"/>
              <a:buChar char=" "/>
            </a:pPr>
            <a:r>
              <a:rPr lang="en-US"/>
              <a:t>Fortemente tipada</a:t>
            </a:r>
            <a:endParaRPr/>
          </a:p>
          <a:p>
            <a:pPr indent="-117475" lvl="0" marL="91440" rtl="0" algn="l">
              <a:lnSpc>
                <a:spcPct val="90000"/>
              </a:lnSpc>
              <a:spcBef>
                <a:spcPts val="1400"/>
              </a:spcBef>
              <a:spcAft>
                <a:spcPts val="0"/>
              </a:spcAft>
              <a:buSzPct val="100000"/>
              <a:buChar char=" "/>
            </a:pPr>
            <a:r>
              <a:rPr lang="en-US"/>
              <a:t>Case Sensitive</a:t>
            </a:r>
            <a:endParaRPr/>
          </a:p>
          <a:p>
            <a:pPr indent="-117475" lvl="0" marL="91440" rtl="0" algn="l">
              <a:lnSpc>
                <a:spcPct val="90000"/>
              </a:lnSpc>
              <a:spcBef>
                <a:spcPts val="1400"/>
              </a:spcBef>
              <a:spcAft>
                <a:spcPts val="0"/>
              </a:spcAft>
              <a:buSzPct val="100000"/>
              <a:buChar char=" "/>
            </a:pPr>
            <a:r>
              <a:rPr lang="en-US"/>
              <a:t>Portável</a:t>
            </a:r>
            <a:endParaRPr/>
          </a:p>
          <a:p>
            <a:pPr indent="-182879" lvl="1" marL="384048" rtl="0" algn="l">
              <a:lnSpc>
                <a:spcPct val="90000"/>
              </a:lnSpc>
              <a:spcBef>
                <a:spcPts val="400"/>
              </a:spcBef>
              <a:spcAft>
                <a:spcPts val="0"/>
              </a:spcAft>
              <a:buSzPct val="100000"/>
              <a:buChar char="◦"/>
            </a:pPr>
            <a:r>
              <a:rPr lang="en-US"/>
              <a:t>Write once, run anywhere</a:t>
            </a:r>
            <a:endParaRPr/>
          </a:p>
          <a:p>
            <a:pPr indent="-117475" lvl="0" marL="91440" rtl="0" algn="l">
              <a:lnSpc>
                <a:spcPct val="90000"/>
              </a:lnSpc>
              <a:spcBef>
                <a:spcPts val="1600"/>
              </a:spcBef>
              <a:spcAft>
                <a:spcPts val="0"/>
              </a:spcAft>
              <a:buSzPct val="100000"/>
              <a:buChar char=" "/>
            </a:pPr>
            <a:r>
              <a:rPr lang="en-US"/>
              <a:t>O compilador inibe erros grotescos</a:t>
            </a:r>
            <a:endParaRPr/>
          </a:p>
          <a:p>
            <a:pPr indent="-117475" lvl="0" marL="91440" rtl="0" algn="l">
              <a:lnSpc>
                <a:spcPct val="90000"/>
              </a:lnSpc>
              <a:spcBef>
                <a:spcPts val="1400"/>
              </a:spcBef>
              <a:spcAft>
                <a:spcPts val="0"/>
              </a:spcAft>
              <a:buSzPct val="100000"/>
              <a:buChar char=" "/>
            </a:pPr>
            <a:r>
              <a:rPr lang="en-US"/>
              <a:t>Desaloca memória automaticamente por meio de um “coletor de lixo”</a:t>
            </a:r>
            <a:endParaRPr/>
          </a:p>
          <a:p>
            <a:pPr indent="-117475" lvl="0" marL="91440" rtl="0" algn="l">
              <a:lnSpc>
                <a:spcPct val="90000"/>
              </a:lnSpc>
              <a:spcBef>
                <a:spcPts val="1400"/>
              </a:spcBef>
              <a:spcAft>
                <a:spcPts val="0"/>
              </a:spcAft>
              <a:buSzPct val="100000"/>
              <a:buChar char=" "/>
            </a:pPr>
            <a:r>
              <a:rPr lang="en-US"/>
              <a:t>Possui muitos recursos para programação em rede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Introdução</a:t>
            </a:r>
            <a:endParaRPr/>
          </a:p>
        </p:txBody>
      </p:sp>
      <p:sp>
        <p:nvSpPr>
          <p:cNvPr id="238" name="Google Shape;238;p3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LINGUAGEM JAVA</a:t>
            </a:r>
            <a:endParaRPr/>
          </a:p>
        </p:txBody>
      </p:sp>
      <p:pic>
        <p:nvPicPr>
          <p:cNvPr descr="Duke, o mascote do Java" id="239" name="Google Shape;239;p31"/>
          <p:cNvPicPr preferRelativeResize="0"/>
          <p:nvPr/>
        </p:nvPicPr>
        <p:blipFill rotWithShape="1">
          <a:blip r:embed="rId3">
            <a:alphaModFix/>
          </a:blip>
          <a:srcRect b="0" l="0" r="0" t="0"/>
          <a:stretch/>
        </p:blipFill>
        <p:spPr>
          <a:xfrm>
            <a:off x="8437664" y="1688918"/>
            <a:ext cx="1428750" cy="2571750"/>
          </a:xfrm>
          <a:prstGeom prst="rect">
            <a:avLst/>
          </a:prstGeom>
          <a:noFill/>
          <a:ln>
            <a:noFill/>
          </a:ln>
        </p:spPr>
      </p:pic>
      <p:sp>
        <p:nvSpPr>
          <p:cNvPr id="240" name="Google Shape;240;p31"/>
          <p:cNvSpPr txBox="1"/>
          <p:nvPr/>
        </p:nvSpPr>
        <p:spPr>
          <a:xfrm>
            <a:off x="10015268" y="2173857"/>
            <a:ext cx="1888659" cy="3770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3900">
                <a:solidFill>
                  <a:srgbClr val="F4B469"/>
                </a:solidFill>
                <a:latin typeface="Arial"/>
                <a:ea typeface="Arial"/>
                <a:cs typeface="Arial"/>
                <a:sym typeface="Arial"/>
              </a:rPr>
              <a:t>1</a:t>
            </a:r>
            <a:endParaRPr b="1" sz="23900">
              <a:solidFill>
                <a:srgbClr val="F4B46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FBFBF"/>
              </a:buClr>
              <a:buSzPts val="4800"/>
              <a:buFont typeface="Calibri"/>
              <a:buNone/>
            </a:pPr>
            <a:r>
              <a:rPr lang="en-US">
                <a:solidFill>
                  <a:srgbClr val="BFBFBF"/>
                </a:solidFill>
              </a:rPr>
              <a:t>Introdução à Linguagem Java</a:t>
            </a:r>
            <a:br>
              <a:rPr lang="en-US">
                <a:solidFill>
                  <a:srgbClr val="BFBFBF"/>
                </a:solidFill>
              </a:rPr>
            </a:br>
            <a:r>
              <a:rPr lang="en-US" sz="4000"/>
              <a:t>Origens</a:t>
            </a:r>
            <a:endParaRPr/>
          </a:p>
        </p:txBody>
      </p:sp>
      <p:sp>
        <p:nvSpPr>
          <p:cNvPr id="110" name="Google Shape;110;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27000" lvl="0" marL="91440" rtl="0" algn="l">
              <a:lnSpc>
                <a:spcPct val="90000"/>
              </a:lnSpc>
              <a:spcBef>
                <a:spcPts val="0"/>
              </a:spcBef>
              <a:spcAft>
                <a:spcPts val="0"/>
              </a:spcAft>
              <a:buSzPts val="2000"/>
              <a:buChar char=" "/>
            </a:pPr>
            <a:r>
              <a:rPr lang="en-US"/>
              <a:t>Década de 90</a:t>
            </a:r>
            <a:endParaRPr/>
          </a:p>
          <a:p>
            <a:pPr indent="-182880" lvl="1" marL="384048" rtl="0" algn="l">
              <a:lnSpc>
                <a:spcPct val="90000"/>
              </a:lnSpc>
              <a:spcBef>
                <a:spcPts val="400"/>
              </a:spcBef>
              <a:spcAft>
                <a:spcPts val="0"/>
              </a:spcAft>
              <a:buSzPts val="1800"/>
              <a:buChar char="◦"/>
            </a:pPr>
            <a:r>
              <a:rPr lang="en-US"/>
              <a:t>1991</a:t>
            </a:r>
            <a:endParaRPr/>
          </a:p>
          <a:p>
            <a:pPr indent="-182880" lvl="2" marL="566928" rtl="0" algn="l">
              <a:lnSpc>
                <a:spcPct val="90000"/>
              </a:lnSpc>
              <a:spcBef>
                <a:spcPts val="600"/>
              </a:spcBef>
              <a:spcAft>
                <a:spcPts val="0"/>
              </a:spcAft>
              <a:buSzPts val="1400"/>
              <a:buChar char="◦"/>
            </a:pPr>
            <a:r>
              <a:rPr lang="en-US"/>
              <a:t>Green Project foi um projeto da Sun Microsystems com objetivo de fazer com que equipamentos e eletrodomésticos pudessem interagir entre si</a:t>
            </a:r>
            <a:endParaRPr/>
          </a:p>
          <a:p>
            <a:pPr indent="-182880" lvl="1" marL="384048" rtl="0" algn="l">
              <a:lnSpc>
                <a:spcPct val="90000"/>
              </a:lnSpc>
              <a:spcBef>
                <a:spcPts val="600"/>
              </a:spcBef>
              <a:spcAft>
                <a:spcPts val="0"/>
              </a:spcAft>
              <a:buSzPts val="1800"/>
              <a:buChar char="◦"/>
            </a:pPr>
            <a:r>
              <a:rPr lang="en-US"/>
              <a:t>1992</a:t>
            </a:r>
            <a:endParaRPr/>
          </a:p>
          <a:p>
            <a:pPr indent="-182880" lvl="2" marL="566928" rtl="0" algn="l">
              <a:lnSpc>
                <a:spcPct val="90000"/>
              </a:lnSpc>
              <a:spcBef>
                <a:spcPts val="600"/>
              </a:spcBef>
              <a:spcAft>
                <a:spcPts val="0"/>
              </a:spcAft>
              <a:buSzPts val="1400"/>
              <a:buChar char="◦"/>
            </a:pPr>
            <a:r>
              <a:rPr lang="en-US"/>
              <a:t>Star seven foi o nome dado ao protótipo do Green Project, um controle remoto com interface gráfica touchscreen para controlar diversos dispositivos e aplicações</a:t>
            </a:r>
            <a:endParaRPr/>
          </a:p>
          <a:p>
            <a:pPr indent="-182880" lvl="2" marL="566928" rtl="0" algn="l">
              <a:lnSpc>
                <a:spcPct val="90000"/>
              </a:lnSpc>
              <a:spcBef>
                <a:spcPts val="600"/>
              </a:spcBef>
              <a:spcAft>
                <a:spcPts val="0"/>
              </a:spcAft>
              <a:buSzPts val="1400"/>
              <a:buChar char="◦"/>
            </a:pPr>
            <a:r>
              <a:rPr lang="en-US"/>
              <a:t>Foi pensado para controlar TVs e video sob demanda: era um projeto vanguardista demais até mesmo para as empresas de TV à cabo</a:t>
            </a:r>
            <a:endParaRPr/>
          </a:p>
          <a:p>
            <a:pPr indent="-182880" lvl="2" marL="566928" rtl="0" algn="l">
              <a:lnSpc>
                <a:spcPct val="90000"/>
              </a:lnSpc>
              <a:spcBef>
                <a:spcPts val="600"/>
              </a:spcBef>
              <a:spcAft>
                <a:spcPts val="0"/>
              </a:spcAft>
              <a:buSzPts val="1400"/>
              <a:buChar char="◦"/>
            </a:pPr>
            <a:r>
              <a:rPr lang="en-US"/>
              <a:t>Oak: Linguagem de programação usada para o star seven (*7)</a:t>
            </a:r>
            <a:endParaRPr/>
          </a:p>
          <a:p>
            <a:pPr indent="-182880" lvl="2" marL="566928" rtl="0" algn="l">
              <a:lnSpc>
                <a:spcPct val="90000"/>
              </a:lnSpc>
              <a:spcBef>
                <a:spcPts val="600"/>
              </a:spcBef>
              <a:spcAft>
                <a:spcPts val="0"/>
              </a:spcAft>
              <a:buSzPts val="1400"/>
              <a:buChar char="◦"/>
            </a:pPr>
            <a:r>
              <a:rPr lang="en-US"/>
              <a:t>Foi criada para ser utilizada no desenvolvimento de sistemas embarcados</a:t>
            </a:r>
            <a:endParaRPr/>
          </a:p>
          <a:p>
            <a:pPr indent="-182880" lvl="1" marL="384048" rtl="0" algn="l">
              <a:lnSpc>
                <a:spcPct val="90000"/>
              </a:lnSpc>
              <a:spcBef>
                <a:spcPts val="600"/>
              </a:spcBef>
              <a:spcAft>
                <a:spcPts val="0"/>
              </a:spcAft>
              <a:buSzPts val="1800"/>
              <a:buChar char="◦"/>
            </a:pPr>
            <a:r>
              <a:rPr lang="en-US"/>
              <a:t>Existia a necessidade de portabilidade de código entre os dispositivos</a:t>
            </a:r>
            <a:endParaRPr/>
          </a:p>
          <a:p>
            <a:pPr indent="-182880" lvl="2" marL="566928" rtl="0" algn="l">
              <a:lnSpc>
                <a:spcPct val="90000"/>
              </a:lnSpc>
              <a:spcBef>
                <a:spcPts val="600"/>
              </a:spcBef>
              <a:spcAft>
                <a:spcPts val="0"/>
              </a:spcAft>
              <a:buSzPts val="1400"/>
              <a:buChar char="◦"/>
            </a:pPr>
            <a:r>
              <a:rPr lang="en-US"/>
              <a:t>Foi desenvolvida com essa característica</a:t>
            </a:r>
            <a:endParaRPr/>
          </a:p>
          <a:p>
            <a:pPr indent="-127000" lvl="0" marL="91440" rtl="0" algn="l">
              <a:lnSpc>
                <a:spcPct val="90000"/>
              </a:lnSpc>
              <a:spcBef>
                <a:spcPts val="1600"/>
              </a:spcBef>
              <a:spcAft>
                <a:spcPts val="0"/>
              </a:spcAft>
              <a:buSzPts val="2000"/>
              <a:buChar char=" "/>
            </a:pPr>
            <a:r>
              <a:rPr lang="en-US"/>
              <a:t>A Sun foi a empresa que desenvolveu a linguagem Java</a:t>
            </a:r>
            <a:endParaRPr/>
          </a:p>
          <a:p>
            <a:pPr indent="-182880" lvl="2" marL="566928" rtl="0" algn="l">
              <a:lnSpc>
                <a:spcPct val="90000"/>
              </a:lnSpc>
              <a:spcBef>
                <a:spcPts val="400"/>
              </a:spcBef>
              <a:spcAft>
                <a:spcPts val="0"/>
              </a:spcAft>
              <a:buSzPts val="1400"/>
              <a:buChar char="◦"/>
            </a:pPr>
            <a:r>
              <a:rPr lang="en-US"/>
              <a:t>James Gosling e a sua equipe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FBFBF"/>
              </a:buClr>
              <a:buSzPts val="4800"/>
              <a:buFont typeface="Calibri"/>
              <a:buNone/>
            </a:pPr>
            <a:r>
              <a:rPr lang="en-US">
                <a:solidFill>
                  <a:srgbClr val="BFBFBF"/>
                </a:solidFill>
              </a:rPr>
              <a:t>Introdução à Linguagem Java</a:t>
            </a:r>
            <a:br>
              <a:rPr lang="en-US">
                <a:solidFill>
                  <a:srgbClr val="BFBFBF"/>
                </a:solidFill>
              </a:rPr>
            </a:br>
            <a:r>
              <a:rPr lang="en-US" sz="4000"/>
              <a:t>Origens</a:t>
            </a:r>
            <a:endParaRPr/>
          </a:p>
        </p:txBody>
      </p:sp>
      <p:sp>
        <p:nvSpPr>
          <p:cNvPr id="116" name="Google Shape;116;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Com o surgimento da Internet a Sun conseguiu ver um uso para a ideia inicial do Java e assim rodar pequenas aplicações dentro do browser. </a:t>
            </a:r>
            <a:endParaRPr/>
          </a:p>
          <a:p>
            <a:pPr indent="-127000" lvl="0" marL="91440" rtl="0" algn="l">
              <a:lnSpc>
                <a:spcPct val="90000"/>
              </a:lnSpc>
              <a:spcBef>
                <a:spcPts val="1400"/>
              </a:spcBef>
              <a:spcAft>
                <a:spcPts val="0"/>
              </a:spcAft>
              <a:buSzPts val="2000"/>
              <a:buChar char=" "/>
            </a:pPr>
            <a:r>
              <a:rPr lang="en-US"/>
              <a:t>Muitos sistemas operacionais e browsers diferentes o que fazia da portabilidade um requisito interessante, pois seria grande vantagem poder programar numa única linguagem, independente da plataforma. </a:t>
            </a:r>
            <a:endParaRPr/>
          </a:p>
          <a:p>
            <a:pPr indent="-127000" lvl="0" marL="91440" rtl="0" algn="l">
              <a:lnSpc>
                <a:spcPct val="90000"/>
              </a:lnSpc>
              <a:spcBef>
                <a:spcPts val="1400"/>
              </a:spcBef>
              <a:spcAft>
                <a:spcPts val="0"/>
              </a:spcAft>
              <a:buSzPts val="2000"/>
              <a:buChar char=" "/>
            </a:pPr>
            <a:r>
              <a:rPr lang="en-US"/>
              <a:t>Assim, foi lançado o Java 1.0 foi lançado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FBFBF"/>
              </a:buClr>
              <a:buSzPts val="4800"/>
              <a:buFont typeface="Calibri"/>
              <a:buNone/>
            </a:pPr>
            <a:r>
              <a:rPr lang="en-US">
                <a:solidFill>
                  <a:srgbClr val="BFBFBF"/>
                </a:solidFill>
              </a:rPr>
              <a:t>Introdução à Linguagem Java</a:t>
            </a:r>
            <a:br>
              <a:rPr lang="en-US"/>
            </a:br>
            <a:r>
              <a:rPr lang="en-US" sz="4000"/>
              <a:t>Máquina Virtual</a:t>
            </a:r>
            <a:endParaRPr/>
          </a:p>
        </p:txBody>
      </p:sp>
      <p:sp>
        <p:nvSpPr>
          <p:cNvPr id="122" name="Google Shape;122;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Em uma linguagem de programação como C, ao compilar um código fonte é gerado um código binário para um Sistema Operacional específico</a:t>
            </a:r>
            <a:endParaRPr/>
          </a:p>
          <a:p>
            <a:pPr indent="-127000" lvl="0" marL="91440" rtl="0" algn="l">
              <a:lnSpc>
                <a:spcPct val="90000"/>
              </a:lnSpc>
              <a:spcBef>
                <a:spcPts val="1400"/>
              </a:spcBef>
              <a:spcAft>
                <a:spcPts val="0"/>
              </a:spcAft>
              <a:buSzPts val="2000"/>
              <a:buChar char=" "/>
            </a:pPr>
            <a:r>
              <a:rPr lang="en-US"/>
              <a:t>O código fonte é compilado para código de máquina específico de uma plataforma e sistema operacional, às vezes com detalhes específicos para determinado Sistema Operacional</a:t>
            </a:r>
            <a:endParaRPr/>
          </a:p>
          <a:p>
            <a:pPr indent="-127000" lvl="0" marL="91440" rtl="0" algn="l">
              <a:lnSpc>
                <a:spcPct val="90000"/>
              </a:lnSpc>
              <a:spcBef>
                <a:spcPts val="1400"/>
              </a:spcBef>
              <a:spcAft>
                <a:spcPts val="0"/>
              </a:spcAft>
              <a:buSzPts val="2000"/>
              <a:buChar char=" "/>
            </a:pPr>
            <a:r>
              <a:rPr lang="en-US"/>
              <a:t>Esse código executável (binário) resultante será executado pelo sistema operacional e, por esse motivo, ele deve saber conversar com o sistema operacional em questão.</a:t>
            </a:r>
            <a:endParaRPr/>
          </a:p>
          <a:p>
            <a:pPr indent="-127000" lvl="0" marL="91440" rtl="0" algn="l">
              <a:lnSpc>
                <a:spcPct val="90000"/>
              </a:lnSpc>
              <a:spcBef>
                <a:spcPts val="1400"/>
              </a:spcBef>
              <a:spcAft>
                <a:spcPts val="0"/>
              </a:spcAft>
              <a:buSzPts val="2000"/>
              <a:buChar char=" "/>
            </a:pPr>
            <a:r>
              <a:rPr lang="en-US"/>
              <a:t>Isso faz com que</a:t>
            </a:r>
            <a:endParaRPr/>
          </a:p>
          <a:p>
            <a:pPr indent="-182880" lvl="1" marL="384048" rtl="0" algn="l">
              <a:lnSpc>
                <a:spcPct val="90000"/>
              </a:lnSpc>
              <a:spcBef>
                <a:spcPts val="400"/>
              </a:spcBef>
              <a:spcAft>
                <a:spcPts val="0"/>
              </a:spcAft>
              <a:buSzPts val="1800"/>
              <a:buChar char="◦"/>
            </a:pPr>
            <a:r>
              <a:rPr lang="en-US"/>
              <a:t>Para cada Sistema Operacional específico tenhamos uma versão de código executável (e às vezes de código fonte)</a:t>
            </a:r>
            <a:endParaRPr/>
          </a:p>
          <a:p>
            <a:pPr indent="0" lvl="0" marL="91440" rtl="0" algn="l">
              <a:lnSpc>
                <a:spcPct val="90000"/>
              </a:lnSpc>
              <a:spcBef>
                <a:spcPts val="160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FBFBF"/>
              </a:buClr>
              <a:buSzPts val="4800"/>
              <a:buFont typeface="Calibri"/>
              <a:buNone/>
            </a:pPr>
            <a:r>
              <a:rPr lang="en-US">
                <a:solidFill>
                  <a:srgbClr val="BFBFBF"/>
                </a:solidFill>
              </a:rPr>
              <a:t>Introdução à Linguagem Java</a:t>
            </a:r>
            <a:br>
              <a:rPr lang="en-US"/>
            </a:br>
            <a:r>
              <a:rPr lang="en-US" sz="4000"/>
              <a:t>Máquina Virtual</a:t>
            </a:r>
            <a:endParaRPr/>
          </a:p>
        </p:txBody>
      </p:sp>
      <p:sp>
        <p:nvSpPr>
          <p:cNvPr id="128" name="Google Shape;128;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b="1" lang="en-US" sz="2400"/>
              <a:t>Outras linguagens</a:t>
            </a:r>
            <a:endParaRPr b="1" sz="2400"/>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t/>
            </a:r>
            <a:endParaRPr/>
          </a:p>
        </p:txBody>
      </p:sp>
      <p:sp>
        <p:nvSpPr>
          <p:cNvPr id="129" name="Google Shape;129;p17"/>
          <p:cNvSpPr/>
          <p:nvPr/>
        </p:nvSpPr>
        <p:spPr>
          <a:xfrm>
            <a:off x="3503284" y="2384238"/>
            <a:ext cx="1560353" cy="595619"/>
          </a:xfrm>
          <a:prstGeom prst="roundRect">
            <a:avLst>
              <a:gd fmla="val 16667" name="adj"/>
            </a:avLst>
          </a:prstGeom>
          <a:solidFill>
            <a:schemeClr val="dk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Meuprograma.c</a:t>
            </a:r>
            <a:endParaRPr sz="1600">
              <a:solidFill>
                <a:schemeClr val="lt1"/>
              </a:solidFill>
              <a:latin typeface="Calibri"/>
              <a:ea typeface="Calibri"/>
              <a:cs typeface="Calibri"/>
              <a:sym typeface="Calibri"/>
            </a:endParaRPr>
          </a:p>
        </p:txBody>
      </p:sp>
      <p:pic>
        <p:nvPicPr>
          <p:cNvPr descr="Computador" id="130" name="Google Shape;130;p17"/>
          <p:cNvPicPr preferRelativeResize="0"/>
          <p:nvPr/>
        </p:nvPicPr>
        <p:blipFill rotWithShape="1">
          <a:blip r:embed="rId3">
            <a:alphaModFix/>
          </a:blip>
          <a:srcRect b="0" l="0" r="0" t="0"/>
          <a:stretch/>
        </p:blipFill>
        <p:spPr>
          <a:xfrm>
            <a:off x="3826261" y="4776546"/>
            <a:ext cx="914400" cy="914400"/>
          </a:xfrm>
          <a:prstGeom prst="rect">
            <a:avLst/>
          </a:prstGeom>
          <a:noFill/>
          <a:ln>
            <a:noFill/>
          </a:ln>
        </p:spPr>
      </p:pic>
      <p:pic>
        <p:nvPicPr>
          <p:cNvPr descr="Laptop" id="131" name="Google Shape;131;p17"/>
          <p:cNvPicPr preferRelativeResize="0"/>
          <p:nvPr/>
        </p:nvPicPr>
        <p:blipFill rotWithShape="1">
          <a:blip r:embed="rId4">
            <a:alphaModFix/>
          </a:blip>
          <a:srcRect b="0" l="0" r="0" t="0"/>
          <a:stretch/>
        </p:blipFill>
        <p:spPr>
          <a:xfrm>
            <a:off x="6921691" y="4776546"/>
            <a:ext cx="914400" cy="914400"/>
          </a:xfrm>
          <a:prstGeom prst="rect">
            <a:avLst/>
          </a:prstGeom>
          <a:noFill/>
          <a:ln>
            <a:noFill/>
          </a:ln>
        </p:spPr>
      </p:pic>
      <p:sp>
        <p:nvSpPr>
          <p:cNvPr id="132" name="Google Shape;132;p17"/>
          <p:cNvSpPr/>
          <p:nvPr/>
        </p:nvSpPr>
        <p:spPr>
          <a:xfrm>
            <a:off x="6570952" y="2384238"/>
            <a:ext cx="1560353" cy="595619"/>
          </a:xfrm>
          <a:prstGeom prst="roundRect">
            <a:avLst>
              <a:gd fmla="val 16667" name="adj"/>
            </a:avLst>
          </a:prstGeom>
          <a:solidFill>
            <a:schemeClr val="dk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Meuprograma.c</a:t>
            </a:r>
            <a:endParaRPr sz="1600">
              <a:solidFill>
                <a:schemeClr val="lt1"/>
              </a:solidFill>
              <a:latin typeface="Calibri"/>
              <a:ea typeface="Calibri"/>
              <a:cs typeface="Calibri"/>
              <a:sym typeface="Calibri"/>
            </a:endParaRPr>
          </a:p>
        </p:txBody>
      </p:sp>
      <p:sp>
        <p:nvSpPr>
          <p:cNvPr id="133" name="Google Shape;133;p17"/>
          <p:cNvSpPr txBox="1"/>
          <p:nvPr/>
        </p:nvSpPr>
        <p:spPr>
          <a:xfrm>
            <a:off x="3720987" y="5626123"/>
            <a:ext cx="914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Linux</a:t>
            </a:r>
            <a:endParaRPr sz="1800">
              <a:solidFill>
                <a:schemeClr val="dk1"/>
              </a:solidFill>
              <a:latin typeface="Calibri"/>
              <a:ea typeface="Calibri"/>
              <a:cs typeface="Calibri"/>
              <a:sym typeface="Calibri"/>
            </a:endParaRPr>
          </a:p>
        </p:txBody>
      </p:sp>
      <p:sp>
        <p:nvSpPr>
          <p:cNvPr id="134" name="Google Shape;134;p17"/>
          <p:cNvSpPr txBox="1"/>
          <p:nvPr/>
        </p:nvSpPr>
        <p:spPr>
          <a:xfrm>
            <a:off x="6748369" y="5620499"/>
            <a:ext cx="116105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Windows</a:t>
            </a:r>
            <a:endParaRPr sz="1800">
              <a:solidFill>
                <a:schemeClr val="dk1"/>
              </a:solidFill>
              <a:latin typeface="Calibri"/>
              <a:ea typeface="Calibri"/>
              <a:cs typeface="Calibri"/>
              <a:sym typeface="Calibri"/>
            </a:endParaRPr>
          </a:p>
        </p:txBody>
      </p:sp>
      <p:sp>
        <p:nvSpPr>
          <p:cNvPr id="135" name="Google Shape;135;p17"/>
          <p:cNvSpPr/>
          <p:nvPr/>
        </p:nvSpPr>
        <p:spPr>
          <a:xfrm>
            <a:off x="3101007" y="3535016"/>
            <a:ext cx="2254920" cy="861529"/>
          </a:xfrm>
          <a:prstGeom prst="cloud">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Compilador</a:t>
            </a:r>
            <a:endParaRPr sz="1800">
              <a:solidFill>
                <a:schemeClr val="lt1"/>
              </a:solidFill>
              <a:latin typeface="Calibri"/>
              <a:ea typeface="Calibri"/>
              <a:cs typeface="Calibri"/>
              <a:sym typeface="Calibri"/>
            </a:endParaRPr>
          </a:p>
        </p:txBody>
      </p:sp>
      <p:sp>
        <p:nvSpPr>
          <p:cNvPr id="136" name="Google Shape;136;p17"/>
          <p:cNvSpPr/>
          <p:nvPr/>
        </p:nvSpPr>
        <p:spPr>
          <a:xfrm>
            <a:off x="6155633" y="3541644"/>
            <a:ext cx="2254920" cy="861529"/>
          </a:xfrm>
          <a:prstGeom prst="cloud">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Compilador</a:t>
            </a:r>
            <a:endParaRPr sz="1800">
              <a:solidFill>
                <a:schemeClr val="lt1"/>
              </a:solidFill>
              <a:latin typeface="Calibri"/>
              <a:ea typeface="Calibri"/>
              <a:cs typeface="Calibri"/>
              <a:sym typeface="Calibri"/>
            </a:endParaRPr>
          </a:p>
        </p:txBody>
      </p:sp>
      <p:cxnSp>
        <p:nvCxnSpPr>
          <p:cNvPr id="137" name="Google Shape;137;p17"/>
          <p:cNvCxnSpPr>
            <a:endCxn id="135" idx="3"/>
          </p:cNvCxnSpPr>
          <p:nvPr/>
        </p:nvCxnSpPr>
        <p:spPr>
          <a:xfrm flipH="1">
            <a:off x="4228467" y="2966575"/>
            <a:ext cx="2100" cy="617700"/>
          </a:xfrm>
          <a:prstGeom prst="straightConnector1">
            <a:avLst/>
          </a:prstGeom>
          <a:noFill/>
          <a:ln cap="flat" cmpd="sng" w="76200">
            <a:solidFill>
              <a:schemeClr val="accent1"/>
            </a:solidFill>
            <a:prstDash val="solid"/>
            <a:round/>
            <a:headEnd len="sm" w="sm" type="none"/>
            <a:tailEnd len="med" w="med" type="triangle"/>
          </a:ln>
        </p:spPr>
      </p:cxnSp>
      <p:cxnSp>
        <p:nvCxnSpPr>
          <p:cNvPr id="138" name="Google Shape;138;p17"/>
          <p:cNvCxnSpPr/>
          <p:nvPr/>
        </p:nvCxnSpPr>
        <p:spPr>
          <a:xfrm flipH="1">
            <a:off x="4208589" y="4364713"/>
            <a:ext cx="1986" cy="617670"/>
          </a:xfrm>
          <a:prstGeom prst="straightConnector1">
            <a:avLst/>
          </a:prstGeom>
          <a:noFill/>
          <a:ln cap="flat" cmpd="sng" w="76200">
            <a:solidFill>
              <a:schemeClr val="accent1"/>
            </a:solidFill>
            <a:prstDash val="solid"/>
            <a:round/>
            <a:headEnd len="sm" w="sm" type="none"/>
            <a:tailEnd len="med" w="med" type="triangle"/>
          </a:ln>
        </p:spPr>
      </p:cxnSp>
      <p:cxnSp>
        <p:nvCxnSpPr>
          <p:cNvPr id="139" name="Google Shape;139;p17"/>
          <p:cNvCxnSpPr/>
          <p:nvPr/>
        </p:nvCxnSpPr>
        <p:spPr>
          <a:xfrm flipH="1">
            <a:off x="7389115" y="2959981"/>
            <a:ext cx="1986" cy="617670"/>
          </a:xfrm>
          <a:prstGeom prst="straightConnector1">
            <a:avLst/>
          </a:prstGeom>
          <a:noFill/>
          <a:ln cap="flat" cmpd="sng" w="76200">
            <a:solidFill>
              <a:schemeClr val="accent1"/>
            </a:solidFill>
            <a:prstDash val="solid"/>
            <a:round/>
            <a:headEnd len="sm" w="sm" type="none"/>
            <a:tailEnd len="med" w="med" type="triangle"/>
          </a:ln>
        </p:spPr>
      </p:cxnSp>
      <p:cxnSp>
        <p:nvCxnSpPr>
          <p:cNvPr id="140" name="Google Shape;140;p17"/>
          <p:cNvCxnSpPr/>
          <p:nvPr/>
        </p:nvCxnSpPr>
        <p:spPr>
          <a:xfrm flipH="1">
            <a:off x="7369237" y="4358089"/>
            <a:ext cx="1986" cy="617670"/>
          </a:xfrm>
          <a:prstGeom prst="straightConnector1">
            <a:avLst/>
          </a:prstGeom>
          <a:noFill/>
          <a:ln cap="flat" cmpd="sng" w="76200">
            <a:solidFill>
              <a:schemeClr val="accent1"/>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FBFBF"/>
              </a:buClr>
              <a:buSzPts val="4800"/>
              <a:buFont typeface="Calibri"/>
              <a:buNone/>
            </a:pPr>
            <a:r>
              <a:rPr lang="en-US">
                <a:solidFill>
                  <a:srgbClr val="BFBFBF"/>
                </a:solidFill>
              </a:rPr>
              <a:t>Introdução à Linguagem Java</a:t>
            </a:r>
            <a:br>
              <a:rPr lang="en-US"/>
            </a:br>
            <a:r>
              <a:rPr lang="en-US" sz="4000"/>
              <a:t>Máquina Virtual</a:t>
            </a:r>
            <a:endParaRPr/>
          </a:p>
        </p:txBody>
      </p:sp>
      <p:sp>
        <p:nvSpPr>
          <p:cNvPr id="146" name="Google Shape;146;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Em Java ao compilar o Código, ao invés de se obter um executável, é gerado o que se chamam bytecodes</a:t>
            </a:r>
            <a:endParaRPr/>
          </a:p>
          <a:p>
            <a:pPr indent="-182880" lvl="1" marL="384048" rtl="0" algn="l">
              <a:lnSpc>
                <a:spcPct val="90000"/>
              </a:lnSpc>
              <a:spcBef>
                <a:spcPts val="400"/>
              </a:spcBef>
              <a:spcAft>
                <a:spcPts val="0"/>
              </a:spcAft>
              <a:buSzPts val="1800"/>
              <a:buChar char="◦"/>
            </a:pPr>
            <a:r>
              <a:rPr lang="en-US"/>
              <a:t>Bytecode: é uma forma intermediária de código que é interpretada pelas Máquinas Virtuais Java</a:t>
            </a:r>
            <a:endParaRPr/>
          </a:p>
          <a:p>
            <a:pPr indent="-127000" lvl="0" marL="91440" rtl="0" algn="l">
              <a:lnSpc>
                <a:spcPct val="90000"/>
              </a:lnSpc>
              <a:spcBef>
                <a:spcPts val="1600"/>
              </a:spcBef>
              <a:spcAft>
                <a:spcPts val="0"/>
              </a:spcAft>
              <a:buSzPts val="2000"/>
              <a:buChar char=" "/>
            </a:pPr>
            <a:r>
              <a:rPr lang="en-US"/>
              <a:t>Java utiliza do conceito de </a:t>
            </a:r>
            <a:r>
              <a:rPr b="1" lang="en-US"/>
              <a:t>máquina virtual</a:t>
            </a:r>
            <a:endParaRPr/>
          </a:p>
          <a:p>
            <a:pPr indent="-182880" lvl="1" marL="384048" rtl="0" algn="l">
              <a:lnSpc>
                <a:spcPct val="90000"/>
              </a:lnSpc>
              <a:spcBef>
                <a:spcPts val="400"/>
              </a:spcBef>
              <a:spcAft>
                <a:spcPts val="0"/>
              </a:spcAft>
              <a:buSzPts val="1800"/>
              <a:buChar char="◦"/>
            </a:pPr>
            <a:r>
              <a:rPr lang="en-US"/>
              <a:t>Entre o sistema operacional e a aplicação existe uma camada extra responsável por "traduzir" - mas não apenas isso - o que sua aplicação deseja fazer para as respectivas chamadas do sistema operacional onde ela está rodando no momento</a:t>
            </a:r>
            <a:endParaRPr/>
          </a:p>
          <a:p>
            <a:pPr indent="-127000" lvl="0" marL="91440" rtl="0" algn="l">
              <a:lnSpc>
                <a:spcPct val="90000"/>
              </a:lnSpc>
              <a:spcBef>
                <a:spcPts val="1600"/>
              </a:spcBef>
              <a:spcAft>
                <a:spcPts val="0"/>
              </a:spcAft>
              <a:buSzPts val="2000"/>
              <a:buChar char=" "/>
            </a:pPr>
            <a:r>
              <a:rPr lang="en-US"/>
              <a:t>Essa é a JVM, ou Java Virtual Machine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FBFBF"/>
              </a:buClr>
              <a:buSzPts val="4800"/>
              <a:buFont typeface="Calibri"/>
              <a:buNone/>
            </a:pPr>
            <a:r>
              <a:rPr lang="en-US">
                <a:solidFill>
                  <a:srgbClr val="BFBFBF"/>
                </a:solidFill>
              </a:rPr>
              <a:t>Introdução à Linguagem Java</a:t>
            </a:r>
            <a:br>
              <a:rPr lang="en-US"/>
            </a:br>
            <a:r>
              <a:rPr lang="en-US" sz="4000"/>
              <a:t>Máquina Virtual</a:t>
            </a:r>
            <a:endParaRPr/>
          </a:p>
        </p:txBody>
      </p:sp>
      <p:sp>
        <p:nvSpPr>
          <p:cNvPr id="152" name="Google Shape;152;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sp>
        <p:nvSpPr>
          <p:cNvPr id="153" name="Google Shape;153;p19"/>
          <p:cNvSpPr/>
          <p:nvPr/>
        </p:nvSpPr>
        <p:spPr>
          <a:xfrm>
            <a:off x="4930867" y="2392566"/>
            <a:ext cx="1560353" cy="595619"/>
          </a:xfrm>
          <a:prstGeom prst="roundRect">
            <a:avLst>
              <a:gd fmla="val 16667" name="adj"/>
            </a:avLst>
          </a:prstGeom>
          <a:solidFill>
            <a:schemeClr val="dk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Bytecodes Java</a:t>
            </a:r>
            <a:endParaRPr sz="1600">
              <a:solidFill>
                <a:schemeClr val="lt1"/>
              </a:solidFill>
              <a:latin typeface="Calibri"/>
              <a:ea typeface="Calibri"/>
              <a:cs typeface="Calibri"/>
              <a:sym typeface="Calibri"/>
            </a:endParaRPr>
          </a:p>
        </p:txBody>
      </p:sp>
      <p:pic>
        <p:nvPicPr>
          <p:cNvPr descr="Computador" id="154" name="Google Shape;154;p19"/>
          <p:cNvPicPr preferRelativeResize="0"/>
          <p:nvPr/>
        </p:nvPicPr>
        <p:blipFill rotWithShape="1">
          <a:blip r:embed="rId3">
            <a:alphaModFix/>
          </a:blip>
          <a:srcRect b="0" l="0" r="0" t="0"/>
          <a:stretch/>
        </p:blipFill>
        <p:spPr>
          <a:xfrm>
            <a:off x="3826261" y="4776546"/>
            <a:ext cx="914400" cy="914400"/>
          </a:xfrm>
          <a:prstGeom prst="rect">
            <a:avLst/>
          </a:prstGeom>
          <a:noFill/>
          <a:ln>
            <a:noFill/>
          </a:ln>
        </p:spPr>
      </p:pic>
      <p:pic>
        <p:nvPicPr>
          <p:cNvPr descr="Laptop" id="155" name="Google Shape;155;p19"/>
          <p:cNvPicPr preferRelativeResize="0"/>
          <p:nvPr/>
        </p:nvPicPr>
        <p:blipFill rotWithShape="1">
          <a:blip r:embed="rId4">
            <a:alphaModFix/>
          </a:blip>
          <a:srcRect b="0" l="0" r="0" t="0"/>
          <a:stretch/>
        </p:blipFill>
        <p:spPr>
          <a:xfrm>
            <a:off x="6921691" y="4776546"/>
            <a:ext cx="914400" cy="914400"/>
          </a:xfrm>
          <a:prstGeom prst="rect">
            <a:avLst/>
          </a:prstGeom>
          <a:noFill/>
          <a:ln>
            <a:noFill/>
          </a:ln>
        </p:spPr>
      </p:pic>
      <p:sp>
        <p:nvSpPr>
          <p:cNvPr id="156" name="Google Shape;156;p19"/>
          <p:cNvSpPr txBox="1"/>
          <p:nvPr/>
        </p:nvSpPr>
        <p:spPr>
          <a:xfrm>
            <a:off x="3720987" y="5626123"/>
            <a:ext cx="914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Linux</a:t>
            </a:r>
            <a:endParaRPr sz="1800">
              <a:solidFill>
                <a:schemeClr val="dk1"/>
              </a:solidFill>
              <a:latin typeface="Calibri"/>
              <a:ea typeface="Calibri"/>
              <a:cs typeface="Calibri"/>
              <a:sym typeface="Calibri"/>
            </a:endParaRPr>
          </a:p>
        </p:txBody>
      </p:sp>
      <p:sp>
        <p:nvSpPr>
          <p:cNvPr id="157" name="Google Shape;157;p19"/>
          <p:cNvSpPr txBox="1"/>
          <p:nvPr/>
        </p:nvSpPr>
        <p:spPr>
          <a:xfrm>
            <a:off x="6748369" y="5620499"/>
            <a:ext cx="116105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Windows</a:t>
            </a:r>
            <a:endParaRPr sz="1800">
              <a:solidFill>
                <a:schemeClr val="dk1"/>
              </a:solidFill>
              <a:latin typeface="Calibri"/>
              <a:ea typeface="Calibri"/>
              <a:cs typeface="Calibri"/>
              <a:sym typeface="Calibri"/>
            </a:endParaRPr>
          </a:p>
        </p:txBody>
      </p:sp>
      <p:sp>
        <p:nvSpPr>
          <p:cNvPr id="158" name="Google Shape;158;p19"/>
          <p:cNvSpPr/>
          <p:nvPr/>
        </p:nvSpPr>
        <p:spPr>
          <a:xfrm>
            <a:off x="3101007" y="3535016"/>
            <a:ext cx="2254920" cy="861529"/>
          </a:xfrm>
          <a:prstGeom prst="cloud">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JVM para Linux</a:t>
            </a:r>
            <a:endParaRPr sz="1800">
              <a:solidFill>
                <a:schemeClr val="lt1"/>
              </a:solidFill>
              <a:latin typeface="Calibri"/>
              <a:ea typeface="Calibri"/>
              <a:cs typeface="Calibri"/>
              <a:sym typeface="Calibri"/>
            </a:endParaRPr>
          </a:p>
        </p:txBody>
      </p:sp>
      <p:sp>
        <p:nvSpPr>
          <p:cNvPr id="159" name="Google Shape;159;p19"/>
          <p:cNvSpPr/>
          <p:nvPr/>
        </p:nvSpPr>
        <p:spPr>
          <a:xfrm>
            <a:off x="6155633" y="3541644"/>
            <a:ext cx="2254920" cy="861529"/>
          </a:xfrm>
          <a:prstGeom prst="cloud">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JVM para Windows</a:t>
            </a:r>
            <a:endParaRPr sz="1800">
              <a:solidFill>
                <a:schemeClr val="lt1"/>
              </a:solidFill>
              <a:latin typeface="Calibri"/>
              <a:ea typeface="Calibri"/>
              <a:cs typeface="Calibri"/>
              <a:sym typeface="Calibri"/>
            </a:endParaRPr>
          </a:p>
        </p:txBody>
      </p:sp>
      <p:cxnSp>
        <p:nvCxnSpPr>
          <p:cNvPr id="160" name="Google Shape;160;p19"/>
          <p:cNvCxnSpPr>
            <a:endCxn id="159" idx="3"/>
          </p:cNvCxnSpPr>
          <p:nvPr/>
        </p:nvCxnSpPr>
        <p:spPr>
          <a:xfrm>
            <a:off x="6501293" y="2954603"/>
            <a:ext cx="781800" cy="636300"/>
          </a:xfrm>
          <a:prstGeom prst="straightConnector1">
            <a:avLst/>
          </a:prstGeom>
          <a:noFill/>
          <a:ln cap="flat" cmpd="sng" w="76200">
            <a:solidFill>
              <a:schemeClr val="accent1"/>
            </a:solidFill>
            <a:prstDash val="solid"/>
            <a:round/>
            <a:headEnd len="sm" w="sm" type="none"/>
            <a:tailEnd len="med" w="med" type="triangle"/>
          </a:ln>
        </p:spPr>
      </p:cxnSp>
      <p:cxnSp>
        <p:nvCxnSpPr>
          <p:cNvPr id="161" name="Google Shape;161;p19"/>
          <p:cNvCxnSpPr/>
          <p:nvPr/>
        </p:nvCxnSpPr>
        <p:spPr>
          <a:xfrm flipH="1">
            <a:off x="4246295" y="2916971"/>
            <a:ext cx="684572" cy="646316"/>
          </a:xfrm>
          <a:prstGeom prst="straightConnector1">
            <a:avLst/>
          </a:prstGeom>
          <a:noFill/>
          <a:ln cap="flat" cmpd="sng" w="76200">
            <a:solidFill>
              <a:schemeClr val="accent1"/>
            </a:solidFill>
            <a:prstDash val="solid"/>
            <a:round/>
            <a:headEnd len="sm" w="sm" type="none"/>
            <a:tailEnd len="med" w="med" type="triangle"/>
          </a:ln>
        </p:spPr>
      </p:cxnSp>
      <p:cxnSp>
        <p:nvCxnSpPr>
          <p:cNvPr id="162" name="Google Shape;162;p19"/>
          <p:cNvCxnSpPr/>
          <p:nvPr/>
        </p:nvCxnSpPr>
        <p:spPr>
          <a:xfrm flipH="1">
            <a:off x="4208589" y="4364713"/>
            <a:ext cx="1986" cy="617670"/>
          </a:xfrm>
          <a:prstGeom prst="straightConnector1">
            <a:avLst/>
          </a:prstGeom>
          <a:noFill/>
          <a:ln cap="flat" cmpd="sng" w="76200">
            <a:solidFill>
              <a:schemeClr val="accent1"/>
            </a:solidFill>
            <a:prstDash val="solid"/>
            <a:round/>
            <a:headEnd len="sm" w="sm" type="none"/>
            <a:tailEnd len="med" w="med" type="triangle"/>
          </a:ln>
        </p:spPr>
      </p:cxnSp>
      <p:cxnSp>
        <p:nvCxnSpPr>
          <p:cNvPr id="163" name="Google Shape;163;p19"/>
          <p:cNvCxnSpPr/>
          <p:nvPr/>
        </p:nvCxnSpPr>
        <p:spPr>
          <a:xfrm flipH="1">
            <a:off x="7369237" y="4358089"/>
            <a:ext cx="1986" cy="617670"/>
          </a:xfrm>
          <a:prstGeom prst="straightConnector1">
            <a:avLst/>
          </a:prstGeom>
          <a:noFill/>
          <a:ln cap="flat" cmpd="sng" w="76200">
            <a:solidFill>
              <a:schemeClr val="accent1"/>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FBFBF"/>
              </a:buClr>
              <a:buSzPts val="4800"/>
              <a:buFont typeface="Calibri"/>
              <a:buNone/>
            </a:pPr>
            <a:r>
              <a:rPr lang="en-US">
                <a:solidFill>
                  <a:srgbClr val="BFBFBF"/>
                </a:solidFill>
              </a:rPr>
              <a:t>Introdução à Linguagem Java</a:t>
            </a:r>
            <a:br>
              <a:rPr lang="en-US"/>
            </a:br>
            <a:r>
              <a:rPr lang="en-US" sz="4000"/>
              <a:t>Máquina Virtual</a:t>
            </a:r>
            <a:endParaRPr/>
          </a:p>
        </p:txBody>
      </p:sp>
      <p:pic>
        <p:nvPicPr>
          <p:cNvPr id="169" name="Google Shape;169;p20"/>
          <p:cNvPicPr preferRelativeResize="0"/>
          <p:nvPr>
            <p:ph idx="1" type="body"/>
          </p:nvPr>
        </p:nvPicPr>
        <p:blipFill rotWithShape="1">
          <a:blip r:embed="rId3">
            <a:alphaModFix/>
          </a:blip>
          <a:srcRect b="0" l="0" r="0" t="0"/>
          <a:stretch/>
        </p:blipFill>
        <p:spPr>
          <a:xfrm>
            <a:off x="4031242" y="1846263"/>
            <a:ext cx="4189841" cy="402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Versões do Java</a:t>
            </a:r>
            <a:endParaRPr/>
          </a:p>
        </p:txBody>
      </p:sp>
      <p:sp>
        <p:nvSpPr>
          <p:cNvPr id="175" name="Google Shape;175;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Java 1.0 e 1.1:</a:t>
            </a:r>
            <a:r>
              <a:rPr lang="en-US"/>
              <a:t> são as versões muito antigas do Java, incluem JDBC e o java.io.</a:t>
            </a:r>
            <a:endParaRPr/>
          </a:p>
          <a:p>
            <a:pPr indent="-127000" lvl="0" marL="91440" rtl="0" algn="l">
              <a:lnSpc>
                <a:spcPct val="90000"/>
              </a:lnSpc>
              <a:spcBef>
                <a:spcPts val="1400"/>
              </a:spcBef>
              <a:spcAft>
                <a:spcPts val="0"/>
              </a:spcAft>
              <a:buSzPts val="2000"/>
              <a:buChar char=" "/>
            </a:pPr>
            <a:r>
              <a:rPr b="1" lang="en-US"/>
              <a:t>Java 1.2:</a:t>
            </a:r>
            <a:r>
              <a:rPr lang="en-US"/>
              <a:t> houve um aumento grande no tamanho da API, o que ficou conhecido como "Java 2.0", o 2 foi incorporado ao nome, tornando-se Java2 1.2.</a:t>
            </a:r>
            <a:endParaRPr/>
          </a:p>
          <a:p>
            <a:pPr indent="-127000" lvl="0" marL="91440" rtl="0" algn="l">
              <a:lnSpc>
                <a:spcPct val="90000"/>
              </a:lnSpc>
              <a:spcBef>
                <a:spcPts val="1400"/>
              </a:spcBef>
              <a:spcAft>
                <a:spcPts val="0"/>
              </a:spcAft>
              <a:buSzPts val="2000"/>
              <a:buChar char=" "/>
            </a:pPr>
            <a:r>
              <a:rPr b="1" lang="en-US"/>
              <a:t>Depois vieram o Java2 1.3 e 1.4, e o Java 1.5:</a:t>
            </a:r>
            <a:r>
              <a:rPr lang="en-US"/>
              <a:t> A partir do Java 1.5 passou a se chamar Java 5, porque mudanças significativas na linguagem foram incluídas. Para fins de desenvolvimento, o Java 5 ainda é referido como Java 1.5.</a:t>
            </a:r>
            <a:endParaRPr/>
          </a:p>
          <a:p>
            <a:pPr indent="-127000" lvl="0" marL="91440" rtl="0" algn="l">
              <a:lnSpc>
                <a:spcPct val="90000"/>
              </a:lnSpc>
              <a:spcBef>
                <a:spcPts val="1400"/>
              </a:spcBef>
              <a:spcAft>
                <a:spcPts val="0"/>
              </a:spcAft>
              <a:buSzPts val="2000"/>
              <a:buChar char=" "/>
            </a:pPr>
            <a:r>
              <a:rPr b="1" lang="en-US"/>
              <a:t>Java 8:</a:t>
            </a:r>
            <a:r>
              <a:rPr lang="en-US"/>
              <a:t> lançada em 2014</a:t>
            </a:r>
            <a:endParaRPr/>
          </a:p>
          <a:p>
            <a:pPr indent="-127000" lvl="0" marL="91440" rtl="0" algn="l">
              <a:lnSpc>
                <a:spcPct val="90000"/>
              </a:lnSpc>
              <a:spcBef>
                <a:spcPts val="1400"/>
              </a:spcBef>
              <a:spcAft>
                <a:spcPts val="0"/>
              </a:spcAft>
              <a:buSzPts val="2000"/>
              <a:buChar char=" "/>
            </a:pPr>
            <a:r>
              <a:rPr b="1" lang="en-US"/>
              <a:t>Java 9: </a:t>
            </a:r>
            <a:r>
              <a:rPr lang="en-US"/>
              <a:t>lançada em 2017</a:t>
            </a:r>
            <a:endParaRPr/>
          </a:p>
          <a:p>
            <a:pPr indent="-127000" lvl="0" marL="91440" rtl="0" algn="l">
              <a:lnSpc>
                <a:spcPct val="90000"/>
              </a:lnSpc>
              <a:spcBef>
                <a:spcPts val="1400"/>
              </a:spcBef>
              <a:spcAft>
                <a:spcPts val="0"/>
              </a:spcAft>
              <a:buSzPts val="2000"/>
              <a:buChar char=" "/>
            </a:pPr>
            <a:r>
              <a:rPr b="1" lang="en-US"/>
              <a:t>Java 10: </a:t>
            </a:r>
            <a:r>
              <a:rPr lang="en-US"/>
              <a:t>última versão do Java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iva">
  <a:themeElements>
    <a:clrScheme name="Retrospectiva">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