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embeddedFontLst>
    <p:embeddedFont>
      <p:font typeface="Arial Narr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ArialNarrow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ArialNarrow-italic.fntdata"/><Relationship Id="rId23" Type="http://schemas.openxmlformats.org/officeDocument/2006/relationships/slide" Target="slides/slide19.xml"/><Relationship Id="rId45" Type="http://schemas.openxmlformats.org/officeDocument/2006/relationships/font" Target="fonts/Arial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ArialNarrow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pt-BR" sz="6000"/>
              <a:t>Variáveis, </a:t>
            </a:r>
            <a:br>
              <a:rPr lang="pt-BR" sz="6000"/>
            </a:br>
            <a:r>
              <a:rPr lang="pt-BR" sz="6000"/>
              <a:t>Tipos Primitivos </a:t>
            </a:r>
            <a:br>
              <a:rPr lang="pt-BR" sz="6000"/>
            </a:br>
            <a:r>
              <a:rPr lang="pt-BR" sz="6000"/>
              <a:t>e Controle de Fluxo</a:t>
            </a:r>
            <a:endParaRPr sz="7200"/>
          </a:p>
        </p:txBody>
      </p:sp>
      <p:pic>
        <p:nvPicPr>
          <p:cNvPr descr="Duke, o mascote do Java"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7664" y="1688918"/>
            <a:ext cx="1428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10015268" y="2173857"/>
            <a:ext cx="1888659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39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3900">
              <a:solidFill>
                <a:srgbClr val="F4B4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Palavras Reservadas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1099457" y="1810730"/>
            <a:ext cx="2454275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3734826" y="1768746"/>
            <a:ext cx="1957388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if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implements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import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instanceof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interface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long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native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new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null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481076" y="1778271"/>
            <a:ext cx="1957388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package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protected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public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return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short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static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strictfp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super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switch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7347976" y="1800496"/>
            <a:ext cx="1957388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synchronized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this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throw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throws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transient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true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try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void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volatile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040"/>
              <a:buFont typeface="Noto Sans Symbols"/>
              <a:buNone/>
            </a:pPr>
            <a:r>
              <a:rPr b="1" lang="pt-BR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while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Tipos primitivos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possuem representações definidas em termos de bytes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As variáveis destes tipos guardam valores dentro da faixa definida pelo tipo</a:t>
            </a:r>
            <a:endParaRPr/>
          </a:p>
          <a:p>
            <a:pPr indent="-50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032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Tipos referência ou referenciáveis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contêm uma referência para os dados na memória, cujas representações são definidas pela classe do objeto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Tipos primitivos em Java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Tipos primitivos em java (default)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400"/>
              <a:t> para números inteiros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400"/>
              <a:t> para números de ponto flutuante</a:t>
            </a:r>
            <a:endParaRPr sz="2400"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Demais tipos</a:t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888" y="3103937"/>
            <a:ext cx="5754792" cy="307319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Tipos Primitivos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Tipo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Admite apenas dois valores: </a:t>
            </a:r>
            <a:r>
              <a:rPr b="1" lang="pt-BR" sz="28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2800"/>
              <a:t> e </a:t>
            </a:r>
            <a:r>
              <a:rPr b="1" lang="pt-BR" sz="2800">
                <a:solidFill>
                  <a:srgbClr val="CC33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Tipo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Valores delimitados por apóstrofos: </a:t>
            </a:r>
            <a:r>
              <a:rPr b="1" lang="pt-BR" sz="2800">
                <a:solidFill>
                  <a:srgbClr val="CC3300"/>
                </a:solidFill>
              </a:rPr>
              <a:t>char c = 'c'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Uso de literais unicode:</a:t>
            </a:r>
            <a:r>
              <a:rPr lang="pt-BR" sz="2800">
                <a:solidFill>
                  <a:srgbClr val="CC3300"/>
                </a:solidFill>
              </a:rPr>
              <a:t> </a:t>
            </a:r>
            <a:r>
              <a:rPr b="1" lang="pt-BR" sz="2800">
                <a:solidFill>
                  <a:srgbClr val="CC3300"/>
                </a:solidFill>
              </a:rPr>
              <a:t>char c = \u0041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Caracteres especiais: </a:t>
            </a:r>
            <a:br>
              <a:rPr lang="pt-BR" sz="2800"/>
            </a:br>
            <a:r>
              <a:rPr b="1" lang="pt-BR" sz="2800"/>
              <a:t>\b</a:t>
            </a:r>
            <a:r>
              <a:rPr lang="pt-BR" sz="2800"/>
              <a:t> (</a:t>
            </a:r>
            <a:r>
              <a:rPr i="1" lang="pt-BR" sz="2800"/>
              <a:t>backspace</a:t>
            </a:r>
            <a:r>
              <a:rPr lang="pt-BR" sz="2800"/>
              <a:t>)          	</a:t>
            </a:r>
            <a:r>
              <a:rPr b="1" lang="pt-BR" sz="2800"/>
              <a:t>\t</a:t>
            </a:r>
            <a:r>
              <a:rPr lang="pt-BR" sz="2800"/>
              <a:t> (tabulação) </a:t>
            </a:r>
            <a:br>
              <a:rPr lang="pt-BR" sz="2800"/>
            </a:br>
            <a:r>
              <a:rPr b="1" lang="pt-BR" sz="2800"/>
              <a:t>\n</a:t>
            </a:r>
            <a:r>
              <a:rPr lang="pt-BR" sz="2800"/>
              <a:t> (nova linha) 		</a:t>
            </a:r>
            <a:r>
              <a:rPr b="1" lang="pt-BR" sz="2800"/>
              <a:t>\r</a:t>
            </a:r>
            <a:r>
              <a:rPr lang="pt-BR" sz="2800"/>
              <a:t> (return)</a:t>
            </a:r>
            <a:br>
              <a:rPr lang="pt-BR" sz="2800"/>
            </a:br>
            <a:r>
              <a:rPr b="1" lang="pt-BR" sz="2800"/>
              <a:t>\'</a:t>
            </a:r>
            <a:r>
              <a:rPr lang="pt-BR" sz="2800"/>
              <a:t>  (apóstrofos)		</a:t>
            </a:r>
            <a:r>
              <a:rPr b="1" lang="pt-BR" sz="2800"/>
              <a:t>\"</a:t>
            </a:r>
            <a:r>
              <a:rPr lang="pt-BR" sz="2800"/>
              <a:t> (aspas)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Tipos Primitivos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Tipos inteiros (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pt-BR" sz="3200"/>
              <a:t>,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pt-BR" sz="3200"/>
              <a:t>,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3200"/>
              <a:t>,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3200"/>
              <a:t>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Literais na base decimal: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0,  1,  123,  -23456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Literais nas bases hexadecimal e octal: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0xcafe	</a:t>
            </a:r>
            <a:r>
              <a:rPr lang="pt-BR" sz="2000">
                <a:solidFill>
                  <a:srgbClr val="339933"/>
                </a:solidFill>
              </a:rPr>
              <a:t>//51966 em hexa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0377	</a:t>
            </a:r>
            <a:r>
              <a:rPr lang="pt-BR" sz="2000">
                <a:solidFill>
                  <a:srgbClr val="339933"/>
                </a:solidFill>
              </a:rPr>
              <a:t>//255 em octal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Inteiros(32 bits) x inteiros longos (64bits)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1234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1234L	</a:t>
            </a:r>
            <a:r>
              <a:rPr lang="pt-BR" sz="2000">
                <a:solidFill>
                  <a:srgbClr val="339933"/>
                </a:solidFill>
              </a:rPr>
              <a:t>//long</a:t>
            </a:r>
            <a:endParaRPr sz="2000">
              <a:solidFill>
                <a:srgbClr val="339933"/>
              </a:solidFill>
            </a:endParaRPr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0xF34L	</a:t>
            </a:r>
            <a:r>
              <a:rPr lang="pt-BR" sz="2000">
                <a:solidFill>
                  <a:srgbClr val="339933"/>
                </a:solidFill>
              </a:rPr>
              <a:t>//long em hexa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Tipos Primitivos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Tipos de ponto flutuante (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2800"/>
              <a:t> e 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800"/>
              <a:t>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Literais: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 sz="1800"/>
              <a:t>0.0,  1.0,  .01,  -3.5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Notação científica: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 sz="1800"/>
              <a:t>1.2345E02		</a:t>
            </a:r>
            <a:r>
              <a:rPr lang="pt-BR" sz="1800">
                <a:solidFill>
                  <a:srgbClr val="339933"/>
                </a:solidFill>
              </a:rPr>
              <a:t>//1.2345 x 10</a:t>
            </a:r>
            <a:r>
              <a:rPr baseline="30000" lang="pt-BR" sz="1800">
                <a:solidFill>
                  <a:srgbClr val="339933"/>
                </a:solidFill>
              </a:rPr>
              <a:t>2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 sz="1800"/>
              <a:t>1e-6		</a:t>
            </a:r>
            <a:r>
              <a:rPr lang="pt-BR" sz="1800">
                <a:solidFill>
                  <a:srgbClr val="339933"/>
                </a:solidFill>
              </a:rPr>
              <a:t>//1 x 10</a:t>
            </a:r>
            <a:r>
              <a:rPr baseline="30000" lang="pt-BR" sz="1800">
                <a:solidFill>
                  <a:srgbClr val="339933"/>
                </a:solidFill>
              </a:rPr>
              <a:t>-6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Literais ponto-flutuante são sempre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400"/>
              <a:t>!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 sz="1800"/>
              <a:t>12.34		</a:t>
            </a:r>
            <a:r>
              <a:rPr lang="pt-BR" sz="1800">
                <a:solidFill>
                  <a:srgbClr val="339933"/>
                </a:solidFill>
              </a:rPr>
              <a:t>//double</a:t>
            </a:r>
            <a:endParaRPr sz="1800">
              <a:solidFill>
                <a:srgbClr val="339933"/>
              </a:solidFill>
            </a:endParaRPr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 sz="1800"/>
              <a:t>12.34f		</a:t>
            </a:r>
            <a:r>
              <a:rPr lang="pt-BR" sz="1800">
                <a:solidFill>
                  <a:srgbClr val="339933"/>
                </a:solidFill>
              </a:rPr>
              <a:t>//float</a:t>
            </a:r>
            <a:endParaRPr sz="1800">
              <a:solidFill>
                <a:srgbClr val="339933"/>
              </a:solidFill>
            </a:endParaRPr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 sz="1800"/>
              <a:t>6.02e23F		</a:t>
            </a:r>
            <a:r>
              <a:rPr lang="pt-BR" sz="1800">
                <a:solidFill>
                  <a:srgbClr val="339933"/>
                </a:solidFill>
              </a:rPr>
              <a:t>//float</a:t>
            </a:r>
            <a:endParaRPr sz="1800">
              <a:solidFill>
                <a:srgbClr val="339933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Tipos Primitivos em Java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Quando utilizamos uma variável em um programa Java é necessário definir qual o seu tipo.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Também é preciso que essa variável seja inicializada. Por exemplo: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2046852" y="3290031"/>
            <a:ext cx="7744264" cy="2537117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 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…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Casting ou Conversão de Tipos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6446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Java permite conversões entre inteiros (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pt-BR" sz="2800"/>
              <a:t>,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pt-BR" sz="2800"/>
              <a:t>,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800"/>
              <a:t>,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pt-BR" sz="2800"/>
              <a:t>), caractere (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2800"/>
              <a:t>) e pontos flutuantes (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2800"/>
              <a:t> e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pt-BR" sz="2800"/>
              <a:t>)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O tipo </a:t>
            </a:r>
            <a:r>
              <a:rPr b="1" lang="pt-BR" sz="320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BR" sz="2800"/>
              <a:t> é o único primitivo que não é convertido em nenhum outro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Existem conversões </a:t>
            </a:r>
            <a:r>
              <a:rPr b="1" lang="pt-BR" sz="2800"/>
              <a:t>ampliadoras</a:t>
            </a:r>
            <a:r>
              <a:rPr lang="pt-BR" sz="2800"/>
              <a:t> (quando um tipo menor é convertido em um maior) e </a:t>
            </a:r>
            <a:r>
              <a:rPr b="1" lang="pt-BR" sz="2800"/>
              <a:t>redutoras</a:t>
            </a:r>
            <a:r>
              <a:rPr lang="pt-BR" sz="2800"/>
              <a:t> (quando um tipo maior é convertido em um menor)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As conversões ampliadoras são realizadas automaticamente</a:t>
            </a:r>
            <a:endParaRPr/>
          </a:p>
          <a:p>
            <a:pPr indent="-16446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pt-BR" sz="2800"/>
              <a:t>As conversões redutoras precisam de cast explícito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Casting ou Conversão de Tipos</a:t>
            </a:r>
            <a:endParaRPr/>
          </a:p>
        </p:txBody>
      </p:sp>
      <p:pic>
        <p:nvPicPr>
          <p:cNvPr descr="Casting de tipos primitivos do Java." id="210" name="Google Shape;210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63" y="2218341"/>
            <a:ext cx="10058400" cy="327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Exemplos de Casting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//Conversão do double 5.0 para float.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float a  = (float) 5.0; //redutora, usa o cast (float)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//Conversão de double para int.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 b = (int) 5.1987; // redutora, usa o cast (int)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//Conversão de int para float é implícito, não precisa de casting.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float c = 100; // ampliadora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//Conversão de char para int é implícito, não precisa de casting.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 d = 'd’; // ampliadora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Programação Java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18796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pt-BR" sz="3200"/>
              <a:t>Escrever sistemas em Java consiste em: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pt-BR" sz="2800"/>
              <a:t>Escrever classes que implementem partes específicas da funcionalidade do sistema, de acordo com a modelagem feita para o problema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800"/>
              <a:t>Em Java a classe é a unidade básica de modularização,  compilação e execução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A classe pode ser considerada um módulo (</a:t>
            </a:r>
            <a:r>
              <a:rPr lang="pt-BR" sz="2800"/>
              <a:t>menor unidade física de código)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Em Java são compiladas as classes, cada um gera um  arquivo .class, caso haja mais de uma definição de classe em um arquivo .java, mais de um arquivo .class será gerado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pt-BR" sz="2400"/>
              <a:t>Para executar um sistema Java é preciso executar a sua classe de aplicação</a:t>
            </a:r>
            <a:endParaRPr sz="16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Operadores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Operadores </a:t>
            </a:r>
            <a:r>
              <a:rPr b="1" i="1" lang="pt-BR" sz="2800">
                <a:solidFill>
                  <a:schemeClr val="accent2"/>
                </a:solidFill>
              </a:rPr>
              <a:t>aritméticos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Resultam num valor numérico (inteiro ou ponto flutuante)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 Operadores de </a:t>
            </a:r>
            <a:r>
              <a:rPr b="1" i="1" lang="pt-BR" sz="2800">
                <a:solidFill>
                  <a:schemeClr val="accent2"/>
                </a:solidFill>
              </a:rPr>
              <a:t>incremento</a:t>
            </a:r>
            <a:r>
              <a:rPr lang="pt-BR" sz="2800"/>
              <a:t> e </a:t>
            </a:r>
            <a:r>
              <a:rPr b="1" i="1" lang="pt-BR" sz="2800">
                <a:solidFill>
                  <a:schemeClr val="accent2"/>
                </a:solidFill>
              </a:rPr>
              <a:t>decremento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Resultam num valor numérico (inteiro ou ponto flutuante)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Operadores </a:t>
            </a:r>
            <a:r>
              <a:rPr b="1" i="1" lang="pt-BR" sz="2800">
                <a:solidFill>
                  <a:schemeClr val="accent2"/>
                </a:solidFill>
              </a:rPr>
              <a:t>relacionais</a:t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Resultam num valor booleano (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2400"/>
              <a:t> ou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2400"/>
              <a:t>)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Operadores </a:t>
            </a:r>
            <a:r>
              <a:rPr b="1" i="1" lang="pt-BR" sz="2800">
                <a:solidFill>
                  <a:schemeClr val="accent2"/>
                </a:solidFill>
              </a:rPr>
              <a:t>lógicos</a:t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Produzem um valor booleano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Operadores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Operadores de </a:t>
            </a:r>
            <a:r>
              <a:rPr b="1" i="1" lang="pt-BR" sz="2800">
                <a:solidFill>
                  <a:schemeClr val="accent2"/>
                </a:solidFill>
              </a:rPr>
              <a:t>atribuição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Executam uma operação seguida de uma atribuição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 Operador </a:t>
            </a:r>
            <a:r>
              <a:rPr b="1" i="1" lang="pt-BR" sz="2800">
                <a:solidFill>
                  <a:schemeClr val="accent2"/>
                </a:solidFill>
              </a:rPr>
              <a:t>condicional </a:t>
            </a:r>
            <a:r>
              <a:rPr lang="pt-BR" sz="2800"/>
              <a:t>(</a:t>
            </a:r>
            <a:r>
              <a:rPr b="1" i="1" lang="pt-BR" sz="2800">
                <a:solidFill>
                  <a:schemeClr val="accent2"/>
                </a:solidFill>
              </a:rPr>
              <a:t>?:</a:t>
            </a:r>
            <a:r>
              <a:rPr lang="pt-BR" sz="2800"/>
              <a:t>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Condiciona seu valor de retorno a uma expressão lógica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Operador </a:t>
            </a:r>
            <a:r>
              <a:rPr b="1" i="1" lang="pt-BR" sz="2800">
                <a:solidFill>
                  <a:schemeClr val="accent2"/>
                </a:solidFill>
              </a:rPr>
              <a:t>instanceof</a:t>
            </a:r>
            <a:r>
              <a:rPr lang="pt-BR" sz="2800"/>
              <a:t>: verifica se um objeto é instância de uma 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Resulta num valor boolean</a:t>
            </a:r>
            <a:endParaRPr sz="2400"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Operador </a:t>
            </a:r>
            <a:r>
              <a:rPr b="1" i="1" lang="pt-BR" sz="2800">
                <a:solidFill>
                  <a:schemeClr val="accent2"/>
                </a:solidFill>
              </a:rPr>
              <a:t>new</a:t>
            </a:r>
            <a:r>
              <a:rPr lang="pt-BR" sz="2800"/>
              <a:t>: instancia uma 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Produz um objeto da classe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Operadores Aritméticos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Símbolos: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Adição: </a:t>
            </a:r>
            <a:r>
              <a:rPr b="1" lang="pt-BR" sz="2800">
                <a:solidFill>
                  <a:schemeClr val="accent2"/>
                </a:solidFill>
              </a:rPr>
              <a:t>+</a:t>
            </a:r>
            <a:r>
              <a:rPr lang="pt-BR" sz="2800"/>
              <a:t>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Subtração: </a:t>
            </a:r>
            <a:r>
              <a:rPr b="1" lang="pt-BR" sz="2800">
                <a:solidFill>
                  <a:schemeClr val="accent2"/>
                </a:solidFill>
              </a:rPr>
              <a:t>-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Multiplicação: </a:t>
            </a:r>
            <a:r>
              <a:rPr b="1" lang="pt-BR" sz="2800">
                <a:solidFill>
                  <a:schemeClr val="accent2"/>
                </a:solidFill>
              </a:rPr>
              <a:t>*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Divisão: </a:t>
            </a:r>
            <a:r>
              <a:rPr b="1" lang="pt-BR" sz="2800">
                <a:solidFill>
                  <a:schemeClr val="accent2"/>
                </a:solidFill>
              </a:rPr>
              <a:t>/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Resto da divisão inteira: </a:t>
            </a:r>
            <a:r>
              <a:rPr b="1" lang="pt-BR" sz="2800">
                <a:solidFill>
                  <a:schemeClr val="accent2"/>
                </a:solidFill>
              </a:rPr>
              <a:t>%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Operadores Aritméticos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Símbolos: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Incremento: </a:t>
            </a:r>
            <a:r>
              <a:rPr b="1" lang="pt-BR" sz="2800">
                <a:solidFill>
                  <a:schemeClr val="accent2"/>
                </a:solidFill>
              </a:rPr>
              <a:t>++</a:t>
            </a:r>
            <a:r>
              <a:rPr lang="pt-BR" sz="2800"/>
              <a:t>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Decremento: </a:t>
            </a:r>
            <a:r>
              <a:rPr b="1" lang="pt-BR" sz="2800">
                <a:solidFill>
                  <a:schemeClr val="accent2"/>
                </a:solidFill>
              </a:rPr>
              <a:t>--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O comportamento deste operador depende da posição relativa ao operando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Operadores Relacionais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Símbolos: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Maior que, maior ou igual a: </a:t>
            </a:r>
            <a:r>
              <a:rPr b="1" lang="pt-BR" sz="2800">
                <a:solidFill>
                  <a:schemeClr val="accent2"/>
                </a:solidFill>
              </a:rPr>
              <a:t>&gt;</a:t>
            </a:r>
            <a:r>
              <a:rPr lang="pt-BR" sz="2800"/>
              <a:t>,</a:t>
            </a:r>
            <a:r>
              <a:rPr b="1" lang="pt-BR" sz="2800">
                <a:solidFill>
                  <a:schemeClr val="accent2"/>
                </a:solidFill>
              </a:rPr>
              <a:t> &gt;=</a:t>
            </a:r>
            <a:r>
              <a:rPr lang="pt-BR" sz="2800"/>
              <a:t>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Menor que, menor ou igual a: </a:t>
            </a:r>
            <a:r>
              <a:rPr b="1" lang="pt-BR" sz="2800">
                <a:solidFill>
                  <a:schemeClr val="accent2"/>
                </a:solidFill>
              </a:rPr>
              <a:t>&lt;</a:t>
            </a:r>
            <a:r>
              <a:rPr lang="pt-BR" sz="2800"/>
              <a:t>,</a:t>
            </a:r>
            <a:r>
              <a:rPr b="1" lang="pt-BR" sz="2800">
                <a:solidFill>
                  <a:schemeClr val="accent2"/>
                </a:solidFill>
              </a:rPr>
              <a:t> &lt;=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Igual a: </a:t>
            </a:r>
            <a:r>
              <a:rPr b="1" lang="pt-BR" sz="2800">
                <a:solidFill>
                  <a:schemeClr val="accent2"/>
                </a:solidFill>
              </a:rPr>
              <a:t>==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Diferente de: </a:t>
            </a:r>
            <a:r>
              <a:rPr b="1" lang="pt-BR" sz="2800">
                <a:solidFill>
                  <a:schemeClr val="accent2"/>
                </a:solidFill>
              </a:rPr>
              <a:t>!=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Símbolos: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AND: </a:t>
            </a:r>
            <a:r>
              <a:rPr b="1" lang="pt-BR" sz="2800">
                <a:solidFill>
                  <a:schemeClr val="accent2"/>
                </a:solidFill>
              </a:rPr>
              <a:t>&amp;&amp;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OR: </a:t>
            </a:r>
            <a:r>
              <a:rPr b="1" lang="pt-BR" sz="2800">
                <a:solidFill>
                  <a:schemeClr val="accent2"/>
                </a:solidFill>
              </a:rPr>
              <a:t>||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NOT: </a:t>
            </a:r>
            <a:r>
              <a:rPr b="1" lang="pt-BR" sz="2800">
                <a:solidFill>
                  <a:schemeClr val="accent2"/>
                </a:solidFill>
              </a:rPr>
              <a:t>!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Operadores de Atribuição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Símbolos: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Aritméticos+atribuição: </a:t>
            </a:r>
            <a:r>
              <a:rPr b="1" lang="pt-BR" sz="2800">
                <a:solidFill>
                  <a:schemeClr val="accent2"/>
                </a:solidFill>
              </a:rPr>
              <a:t>+=</a:t>
            </a:r>
            <a:r>
              <a:rPr lang="pt-BR" sz="2800"/>
              <a:t>,</a:t>
            </a:r>
            <a:r>
              <a:rPr b="1" lang="pt-BR" sz="2800">
                <a:solidFill>
                  <a:schemeClr val="accent2"/>
                </a:solidFill>
              </a:rPr>
              <a:t> -=</a:t>
            </a:r>
            <a:r>
              <a:rPr lang="pt-BR" sz="2800"/>
              <a:t>,</a:t>
            </a:r>
            <a:r>
              <a:rPr b="1" lang="pt-BR" sz="2800">
                <a:solidFill>
                  <a:schemeClr val="accent2"/>
                </a:solidFill>
              </a:rPr>
              <a:t> *-</a:t>
            </a:r>
            <a:r>
              <a:rPr lang="pt-BR" sz="2800"/>
              <a:t>,</a:t>
            </a:r>
            <a:r>
              <a:rPr b="1" lang="pt-BR" sz="2800">
                <a:solidFill>
                  <a:schemeClr val="accent2"/>
                </a:solidFill>
              </a:rPr>
              <a:t> /= </a:t>
            </a:r>
            <a:r>
              <a:rPr lang="pt-BR" sz="2800"/>
              <a:t>e</a:t>
            </a:r>
            <a:r>
              <a:rPr b="1" lang="pt-BR" sz="2800">
                <a:solidFill>
                  <a:schemeClr val="accent2"/>
                </a:solidFill>
              </a:rPr>
              <a:t> %=</a:t>
            </a:r>
            <a:endParaRPr sz="28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Equivalem a uma soma entre o operando da direita e o operando da esquerda seguida por uma atribuição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 Condicional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Símbolo: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Operador ternário: </a:t>
            </a:r>
            <a:r>
              <a:rPr b="1" lang="pt-BR" sz="4400">
                <a:solidFill>
                  <a:schemeClr val="accent2"/>
                </a:solidFill>
              </a:rPr>
              <a:t>?:</a:t>
            </a:r>
            <a:endParaRPr sz="4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Equivale a um comando de decisão que resulta num valor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Sintaxe: </a:t>
            </a:r>
            <a:r>
              <a:rPr i="1" lang="pt-BR" sz="2800"/>
              <a:t>expr_booleana</a:t>
            </a:r>
            <a:r>
              <a:rPr lang="pt-BR" sz="2800"/>
              <a:t> </a:t>
            </a:r>
            <a:r>
              <a:rPr b="1" lang="pt-BR" sz="2800">
                <a:solidFill>
                  <a:schemeClr val="accent2"/>
                </a:solidFill>
              </a:rPr>
              <a:t>?</a:t>
            </a:r>
            <a:r>
              <a:rPr lang="pt-BR" sz="2800"/>
              <a:t> </a:t>
            </a:r>
            <a:r>
              <a:rPr i="1" lang="pt-BR" sz="2800"/>
              <a:t>expressaoV</a:t>
            </a:r>
            <a:r>
              <a:rPr lang="pt-BR" sz="2800"/>
              <a:t> </a:t>
            </a:r>
            <a:r>
              <a:rPr b="1" lang="pt-BR" sz="4400">
                <a:solidFill>
                  <a:schemeClr val="accent2"/>
                </a:solidFill>
              </a:rPr>
              <a:t>:</a:t>
            </a:r>
            <a:r>
              <a:rPr lang="pt-BR" sz="2800"/>
              <a:t> expressãoF</a:t>
            </a:r>
            <a:endParaRPr b="1" sz="2800">
              <a:solidFill>
                <a:schemeClr val="accent2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 instanceof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Sintaxe: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(</a:t>
            </a:r>
            <a:r>
              <a:rPr i="1" lang="pt-BR" sz="2800"/>
              <a:t>objeto</a:t>
            </a:r>
            <a:r>
              <a:rPr lang="pt-BR" sz="2800"/>
              <a:t> ou </a:t>
            </a:r>
            <a:r>
              <a:rPr i="1" lang="pt-BR" sz="2800"/>
              <a:t>array</a:t>
            </a:r>
            <a:r>
              <a:rPr lang="pt-BR" sz="2800"/>
              <a:t>)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pt-BR" sz="2800"/>
              <a:t> </a:t>
            </a:r>
            <a:r>
              <a:rPr i="1" lang="pt-BR" sz="2800"/>
              <a:t>nome_da_classe</a:t>
            </a:r>
            <a:endParaRPr i="1" sz="4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Retorna 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2800"/>
              <a:t> se o objeto for instância da classe</a:t>
            </a:r>
            <a:endParaRPr b="1" sz="2800">
              <a:solidFill>
                <a:schemeClr val="accent2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Comandos</a:t>
            </a:r>
            <a:endParaRPr/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Estruturas de decisão: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pt-BR" sz="2800"/>
              <a:t> e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switch-case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Estruturas de repetição: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800"/>
              <a:t>,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800"/>
              <a:t> e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32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Desvio de fluxo: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2800"/>
              <a:t>,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b="1" sz="2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Estruturando Programas em Java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Arquivo: menor unidade compilável de Java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Estrutura: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 Zero ou uma diretiva 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 Zero ou mais diretivas </a:t>
            </a:r>
            <a:r>
              <a:rPr b="1" lang="pt-BR" sz="24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endParaRPr b="1" sz="24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 Uma ou mais definições de classe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Todo comando Java deve estar contido dentro dos métodos das classes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Todo método deve aparecer dentro de alguma classe.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 if-else</a:t>
            </a:r>
            <a:endParaRPr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Sintaxe: </a:t>
            </a:r>
            <a:r>
              <a:rPr b="1" lang="pt-BR" sz="2800">
                <a:solidFill>
                  <a:schemeClr val="accent2"/>
                </a:solidFill>
              </a:rPr>
              <a:t>if</a:t>
            </a:r>
            <a:r>
              <a:rPr lang="pt-BR" sz="2800"/>
              <a:t> ( </a:t>
            </a:r>
            <a:r>
              <a:rPr i="1" lang="pt-BR" sz="2800"/>
              <a:t>expr_booleana </a:t>
            </a:r>
            <a:r>
              <a:rPr lang="pt-BR" sz="2800"/>
              <a:t>) </a:t>
            </a:r>
            <a:br>
              <a:rPr lang="pt-BR" sz="2800"/>
            </a:br>
            <a:r>
              <a:rPr lang="pt-BR" sz="2800"/>
              <a:t>                    </a:t>
            </a:r>
            <a:r>
              <a:rPr i="1" lang="pt-BR" sz="2800"/>
              <a:t>comando simples </a:t>
            </a:r>
            <a:r>
              <a:rPr lang="pt-BR" sz="2800"/>
              <a:t>ou </a:t>
            </a:r>
            <a:r>
              <a:rPr i="1" lang="pt-BR" sz="2800"/>
              <a:t>bloco;</a:t>
            </a:r>
            <a:r>
              <a:rPr lang="pt-BR" sz="2800"/>
              <a:t> </a:t>
            </a:r>
            <a:br>
              <a:rPr lang="pt-BR" sz="2800"/>
            </a:br>
            <a:r>
              <a:rPr lang="pt-BR" sz="2800"/>
              <a:t>              </a:t>
            </a:r>
            <a:r>
              <a:rPr b="1" lang="pt-BR" sz="2800">
                <a:solidFill>
                  <a:schemeClr val="accent2"/>
                </a:solidFill>
              </a:rPr>
              <a:t>else</a:t>
            </a:r>
            <a:r>
              <a:rPr lang="pt-BR" sz="2800"/>
              <a:t> </a:t>
            </a:r>
            <a:br>
              <a:rPr lang="pt-BR" sz="2800"/>
            </a:br>
            <a:r>
              <a:rPr lang="pt-BR" sz="2800"/>
              <a:t>                    </a:t>
            </a:r>
            <a:r>
              <a:rPr i="1" lang="pt-BR" sz="2800"/>
              <a:t>comando simples </a:t>
            </a:r>
            <a:r>
              <a:rPr lang="pt-BR" sz="2800"/>
              <a:t>ou </a:t>
            </a:r>
            <a:r>
              <a:rPr i="1" lang="pt-BR" sz="2800"/>
              <a:t>bloco;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 switch-case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Sintaxe: </a:t>
            </a:r>
            <a:r>
              <a:rPr b="1" lang="pt-BR" sz="2800">
                <a:solidFill>
                  <a:schemeClr val="accent2"/>
                </a:solidFill>
              </a:rPr>
              <a:t>switch</a:t>
            </a:r>
            <a:r>
              <a:rPr lang="pt-BR" sz="2800"/>
              <a:t> </a:t>
            </a:r>
            <a:r>
              <a:rPr b="1" lang="pt-BR" sz="2800"/>
              <a:t>(</a:t>
            </a:r>
            <a:r>
              <a:rPr lang="pt-BR" sz="2800"/>
              <a:t> </a:t>
            </a:r>
            <a:r>
              <a:rPr i="1" lang="pt-BR" sz="2800"/>
              <a:t>var_inteira</a:t>
            </a:r>
            <a:r>
              <a:rPr lang="pt-BR" sz="2800"/>
              <a:t> </a:t>
            </a:r>
            <a:r>
              <a:rPr b="1" lang="pt-BR" sz="2800"/>
              <a:t>)</a:t>
            </a:r>
            <a:r>
              <a:rPr lang="pt-BR" sz="2800"/>
              <a:t> {</a:t>
            </a:r>
            <a:br>
              <a:rPr lang="pt-BR" sz="2800"/>
            </a:br>
            <a:r>
              <a:rPr lang="pt-BR" sz="2800"/>
              <a:t>                 [</a:t>
            </a:r>
            <a:r>
              <a:rPr b="1" lang="pt-BR" sz="2800">
                <a:solidFill>
                  <a:schemeClr val="accent2"/>
                </a:solidFill>
              </a:rPr>
              <a:t>case</a:t>
            </a:r>
            <a:r>
              <a:rPr lang="pt-BR" sz="2800"/>
              <a:t> </a:t>
            </a:r>
            <a:r>
              <a:rPr i="1" lang="pt-BR" sz="2800"/>
              <a:t>val</a:t>
            </a:r>
            <a:r>
              <a:rPr lang="pt-BR" sz="2800"/>
              <a:t>: </a:t>
            </a:r>
            <a:r>
              <a:rPr i="1" lang="pt-BR" sz="2800"/>
              <a:t>comando ou bloco</a:t>
            </a:r>
            <a:r>
              <a:rPr lang="pt-BR" sz="2800"/>
              <a:t>; </a:t>
            </a:r>
            <a:r>
              <a:rPr b="1" lang="pt-BR" sz="2800">
                <a:solidFill>
                  <a:schemeClr val="accent2"/>
                </a:solidFill>
              </a:rPr>
              <a:t>break</a:t>
            </a:r>
            <a:r>
              <a:rPr lang="pt-BR" sz="2800"/>
              <a:t>;]</a:t>
            </a:r>
            <a:r>
              <a:rPr baseline="-25000" lang="pt-BR" sz="2800"/>
              <a:t>um ou mais</a:t>
            </a:r>
            <a:br>
              <a:rPr lang="pt-BR" sz="2800"/>
            </a:br>
            <a:r>
              <a:rPr lang="pt-BR" sz="2800"/>
              <a:t>                 [</a:t>
            </a:r>
            <a:r>
              <a:rPr b="1" lang="pt-BR" sz="2800">
                <a:solidFill>
                  <a:schemeClr val="accent2"/>
                </a:solidFill>
              </a:rPr>
              <a:t>default</a:t>
            </a:r>
            <a:r>
              <a:rPr lang="pt-BR" sz="2800"/>
              <a:t>: </a:t>
            </a:r>
            <a:r>
              <a:rPr i="1" lang="pt-BR" sz="2800"/>
              <a:t>comando ou bloco</a:t>
            </a:r>
            <a:r>
              <a:rPr lang="pt-BR" sz="2800"/>
              <a:t>; </a:t>
            </a:r>
            <a:r>
              <a:rPr b="1" lang="pt-BR" sz="2800">
                <a:solidFill>
                  <a:schemeClr val="accent2"/>
                </a:solidFill>
              </a:rPr>
              <a:t>break</a:t>
            </a:r>
            <a:r>
              <a:rPr lang="pt-BR" sz="2800"/>
              <a:t>;]</a:t>
            </a:r>
            <a:r>
              <a:rPr baseline="-25000" lang="pt-BR" sz="2800"/>
              <a:t>nenhum ou um</a:t>
            </a:r>
            <a:br>
              <a:rPr lang="pt-BR" sz="2800"/>
            </a:br>
            <a:r>
              <a:rPr lang="pt-BR" sz="2800"/>
              <a:t>              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 for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Sintaxe: </a:t>
            </a:r>
            <a:r>
              <a:rPr b="1" lang="pt-BR" sz="2800">
                <a:solidFill>
                  <a:schemeClr val="accent2"/>
                </a:solidFill>
              </a:rPr>
              <a:t>for</a:t>
            </a:r>
            <a:r>
              <a:rPr lang="pt-BR" sz="2800"/>
              <a:t> </a:t>
            </a:r>
            <a:r>
              <a:rPr b="1" lang="pt-BR" sz="2800"/>
              <a:t>(</a:t>
            </a:r>
            <a:r>
              <a:rPr lang="pt-BR" sz="2800"/>
              <a:t> </a:t>
            </a:r>
            <a:r>
              <a:rPr i="1" lang="pt-BR" sz="2800"/>
              <a:t>inic; teste; inc</a:t>
            </a:r>
            <a:r>
              <a:rPr lang="pt-BR" sz="2800"/>
              <a:t> </a:t>
            </a:r>
            <a:r>
              <a:rPr b="1" lang="pt-BR" sz="2800"/>
              <a:t>)</a:t>
            </a:r>
            <a:r>
              <a:rPr lang="pt-BR" sz="2800"/>
              <a:t> </a:t>
            </a:r>
            <a:br>
              <a:rPr lang="pt-BR" sz="2800"/>
            </a:br>
            <a:r>
              <a:rPr lang="pt-BR" sz="2800"/>
              <a:t>                 </a:t>
            </a:r>
            <a:r>
              <a:rPr i="1" lang="pt-BR" sz="2800"/>
              <a:t>comando simples</a:t>
            </a:r>
            <a:r>
              <a:rPr b="1" lang="pt-BR" sz="2800"/>
              <a:t> ou </a:t>
            </a:r>
            <a:r>
              <a:rPr i="1" lang="pt-BR" sz="2800"/>
              <a:t>bloco</a:t>
            </a:r>
            <a:r>
              <a:rPr lang="pt-BR" sz="2800"/>
              <a:t>; 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Onde: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b="1" i="1" lang="pt-BR" sz="2400"/>
              <a:t>inic</a:t>
            </a:r>
            <a:r>
              <a:rPr lang="pt-BR" sz="2400"/>
              <a:t>: inicialização da variável contadora. A variável também pode ser declarada aqui.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i="1" lang="pt-BR" sz="2400"/>
              <a:t>teste</a:t>
            </a:r>
            <a:r>
              <a:rPr lang="pt-BR" sz="2400"/>
              <a:t>: expressão booleana que determina a parada ou continuação do laço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i="1" lang="pt-BR" sz="2400"/>
              <a:t>inc</a:t>
            </a:r>
            <a:r>
              <a:rPr lang="pt-BR" sz="2400"/>
              <a:t>: incremento da variável contadora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Todas as três cláusulas são opcionais!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 while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Sintaxe: </a:t>
            </a:r>
            <a:r>
              <a:rPr b="1" lang="pt-BR" sz="2800">
                <a:solidFill>
                  <a:schemeClr val="accent2"/>
                </a:solidFill>
              </a:rPr>
              <a:t>while</a:t>
            </a:r>
            <a:r>
              <a:rPr lang="pt-BR" sz="2800"/>
              <a:t> </a:t>
            </a:r>
            <a:r>
              <a:rPr b="1" lang="pt-BR" sz="2800"/>
              <a:t>(</a:t>
            </a:r>
            <a:r>
              <a:rPr lang="pt-BR" sz="2800"/>
              <a:t> </a:t>
            </a:r>
            <a:r>
              <a:rPr i="1" lang="pt-BR" sz="2800"/>
              <a:t>expressão</a:t>
            </a:r>
            <a:r>
              <a:rPr lang="pt-BR" sz="2800"/>
              <a:t> </a:t>
            </a:r>
            <a:r>
              <a:rPr b="1" lang="pt-BR" sz="2800"/>
              <a:t>)</a:t>
            </a:r>
            <a:r>
              <a:rPr lang="pt-BR" sz="2800"/>
              <a:t> </a:t>
            </a:r>
            <a:br>
              <a:rPr lang="pt-BR" sz="2800"/>
            </a:br>
            <a:r>
              <a:rPr lang="pt-BR" sz="2800"/>
              <a:t>                 </a:t>
            </a:r>
            <a:r>
              <a:rPr i="1" lang="pt-BR" sz="2800"/>
              <a:t>comando ou bloco</a:t>
            </a:r>
            <a:r>
              <a:rPr lang="pt-BR" sz="2800"/>
              <a:t>; 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Onde: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b="1" i="1" lang="pt-BR" sz="2400"/>
              <a:t>expressão</a:t>
            </a:r>
            <a:r>
              <a:rPr lang="pt-BR" sz="2400"/>
              <a:t>: expressão que retorne um booleano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Se o valor for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2000"/>
              <a:t>, o corpo do laço é executado</a:t>
            </a:r>
            <a:endParaRPr/>
          </a:p>
          <a:p>
            <a:pPr indent="-182880" lvl="2" marL="56692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Se for </a:t>
            </a:r>
            <a:r>
              <a:rPr b="1" lang="pt-BR" sz="20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2000"/>
              <a:t>, o laço é encerrado</a:t>
            </a:r>
            <a:endParaRPr/>
          </a:p>
          <a:p>
            <a:pPr indent="-304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Pode ser análogo a um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400"/>
              <a:t>, desde que se acrescente uma operação de inicialização antes do comando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 do-while</a:t>
            </a:r>
            <a:endParaRPr/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Sintaxe: </a:t>
            </a:r>
            <a:r>
              <a:rPr b="1" lang="pt-BR" sz="2800">
                <a:solidFill>
                  <a:schemeClr val="accent2"/>
                </a:solidFill>
              </a:rPr>
              <a:t>do</a:t>
            </a:r>
            <a:br>
              <a:rPr lang="pt-BR" sz="2800"/>
            </a:br>
            <a:r>
              <a:rPr lang="pt-BR" sz="2800"/>
              <a:t>                 </a:t>
            </a:r>
            <a:r>
              <a:rPr i="1" lang="pt-BR" sz="2800"/>
              <a:t>comando</a:t>
            </a:r>
            <a:r>
              <a:rPr lang="pt-BR" sz="2800"/>
              <a:t> ou </a:t>
            </a:r>
            <a:r>
              <a:rPr i="1" lang="pt-BR" sz="2800"/>
              <a:t>bloco</a:t>
            </a:r>
            <a:r>
              <a:rPr lang="pt-BR" sz="2800"/>
              <a:t>;</a:t>
            </a:r>
            <a:br>
              <a:rPr lang="pt-BR" sz="2800"/>
            </a:br>
            <a:r>
              <a:rPr lang="pt-BR" sz="2800"/>
              <a:t>               </a:t>
            </a:r>
            <a:r>
              <a:rPr b="1" lang="pt-BR" sz="2800">
                <a:solidFill>
                  <a:schemeClr val="accent2"/>
                </a:solidFill>
              </a:rPr>
              <a:t>while</a:t>
            </a:r>
            <a:r>
              <a:rPr lang="pt-BR" sz="2800"/>
              <a:t> (</a:t>
            </a:r>
            <a:r>
              <a:rPr i="1" lang="pt-BR" sz="2800"/>
              <a:t>expressão</a:t>
            </a:r>
            <a:r>
              <a:rPr lang="pt-BR" sz="2800"/>
              <a:t>);</a:t>
            </a:r>
            <a:endParaRPr/>
          </a:p>
          <a:p>
            <a:pPr indent="-1778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Onde: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b="1" i="1" lang="pt-BR" sz="2400"/>
              <a:t>expressão</a:t>
            </a:r>
            <a:r>
              <a:rPr lang="pt-BR" sz="2400"/>
              <a:t>: expressão que retorne um booleano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82880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 laço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pt-BR" sz="2400"/>
              <a:t> é executado pelo menos uma vez</a:t>
            </a:r>
            <a:endParaRPr/>
          </a:p>
          <a:p>
            <a:pPr indent="-182880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Só pára se a expressão for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2400"/>
              <a:t> (cuidado para não confundi-lo como repeat-until do Pascal)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 break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Sintaxe: </a:t>
            </a:r>
            <a:r>
              <a:rPr b="1" lang="pt-BR" sz="3200">
                <a:solidFill>
                  <a:schemeClr val="accent2"/>
                </a:solidFill>
              </a:rPr>
              <a:t>break</a:t>
            </a:r>
            <a:r>
              <a:rPr lang="pt-BR" sz="3200"/>
              <a:t>;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Objetivo: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Faz a execução saltar para o final de um dos comandos: 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800"/>
              <a:t>, 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pt-BR" sz="2800"/>
              <a:t>, 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800"/>
              <a:t> ou 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switch-case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No comando 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switch-case</a:t>
            </a:r>
            <a:r>
              <a:rPr lang="pt-BR" sz="2800"/>
              <a:t> seu uso é necessário para evitar que a execução de uma cláusula 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2800"/>
              <a:t> continue na seguinte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 continue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Sintaxe: </a:t>
            </a:r>
            <a:r>
              <a:rPr b="1" lang="pt-BR" sz="2800">
                <a:solidFill>
                  <a:schemeClr val="accent2"/>
                </a:solidFill>
              </a:rPr>
              <a:t>continue</a:t>
            </a:r>
            <a:r>
              <a:rPr lang="pt-BR" sz="2800"/>
              <a:t>;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Objetivo: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Interrompe a iteração atual do laço e inicia a próxima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Só pode ser usado dentro de laços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400"/>
              <a:t>,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pt-BR" sz="2400"/>
              <a:t> e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400"/>
              <a:t>: volta para o início do laço e testa a condição de parada para decidir se entra no laço ou não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pt-BR" sz="2400"/>
              <a:t>: vai para o final do laço, onde a condição de parada é testada para decidir se entra no laço ou não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400"/>
              <a:t>: volta para o início, executa o incremento e depois o teste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 return</a:t>
            </a:r>
            <a:endParaRPr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Sintaxe: </a:t>
            </a:r>
            <a:r>
              <a:rPr b="1" lang="pt-BR" sz="2800">
                <a:solidFill>
                  <a:schemeClr val="accent2"/>
                </a:solidFill>
              </a:rPr>
              <a:t>return</a:t>
            </a:r>
            <a:r>
              <a:rPr lang="pt-BR" sz="2800"/>
              <a:t>;</a:t>
            </a:r>
            <a:r>
              <a:rPr b="1" lang="pt-BR" sz="2800">
                <a:solidFill>
                  <a:schemeClr val="accent2"/>
                </a:solidFill>
              </a:rPr>
              <a:t>     </a:t>
            </a:r>
            <a:r>
              <a:rPr lang="pt-BR" sz="2800"/>
              <a:t>ou</a:t>
            </a:r>
            <a:br>
              <a:rPr lang="pt-BR" sz="2800"/>
            </a:br>
            <a:r>
              <a:rPr lang="pt-BR" sz="2800"/>
              <a:t>             </a:t>
            </a:r>
            <a:r>
              <a:rPr b="1" lang="pt-BR" sz="2800">
                <a:solidFill>
                  <a:schemeClr val="accent2"/>
                </a:solidFill>
              </a:rPr>
              <a:t> return </a:t>
            </a:r>
            <a:r>
              <a:rPr i="1" lang="pt-BR" sz="2800"/>
              <a:t>expressão</a:t>
            </a:r>
            <a:r>
              <a:rPr lang="pt-BR" sz="2800"/>
              <a:t>;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Objetivo: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Pára a execução do método corrente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Métodos com tipo de retorno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2400"/>
              <a:t> pedem a primeira sintaxe do 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400"/>
              <a:t>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Métodos que retornam dados pedem a segunda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Escreva um programa em Java para, a partir de uma idade declarada no código dizer se uma pessoa pode votar nas eleições de 2018.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Informe se a pessoa é obrigada ou não a votar nesta eleição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Se uma pessoa tem menos de 16 anos ela não pode votar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Se uma pessoa tem 16 ou 17 anos ela pode votar, mãs não é obrigada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Se uma pessoa tem 18 anos ou mais ela é obrigada a votar</a:t>
            </a:r>
            <a:endParaRPr sz="24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Se uma pessoa tem mais de 70 anos, o voto é falcultativo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Escreva um programa que, dada uma variável x, inicializada com algum valor inteiro, temos um novo x de acordo com a seguinte regra: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se x é par, x = x / 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se x é impar, x = 3 * x + 1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imprime x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 programa deve parar quando x tiver o valor final de 1. Por exemplo, para x = 13 , a saída será: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40 -&gt; 20 -&gt; 10 -&gt; 5 -&gt; 16 -&gt; 8 -&gt; 4 -&gt; 2 -&gt;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Estruturando Programas em Java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Todo </a:t>
            </a:r>
            <a:r>
              <a:rPr lang="pt-BR" sz="2800" u="sng"/>
              <a:t>arquivo</a:t>
            </a:r>
            <a:r>
              <a:rPr lang="pt-BR" sz="2800"/>
              <a:t> Java deve conter no máximo uma classe com acesso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 nome do arquivo deve ser o mesmo de sua classe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800"/>
              <a:t> com a extensão .java.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É boa prática de programação declarar apenas uma classe por arquivo, mesmo quando estas pertencerem a um mesmo pacote.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Elementos Básicos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Elementos da linguagem, em ordem crescente de complexidade: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Caracteres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Tipos de dados, valores literais, identificadores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Operadores e expressões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Comandos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Métodos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Classes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Pacotes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Caracteres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Uso do padrão Unicode: conjunto de caracteres de 16 bits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Pode definir 65536 caracteres distintos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Caracteres Unicode são gravados em arquivos usando um formato chamado UTF-8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Inserção de caracteres Unicode no código fonte: \uxxxx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\u3c00 = π</a:t>
            </a:r>
            <a:endParaRPr sz="24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Comentários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Três tipos de comentários: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solidFill>
                  <a:srgbClr val="339966"/>
                </a:solidFill>
              </a:rPr>
              <a:t>// comentário de linha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solidFill>
                  <a:srgbClr val="339966"/>
                </a:solidFill>
              </a:rPr>
              <a:t>/*</a:t>
            </a:r>
            <a:br>
              <a:rPr lang="pt-BR" sz="2400">
                <a:solidFill>
                  <a:srgbClr val="339966"/>
                </a:solidFill>
              </a:rPr>
            </a:br>
            <a:r>
              <a:rPr lang="pt-BR" sz="2400">
                <a:solidFill>
                  <a:srgbClr val="339966"/>
                </a:solidFill>
              </a:rPr>
              <a:t>     comentário de bloco</a:t>
            </a:r>
            <a:br>
              <a:rPr lang="pt-BR" sz="2400">
                <a:solidFill>
                  <a:srgbClr val="339966"/>
                </a:solidFill>
              </a:rPr>
            </a:br>
            <a:r>
              <a:rPr lang="pt-BR" sz="2400">
                <a:solidFill>
                  <a:srgbClr val="339966"/>
                </a:solidFill>
              </a:rPr>
              <a:t>*/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>
                <a:solidFill>
                  <a:srgbClr val="339966"/>
                </a:solidFill>
              </a:rPr>
              <a:t>/**</a:t>
            </a:r>
            <a:br>
              <a:rPr lang="pt-BR" sz="2400">
                <a:solidFill>
                  <a:srgbClr val="339966"/>
                </a:solidFill>
              </a:rPr>
            </a:br>
            <a:r>
              <a:rPr lang="pt-BR" sz="2400">
                <a:solidFill>
                  <a:srgbClr val="339966"/>
                </a:solidFill>
              </a:rPr>
              <a:t>   Classe &lt;b&gt;Cliente&lt;/b&gt; </a:t>
            </a:r>
            <a:br>
              <a:rPr lang="pt-BR" sz="2400">
                <a:solidFill>
                  <a:srgbClr val="339966"/>
                </a:solidFill>
              </a:rPr>
            </a:br>
            <a:r>
              <a:rPr lang="pt-BR" sz="2400">
                <a:solidFill>
                  <a:srgbClr val="339966"/>
                </a:solidFill>
              </a:rPr>
              <a:t>   Comentário de bloco para o &lt;i&gt;javadoc&lt;/i&gt;</a:t>
            </a:r>
            <a:br>
              <a:rPr lang="pt-BR" sz="2400">
                <a:solidFill>
                  <a:srgbClr val="339966"/>
                </a:solidFill>
              </a:rPr>
            </a:br>
            <a:r>
              <a:rPr lang="pt-BR" sz="2400">
                <a:solidFill>
                  <a:srgbClr val="339966"/>
                </a:solidFill>
              </a:rPr>
              <a:t>    @author Anderson Costa</a:t>
            </a:r>
            <a:br>
              <a:rPr lang="pt-BR" sz="2400">
                <a:solidFill>
                  <a:srgbClr val="339966"/>
                </a:solidFill>
              </a:rPr>
            </a:br>
            <a:r>
              <a:rPr lang="pt-BR" sz="2400">
                <a:solidFill>
                  <a:srgbClr val="339966"/>
                </a:solidFill>
              </a:rPr>
              <a:t>*/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Identificadores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Identificadores nomeiam variáveis (membro, locais, parâmetros, etc), métodos e classes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Apenas os caracteres especiais "_" e "$" são permitidos, além de letras e números unicode</a:t>
            </a:r>
            <a:endParaRPr sz="3200"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pt-BR" sz="3200"/>
              <a:t>Devem iniciar por uma letra ou pelos símbolos _ ou $ (evite-os, pois o compilador os utiliza)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pt-BR" sz="2800"/>
              <a:t>MAIÚSCULAS ≠ minúsculas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Como Nomear Identificadores (Estilo)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Classes (CamelCase)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Primeira letra de cada palavra maiúscula </a:t>
            </a:r>
            <a:br>
              <a:rPr lang="pt-BR" sz="2400"/>
            </a:br>
            <a:r>
              <a:rPr lang="pt-BR" sz="2400"/>
              <a:t>Ex: MinhaClasse, ClasseNova, Aluno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Membros de uma classe e variáveis locais: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Primeira letra minúscula </a:t>
            </a:r>
            <a:br>
              <a:rPr lang="pt-BR" sz="2400"/>
            </a:br>
            <a:r>
              <a:rPr lang="pt-BR" sz="2400"/>
              <a:t>Ex: idade, marcaModelo, getCor(), getSalarioFinal(), i, cont, somaTotal</a:t>
            </a:r>
            <a:endParaRPr sz="2400"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Constantes de classe (static final):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Todas as letras maiúsculas </a:t>
            </a:r>
            <a:br>
              <a:rPr lang="pt-BR" sz="2400"/>
            </a:br>
            <a:r>
              <a:rPr lang="pt-BR" sz="2400"/>
              <a:t>Ex: PI, MAX_ALUNOS, MEDIA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iva">
  <a:themeElements>
    <a:clrScheme name="Retrospectiv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