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EB Garamon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EBGaramond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EBGaramond-italic.fntdata"/><Relationship Id="rId21" Type="http://schemas.openxmlformats.org/officeDocument/2006/relationships/slide" Target="slides/slide17.xml"/><Relationship Id="rId43" Type="http://schemas.openxmlformats.org/officeDocument/2006/relationships/font" Target="fonts/EBGaramon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Orientação a </a:t>
            </a:r>
            <a:br>
              <a:rPr lang="en-US" sz="7200"/>
            </a:br>
            <a:r>
              <a:rPr lang="en-US" sz="7200"/>
              <a:t>Objetos</a:t>
            </a:r>
            <a:endParaRPr sz="7200"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uke, o mascote do Java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664" y="1688918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10015268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Classe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É a unidade lógica de programação do paradigma OO onde são definidas as propriedades e métodos que uma categoria de objetos terá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Uma classe define um tipo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Assim como o comando struct em C, conseguimos definir um tipo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Mas uma classe além de </a:t>
            </a:r>
            <a:r>
              <a:rPr b="1" lang="en-US" sz="2400"/>
              <a:t>propriedades</a:t>
            </a:r>
            <a:r>
              <a:rPr lang="en-US" sz="2400"/>
              <a:t> (ou atributos), podemos definir </a:t>
            </a:r>
            <a:r>
              <a:rPr b="1" lang="en-US" sz="2400"/>
              <a:t>comportamento</a:t>
            </a:r>
            <a:r>
              <a:rPr lang="en-US" sz="2400"/>
              <a:t> (ou métodos)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Inicialmente vamos nos preocupar com a definição de uma classe e suas propriedades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Definindo uma classe em Java</a:t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838200" y="1825625"/>
            <a:ext cx="56599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Ao lado, temos a especificação de uma classe que define o tipo Conta, uma conta corrente simples, com poucos atributos.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Observe que as variáveis foram declaradas fora de um bloco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Quando uma variável é declarada </a:t>
            </a:r>
            <a:r>
              <a:rPr b="1" lang="en-US"/>
              <a:t>diretamente dentro do escopo da classe</a:t>
            </a:r>
            <a:r>
              <a:rPr lang="en-US"/>
              <a:t>, é chamada de variável de objeto, ou atributo.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977576" y="2535318"/>
            <a:ext cx="4178104" cy="2585323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numero;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titular;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saldo;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Usando uma classe em Java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838200" y="1825625"/>
            <a:ext cx="10515600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Na classe Conta definimos o que toda conta deve ter.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Para usar a classe Conta, precisamos de outro programa que contenha um método </a:t>
            </a:r>
            <a:r>
              <a:rPr b="1" lang="en-US" sz="2400"/>
              <a:t>main</a:t>
            </a:r>
            <a:r>
              <a:rPr lang="en-US" sz="2400"/>
              <a:t>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Para criar um objeto do tipo Conta, usamos a palavra chave </a:t>
            </a:r>
            <a:r>
              <a:rPr b="1" lang="en-US" sz="2400"/>
              <a:t>new</a:t>
            </a:r>
            <a:r>
              <a:rPr lang="en-US" sz="2400"/>
              <a:t>, conforme o código abaixo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772530" y="4276582"/>
            <a:ext cx="7287065" cy="1631216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Programa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Usando uma classe em Java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38200" y="1825625"/>
            <a:ext cx="10515600" cy="1473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Para utilizar esse objeto, precisamos de uma variável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Abaixo um código mais completo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Observe que o operador ponto </a:t>
            </a:r>
            <a:r>
              <a:rPr b="1" lang="en-US" sz="2400"/>
              <a:t>(.)</a:t>
            </a:r>
            <a:r>
              <a:rPr lang="en-US" sz="2400"/>
              <a:t> foi utilizado para acessar algo em minhaConta.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097280" y="3559131"/>
            <a:ext cx="9889588" cy="2585323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Programa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minhaConta;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 = new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minhaConta.titular = “Goku";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minhaConta.saldo = 5000.0;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System.out.println("Saldo atual: " + minhaConta.saldo);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Métodos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Dentro da classe vamos declarar o que cada conta faz e como isto é feito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 isso chamamos de comportamentos que cada classe tem, por exemplo, </a:t>
            </a:r>
            <a:r>
              <a:rPr b="1" lang="en-US" sz="2400"/>
              <a:t>de que maneira que uma Conta saca dinheiro? 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Especificaremos isso dentro da própria classe Conta , e não em um local desatrelado das informações da própria Conta. 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É por isso que essas "funções" são chamadas de </a:t>
            </a:r>
            <a:r>
              <a:rPr b="1" lang="en-US" sz="2800"/>
              <a:t>métodos</a:t>
            </a:r>
            <a:r>
              <a:rPr lang="en-US" sz="2800"/>
              <a:t>, que são a maneira de fazer uma operação com um objeto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Exemplo de métodos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1953067" y="2119729"/>
            <a:ext cx="8049065" cy="4093428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saldo;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... outros atributos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saca(double quantidade)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double novoSaldo =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.saldo - quantidade;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.saldo = novoSaldo;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deposita(double quantidade)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.saldo += quantidade;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Mais sobre Métodos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void</a:t>
            </a:r>
            <a:r>
              <a:rPr lang="en-US" sz="2800"/>
              <a:t>: não retorna nada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Argumento do método ou parâmetro</a:t>
            </a:r>
            <a:r>
              <a:rPr lang="en-US" sz="2800"/>
              <a:t>: variável dentro dos parenteses para informar algo ao método (nesse caso, o valor a ser sacado)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É uma variável local, tendo o método como escopo</a:t>
            </a:r>
            <a:endParaRPr sz="24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this</a:t>
            </a:r>
            <a:r>
              <a:rPr lang="en-US" sz="2800"/>
              <a:t>: identifica que a variável em questão é um atributo</a:t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Mensagens e Métodos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Um </a:t>
            </a:r>
            <a:r>
              <a:rPr b="1" lang="en-US" sz="2400">
                <a:solidFill>
                  <a:schemeClr val="accent2"/>
                </a:solidFill>
              </a:rPr>
              <a:t>método</a:t>
            </a:r>
            <a:r>
              <a:rPr lang="en-US" sz="2400"/>
              <a:t> é a implementação de uma operação que um objeto é capaz de executar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O conjunto de métodos de um objeto faz parte do </a:t>
            </a:r>
            <a:r>
              <a:rPr b="1" lang="en-US" sz="2400">
                <a:solidFill>
                  <a:schemeClr val="accent2"/>
                </a:solidFill>
              </a:rPr>
              <a:t>comportamento</a:t>
            </a:r>
            <a:r>
              <a:rPr lang="en-US" sz="2400"/>
              <a:t> deste objeto (ou </a:t>
            </a:r>
            <a:r>
              <a:rPr b="1" lang="en-US" sz="2400">
                <a:solidFill>
                  <a:schemeClr val="accent2"/>
                </a:solidFill>
              </a:rPr>
              <a:t>interface</a:t>
            </a:r>
            <a:r>
              <a:rPr lang="en-US" sz="2400"/>
              <a:t>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Métodos são codificados dentro da classe do objeto e seguem as regras sintáticas da linguagem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Métodos podem receber parâmetros e retornar valores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Um método é semelhante a um subprograma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Mensagens e Métodos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Objetos existem para prestar serviços para outros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Cooperam entre si para resolver um problema computacional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forma de solicitar um serviço a um objeto é enviando-lhe uma </a:t>
            </a:r>
            <a:r>
              <a:rPr b="1" lang="en-US" sz="2800">
                <a:solidFill>
                  <a:schemeClr val="accent2"/>
                </a:solidFill>
              </a:rPr>
              <a:t>mensagem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 envio de uma mensagem a um objeto faz o método correspondente ser executado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Mensagens e Métodos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b="1" lang="en-US" sz="2800"/>
              <a:t>Forma de um método: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Todo método em Java possui um cabeçalho consistindo dos seguintes elementos: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Modificadores (visibilidade, escopo, etc)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Tipo de retorno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Nome do método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Parâmetros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Exceções lançadas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Possui também um corpo delimitado por { e } onde ficam os comandos e declarações de variáveis locais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Orientação a Objetos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Orientação a objetos vai ajudar muito a se organizar mais e escrever menos.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Concentra as responsabilidades nos pontos certos, flexibilizando sua aplicação, </a:t>
            </a:r>
            <a:r>
              <a:rPr b="1" lang="en-US" sz="2800"/>
              <a:t>encapsulando </a:t>
            </a:r>
            <a:r>
              <a:rPr lang="en-US" sz="2800"/>
              <a:t>a lógica de negócios.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É um paradigma de programação que se preocupa com a identificação de entidades (reais ou abstratas) presentes no problema e os relacionamentos (estruturais e funcionais) entre elas.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Teste dos métodos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3991122" y="1863969"/>
            <a:ext cx="7823200" cy="4247317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TestaAlgunsMetodos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criando a conta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minhaConta;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 = new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alterando os valores de minhaConta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minhaConta.titular = “Goku";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minhaConta.saldo = 5000;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saca 200 reais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minhaConta.saca(200)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// deposita 500 reais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minhaConta.deposita(500)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System.out.println(minhaConta.saldo);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576776" y="3188117"/>
            <a:ext cx="330590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Para mandar uma mensagem ao objeto e pedir que ele execute um método, também usamos o ponto.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 termo usado para isso é </a:t>
            </a:r>
            <a:r>
              <a:rPr b="1"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invocação de método</a:t>
            </a: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Tipos de retorno em métodos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Um método sempre deve definir o que retorna, mesmo quando não retorna nada (void) isso deve ser explícito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Um método pode retornar um valor para o código que o chamou.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No caso do método saca, podemos devolver um valor booleano indicando se a operação foi bem sucedida.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Método retornando valor</a:t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1603717" y="2053884"/>
            <a:ext cx="8145194" cy="3671674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... outros métodos e atributos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 saca(double valor)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(this.saldo &lt; valor)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this.saldo = this.saldo - valor;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Tipos primitivos e tipos referência em Java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Quando declaramos uma variável para associar a um objeto, na verdade, essa variável não guarda o objeto, e sim uma maneira de acessá-lo, chamada de </a:t>
            </a:r>
            <a:r>
              <a:rPr b="1" lang="en-US" sz="2400"/>
              <a:t>referência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Ao atribuir um valor a uma variável de tipo primitivo, é feita uma cópia daquele valor e armazenada na variável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Ao atribuir um valor a uma variável de tipo referência, é guardada a posição onde o objeto está armazenado em memória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Em Java uma variável nunca é um objeto</a:t>
            </a:r>
            <a:endParaRPr b="1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Qual o resultado do programa abaixo?</a:t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1955409" y="1927274"/>
            <a:ext cx="8013896" cy="3671668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TestaReferencias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c1 = new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c1.deposita(100);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Conta c2 = c1; // linha importante!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c2.deposita(200);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System.out.println(c1.saldo);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System.out.println(c2.saldo);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838200" y="37919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Qual o resultado do programa abaixo?</a:t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2208628" y="2067951"/>
            <a:ext cx="7484012" cy="3770141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Conta c1 = new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c1.titular = "Duke";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c1.saldo = 227;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Conta c2 = new Conta();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c2.titular = "Duke";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c2.saldo = 227;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(c1 == c2)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System.out.println("Contas iguais");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Construtores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instanciação de um objeto: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Aloca área em memória para as propriedades do objeto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Põe valores iniciais para as propriedades, de acordo com seus tipos (0 para números, string vazio, null, etc)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b="1" i="1" lang="en-US" sz="2800">
                <a:solidFill>
                  <a:schemeClr val="accent2"/>
                </a:solidFill>
              </a:rPr>
              <a:t>Construtores</a:t>
            </a:r>
            <a:r>
              <a:rPr lang="en-US" sz="2800"/>
              <a:t> de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Define valores iniciais para as propriedades de um objeto recém-instanciado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Só é usado no momento da instanciação do objeto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Em Java, os construtores devem ter o mesmo nome da classe e não possuem tipo de retorno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Construtores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Construtores 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Construtores não possuem tipo de retorno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Construtores devem ter o mesmo nome da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Construtores podem ser públicos ou privados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Construtores só são usados durante a instanciação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Java já oferece para todas as classes um </a:t>
            </a:r>
            <a:r>
              <a:rPr b="1" i="1" lang="en-US" sz="2400">
                <a:solidFill>
                  <a:schemeClr val="accent2"/>
                </a:solidFill>
              </a:rPr>
              <a:t>construtor padrão</a:t>
            </a:r>
            <a:r>
              <a:rPr lang="en-US" sz="2400"/>
              <a:t> sem parâmetros e com implementação vazia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Se você não definir nenhum construtor na classe poderá usar esse construtor vazio na instanciação de objetos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Construtores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4445391" y="1617787"/>
            <a:ext cx="7188591" cy="3770141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numero;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saldo;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Cliente cliente;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Conta(int num, double s, Cliente 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numero = 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saldo = 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cliente = c;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558018" y="2525152"/>
            <a:ext cx="3563816" cy="1955409"/>
          </a:xfrm>
          <a:prstGeom prst="rect">
            <a:avLst/>
          </a:prstGeom>
          <a:solidFill>
            <a:srgbClr val="EBE6DC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nome;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endereco;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Sobrecarga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Métodos em Java podem ser </a:t>
            </a:r>
            <a:r>
              <a:rPr b="1" i="1" lang="en-US" sz="2800">
                <a:solidFill>
                  <a:schemeClr val="accent2"/>
                </a:solidFill>
              </a:rPr>
              <a:t>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Métodos com mesmo identificador mas com listas de parâmetros diferentes (quantidade ou tipos)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Vantagens: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Permitir que uma mesma operação possa ser executada com diferentes parâmetros mas mantenha o mesmo nome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Melhora a legibilidade do código, pois o programador não precisa aprender os diferentes nomes que uma operação pode ter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Orientação a Objetos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Existem alguns conceitos que precisam ser compreendidos para realizar o desenvolvimento orientado a objetos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Os conceitos de classe e objeto são os conceitos preliminares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Sobrecarga</a:t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Sobrecarga 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Métodos sobrecarregados devem possuir o mesmo identificador, rigorosamente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 tipo de retorno de um método </a:t>
            </a:r>
            <a:r>
              <a:rPr b="1" i="1" lang="en-US" sz="2400">
                <a:solidFill>
                  <a:schemeClr val="accent2"/>
                </a:solidFill>
              </a:rPr>
              <a:t>não pode</a:t>
            </a:r>
            <a:r>
              <a:rPr lang="en-US" sz="2400"/>
              <a:t> ser levado em conta para diferenciar métodos 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 lista de parâmetros reais da mensagem define qual versão do método sobrecarregado será chamada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Construtores podem ser sobrecarregados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 sobrecarga de métodos também é conhecida por </a:t>
            </a:r>
            <a:r>
              <a:rPr b="1" i="1" lang="en-US" sz="2400">
                <a:solidFill>
                  <a:schemeClr val="accent2"/>
                </a:solidFill>
              </a:rPr>
              <a:t>polimorfismo paramétrico</a:t>
            </a:r>
            <a:endParaRPr sz="2400">
              <a:solidFill>
                <a:schemeClr val="accent2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Variáveis de instância e de classe</a:t>
            </a:r>
            <a:endParaRPr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Todas as propriedades definidas em uma classe serão criadas quando objetos desta classe forem instanciados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São também chamadas de </a:t>
            </a:r>
            <a:r>
              <a:rPr b="1" i="1" lang="en-US" sz="2400">
                <a:solidFill>
                  <a:schemeClr val="accent2"/>
                </a:solidFill>
              </a:rPr>
              <a:t>variáveis de instância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Cada objeto tem suas próprias cópias particulares das variáveis de instância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Elas não são compartilhadas entre objetos distintos (a menos que seu encapsulamento seja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Nos métodos, a palavra </a:t>
            </a:r>
            <a:r>
              <a:rPr b="1" i="1" lang="en-US" sz="2400">
                <a:solidFill>
                  <a:schemeClr val="accent2"/>
                </a:solidFill>
              </a:rPr>
              <a:t>this</a:t>
            </a:r>
            <a:r>
              <a:rPr lang="en-US" sz="2400"/>
              <a:t> é usada para referenciar as variáveis (e métodos) de instância do objeto atual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Variáveis de instância e de classe</a:t>
            </a:r>
            <a:endParaRPr/>
          </a:p>
        </p:txBody>
      </p:sp>
      <p:sp>
        <p:nvSpPr>
          <p:cNvPr id="314" name="Google Shape;314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Algumas informações, entretanto, não pertencem a uma instância particular, mas a todas elas.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Variáveis compartilhadas entre todas as instâncias são chamadas de </a:t>
            </a:r>
            <a:r>
              <a:rPr b="1" i="1" lang="en-US" sz="2400">
                <a:solidFill>
                  <a:schemeClr val="accent2"/>
                </a:solidFill>
              </a:rPr>
              <a:t>variáveis de classe</a:t>
            </a:r>
            <a:endParaRPr sz="2400">
              <a:solidFill>
                <a:schemeClr val="accent2"/>
              </a:solidFill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Existe apenas uma cópia dela que fica na classe (em memória)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Todos os objetos da classe podem acessar/modificar as variáveis de classe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Variáveis de instância e de classe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Variáveis de classe 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São declaradas com a palavra reservada </a:t>
            </a:r>
            <a:r>
              <a:rPr b="1" lang="en-US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Na própria classe, são acessadas diretamente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Fora da classe, são acessadas antepondo-se a ela o nome da classe e o operador "." (ponto)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Variáveis de classe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Em Java: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Variáveis de classe são muito utilizadas para declarar constantes comuns a todas as instâncias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Se uma variável de classe for pública, todas as outras classes podem acessá-la através da notação geral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Classe.variável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Dentro da classe onde está declarada, a forma de acessar a variável de classe é indiferente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Deve-se sempre preferir a notação acima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Exemplo de método que transfere dinheiro entre duas contas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/>
              <a:t>)</a:t>
            </a:r>
            <a:endParaRPr/>
          </a:p>
        </p:txBody>
      </p:sp>
      <p:sp>
        <p:nvSpPr>
          <p:cNvPr id="332" name="Google Shape;332;p47"/>
          <p:cNvSpPr/>
          <p:nvPr/>
        </p:nvSpPr>
        <p:spPr>
          <a:xfrm>
            <a:off x="1533378" y="1941342"/>
            <a:ext cx="8796997" cy="4178104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atributos e métodos...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boolean transfere(Conta destino, double valor)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boolean retirou =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saca(valor);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(retirou == false)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// não deu pra sacar!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false;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destino.deposita(valor);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return true;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Atributos</a:t>
            </a:r>
            <a:endParaRPr/>
          </a:p>
        </p:txBody>
      </p:sp>
      <p:sp>
        <p:nvSpPr>
          <p:cNvPr id="338" name="Google Shape;338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As variáveis do tipo atributo, diferentemente das variáveis temporárias (declaradas dentro de um método), recebem um valor padrão. No caso numérico, valem 0 , no caso de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/>
              <a:t> , valem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400"/>
              <a:t>, ...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Seus atributos também podem ser referências para outras classes.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Quando damos new em um objeto, ele o inicializa com seus valores default, 0 para números, false para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/>
              <a:t> 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/>
              <a:t> para referências.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/>
              <a:t> é uma palavra chave em Java, que indica uma referência para nenhum objeto.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n-US" sz="7200"/>
              <a:t>Orientação a </a:t>
            </a:r>
            <a:br>
              <a:rPr lang="en-US" sz="7200"/>
            </a:br>
            <a:r>
              <a:rPr lang="en-US" sz="7200"/>
              <a:t>Objetos</a:t>
            </a:r>
            <a:endParaRPr sz="7200"/>
          </a:p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uke, o mascote do Java" id="345" name="Google Shape;3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664" y="1688918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 txBox="1"/>
          <p:nvPr/>
        </p:nvSpPr>
        <p:spPr>
          <a:xfrm>
            <a:off x="10015268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00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Objeto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Para o ser humano, um objeto é...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Algo tangível e/ou visível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Algo que possa ser compreendido intelectualmente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Algo para o qual um  pensamento ou ação possa ser direcionado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Um objeto modela alguma parte da realidade e é algo que existe no tempo e no espaço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Utilizamos o conceito de objetos para entender melhor o mundo que nos cerca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Objeto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Nem tudo é um objeto...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Tempo, métricas, sensações e sentimentos humanos não são, em geral, modelados como objetos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Eles são, em geral, tratados como propriedades de objetos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Descobrir quais entidades fazem parte do domínio do problema e identificar suas propriedades e comportamentos é tarefa do programador e dos analistas de sistemas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Um objeto é um bloco de software que possui um </a:t>
            </a:r>
            <a:r>
              <a:rPr b="1" lang="en-US" sz="2400">
                <a:solidFill>
                  <a:schemeClr val="accent2"/>
                </a:solidFill>
              </a:rPr>
              <a:t>estado</a:t>
            </a:r>
            <a:r>
              <a:rPr lang="en-US" sz="2400"/>
              <a:t> e uma </a:t>
            </a:r>
            <a:r>
              <a:rPr b="1" lang="en-US" sz="2400">
                <a:solidFill>
                  <a:schemeClr val="accent2"/>
                </a:solidFill>
              </a:rPr>
              <a:t>identidade</a:t>
            </a:r>
            <a:r>
              <a:rPr lang="en-US" sz="2400"/>
              <a:t> e para o qual podem ser solicitados serviços através de </a:t>
            </a:r>
            <a:r>
              <a:rPr b="1" lang="en-US" sz="2400">
                <a:solidFill>
                  <a:schemeClr val="accent2"/>
                </a:solidFill>
              </a:rPr>
              <a:t>mensagens</a:t>
            </a:r>
            <a:endParaRPr b="1"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Classes em Java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Classes partem de conceitos do mundo real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Definição da classe Carro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12064" l="6915" r="5949" t="15985"/>
          <a:stretch/>
        </p:blipFill>
        <p:spPr>
          <a:xfrm>
            <a:off x="2163650" y="3181080"/>
            <a:ext cx="3245476" cy="2099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5592650" y="3352866"/>
            <a:ext cx="196401" cy="2373549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789051" y="3181080"/>
            <a:ext cx="1130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789051" y="3695090"/>
            <a:ext cx="16594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gasolina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quilometragem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933386" y="3268550"/>
            <a:ext cx="109008" cy="1213298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114734" y="3096763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8101855" y="3527663"/>
            <a:ext cx="11176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acelerar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abastecer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Atributos 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Encapsulados para que não sejam visíveis por alguém que não deveria manipulá-lo (outro objeto ou outra classe)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Por exemplo: alterar a quilometragem (apenas a classe Carro deve ter acesso direto ao atributo quilometragem)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Cada objeto possui um conjunto de valores de atributos </a:t>
            </a:r>
            <a:br>
              <a:rPr lang="en-US"/>
            </a:br>
            <a:r>
              <a:rPr lang="en-US"/>
              <a:t>particular: </a:t>
            </a:r>
            <a:r>
              <a:rPr b="1" lang="en-US"/>
              <a:t>Estado</a:t>
            </a:r>
            <a:r>
              <a:rPr lang="en-US"/>
              <a:t> do objeto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12064" l="6915" r="5949" t="15985"/>
          <a:stretch/>
        </p:blipFill>
        <p:spPr>
          <a:xfrm>
            <a:off x="6642436" y="283259"/>
            <a:ext cx="2150374" cy="139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21758" l="3057" r="1904" t="9988"/>
          <a:stretch/>
        </p:blipFill>
        <p:spPr>
          <a:xfrm>
            <a:off x="7817476" y="3471393"/>
            <a:ext cx="3452145" cy="247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4829577" y="4163095"/>
            <a:ext cx="2734150" cy="1932905"/>
          </a:xfrm>
          <a:prstGeom prst="cloudCallout">
            <a:avLst>
              <a:gd fmla="val -63809" name="adj1"/>
              <a:gd fmla="val 39077" name="adj2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Quarto carros. de modelos e cores  diferentes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44344" l="0" r="18527" t="4626"/>
          <a:stretch/>
        </p:blipFill>
        <p:spPr>
          <a:xfrm>
            <a:off x="2109567" y="3960563"/>
            <a:ext cx="2160447" cy="202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Atributos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Cada objeto criado é único, mesmo que possua o mesmo conjunto de atributos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12064" l="6915" r="5949" t="15985"/>
          <a:stretch/>
        </p:blipFill>
        <p:spPr>
          <a:xfrm>
            <a:off x="1646747" y="2934237"/>
            <a:ext cx="2150374" cy="139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12064" l="6915" r="5949" t="15985"/>
          <a:stretch/>
        </p:blipFill>
        <p:spPr>
          <a:xfrm>
            <a:off x="4696893" y="2919211"/>
            <a:ext cx="2150374" cy="139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12064" l="6915" r="5949" t="15985"/>
          <a:stretch/>
        </p:blipFill>
        <p:spPr>
          <a:xfrm>
            <a:off x="7696130" y="2913308"/>
            <a:ext cx="2150374" cy="139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Objeto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Características chaves de um objeto: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Estado</a:t>
            </a:r>
            <a:r>
              <a:rPr lang="en-US" sz="2400"/>
              <a:t>: conjunto de propriedades de um objeto e seus respectivos valores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Identidade</a:t>
            </a:r>
            <a:r>
              <a:rPr lang="en-US" sz="2400"/>
              <a:t>: cada objeto criado é único e ocupa seu espaço próprio na memória (espaço onde ficam suas propriedades)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Comportamento</a:t>
            </a:r>
            <a:r>
              <a:rPr lang="en-US" sz="2400"/>
              <a:t>: conjunto de operações que o objeto está apto a executar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