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alibri"/>
              <a:buNone/>
            </a:pPr>
            <a:r>
              <a:rPr lang="pt-BR" sz="7200"/>
              <a:t>Modificadores </a:t>
            </a:r>
            <a:br>
              <a:rPr lang="pt-BR" sz="7200"/>
            </a:br>
            <a:r>
              <a:rPr lang="pt-BR" sz="7200"/>
              <a:t>de Acesso</a:t>
            </a:r>
            <a:endParaRPr sz="7200"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Duke, o mascote do Java" id="103" name="Google Shape;1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7664" y="1688918"/>
            <a:ext cx="1428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10015268" y="2173857"/>
            <a:ext cx="1888659" cy="377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3900" u="none" cap="none" strike="noStrik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3900">
              <a:solidFill>
                <a:srgbClr val="F4B4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Getters e Setters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Para permitir o acesso aos atributos (já que eles são private) de uma maneira controlada, a prática mais comum é criar dois métodos, um que </a:t>
            </a:r>
            <a:r>
              <a:rPr b="1" lang="pt-BR" sz="2800" u="sng"/>
              <a:t>retorna o valor</a:t>
            </a:r>
            <a:r>
              <a:rPr lang="pt-BR" sz="2800"/>
              <a:t> e outro que </a:t>
            </a:r>
            <a:r>
              <a:rPr b="1" lang="pt-BR" sz="2800" u="sng"/>
              <a:t>muda o valor</a:t>
            </a:r>
            <a:r>
              <a:rPr lang="pt-BR" sz="2800"/>
              <a:t>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A convenção para esses métodos é de colocar a palavra </a:t>
            </a:r>
            <a:r>
              <a:rPr b="1" lang="pt-BR" sz="2800"/>
              <a:t>get</a:t>
            </a:r>
            <a:r>
              <a:rPr lang="pt-BR" sz="2800"/>
              <a:t> ou </a:t>
            </a:r>
            <a:r>
              <a:rPr b="1" lang="pt-BR" sz="2800"/>
              <a:t>set</a:t>
            </a:r>
            <a:r>
              <a:rPr lang="pt-BR" sz="2800"/>
              <a:t> </a:t>
            </a:r>
            <a:r>
              <a:rPr lang="pt-BR" sz="2800" u="sng"/>
              <a:t>antes do nome do atributo</a:t>
            </a:r>
            <a:r>
              <a:rPr lang="pt-BR" sz="2800"/>
              <a:t>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Daí a denominação getter e setter.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Getters e Setters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É uma má prática criar uma classe e, logo em seguida, criar getters e setters para todos seus atributos.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Você só deve criar um getter ou setter se tiver a real necessidade.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Por exemplo: para uma classe Conta, faz mais sentido criar um método </a:t>
            </a:r>
            <a:r>
              <a:rPr b="1" lang="pt-BR" sz="2400"/>
              <a:t>saca</a:t>
            </a:r>
            <a:r>
              <a:rPr lang="pt-BR" sz="2400"/>
              <a:t> e outro </a:t>
            </a:r>
            <a:r>
              <a:rPr b="1" lang="pt-BR" sz="2400"/>
              <a:t>deposita</a:t>
            </a:r>
            <a:r>
              <a:rPr lang="pt-BR" sz="2400"/>
              <a:t> do que um método </a:t>
            </a:r>
            <a:r>
              <a:rPr b="1" lang="pt-BR" sz="2400"/>
              <a:t>setSaldo</a:t>
            </a:r>
            <a:endParaRPr b="1"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Utilizar getters e setters não só ajuda você a proteger seus atributos, como também possibilita ter de mudar algo em um só lugar.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Isso é chamado </a:t>
            </a:r>
            <a:r>
              <a:rPr b="1" lang="pt-BR" sz="2400"/>
              <a:t>encapsulamento</a:t>
            </a:r>
            <a:r>
              <a:rPr lang="pt-BR" sz="2400"/>
              <a:t>, pois esconde a maneira como os objetos guardam seus dados. É uma prática muito importante da OO.</a:t>
            </a:r>
            <a:endParaRPr b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Getters e Setters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No caso de atributos booleanos, pode-se usar no lugar do </a:t>
            </a:r>
            <a:r>
              <a:rPr b="1" lang="pt-BR" sz="2800"/>
              <a:t>get</a:t>
            </a:r>
            <a:r>
              <a:rPr lang="pt-BR" sz="2800"/>
              <a:t> o sufixo </a:t>
            </a:r>
            <a:r>
              <a:rPr b="1" lang="pt-BR" sz="2800"/>
              <a:t>is</a:t>
            </a:r>
            <a:r>
              <a:rPr lang="pt-BR" sz="2800"/>
              <a:t> . 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Dessa maneira, caso tivéssemos um atributo booleano ligado , em vez de </a:t>
            </a:r>
            <a:r>
              <a:rPr b="1" lang="pt-BR" sz="2800"/>
              <a:t>getLigado</a:t>
            </a:r>
            <a:r>
              <a:rPr lang="pt-BR" sz="2800"/>
              <a:t> poderíamos ter </a:t>
            </a:r>
            <a:r>
              <a:rPr b="1" lang="pt-BR" sz="2800"/>
              <a:t>isLigado</a:t>
            </a:r>
            <a:r>
              <a:rPr lang="pt-BR" sz="2800"/>
              <a:t> 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Resumo – Modificadores de Acesso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651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/>
              <a:t> - Todos podem acessar aquilo que for definido como public . Classes, atributos, construtores e métodos podem ser public .</a:t>
            </a:r>
            <a:endParaRPr/>
          </a:p>
          <a:p>
            <a:pPr indent="-1651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pt-BR"/>
              <a:t> - Aquilo que é protected pode ser acessado por todas as classes do mesmo pacote e por todas as classes que o estendam, mesmo que essas não estejam no mesmo pacote. Somente atributos, construtores e métodos podem ser protected .</a:t>
            </a:r>
            <a:endParaRPr/>
          </a:p>
          <a:p>
            <a:pPr indent="-1651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padrão (sem nenhum modificador) </a:t>
            </a:r>
            <a:r>
              <a:rPr lang="pt-BR"/>
              <a:t>- Se nenhum modificador for utilizado, todas as classes do mesmo pacote têm acesso ao atributo, construtor, método ou classe.</a:t>
            </a:r>
            <a:endParaRPr/>
          </a:p>
          <a:p>
            <a:pPr indent="-1651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600"/>
              <a:buChar char=" "/>
            </a:pPr>
            <a:r>
              <a:rPr b="1" lang="pt-BR" sz="26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pt-BR"/>
              <a:t> - A única classe capaz de acessar os atributos, construtores e métodos privados é a própria classe. Classes, como conhecemos, não podem ser private , mas atributos,construtores e métodos sim.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Mais sobre construtores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Para que serve um construtor, afinal?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Char char="◦"/>
            </a:pPr>
            <a:r>
              <a:rPr lang="pt-BR" sz="2600"/>
              <a:t>Dar possibilidades ou obrigar o usuário de uma classe a passar argumentos para o objeto durante o processo de criação do mesmo.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pt-BR" sz="2600"/>
              <a:t>Funciona como um setter no momento que cria um objeto.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00"/>
              <a:buChar char="◦"/>
            </a:pPr>
            <a:r>
              <a:rPr lang="pt-BR" sz="2600"/>
              <a:t>Você pode ter mais de um construtor na sua classe e, no momento do new , o construtor apropriado será escolhido.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Chamando outro construtor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Um construtor só pode rodar durante a construção do objeto, isto é, você nunca conseguirá chamar o construtor em um objeto já construído. 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Porém, durante a construção de um objeto, você pode fazer com que um construtor chame outro, para não ter de ficar copiando e colando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Chamando outro construtor</a:t>
            </a: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838199" y="1828800"/>
            <a:ext cx="5045766" cy="4055165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Conta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String titular;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numero;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double saldo;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construtor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Conta (String titular)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faz mais uma série de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//inicializações e configurações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this.titular = titular;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6096000" y="2038420"/>
            <a:ext cx="5045766" cy="3196189"/>
          </a:xfrm>
          <a:prstGeom prst="rect">
            <a:avLst/>
          </a:prstGeom>
          <a:solidFill>
            <a:srgbClr val="F4DB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 (int numero, String titular)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chama o construtor que foi // declarado acima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this(titular);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this.numero = numero;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alibri"/>
              <a:buNone/>
            </a:pPr>
            <a:r>
              <a:rPr lang="pt-BR" sz="6600"/>
              <a:t>Atributos e métodos de Classe </a:t>
            </a:r>
            <a:endParaRPr sz="6600"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Atributos de Classe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Criados quando é uma variável seja </a:t>
            </a:r>
            <a:r>
              <a:rPr b="1" lang="pt-BR" sz="2400"/>
              <a:t>única</a:t>
            </a:r>
            <a:r>
              <a:rPr lang="pt-BR" sz="2400"/>
              <a:t>, e que seja compartilhada por todos os objetos de uma classe. 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Dessa maneira, quando mudasse através de um objeto, o outro enxergaria o mesmo valor. Para fazer isso em Java, declaramos a variável como </a:t>
            </a:r>
            <a:r>
              <a:rPr b="1" lang="pt-BR" sz="2400"/>
              <a:t>static</a:t>
            </a:r>
            <a:r>
              <a:rPr lang="pt-BR" sz="2400"/>
              <a:t>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Quando declaramos um atributo como </a:t>
            </a:r>
            <a:r>
              <a:rPr b="1" lang="pt-BR" sz="2400"/>
              <a:t>static</a:t>
            </a:r>
            <a:r>
              <a:rPr lang="pt-BR" sz="2400"/>
              <a:t> , ele passa a não ser mais um atributo de cada objeto, e sim um </a:t>
            </a:r>
            <a:r>
              <a:rPr b="1" lang="pt-BR" sz="2400"/>
              <a:t>atributo da classe</a:t>
            </a:r>
            <a:r>
              <a:rPr lang="pt-BR" sz="2400"/>
              <a:t>, a informação fica guardada pela classe, não é mais individual para cada objeto.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Para acessarmos um atributo estático, não usamos a palavra chave this , mas sim o nome da classe.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Atributos de classe - Exemplo</a:t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2107095" y="1934817"/>
            <a:ext cx="8203096" cy="3778320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Conta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static int totalDeContas; </a:t>
            </a:r>
            <a:r>
              <a:rPr b="1" lang="pt-BR" sz="1800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// atributo de classe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Conta()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Conta.totalDeContas = Conta.totalDeContas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int getTotalDeContas()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Conta.totalDeContas;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Modificadores de Acesso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Altera a visibilidade de um atributo ou método</a:t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private é um </a:t>
            </a:r>
            <a:r>
              <a:rPr b="1" lang="pt-BR" sz="2800"/>
              <a:t>modificador de acesso </a:t>
            </a:r>
            <a:r>
              <a:rPr lang="pt-BR" sz="2800"/>
              <a:t>(também chamado de </a:t>
            </a:r>
            <a:r>
              <a:rPr b="1" lang="pt-BR" sz="2800"/>
              <a:t>modificador de visibilidade</a:t>
            </a:r>
            <a:r>
              <a:rPr lang="pt-BR" sz="2800"/>
              <a:t>).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Marcando um atributo como privado, fechamos o acesso ao mesmo em relação a todas as outras classes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Na orientação a objetos, é prática quase que obrigatória proteger seus atributos com private.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Métodos de classe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Como fazemos então para saber quantas contas foram criadas?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Uma forma de fazer</a:t>
            </a:r>
            <a:endParaRPr sz="2000"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latin typeface="Courier New"/>
                <a:ea typeface="Courier New"/>
                <a:cs typeface="Courier New"/>
                <a:sym typeface="Courier New"/>
              </a:rPr>
              <a:t>Conta c = new Conta();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latin typeface="Courier New"/>
                <a:ea typeface="Courier New"/>
                <a:cs typeface="Courier New"/>
                <a:sym typeface="Courier New"/>
              </a:rPr>
              <a:t>int total = c.getTotalDeContas();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Precisamos criar uma conta antes de chamar o método.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Não é interessante, pois gostaríamos de saber quantas contas existem sem precisar ter acesso a um objeto conta. 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A ideia aqui é a mesma, transformar esse </a:t>
            </a:r>
            <a:r>
              <a:rPr b="1" lang="pt-BR" sz="2400"/>
              <a:t>método que todo objeto conta tem</a:t>
            </a:r>
            <a:r>
              <a:rPr lang="pt-BR" sz="2400"/>
              <a:t> em um método de toda a classe. 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Usamos a palavra </a:t>
            </a:r>
            <a:r>
              <a:rPr b="1" lang="pt-BR" sz="2400"/>
              <a:t>static</a:t>
            </a:r>
            <a:r>
              <a:rPr lang="pt-BR" sz="2400"/>
              <a:t> de novo, mudando o método anterior.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Métodos de Classe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Usamos a palavra static de novo, mudando o método anterior.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public static int getTotalDeContas() 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	return Conta.totalDeContas;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Para acessar esse novo método: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pt-BR" sz="2800"/>
              <a:t>	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int total = Conta.getTotalDeContas();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Observe que método não é chamado através de uma referência para uma Conta , e sim usando o nome da classe.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Observação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Métodos e atributos estáticos só podem acessar outros métodos e atributos estáticos da mesma classe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600"/>
              <a:buChar char="◦"/>
            </a:pPr>
            <a:r>
              <a:rPr lang="pt-BR" sz="2600"/>
              <a:t>Isto faz sentido já que dentro de um método estático não temos acesso à referência this , pois um método estático é chamado através da classe, e não de um objeto.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Modificadores de Acesso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Cada classe é responsável por controlar seus atributos, portanto ela deve julgar se aquele novo valor é válido ou não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Quem controla esta validação é a própria classe, centralizando essa responsabilidade e facilitando futuras mudanças no sistema. 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Ainda, em outros casos nem mesmo queremos que outras classes saibam da existência de determinado atributo, escondendo-o por completo, já que ele diz respeito ao funcionamento interno do objeto.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Quem vai usar um método não quer saber como o método realiza determinada operação, ele só precisa saber o que ó método faz.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Modificadores de acesso (private)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A palavra chave </a:t>
            </a:r>
            <a:r>
              <a:rPr b="1" lang="pt-BR" sz="2800"/>
              <a:t>private</a:t>
            </a:r>
            <a:r>
              <a:rPr lang="pt-BR" sz="2800"/>
              <a:t> também pode ser usada para modificar o acesso a um método. 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Dentre os usos mais comuns temos: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quando existe um método que serve apenas para auxiliar a própria classe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pt-BR" sz="2400"/>
              <a:t>quando há código repetido dentro de dois métodos da classe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Sempre devemos expor o mínimo possível de funcionalidades, para criar um baixo acoplamento entre as nossas classes.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Modificadores de acesso (public)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Da mesma maneira que temos o </a:t>
            </a:r>
            <a:r>
              <a:rPr b="1" lang="pt-BR" sz="2800"/>
              <a:t>private</a:t>
            </a:r>
            <a:r>
              <a:rPr lang="pt-BR" sz="2800"/>
              <a:t> , temos o modificador </a:t>
            </a:r>
            <a:r>
              <a:rPr b="1" lang="pt-BR" sz="2800"/>
              <a:t>public</a:t>
            </a:r>
            <a:r>
              <a:rPr lang="pt-BR" sz="2800"/>
              <a:t>, que permite a todos acessarem um determinado atributo ou método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É muito comum, e faz todo sentido, que seus atributos sejam </a:t>
            </a:r>
            <a:r>
              <a:rPr b="1" lang="pt-BR" sz="2800"/>
              <a:t>private</a:t>
            </a:r>
            <a:r>
              <a:rPr lang="pt-BR" sz="2800"/>
              <a:t> e quase todos seus métodos sejam </a:t>
            </a:r>
            <a:r>
              <a:rPr b="1" lang="pt-BR" sz="2800"/>
              <a:t>public</a:t>
            </a:r>
            <a:r>
              <a:rPr lang="pt-BR" sz="2800"/>
              <a:t> (não é uma regra!). 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Desta forma, toda conversa de um objeto com outro é feita por troca de mensagens, isto é, acessando seus métodos.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Quando não há modificador de acesso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Até agora, tínhamos declarado variáveis e métodos sem nenhum modificador como private e public  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Quando isto acontece, o seu método ou atributo fica num estado de visibilidade intermediário entre o private e o public 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Esse estado chama-se </a:t>
            </a:r>
            <a:r>
              <a:rPr b="1" lang="pt-BR" sz="2800"/>
              <a:t>package-private ou modificador ausente</a:t>
            </a:r>
            <a:r>
              <a:rPr lang="pt-BR" sz="2800"/>
              <a:t> (visibilidade apenas dentro do mesmo pacote).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Significa esconder todos os membros de uma classe (como vimos acima), além de esconder como funcionam as rotinas (no caso métodos) do nosso sistema.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Encapsular é </a:t>
            </a:r>
            <a:r>
              <a:rPr b="1" lang="pt-BR" sz="2800"/>
              <a:t>fundamental </a:t>
            </a:r>
            <a:r>
              <a:rPr lang="pt-BR" sz="2800"/>
              <a:t>para que seu sistema seja suscetível a mudanças: não precisaremos mudar uma regra de negócio em vários lugares, mas sim em apenas um único lugar, já que essa regra está </a:t>
            </a:r>
            <a:r>
              <a:rPr b="1" lang="pt-BR" sz="2800"/>
              <a:t>encapsulada</a:t>
            </a:r>
            <a:r>
              <a:rPr lang="pt-BR" sz="2800"/>
              <a:t>. 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O conjunto de métodos públicos de uma classe é também chamado de </a:t>
            </a:r>
            <a:r>
              <a:rPr b="1" lang="pt-BR" sz="2800"/>
              <a:t>interface da classe</a:t>
            </a:r>
            <a:r>
              <a:rPr lang="pt-BR" sz="2800"/>
              <a:t>, pois esta é a única maneira a qual você se comunica com objetos dessa classe.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É sempre bom programar pensando na interface da sua classe, como seus usuários a estarão utilizando, e não somente em como ela vai funcionar.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pt-BR" sz="2800"/>
              <a:t>A implementação em si, o conteúdo dos métodos, não tem tanta importância para o usuário dessa classe, uma vez que ele só precisa saber o que cada método pretende fazer, e não como ele faz, pois isto pode mudar com o tempo.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Getters e Setters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O modificador private faz com que ninguém consiga modificar, nem mesmo ler, o atributo em questão. 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Com isso, temos um problema: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Como acessar atributos com visibilidade private???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Precisamos de </a:t>
            </a:r>
            <a:r>
              <a:rPr b="1" lang="pt-BR" sz="2400"/>
              <a:t>uma maneira de </a:t>
            </a:r>
            <a:r>
              <a:rPr lang="pt-BR" sz="2400"/>
              <a:t>fazer esse acesso. 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Sempre que precisamos arrumar </a:t>
            </a:r>
            <a:r>
              <a:rPr b="1" lang="pt-BR" sz="2400"/>
              <a:t>uma maneira de fazer alguma coisa com um objeto</a:t>
            </a:r>
            <a:r>
              <a:rPr lang="pt-BR" sz="2400"/>
              <a:t>, utilizamos de métodos!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pt-BR" sz="2000"/>
              <a:t>Métodos referem-se ao comportamento que determinada classe deve apresentar, então eles devem expressar a maneira que as ações devem ser realizadas dentro de uma classe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iva">
  <a:themeElements>
    <a:clrScheme name="Retrospectiva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