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pt-BR"/>
              <a:t>Strings e Arrays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Duke, o mascote do Java" id="103" name="Google Shape;1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7664" y="1688918"/>
            <a:ext cx="1428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10015268" y="2173857"/>
            <a:ext cx="1888659" cy="37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3900" u="none" cap="none" strike="noStrik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23900">
              <a:solidFill>
                <a:srgbClr val="F4B4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Acesso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/>
              <a:t>	</a:t>
            </a:r>
            <a:r>
              <a:rPr i="1" lang="pt-BR" sz="2800"/>
              <a:t>variável</a:t>
            </a:r>
            <a:r>
              <a:rPr lang="pt-BR" sz="2800"/>
              <a:t>[</a:t>
            </a:r>
            <a:r>
              <a:rPr i="1" lang="pt-BR" sz="2800"/>
              <a:t>expressao_inteira</a:t>
            </a:r>
            <a:r>
              <a:rPr lang="pt-BR" sz="2800"/>
              <a:t>]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Acesso a um array é checado em tempo de execução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A exceção java.lang.IndexOutOfBoundsException é levantada na tentativa de acesso fora dos limites do array (0..TAMANHO-1)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Acesso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Exemplo: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Conta[] contas;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float saldo;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saldo = contas[i].getSaldo();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833438" y="1715507"/>
            <a:ext cx="9396412" cy="47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Strings são objetos em Java: classe </a:t>
            </a:r>
            <a:r>
              <a:rPr b="1" lang="pt-BR" sz="2800"/>
              <a:t>String</a:t>
            </a:r>
            <a:endParaRPr b="1" sz="28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Não é um tipo primitivo, são objetos referenciados e instanciados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Strings são imutáveis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A modificação de um string sempre implica na criação de um novo objeto do tipo String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2886076" y="4059238"/>
            <a:ext cx="6442075" cy="907044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92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new String("Java");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33CCFF"/>
              </a:buClr>
              <a:buSzPts val="192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s.toUpperCase();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2898776" y="5006975"/>
            <a:ext cx="290195" cy="64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cxnSp>
        <p:nvCxnSpPr>
          <p:cNvPr id="114" name="Google Shape;114;p14"/>
          <p:cNvCxnSpPr>
            <a:stCxn id="113" idx="3"/>
            <a:endCxn id="115" idx="2"/>
          </p:cNvCxnSpPr>
          <p:nvPr/>
        </p:nvCxnSpPr>
        <p:spPr>
          <a:xfrm>
            <a:off x="3188971" y="5331231"/>
            <a:ext cx="397200" cy="559200"/>
          </a:xfrm>
          <a:prstGeom prst="curvedConnector5">
            <a:avLst>
              <a:gd fmla="val 49999" name="adj1"/>
              <a:gd fmla="val -52024" name="adj2"/>
              <a:gd fmla="val 157551" name="adj3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6" name="Google Shape;116;p14"/>
          <p:cNvGrpSpPr/>
          <p:nvPr/>
        </p:nvGrpSpPr>
        <p:grpSpPr>
          <a:xfrm>
            <a:off x="3586163" y="5268913"/>
            <a:ext cx="1243012" cy="1243012"/>
            <a:chOff x="1205" y="3328"/>
            <a:chExt cx="783" cy="783"/>
          </a:xfrm>
        </p:grpSpPr>
        <p:sp>
          <p:nvSpPr>
            <p:cNvPr id="115" name="Google Shape;115;p14"/>
            <p:cNvSpPr/>
            <p:nvPr/>
          </p:nvSpPr>
          <p:spPr>
            <a:xfrm>
              <a:off x="1205" y="3328"/>
              <a:ext cx="783" cy="783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752" y="10800"/>
                  </a:moveTo>
                  <a:cubicBezTo>
                    <a:pt x="3752" y="14693"/>
                    <a:pt x="6907" y="17848"/>
                    <a:pt x="10800" y="17848"/>
                  </a:cubicBezTo>
                  <a:cubicBezTo>
                    <a:pt x="14693" y="17848"/>
                    <a:pt x="17848" y="14693"/>
                    <a:pt x="17848" y="10800"/>
                  </a:cubicBezTo>
                  <a:cubicBezTo>
                    <a:pt x="17848" y="6907"/>
                    <a:pt x="14693" y="3752"/>
                    <a:pt x="10800" y="3752"/>
                  </a:cubicBezTo>
                  <a:cubicBezTo>
                    <a:pt x="6907" y="3752"/>
                    <a:pt x="3752" y="6907"/>
                    <a:pt x="3752" y="10800"/>
                  </a:cubicBezTo>
                  <a:close/>
                </a:path>
              </a:pathLst>
            </a:cu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54000" spcFirstLastPara="1" rIns="54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1340" y="3588"/>
              <a:ext cx="452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"Java"</a:t>
              </a: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1383" y="3693"/>
              <a:ext cx="69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8058151" y="5103813"/>
            <a:ext cx="1243013" cy="1243012"/>
            <a:chOff x="1205" y="3328"/>
            <a:chExt cx="783" cy="783"/>
          </a:xfrm>
        </p:grpSpPr>
        <p:sp>
          <p:nvSpPr>
            <p:cNvPr id="120" name="Google Shape;120;p14"/>
            <p:cNvSpPr/>
            <p:nvPr/>
          </p:nvSpPr>
          <p:spPr>
            <a:xfrm>
              <a:off x="1205" y="3328"/>
              <a:ext cx="783" cy="783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752" y="10800"/>
                  </a:moveTo>
                  <a:cubicBezTo>
                    <a:pt x="3752" y="14693"/>
                    <a:pt x="6907" y="17848"/>
                    <a:pt x="10800" y="17848"/>
                  </a:cubicBezTo>
                  <a:cubicBezTo>
                    <a:pt x="14693" y="17848"/>
                    <a:pt x="17848" y="14693"/>
                    <a:pt x="17848" y="10800"/>
                  </a:cubicBezTo>
                  <a:cubicBezTo>
                    <a:pt x="17848" y="6907"/>
                    <a:pt x="14693" y="3752"/>
                    <a:pt x="10800" y="3752"/>
                  </a:cubicBezTo>
                  <a:cubicBezTo>
                    <a:pt x="6907" y="3752"/>
                    <a:pt x="3752" y="6907"/>
                    <a:pt x="3752" y="10800"/>
                  </a:cubicBezTo>
                  <a:close/>
                </a:path>
              </a:pathLst>
            </a:cu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54000" spcFirstLastPara="1" rIns="54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1340" y="3588"/>
              <a:ext cx="488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"JAVA"</a:t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1383" y="3693"/>
              <a:ext cx="69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4"/>
          <p:cNvSpPr txBox="1"/>
          <p:nvPr/>
        </p:nvSpPr>
        <p:spPr>
          <a:xfrm>
            <a:off x="5803901" y="4949825"/>
            <a:ext cx="290195" cy="64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grpSp>
        <p:nvGrpSpPr>
          <p:cNvPr id="124" name="Google Shape;124;p14"/>
          <p:cNvGrpSpPr/>
          <p:nvPr/>
        </p:nvGrpSpPr>
        <p:grpSpPr>
          <a:xfrm>
            <a:off x="6505576" y="5362576"/>
            <a:ext cx="1243013" cy="1243013"/>
            <a:chOff x="1205" y="3328"/>
            <a:chExt cx="783" cy="783"/>
          </a:xfrm>
        </p:grpSpPr>
        <p:sp>
          <p:nvSpPr>
            <p:cNvPr id="125" name="Google Shape;125;p14"/>
            <p:cNvSpPr/>
            <p:nvPr/>
          </p:nvSpPr>
          <p:spPr>
            <a:xfrm>
              <a:off x="1205" y="3328"/>
              <a:ext cx="783" cy="783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752" y="10800"/>
                  </a:moveTo>
                  <a:cubicBezTo>
                    <a:pt x="3752" y="14693"/>
                    <a:pt x="6907" y="17848"/>
                    <a:pt x="10800" y="17848"/>
                  </a:cubicBezTo>
                  <a:cubicBezTo>
                    <a:pt x="14693" y="17848"/>
                    <a:pt x="17848" y="14693"/>
                    <a:pt x="17848" y="10800"/>
                  </a:cubicBezTo>
                  <a:cubicBezTo>
                    <a:pt x="17848" y="6907"/>
                    <a:pt x="14693" y="3752"/>
                    <a:pt x="10800" y="3752"/>
                  </a:cubicBezTo>
                  <a:cubicBezTo>
                    <a:pt x="6907" y="3752"/>
                    <a:pt x="3752" y="6907"/>
                    <a:pt x="3752" y="10800"/>
                  </a:cubicBezTo>
                  <a:close/>
                </a:path>
              </a:pathLst>
            </a:cu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54000" spcFirstLastPara="1" rIns="54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1340" y="3588"/>
              <a:ext cx="452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"Java"</a:t>
              </a: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1383" y="3693"/>
              <a:ext cx="69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8" name="Google Shape;128;p14"/>
          <p:cNvCxnSpPr/>
          <p:nvPr/>
        </p:nvCxnSpPr>
        <p:spPr>
          <a:xfrm>
            <a:off x="5537200" y="4991101"/>
            <a:ext cx="0" cy="1795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4"/>
          <p:cNvCxnSpPr>
            <a:stCxn id="123" idx="3"/>
            <a:endCxn id="120" idx="1"/>
          </p:cNvCxnSpPr>
          <p:nvPr/>
        </p:nvCxnSpPr>
        <p:spPr>
          <a:xfrm>
            <a:off x="6094096" y="5274081"/>
            <a:ext cx="2146200" cy="11700"/>
          </a:xfrm>
          <a:prstGeom prst="curvedConnector5">
            <a:avLst>
              <a:gd fmla="val 45756" name="adj1"/>
              <a:gd fmla="val -3409120" name="adj2"/>
              <a:gd fmla="val 110646" name="adj3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838200" y="1881809"/>
            <a:ext cx="9391650" cy="4612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Métodos da classe String: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char </a:t>
            </a:r>
            <a:r>
              <a:rPr b="1" lang="pt-BR" sz="2400"/>
              <a:t>charAt</a:t>
            </a:r>
            <a:r>
              <a:rPr lang="pt-BR" sz="2400"/>
              <a:t>(int pos)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int </a:t>
            </a:r>
            <a:r>
              <a:rPr b="1" lang="pt-BR" sz="2400"/>
              <a:t>compareTo</a:t>
            </a:r>
            <a:r>
              <a:rPr lang="pt-BR" sz="2400"/>
              <a:t>(String 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int </a:t>
            </a:r>
            <a:r>
              <a:rPr b="1" lang="pt-BR" sz="2400"/>
              <a:t>compareToIgnoreCase</a:t>
            </a:r>
            <a:r>
              <a:rPr lang="pt-BR" sz="2400"/>
              <a:t>(String 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boolean </a:t>
            </a:r>
            <a:r>
              <a:rPr b="1" lang="pt-BR" sz="2400"/>
              <a:t>endsWith</a:t>
            </a:r>
            <a:r>
              <a:rPr lang="pt-BR" sz="2400"/>
              <a:t>(String 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boolean </a:t>
            </a:r>
            <a:r>
              <a:rPr b="1" lang="pt-BR" sz="2400"/>
              <a:t>equals</a:t>
            </a:r>
            <a:r>
              <a:rPr lang="pt-BR" sz="2400"/>
              <a:t>(String 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boolean </a:t>
            </a:r>
            <a:r>
              <a:rPr b="1" lang="pt-BR" sz="2400"/>
              <a:t>equalsIgnoreCase</a:t>
            </a:r>
            <a:r>
              <a:rPr lang="pt-BR" sz="2400"/>
              <a:t>(String 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int </a:t>
            </a:r>
            <a:r>
              <a:rPr b="1" lang="pt-BR" sz="2400"/>
              <a:t>length</a:t>
            </a:r>
            <a:r>
              <a:rPr lang="pt-BR" sz="2400"/>
              <a:t>()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String</a:t>
            </a:r>
            <a:r>
              <a:rPr b="1" lang="pt-BR" sz="2400"/>
              <a:t> substring</a:t>
            </a:r>
            <a:r>
              <a:rPr lang="pt-BR" sz="2400"/>
              <a:t>(int ini)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String </a:t>
            </a:r>
            <a:r>
              <a:rPr b="1" lang="pt-BR" sz="2400"/>
              <a:t>substring</a:t>
            </a:r>
            <a:r>
              <a:rPr lang="pt-BR" sz="2400"/>
              <a:t>(int ini, int fim)</a:t>
            </a:r>
            <a:endParaRPr/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838200" y="1690687"/>
            <a:ext cx="9391650" cy="48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Métodos da classe String: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int </a:t>
            </a:r>
            <a:r>
              <a:rPr b="1" lang="pt-BR" sz="2400"/>
              <a:t>indexOf</a:t>
            </a:r>
            <a:r>
              <a:rPr lang="pt-BR" sz="2400"/>
              <a:t>(String 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int </a:t>
            </a:r>
            <a:r>
              <a:rPr b="1" lang="pt-BR" sz="2400"/>
              <a:t>indexOf</a:t>
            </a:r>
            <a:r>
              <a:rPr lang="pt-BR" sz="2400"/>
              <a:t>(String s, int ini)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int </a:t>
            </a:r>
            <a:r>
              <a:rPr b="1" lang="pt-BR" sz="2400"/>
              <a:t>indexOf</a:t>
            </a:r>
            <a:r>
              <a:rPr lang="pt-BR" sz="2400"/>
              <a:t>(int ch)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int </a:t>
            </a:r>
            <a:r>
              <a:rPr b="1" lang="pt-BR" sz="2400"/>
              <a:t>indexOf</a:t>
            </a:r>
            <a:r>
              <a:rPr lang="pt-BR" sz="2400"/>
              <a:t>(int ch, int ini)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int </a:t>
            </a:r>
            <a:r>
              <a:rPr b="1" lang="pt-BR" sz="2400"/>
              <a:t>lastIndexOf</a:t>
            </a:r>
            <a:r>
              <a:rPr lang="pt-BR" sz="2400"/>
              <a:t>(String 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int </a:t>
            </a:r>
            <a:r>
              <a:rPr b="1" lang="pt-BR" sz="2400"/>
              <a:t>lastIndexOf</a:t>
            </a:r>
            <a:r>
              <a:rPr lang="pt-BR" sz="2400"/>
              <a:t>(String s, int ini)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int </a:t>
            </a:r>
            <a:r>
              <a:rPr b="1" lang="pt-BR" sz="2400"/>
              <a:t>lastIndexOf</a:t>
            </a:r>
            <a:r>
              <a:rPr lang="pt-BR" sz="2400"/>
              <a:t>(int ch)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int </a:t>
            </a:r>
            <a:r>
              <a:rPr b="1" lang="pt-BR" sz="2400"/>
              <a:t>lastIndexOf</a:t>
            </a:r>
            <a:r>
              <a:rPr lang="pt-BR" sz="2400"/>
              <a:t>(int ch, int ini)</a:t>
            </a:r>
            <a:endParaRPr/>
          </a:p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838200" y="1690687"/>
            <a:ext cx="9391650" cy="48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Exemplo: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String s = </a:t>
            </a:r>
            <a:r>
              <a:rPr b="1" lang="pt-BR" sz="2400">
                <a:solidFill>
                  <a:srgbClr val="66003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 String(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"Java é a melhor"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s.indexOf(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"a "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);				</a:t>
            </a:r>
            <a:r>
              <a:rPr b="1" lang="pt-BR" sz="24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s.indexOf(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"a "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, 4); 				</a:t>
            </a:r>
            <a:r>
              <a:rPr b="1" lang="pt-BR" sz="24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lang="pt-BR" sz="24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4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s.indexOf(</a:t>
            </a:r>
            <a:r>
              <a:rPr b="1"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);					</a:t>
            </a:r>
            <a:r>
              <a:rPr b="1" lang="pt-BR" sz="24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s.indexOf(</a:t>
            </a:r>
            <a:r>
              <a:rPr b="1"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'é'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, 2);				</a:t>
            </a:r>
            <a:r>
              <a:rPr b="1" lang="pt-BR" sz="24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s.lastIndexOf(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"a "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);				</a:t>
            </a:r>
            <a:r>
              <a:rPr b="1" lang="pt-BR" sz="24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7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s.lastIndexOf(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"a "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, 6);			</a:t>
            </a:r>
            <a:r>
              <a:rPr b="1" lang="pt-BR" sz="24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"Nabucodonosor".lastIndexOf(</a:t>
            </a:r>
            <a:r>
              <a:rPr b="1"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);	  </a:t>
            </a:r>
            <a:r>
              <a:rPr b="1" lang="pt-BR" sz="24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11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"Nabucodonosor".lastIndexOf(</a:t>
            </a:r>
            <a:r>
              <a:rPr b="1"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, 7); </a:t>
            </a:r>
            <a:r>
              <a:rPr b="1" lang="pt-BR" sz="24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7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São objetos em Java que devem ser referenciados e instanciados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Têm tamanho conhecido em tempo de compilação e imutável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O tamanho é definido na instanciação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Têm uma propriedade que indica o seu tamanho: </a:t>
            </a:r>
            <a:r>
              <a:rPr b="1" i="1" lang="pt-BR" sz="2800">
                <a:solidFill>
                  <a:schemeClr val="accent2"/>
                </a:solidFill>
              </a:rPr>
              <a:t>length</a:t>
            </a:r>
            <a:r>
              <a:rPr lang="pt-BR" sz="2800"/>
              <a:t>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Podem ser tanto de tipos primitivos como de objetos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Sintaxe de declaração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i="1" lang="pt-BR" sz="2400"/>
              <a:t>tipo</a:t>
            </a:r>
            <a:r>
              <a:rPr lang="pt-BR" sz="2400"/>
              <a:t> referência[ ];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i="1" lang="pt-BR" sz="2400"/>
              <a:t>tipo</a:t>
            </a:r>
            <a:r>
              <a:rPr lang="pt-BR" sz="2400"/>
              <a:t>[ ] referência;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Sintaxe da instanciação: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referência = new </a:t>
            </a:r>
            <a:r>
              <a:rPr i="1" lang="pt-BR" sz="2400"/>
              <a:t>tipo</a:t>
            </a:r>
            <a:r>
              <a:rPr lang="pt-BR" sz="2400"/>
              <a:t>[n];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Exemplos: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int[ ] codigos = </a:t>
            </a:r>
            <a:r>
              <a:rPr b="1" lang="pt-BR" sz="2400">
                <a:solidFill>
                  <a:srgbClr val="660033"/>
                </a:solidFill>
              </a:rPr>
              <a:t>new</a:t>
            </a:r>
            <a:r>
              <a:rPr lang="pt-BR" sz="2400"/>
              <a:t> int[10];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Aluno[ ] alunos = </a:t>
            </a:r>
            <a:r>
              <a:rPr b="1" lang="pt-BR" sz="2400">
                <a:solidFill>
                  <a:srgbClr val="660033"/>
                </a:solidFill>
              </a:rPr>
              <a:t>new</a:t>
            </a:r>
            <a:r>
              <a:rPr lang="pt-BR" sz="2400"/>
              <a:t> Aluno[3];	</a:t>
            </a:r>
            <a:r>
              <a:rPr lang="pt-BR" sz="2400">
                <a:solidFill>
                  <a:srgbClr val="009900"/>
                </a:solidFill>
              </a:rPr>
              <a:t>//só cria o array!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char c[ ] = {'a', 'b', 'c'};</a:t>
            </a:r>
            <a:endParaRPr/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Criação de Arrays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-16446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O operador new X[Tamanho] cria um objeto array, não os objetos do tipo X por ele referenciado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Arrays têm tamanho fixo depois de criados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O primeiro elemento do array tem índice 0 e o último tem índice </a:t>
            </a:r>
            <a:r>
              <a:rPr i="1" lang="pt-BR" sz="2800"/>
              <a:t>tamanho</a:t>
            </a:r>
            <a:r>
              <a:rPr lang="pt-BR" sz="2800"/>
              <a:t>-1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O comprimento do array é acessível pela variável final e pública: </a:t>
            </a:r>
            <a:r>
              <a:rPr i="1" lang="pt-BR" sz="2800">
                <a:solidFill>
                  <a:schemeClr val="accent2"/>
                </a:solidFill>
              </a:rPr>
              <a:t>length</a:t>
            </a:r>
            <a:endParaRPr i="1" sz="2800">
              <a:solidFill>
                <a:schemeClr val="accent2"/>
              </a:solidFill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int[] c = {8, 5, 7};  	// declara e inicializa o array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int tamanho = c.length;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Criação de Arrays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14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 "/>
            </a:pPr>
            <a:r>
              <a:rPr lang="pt-BR" sz="2700"/>
              <a:t>Exemplo: Declara, cria e inicializa um array de pontos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	int[][] pontos = {{10,10}, {10,20},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				    {20,10}, {20,20}};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6959601" y="4149725"/>
            <a:ext cx="504825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7462839" y="4149725"/>
            <a:ext cx="504825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6959601" y="4637089"/>
            <a:ext cx="504825" cy="376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7462839" y="4637089"/>
            <a:ext cx="504825" cy="376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6959601" y="5124450"/>
            <a:ext cx="504825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7462839" y="5124450"/>
            <a:ext cx="504825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6959601" y="5572125"/>
            <a:ext cx="504825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7462839" y="5572125"/>
            <a:ext cx="504825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cxnSp>
        <p:nvCxnSpPr>
          <p:cNvPr id="187" name="Google Shape;187;p21"/>
          <p:cNvCxnSpPr/>
          <p:nvPr/>
        </p:nvCxnSpPr>
        <p:spPr>
          <a:xfrm>
            <a:off x="2279650" y="4652963"/>
            <a:ext cx="8651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1"/>
          <p:cNvSpPr txBox="1"/>
          <p:nvPr/>
        </p:nvSpPr>
        <p:spPr>
          <a:xfrm>
            <a:off x="2232026" y="4281488"/>
            <a:ext cx="10080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pontos</a:t>
            </a:r>
            <a:endParaRPr/>
          </a:p>
        </p:txBody>
      </p:sp>
      <p:cxnSp>
        <p:nvCxnSpPr>
          <p:cNvPr id="189" name="Google Shape;189;p21"/>
          <p:cNvCxnSpPr/>
          <p:nvPr/>
        </p:nvCxnSpPr>
        <p:spPr>
          <a:xfrm flipH="1" rot="10800000">
            <a:off x="6096001" y="4364039"/>
            <a:ext cx="792163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1"/>
          <p:cNvCxnSpPr/>
          <p:nvPr/>
        </p:nvCxnSpPr>
        <p:spPr>
          <a:xfrm>
            <a:off x="6096001" y="4868863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1"/>
          <p:cNvCxnSpPr/>
          <p:nvPr/>
        </p:nvCxnSpPr>
        <p:spPr>
          <a:xfrm>
            <a:off x="6096001" y="5156201"/>
            <a:ext cx="720725" cy="144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6096001" y="5516563"/>
            <a:ext cx="720725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1"/>
          <p:cNvSpPr txBox="1"/>
          <p:nvPr/>
        </p:nvSpPr>
        <p:spPr>
          <a:xfrm>
            <a:off x="4800601" y="4292600"/>
            <a:ext cx="1008063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4800601" y="4665664"/>
            <a:ext cx="1008063" cy="376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4800601" y="5041900"/>
            <a:ext cx="1008063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4800601" y="5413375"/>
            <a:ext cx="1008063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3503614" y="4221163"/>
            <a:ext cx="1296987" cy="160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pontos[0]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pontos[1]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pontos[2]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pontos[3]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iva">
  <a:themeElements>
    <a:clrScheme name="Retrospectiva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