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slide" Target="slides/slide42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6" name="Google Shape;346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Google Shape;347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5" name="Google Shape;355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6" name="Google Shape;356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6" name="Google Shape;26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47" name="Google Shape;47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0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alibri"/>
              <a:buNone/>
            </a:pPr>
            <a:r>
              <a:rPr lang="pt-BR" sz="7200"/>
              <a:t>Orientação a </a:t>
            </a:r>
            <a:br>
              <a:rPr lang="pt-BR" sz="7200"/>
            </a:br>
            <a:r>
              <a:rPr lang="pt-BR" sz="7200"/>
              <a:t>Objetos</a:t>
            </a:r>
            <a:endParaRPr sz="7200"/>
          </a:p>
        </p:txBody>
      </p:sp>
      <p:sp>
        <p:nvSpPr>
          <p:cNvPr id="106" name="Google Shape;106;p13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HERANÇA E POLIMORFISMO</a:t>
            </a:r>
            <a:endParaRPr/>
          </a:p>
        </p:txBody>
      </p:sp>
      <p:pic>
        <p:nvPicPr>
          <p:cNvPr descr="Duke, o mascote do Java" id="107" name="Google Shape;10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3882" y="887982"/>
            <a:ext cx="142875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 txBox="1"/>
          <p:nvPr/>
        </p:nvSpPr>
        <p:spPr>
          <a:xfrm>
            <a:off x="9015661" y="2173857"/>
            <a:ext cx="1888659" cy="377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3900" u="none" cap="none" strike="noStrike">
                <a:solidFill>
                  <a:srgbClr val="F4B46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sz="23900">
              <a:solidFill>
                <a:srgbClr val="F4B46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Relacionamento entre Objetos</a:t>
            </a:r>
            <a:endParaRPr/>
          </a:p>
        </p:txBody>
      </p:sp>
      <p:sp>
        <p:nvSpPr>
          <p:cNvPr id="189" name="Google Shape;189;p22"/>
          <p:cNvSpPr txBox="1"/>
          <p:nvPr/>
        </p:nvSpPr>
        <p:spPr>
          <a:xfrm>
            <a:off x="982663" y="1960563"/>
            <a:ext cx="4397375" cy="223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t" bIns="46800" lIns="90000" spcFirstLastPara="1" rIns="54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Conta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codigo;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Cliente cliente;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Transacao[] trans;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qTransacoes;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20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//...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3860629" y="4310592"/>
            <a:ext cx="4092575" cy="193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t" bIns="46800" lIns="90000" spcFirstLastPara="1" rIns="54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Cliente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String nome;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Conta conta;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String endereço;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20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//...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91" name="Google Shape;191;p22"/>
          <p:cNvSpPr txBox="1"/>
          <p:nvPr/>
        </p:nvSpPr>
        <p:spPr>
          <a:xfrm>
            <a:off x="5779746" y="2264533"/>
            <a:ext cx="3811587" cy="193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t" bIns="46800" lIns="90000" spcFirstLastPara="1" rIns="54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Transacao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double valor;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char tipo;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Date data;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20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//...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idx="12" type="sldNum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Relacionamentos entre objetos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Na classe Conta:</a:t>
            </a:r>
            <a:endParaRPr/>
          </a:p>
        </p:txBody>
      </p:sp>
      <p:sp>
        <p:nvSpPr>
          <p:cNvPr id="199" name="Google Shape;199;p23"/>
          <p:cNvSpPr txBox="1"/>
          <p:nvPr/>
        </p:nvSpPr>
        <p:spPr>
          <a:xfrm>
            <a:off x="3942556" y="2090985"/>
            <a:ext cx="7507287" cy="436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t" bIns="46800" lIns="90000" spcFirstLastPara="1" rIns="54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Conta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codigo;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Cliente cliente;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Transacao[] trans;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qTransacoes=0;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2000">
              <a:solidFill>
                <a:srgbClr val="00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20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setCliente(Cliente c)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cliente = 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addTransacao(Transacao t)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trans[qTransacoes++] = 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1941514" y="6508751"/>
            <a:ext cx="4417029" cy="34073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54000" spcFirstLastPara="1" rIns="54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Outros possíveis métodos da classe foram omitidos.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idx="12" type="sldNum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Relacionamentos entre objetos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pt-BR" sz="2400"/>
              <a:t>Na classe Cliente: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68579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685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Como o relacionamento entre Cliente e Conta é bidirecional, cada uma das classes possui uma propriedade que é do tipo da outra!</a:t>
            </a:r>
            <a:endParaRPr/>
          </a:p>
        </p:txBody>
      </p:sp>
      <p:sp>
        <p:nvSpPr>
          <p:cNvPr id="208" name="Google Shape;208;p24"/>
          <p:cNvSpPr txBox="1"/>
          <p:nvPr/>
        </p:nvSpPr>
        <p:spPr>
          <a:xfrm>
            <a:off x="3683318" y="2188552"/>
            <a:ext cx="7472362" cy="28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t" bIns="46800" lIns="90000" spcFirstLastPara="1" rIns="54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Cliente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String nome;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Conta conta;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String endereço;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setConta(Conta c)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conta = 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Relacionamento entre Objetos</a:t>
            </a:r>
            <a:endParaRPr/>
          </a:p>
        </p:txBody>
      </p:sp>
      <p:sp>
        <p:nvSpPr>
          <p:cNvPr id="214" name="Google Shape;214;p25"/>
          <p:cNvSpPr txBox="1"/>
          <p:nvPr/>
        </p:nvSpPr>
        <p:spPr>
          <a:xfrm>
            <a:off x="2211705" y="1845734"/>
            <a:ext cx="7137400" cy="43084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5921">
              <a:schemeClr val="folHlink"/>
            </a:outerShdw>
          </a:effectLst>
        </p:spPr>
        <p:txBody>
          <a:bodyPr anchorCtr="0" anchor="t" bIns="46800" lIns="90000" spcFirstLastPara="1" rIns="54000" wrap="square" tIns="46800">
            <a:spAutoFit/>
          </a:bodyPr>
          <a:lstStyle/>
          <a:p>
            <a:pPr indent="0" lvl="0" marL="0" marR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Conta cc5 =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Conta();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Cliente cliente =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Cliente();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Transacao credito =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Transacao();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cc5.setCodigo(100);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cc5.setCliente(cliente);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cliente.setConta(cc5);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credito =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Transacao();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credito.setValor(10000000.0);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credito.setTipo(</a:t>
            </a:r>
            <a:r>
              <a:rPr lang="pt-BR" sz="2000">
                <a:solidFill>
                  <a:srgbClr val="CC3300"/>
                </a:solidFill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credito.setData(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Date());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cc5.addTransacao(credito);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6153467" y="3630084"/>
            <a:ext cx="88900" cy="590550"/>
          </a:xfrm>
          <a:prstGeom prst="rightBracket">
            <a:avLst>
              <a:gd fmla="val 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54000" spcFirstLastPara="1" rIns="54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7185342" y="3564997"/>
            <a:ext cx="2454275" cy="71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5921">
              <a:schemeClr val="folHlink"/>
            </a:outerShdw>
          </a:effectLst>
        </p:spPr>
        <p:txBody>
          <a:bodyPr anchorCtr="0" anchor="t" bIns="46800" lIns="54000" spcFirstLastPara="1" rIns="54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Concretiza a </a:t>
            </a:r>
            <a:r>
              <a:rPr b="1" lang="pt-BR" sz="1800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agregação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 cliente e conta</a:t>
            </a:r>
            <a:endParaRPr/>
          </a:p>
        </p:txBody>
      </p:sp>
      <p:cxnSp>
        <p:nvCxnSpPr>
          <p:cNvPr id="217" name="Google Shape;217;p25"/>
          <p:cNvCxnSpPr>
            <a:stCxn id="216" idx="1"/>
            <a:endCxn id="215" idx="2"/>
          </p:cNvCxnSpPr>
          <p:nvPr/>
        </p:nvCxnSpPr>
        <p:spPr>
          <a:xfrm flipH="1">
            <a:off x="6242442" y="3920597"/>
            <a:ext cx="9429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25"/>
          <p:cNvSpPr txBox="1"/>
          <p:nvPr/>
        </p:nvSpPr>
        <p:spPr>
          <a:xfrm>
            <a:off x="7413942" y="5273147"/>
            <a:ext cx="2627313" cy="71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5921">
              <a:schemeClr val="folHlink"/>
            </a:outerShdw>
          </a:effectLst>
        </p:spPr>
        <p:txBody>
          <a:bodyPr anchorCtr="0" anchor="t" bIns="46800" lIns="54000" spcFirstLastPara="1" rIns="54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Concretiza a </a:t>
            </a:r>
            <a:r>
              <a:rPr b="1" lang="pt-BR" sz="1800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composição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 transação e conta</a:t>
            </a:r>
            <a:endParaRPr/>
          </a:p>
        </p:txBody>
      </p:sp>
      <p:sp>
        <p:nvSpPr>
          <p:cNvPr id="219" name="Google Shape;219;p25"/>
          <p:cNvSpPr/>
          <p:nvPr/>
        </p:nvSpPr>
        <p:spPr>
          <a:xfrm>
            <a:off x="7042467" y="5496984"/>
            <a:ext cx="88900" cy="282575"/>
          </a:xfrm>
          <a:prstGeom prst="rightBracket">
            <a:avLst>
              <a:gd fmla="val 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54000" spcFirstLastPara="1" rIns="54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Google Shape;220;p25"/>
          <p:cNvCxnSpPr>
            <a:stCxn id="218" idx="1"/>
            <a:endCxn id="219" idx="2"/>
          </p:cNvCxnSpPr>
          <p:nvPr/>
        </p:nvCxnSpPr>
        <p:spPr>
          <a:xfrm flipH="1">
            <a:off x="7131342" y="5628747"/>
            <a:ext cx="282600" cy="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Relacionamento entre Objetos</a:t>
            </a:r>
            <a:endParaRPr/>
          </a:p>
        </p:txBody>
      </p:sp>
      <p:sp>
        <p:nvSpPr>
          <p:cNvPr id="226" name="Google Shape;226;p2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pt-BR" sz="3200"/>
              <a:t>A composição do mundo real é conseguida por meio de um processo chamado de montagem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pt-BR" sz="2800"/>
              <a:t>Os objetos são unidos por meio de interfaces físicas bem definidas (o cano do guidon deve encaixar perfeitamente no tubo do quadro, o parafuso do pneu dianteiro deve encaixar no garfo do quadro, etc..)</a:t>
            </a:r>
            <a:endParaRPr/>
          </a:p>
          <a:p>
            <a:pPr indent="-2032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3200"/>
              <a:buChar char=" "/>
            </a:pPr>
            <a:r>
              <a:rPr lang="pt-BR" sz="3200"/>
              <a:t>As operações enviadas ao objeto composto disparam operações dos seus objetos componentes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Relacionamento de uso entre objetos</a:t>
            </a:r>
            <a:endParaRPr/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33" name="Google Shape;233;p27"/>
          <p:cNvSpPr txBox="1"/>
          <p:nvPr/>
        </p:nvSpPr>
        <p:spPr>
          <a:xfrm>
            <a:off x="957263" y="2227263"/>
            <a:ext cx="7507287" cy="345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t" bIns="46800" lIns="90000" spcFirstLastPara="1" rIns="54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Conta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codigo;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Cliente cliente;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Transacao[] trans;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qTransacoes=0;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2000">
              <a:solidFill>
                <a:srgbClr val="00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20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imprimeSaldo(Date data)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String 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34" name="Google Shape;234;p27"/>
          <p:cNvSpPr txBox="1"/>
          <p:nvPr/>
        </p:nvSpPr>
        <p:spPr>
          <a:xfrm>
            <a:off x="8698865" y="3243263"/>
            <a:ext cx="2222500" cy="71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5921">
              <a:schemeClr val="folHlink"/>
            </a:outerShdw>
          </a:effectLst>
        </p:spPr>
        <p:txBody>
          <a:bodyPr anchorCtr="0" anchor="t" bIns="46800" lIns="54000" spcFirstLastPara="1" rIns="54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 </a:t>
            </a:r>
            <a:r>
              <a:rPr b="1" lang="pt-BR" sz="1800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usa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classes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e Date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Relacionamento de uso</a:t>
            </a:r>
            <a:endParaRPr/>
          </a:p>
        </p:txBody>
      </p:sp>
      <p:sp>
        <p:nvSpPr>
          <p:cNvPr id="240" name="Google Shape;240;p2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grpSp>
        <p:nvGrpSpPr>
          <p:cNvPr id="241" name="Google Shape;241;p28"/>
          <p:cNvGrpSpPr/>
          <p:nvPr/>
        </p:nvGrpSpPr>
        <p:grpSpPr>
          <a:xfrm>
            <a:off x="4257672" y="2759075"/>
            <a:ext cx="2682875" cy="809625"/>
            <a:chOff x="818" y="1602"/>
            <a:chExt cx="1690" cy="510"/>
          </a:xfrm>
        </p:grpSpPr>
        <p:sp>
          <p:nvSpPr>
            <p:cNvPr id="242" name="Google Shape;242;p28"/>
            <p:cNvSpPr txBox="1"/>
            <p:nvPr/>
          </p:nvSpPr>
          <p:spPr>
            <a:xfrm>
              <a:off x="818" y="1602"/>
              <a:ext cx="1690" cy="256"/>
            </a:xfrm>
            <a:prstGeom prst="rect">
              <a:avLst/>
            </a:prstGeom>
            <a:solidFill>
              <a:srgbClr val="FFFFCC"/>
            </a:solidFill>
            <a:ln cap="flat" cmpd="sng" w="9525">
              <a:solidFill>
                <a:srgbClr val="CC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800" lIns="54000" spcFirstLastPara="1" rIns="54000" wrap="square" tIns="468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</a:t>
              </a:r>
              <a:endParaRPr/>
            </a:p>
          </p:txBody>
        </p:sp>
        <p:sp>
          <p:nvSpPr>
            <p:cNvPr id="243" name="Google Shape;243;p28"/>
            <p:cNvSpPr txBox="1"/>
            <p:nvPr/>
          </p:nvSpPr>
          <p:spPr>
            <a:xfrm>
              <a:off x="821" y="1859"/>
              <a:ext cx="1681" cy="253"/>
            </a:xfrm>
            <a:prstGeom prst="rect">
              <a:avLst/>
            </a:prstGeom>
            <a:solidFill>
              <a:srgbClr val="FFFFCC"/>
            </a:solidFill>
            <a:ln cap="flat" cmpd="sng" w="9525">
              <a:solidFill>
                <a:srgbClr val="CC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800" lIns="54000" spcFirstLastPara="1" rIns="54000" wrap="square" tIns="46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28"/>
          <p:cNvSpPr txBox="1"/>
          <p:nvPr/>
        </p:nvSpPr>
        <p:spPr>
          <a:xfrm>
            <a:off x="4262435" y="3541713"/>
            <a:ext cx="2678112" cy="402291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54000" spcFirstLastPara="1" rIns="54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+imprimirSaldo(Date)</a:t>
            </a:r>
            <a:endParaRPr/>
          </a:p>
        </p:txBody>
      </p:sp>
      <p:sp>
        <p:nvSpPr>
          <p:cNvPr id="245" name="Google Shape;245;p28"/>
          <p:cNvSpPr txBox="1"/>
          <p:nvPr/>
        </p:nvSpPr>
        <p:spPr>
          <a:xfrm>
            <a:off x="4648197" y="4575175"/>
            <a:ext cx="1897063" cy="4064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54000" spcFirstLastPara="1" rIns="54000" wrap="square" tIns="46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/>
          </a:p>
        </p:txBody>
      </p:sp>
      <p:sp>
        <p:nvSpPr>
          <p:cNvPr id="246" name="Google Shape;246;p28"/>
          <p:cNvSpPr txBox="1"/>
          <p:nvPr/>
        </p:nvSpPr>
        <p:spPr>
          <a:xfrm>
            <a:off x="7920035" y="2752725"/>
            <a:ext cx="1897062" cy="4064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54000" spcFirstLastPara="1" rIns="54000" wrap="square" tIns="46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endParaRPr/>
          </a:p>
        </p:txBody>
      </p:sp>
      <p:cxnSp>
        <p:nvCxnSpPr>
          <p:cNvPr id="247" name="Google Shape;247;p28"/>
          <p:cNvCxnSpPr>
            <a:stCxn id="244" idx="2"/>
            <a:endCxn id="245" idx="0"/>
          </p:cNvCxnSpPr>
          <p:nvPr/>
        </p:nvCxnSpPr>
        <p:spPr>
          <a:xfrm flipH="1">
            <a:off x="5596691" y="3944004"/>
            <a:ext cx="4800" cy="63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lg" w="lg" type="stealth"/>
          </a:ln>
        </p:spPr>
      </p:cxnSp>
      <p:cxnSp>
        <p:nvCxnSpPr>
          <p:cNvPr id="248" name="Google Shape;248;p28"/>
          <p:cNvCxnSpPr>
            <a:stCxn id="242" idx="3"/>
            <a:endCxn id="246" idx="1"/>
          </p:cNvCxnSpPr>
          <p:nvPr/>
        </p:nvCxnSpPr>
        <p:spPr>
          <a:xfrm flipH="1" rot="10800000">
            <a:off x="6940547" y="2955975"/>
            <a:ext cx="9795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Sobrecarga</a:t>
            </a:r>
            <a:endParaRPr/>
          </a:p>
        </p:txBody>
      </p:sp>
      <p:sp>
        <p:nvSpPr>
          <p:cNvPr id="254" name="Google Shape;254;p2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Métodos em Java podem ser </a:t>
            </a:r>
            <a:r>
              <a:rPr b="1" i="1" lang="pt-BR" sz="2800">
                <a:solidFill>
                  <a:schemeClr val="accent2"/>
                </a:solidFill>
              </a:rPr>
              <a:t>sobrecarregados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Métodos com mesmo identificador mas com listas de parâmetros diferentes (quantidade ou tipos)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Vantagens: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Permitir que uma mesma operação possa ser executada com diferentes parâmetros mas mantenha o mesmo nome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Melhora a legibilidade do código, pois o programador não precisa aprender os diferentes nomes que uma operação pode ter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Sobrecarga</a:t>
            </a:r>
            <a:endParaRPr/>
          </a:p>
        </p:txBody>
      </p:sp>
      <p:sp>
        <p:nvSpPr>
          <p:cNvPr id="260" name="Google Shape;260;p3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Sobrecarregando o método getSaldo() em Conta:</a:t>
            </a:r>
            <a:endParaRPr/>
          </a:p>
        </p:txBody>
      </p:sp>
      <p:sp>
        <p:nvSpPr>
          <p:cNvPr id="261" name="Google Shape;261;p30"/>
          <p:cNvSpPr txBox="1"/>
          <p:nvPr/>
        </p:nvSpPr>
        <p:spPr>
          <a:xfrm>
            <a:off x="2127250" y="2176464"/>
            <a:ext cx="8197850" cy="41179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t" bIns="46800" lIns="90000" spcFirstLastPara="1" rIns="54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// calcula o saldo com todas as transacoes</a:t>
            </a:r>
            <a:r>
              <a:rPr b="1" lang="pt-BR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public</a:t>
            </a: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double getSaldo</a:t>
            </a: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total = 0.0;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(int i=0; i&lt;qTransacoes ;i++)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pt-BR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(trans[i].getTipo() == </a:t>
            </a:r>
            <a:r>
              <a:rPr lang="pt-BR" sz="2400">
                <a:solidFill>
                  <a:srgbClr val="CC3300"/>
                </a:solidFill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total += trans[i].getValor();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pt-BR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(trans[i].getTipo() == </a:t>
            </a:r>
            <a:r>
              <a:rPr lang="pt-BR" sz="2400">
                <a:solidFill>
                  <a:srgbClr val="CC3300"/>
                </a:solidFill>
                <a:latin typeface="Courier New"/>
                <a:ea typeface="Courier New"/>
                <a:cs typeface="Courier New"/>
                <a:sym typeface="Courier New"/>
              </a:rPr>
              <a:t>'D'</a:t>
            </a: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total -= trans[i].getValor();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total;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Sobrecarga</a:t>
            </a:r>
            <a:endParaRPr/>
          </a:p>
        </p:txBody>
      </p:sp>
      <p:sp>
        <p:nvSpPr>
          <p:cNvPr id="267" name="Google Shape;267;p3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Segunda implementação de getSaldo():</a:t>
            </a:r>
            <a:endParaRPr/>
          </a:p>
        </p:txBody>
      </p:sp>
      <p:sp>
        <p:nvSpPr>
          <p:cNvPr id="268" name="Google Shape;268;p31"/>
          <p:cNvSpPr txBox="1"/>
          <p:nvPr/>
        </p:nvSpPr>
        <p:spPr>
          <a:xfrm>
            <a:off x="2502120" y="2330640"/>
            <a:ext cx="7472362" cy="406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t" bIns="46800" lIns="90000" spcFirstLastPara="1" rIns="54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// calcula o saldo até uma determinada data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double getSaldo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(Date data)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total = 0.0;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(int i=0; i&lt;qTransacoes ;i++)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(trans[i].getTipo() == </a:t>
            </a:r>
            <a:r>
              <a:rPr lang="pt-BR" sz="2000">
                <a:solidFill>
                  <a:srgbClr val="CC3300"/>
                </a:solidFill>
                <a:latin typeface="Courier New"/>
                <a:ea typeface="Courier New"/>
                <a:cs typeface="Courier New"/>
                <a:sym typeface="Courier New"/>
              </a:rPr>
              <a:t>'C'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CC3300"/>
                </a:solidFill>
                <a:latin typeface="Courier New"/>
                <a:ea typeface="Courier New"/>
                <a:cs typeface="Courier New"/>
                <a:sym typeface="Courier New"/>
              </a:rPr>
              <a:t>			    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trans[i].getDate().before(data))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total += trans[i].getValor();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(trans[i].getTipo() == </a:t>
            </a:r>
            <a:r>
              <a:rPr lang="pt-BR" sz="2000">
                <a:solidFill>
                  <a:srgbClr val="CC3300"/>
                </a:solidFill>
                <a:latin typeface="Courier New"/>
                <a:ea typeface="Courier New"/>
                <a:cs typeface="Courier New"/>
                <a:sym typeface="Courier New"/>
              </a:rPr>
              <a:t>'D'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  trans[i].getDate().before(data))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total -= trans[i].getValor();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total;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Sobrecarga</a:t>
            </a:r>
            <a:endParaRPr/>
          </a:p>
        </p:txBody>
      </p:sp>
      <p:sp>
        <p:nvSpPr>
          <p:cNvPr id="274" name="Google Shape;274;p3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Sobrecarregando o construtor de Cliente:</a:t>
            </a:r>
            <a:endParaRPr/>
          </a:p>
        </p:txBody>
      </p:sp>
      <p:sp>
        <p:nvSpPr>
          <p:cNvPr id="275" name="Google Shape;275;p32"/>
          <p:cNvSpPr txBox="1"/>
          <p:nvPr/>
        </p:nvSpPr>
        <p:spPr>
          <a:xfrm>
            <a:off x="2390299" y="2191389"/>
            <a:ext cx="7472362" cy="44291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t" bIns="46800" lIns="90000" spcFirstLastPara="1" rIns="54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Cliente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20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// propriedades omitidas</a:t>
            </a:r>
            <a:endParaRPr/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Cliente(String n, String e, Conta c)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nome = 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endereço = 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conta = 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Cliente(String n, String e)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nome = 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endereço = 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20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// outros métodos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76" name="Google Shape;276;p32"/>
          <p:cNvSpPr/>
          <p:nvPr/>
        </p:nvSpPr>
        <p:spPr>
          <a:xfrm>
            <a:off x="2763838" y="4529139"/>
            <a:ext cx="76200" cy="1184275"/>
          </a:xfrm>
          <a:prstGeom prst="leftBracket">
            <a:avLst>
              <a:gd fmla="val 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54000" spcFirstLastPara="1" rIns="54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2"/>
          <p:cNvSpPr/>
          <p:nvPr/>
        </p:nvSpPr>
        <p:spPr>
          <a:xfrm>
            <a:off x="2763838" y="2824163"/>
            <a:ext cx="76200" cy="1479550"/>
          </a:xfrm>
          <a:prstGeom prst="leftBracket">
            <a:avLst>
              <a:gd fmla="val 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54000" spcFirstLastPara="1" rIns="54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Resumo de sobrecarga</a:t>
            </a:r>
            <a:endParaRPr/>
          </a:p>
        </p:txBody>
      </p:sp>
      <p:sp>
        <p:nvSpPr>
          <p:cNvPr id="283" name="Google Shape;283;p3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Sobrecarga em Java: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Métodos sobrecarregados devem possuir o mesmo identificador, rigorosamente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O tipo de retorno de um método </a:t>
            </a:r>
            <a:r>
              <a:rPr b="1" i="1" lang="pt-BR" sz="2400">
                <a:solidFill>
                  <a:schemeClr val="accent2"/>
                </a:solidFill>
              </a:rPr>
              <a:t>não pode</a:t>
            </a:r>
            <a:r>
              <a:rPr lang="pt-BR" sz="2400"/>
              <a:t> ser levado em conta para diferenciar métodos sobrecarregados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A lista de parâmetros reais da mensagem define qual versão do método sobrecarregado será chamada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Construtores podem ser sobrecarregados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A sobrecarga de métodos também é conhecida por </a:t>
            </a:r>
            <a:r>
              <a:rPr b="1" i="1" lang="pt-BR" sz="2400">
                <a:solidFill>
                  <a:schemeClr val="accent2"/>
                </a:solidFill>
              </a:rPr>
              <a:t>polimorfismo paramétrico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Como aumentar as chances de reuso</a:t>
            </a:r>
            <a:endParaRPr/>
          </a:p>
        </p:txBody>
      </p:sp>
      <p:sp>
        <p:nvSpPr>
          <p:cNvPr id="289" name="Google Shape;289;p3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Separar as partes que podem mudar das partes que não mudam. Exemplo: bibliotecas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>
                <a:solidFill>
                  <a:srgbClr val="CC0000"/>
                </a:solidFill>
              </a:rPr>
              <a:t>Programador cliente:</a:t>
            </a:r>
            <a:r>
              <a:rPr lang="pt-BR" sz="2400"/>
              <a:t> deve poder usar o código sem a preocupação de ter que reescrever seu código caso surjam versões futuras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>
                <a:solidFill>
                  <a:srgbClr val="CC0000"/>
                </a:solidFill>
              </a:rPr>
              <a:t>Programador de biblioteca:</a:t>
            </a:r>
            <a:r>
              <a:rPr lang="pt-BR" sz="2400"/>
              <a:t> deve ter a liberdade de fazer melhoramentos sabendo que o cliente não terá que modificar seu código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Em Java: esconder do cliente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Métodos que não fazem parte da interface de uso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Métodos que não fazem parte da interface de herança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Todos os atributos de dados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Reuso</a:t>
            </a:r>
            <a:endParaRPr/>
          </a:p>
        </p:txBody>
      </p:sp>
      <p:sp>
        <p:nvSpPr>
          <p:cNvPr id="295" name="Google Shape;295;p3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3495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Char char=" "/>
            </a:pPr>
            <a:r>
              <a:rPr lang="pt-BR" sz="3700"/>
              <a:t>Quando você precisa de uma classe, você pode</a:t>
            </a:r>
            <a:endParaRPr/>
          </a:p>
          <a:p>
            <a:pPr indent="-19050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3000"/>
              <a:buChar char="◦"/>
            </a:pPr>
            <a:r>
              <a:rPr lang="pt-BR" sz="3000"/>
              <a:t>Usar uma classe que faz exatamente o que você deseja fazer</a:t>
            </a:r>
            <a:endParaRPr/>
          </a:p>
          <a:p>
            <a:pPr indent="-19050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000"/>
              <a:buChar char="◦"/>
            </a:pPr>
            <a:r>
              <a:rPr lang="pt-BR" sz="3000"/>
              <a:t>Escrever uma classe “do zero”</a:t>
            </a:r>
            <a:endParaRPr/>
          </a:p>
          <a:p>
            <a:pPr indent="-19050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000"/>
              <a:buChar char="◦"/>
            </a:pPr>
            <a:r>
              <a:rPr lang="pt-BR" sz="3000"/>
              <a:t>Reutilizar uma classe existente com </a:t>
            </a:r>
            <a:r>
              <a:rPr lang="pt-BR" sz="3000">
                <a:solidFill>
                  <a:srgbClr val="CC0000"/>
                </a:solidFill>
              </a:rPr>
              <a:t>composição</a:t>
            </a:r>
            <a:endParaRPr/>
          </a:p>
          <a:p>
            <a:pPr indent="-19050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000"/>
              <a:buChar char="◦"/>
            </a:pPr>
            <a:r>
              <a:rPr lang="pt-BR" sz="3000"/>
              <a:t>Reutilizar uma classe existente ou estrutura de classes com </a:t>
            </a:r>
            <a:r>
              <a:rPr lang="pt-BR" sz="3000">
                <a:solidFill>
                  <a:srgbClr val="CC0000"/>
                </a:solidFill>
              </a:rPr>
              <a:t>herança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Composição vs. Herança</a:t>
            </a:r>
            <a:endParaRPr/>
          </a:p>
        </p:txBody>
      </p:sp>
      <p:pic>
        <p:nvPicPr>
          <p:cNvPr id="301" name="Google Shape;30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2251" y="1793951"/>
            <a:ext cx="7539363" cy="4774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Composição em Java</a:t>
            </a:r>
            <a:endParaRPr/>
          </a:p>
        </p:txBody>
      </p:sp>
      <p:pic>
        <p:nvPicPr>
          <p:cNvPr id="307" name="Google Shape;30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5550" y="1949451"/>
            <a:ext cx="7308850" cy="39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Herança em Java</a:t>
            </a:r>
            <a:endParaRPr/>
          </a:p>
        </p:txBody>
      </p:sp>
      <p:pic>
        <p:nvPicPr>
          <p:cNvPr id="313" name="Google Shape;31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7399" y="1751428"/>
            <a:ext cx="8158162" cy="46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Composição e Herança</a:t>
            </a:r>
            <a:endParaRPr/>
          </a:p>
        </p:txBody>
      </p:sp>
      <p:sp>
        <p:nvSpPr>
          <p:cNvPr id="319" name="Google Shape;319;p3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159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 "/>
            </a:pPr>
            <a:r>
              <a:rPr lang="pt-BR" sz="3400"/>
              <a:t>Composição e herança não são mutuamente exclusivas</a:t>
            </a:r>
            <a:endParaRPr/>
          </a:p>
          <a:p>
            <a:pPr indent="-18415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900"/>
              <a:buChar char="◦"/>
            </a:pPr>
            <a:r>
              <a:rPr lang="pt-BR" sz="2900"/>
              <a:t>As técnicas podem ser usadas em conjunto para obter os melhores resultados de cada uma</a:t>
            </a:r>
            <a:endParaRPr/>
          </a:p>
          <a:p>
            <a:pPr indent="-18415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900"/>
              <a:buChar char="◦"/>
            </a:pPr>
            <a:r>
              <a:rPr lang="pt-BR" sz="2900"/>
              <a:t>No desenvolvimento, porém, a </a:t>
            </a:r>
            <a:r>
              <a:rPr lang="pt-BR" sz="2900">
                <a:solidFill>
                  <a:srgbClr val="CC0000"/>
                </a:solidFill>
              </a:rPr>
              <a:t>composição</a:t>
            </a:r>
            <a:r>
              <a:rPr lang="pt-BR" sz="2900"/>
              <a:t> de objetos é a técnica predominante</a:t>
            </a:r>
            <a:endParaRPr/>
          </a:p>
          <a:p>
            <a:pPr indent="-18415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900"/>
              <a:buChar char="◦"/>
            </a:pPr>
            <a:r>
              <a:rPr lang="pt-BR" sz="2900"/>
              <a:t>A herança, geralmente, ocorre mais no design de tipos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Quando usar?</a:t>
            </a:r>
            <a:br>
              <a:rPr lang="pt-BR"/>
            </a:br>
            <a:r>
              <a:rPr lang="pt-BR"/>
              <a:t>Composição ou Herança?</a:t>
            </a:r>
            <a:endParaRPr/>
          </a:p>
        </p:txBody>
      </p:sp>
      <p:sp>
        <p:nvSpPr>
          <p:cNvPr id="325" name="Google Shape;325;p4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1. </a:t>
            </a:r>
            <a:r>
              <a:rPr lang="pt-BR" sz="2800"/>
              <a:t>Identifique os componentes do objeto, suas partes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Essas partes devem ser agregadas ao objeto via composição (relacionamento do tipo </a:t>
            </a:r>
            <a:r>
              <a:rPr lang="pt-BR" sz="2400">
                <a:solidFill>
                  <a:srgbClr val="CC0000"/>
                </a:solidFill>
              </a:rPr>
              <a:t>é parte de</a:t>
            </a:r>
            <a:r>
              <a:rPr lang="pt-BR" sz="2400"/>
              <a:t>)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2. </a:t>
            </a:r>
            <a:r>
              <a:rPr lang="pt-BR" sz="2800"/>
              <a:t>Classifique seu objeto e tente encontrar uma semelhança de identidade com classes existentes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00"/>
              <a:buChar char="◦"/>
            </a:pPr>
            <a:r>
              <a:rPr lang="pt-BR" sz="2300"/>
              <a:t>Herança só deve ser usada se você puder comparar seu objeto A com outro B dizendo que A “</a:t>
            </a:r>
            <a:r>
              <a:rPr lang="pt-BR" sz="2300">
                <a:solidFill>
                  <a:srgbClr val="CC0000"/>
                </a:solidFill>
              </a:rPr>
              <a:t>É UM tipo de...</a:t>
            </a:r>
            <a:r>
              <a:rPr lang="pt-BR" sz="2300"/>
              <a:t>” B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300"/>
              <a:buChar char="◦"/>
            </a:pPr>
            <a:r>
              <a:rPr lang="pt-BR" sz="2300"/>
              <a:t>Tipicamente, herança só deve ser usada quando você estiver construindo uma família de tipos (relacionados entre si)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Constantes</a:t>
            </a:r>
            <a:endParaRPr/>
          </a:p>
        </p:txBody>
      </p:sp>
      <p:sp>
        <p:nvSpPr>
          <p:cNvPr id="331" name="Google Shape;331;p4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10000"/>
          </a:bodyPr>
          <a:lstStyle/>
          <a:p>
            <a:pPr indent="-164465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pt-BR" sz="2800"/>
              <a:t>Para declarar uma constante, defina-a com um modificador </a:t>
            </a:r>
            <a:r>
              <a:rPr b="1" lang="pt-BR" sz="2800">
                <a:solidFill>
                  <a:srgbClr val="CC0000"/>
                </a:solidFill>
              </a:rPr>
              <a:t>final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◦"/>
            </a:pPr>
            <a:r>
              <a:rPr lang="pt-BR" sz="2400"/>
              <a:t>Ex.1: </a:t>
            </a:r>
            <a:r>
              <a:rPr b="1" i="1" lang="pt-BR" sz="24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b="1" i="1" lang="pt-BR" sz="2400">
                <a:latin typeface="Courier New"/>
                <a:ea typeface="Courier New"/>
                <a:cs typeface="Courier New"/>
                <a:sym typeface="Courier New"/>
              </a:rPr>
              <a:t> double SALARIO_MINIMO = 256.58;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pt-BR" sz="2400"/>
              <a:t>Ex.2: </a:t>
            </a:r>
            <a:r>
              <a:rPr b="1" i="1" lang="pt-BR" sz="2400">
                <a:latin typeface="Courier New"/>
                <a:ea typeface="Courier New"/>
                <a:cs typeface="Courier New"/>
                <a:sym typeface="Courier New"/>
              </a:rPr>
              <a:t>public static </a:t>
            </a:r>
            <a:r>
              <a:rPr b="1" i="1" lang="pt-BR" sz="24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b="1" i="1" lang="pt-BR" sz="2400">
                <a:latin typeface="Courier New"/>
                <a:ea typeface="Courier New"/>
                <a:cs typeface="Courier New"/>
                <a:sym typeface="Courier New"/>
              </a:rPr>
              <a:t> double JUROS_FEV = 3.02;</a:t>
            </a:r>
            <a:endParaRPr/>
          </a:p>
          <a:p>
            <a:pPr indent="-164465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 "/>
            </a:pPr>
            <a:r>
              <a:rPr lang="pt-BR" sz="2800"/>
              <a:t>Qualquer variável declarada como final tem que ser inicializada no momento da declaração</a:t>
            </a:r>
            <a:endParaRPr/>
          </a:p>
          <a:p>
            <a:pPr indent="-16446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pt-BR" sz="2800"/>
              <a:t>Uma constante de tipo primitivo não pode receber outro valor</a:t>
            </a:r>
            <a:endParaRPr/>
          </a:p>
          <a:p>
            <a:pPr indent="-16446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pt-BR" sz="2800"/>
              <a:t>Uma constante de tipo referência não pode ser atribuída a um novo objeto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◦"/>
            </a:pPr>
            <a:r>
              <a:rPr lang="pt-BR" sz="2600"/>
              <a:t>O objeto, porém, não é constante (apenas a referência o é). Os atributos do objeto podem ser alterados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Relacionamento entre objetos</a:t>
            </a:r>
            <a:endParaRPr/>
          </a:p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Objetos do mundo real relacionam-se uns com os outros de diversas formas: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Um objeto motor </a:t>
            </a:r>
            <a:r>
              <a:rPr b="1" i="1" lang="pt-BR" sz="2400">
                <a:solidFill>
                  <a:schemeClr val="accent2"/>
                </a:solidFill>
              </a:rPr>
              <a:t>é parte de</a:t>
            </a:r>
            <a:r>
              <a:rPr lang="pt-BR" sz="2400"/>
              <a:t> um objeto carro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Um objeto turma </a:t>
            </a:r>
            <a:r>
              <a:rPr b="1" i="1" lang="pt-BR" sz="2400">
                <a:solidFill>
                  <a:schemeClr val="accent2"/>
                </a:solidFill>
              </a:rPr>
              <a:t>tem</a:t>
            </a:r>
            <a:r>
              <a:rPr lang="pt-BR" sz="2400"/>
              <a:t> </a:t>
            </a:r>
            <a:r>
              <a:rPr b="1" i="1" lang="pt-BR" sz="2400">
                <a:solidFill>
                  <a:schemeClr val="accent2"/>
                </a:solidFill>
              </a:rPr>
              <a:t>vários</a:t>
            </a:r>
            <a:r>
              <a:rPr lang="pt-BR" sz="2400"/>
              <a:t> objetos alunos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Um objeto botão </a:t>
            </a:r>
            <a:r>
              <a:rPr b="1" i="1" lang="pt-BR" sz="2400">
                <a:solidFill>
                  <a:schemeClr val="accent2"/>
                </a:solidFill>
              </a:rPr>
              <a:t>tem um</a:t>
            </a:r>
            <a:r>
              <a:rPr lang="pt-BR" sz="2400"/>
              <a:t> objeto tratador de eventos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Tipos de associações entre objetos de software: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i="1" lang="pt-BR" sz="2400">
                <a:solidFill>
                  <a:schemeClr val="accent2"/>
                </a:solidFill>
              </a:rPr>
              <a:t>Agregação</a:t>
            </a:r>
            <a:r>
              <a:rPr lang="pt-BR" sz="2400"/>
              <a:t>: estabelecem um vínculo entre objetos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i="1" lang="pt-BR" sz="2400">
                <a:solidFill>
                  <a:schemeClr val="accent2"/>
                </a:solidFill>
              </a:rPr>
              <a:t>Composição</a:t>
            </a:r>
            <a:r>
              <a:rPr lang="pt-BR" sz="2400"/>
              <a:t>: relacionamento do tipo </a:t>
            </a:r>
            <a:r>
              <a:rPr i="1" lang="pt-BR" sz="2400"/>
              <a:t>todo/parte</a:t>
            </a:r>
            <a:r>
              <a:rPr lang="pt-BR" sz="2400"/>
              <a:t>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i="1" lang="pt-BR" sz="2400">
                <a:solidFill>
                  <a:schemeClr val="accent2"/>
                </a:solidFill>
              </a:rPr>
              <a:t>Uso</a:t>
            </a:r>
            <a:r>
              <a:rPr lang="pt-BR" sz="2400"/>
              <a:t>: um objeto usa a funcionalidade de outro sem estabelecer vínculo duradouro (referências)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Classes finais</a:t>
            </a:r>
            <a:endParaRPr/>
          </a:p>
        </p:txBody>
      </p:sp>
      <p:sp>
        <p:nvSpPr>
          <p:cNvPr id="337" name="Google Shape;337;p4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-164465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pt-BR" sz="2800"/>
              <a:t>Uma classe também pode ser declarada como final</a:t>
            </a:r>
            <a:endParaRPr/>
          </a:p>
          <a:p>
            <a:pPr indent="-182880" lvl="1" marL="38404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t/>
            </a:r>
            <a:endParaRPr b="1" i="1"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-182880" lvl="1" marL="384048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rPr b="1" i="1" lang="pt-BR" sz="2200"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1" lang="pt-BR" sz="22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b="1" i="1" lang="pt-BR" sz="2200">
                <a:latin typeface="Courier New"/>
                <a:ea typeface="Courier New"/>
                <a:cs typeface="Courier New"/>
                <a:sym typeface="Courier New"/>
              </a:rPr>
              <a:t> class Definitiva { ... }</a:t>
            </a:r>
            <a:endParaRPr/>
          </a:p>
          <a:p>
            <a:pPr indent="-182880" lvl="1" marL="384048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t/>
            </a:r>
            <a:endParaRPr b="1" i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52717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 "/>
            </a:pPr>
            <a:r>
              <a:rPr lang="pt-BR" sz="2600"/>
              <a:t>Se uma classe não-final tiver todos os seus métodos declarados como final, é possível herdar os métodos, acrescentar novos, mas não sobrepor</a:t>
            </a:r>
            <a:endParaRPr/>
          </a:p>
          <a:p>
            <a:pPr indent="-16446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pt-BR" sz="2800"/>
              <a:t>Se uma classe for declarada como final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◦"/>
            </a:pPr>
            <a:r>
              <a:rPr lang="pt-BR" sz="2400"/>
              <a:t>Não é possível estender a classe (a classe nunca poderá aparecer após a cláusula </a:t>
            </a:r>
            <a:r>
              <a:rPr lang="pt-BR" sz="2400">
                <a:solidFill>
                  <a:srgbClr val="CC0000"/>
                </a:solidFill>
              </a:rPr>
              <a:t>extends</a:t>
            </a:r>
            <a:r>
              <a:rPr lang="pt-BR" sz="2400"/>
              <a:t> de outra classe)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pt-BR" sz="2400"/>
              <a:t>Todos os métodos viram automaticamente </a:t>
            </a:r>
            <a:r>
              <a:rPr lang="pt-BR" sz="2400">
                <a:solidFill>
                  <a:srgbClr val="CC0000"/>
                </a:solidFill>
              </a:rPr>
              <a:t>final</a:t>
            </a:r>
            <a:endParaRPr/>
          </a:p>
          <a:p>
            <a:pPr indent="-164465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 "/>
            </a:pPr>
            <a:r>
              <a:rPr lang="pt-BR" sz="2800"/>
              <a:t>Útil em classes que contém funções utilitárias e constantes apenas (ex: classe Math)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Métodos finais</a:t>
            </a:r>
            <a:endParaRPr/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Método declarado como </a:t>
            </a:r>
            <a:r>
              <a:rPr b="1" lang="pt-BR" sz="2800">
                <a:solidFill>
                  <a:srgbClr val="CC0000"/>
                </a:solidFill>
              </a:rPr>
              <a:t>final</a:t>
            </a:r>
            <a:r>
              <a:rPr lang="pt-BR" sz="2800"/>
              <a:t> não pode ser sobreposto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Motivos para declarar um método </a:t>
            </a:r>
            <a:r>
              <a:rPr b="1" lang="pt-BR" sz="2800">
                <a:solidFill>
                  <a:srgbClr val="CC0000"/>
                </a:solidFill>
              </a:rPr>
              <a:t>final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>
                <a:solidFill>
                  <a:srgbClr val="CC0000"/>
                </a:solidFill>
              </a:rPr>
              <a:t>Design</a:t>
            </a:r>
            <a:r>
              <a:rPr lang="pt-BR" sz="2400"/>
              <a:t>: é a versão final (o método está “pronto”)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>
                <a:solidFill>
                  <a:srgbClr val="CC0000"/>
                </a:solidFill>
              </a:rPr>
              <a:t>Eficiência</a:t>
            </a:r>
            <a:r>
              <a:rPr lang="pt-BR" sz="2400"/>
              <a:t>: compilador </a:t>
            </a:r>
            <a:r>
              <a:rPr lang="pt-BR" sz="2400" u="sng"/>
              <a:t>pode</a:t>
            </a:r>
            <a:r>
              <a:rPr lang="pt-BR" sz="2400"/>
              <a:t> embutir o código do método no lugar da chamada e evitar realizar chamadas em tempo de execução (inlining the code)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pt-BR" sz="1800"/>
              <a:t>Performance, dado ao overhead associado a uma chamada de método.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Métodos declarados como </a:t>
            </a:r>
            <a:r>
              <a:rPr lang="pt-BR" sz="2800">
                <a:solidFill>
                  <a:srgbClr val="CC0000"/>
                </a:solidFill>
              </a:rPr>
              <a:t>private</a:t>
            </a:r>
            <a:r>
              <a:rPr lang="pt-BR" sz="2800"/>
              <a:t> ou </a:t>
            </a:r>
            <a:r>
              <a:rPr lang="pt-BR" sz="2800">
                <a:solidFill>
                  <a:srgbClr val="CC0000"/>
                </a:solidFill>
              </a:rPr>
              <a:t>static</a:t>
            </a:r>
            <a:r>
              <a:rPr lang="pt-BR" sz="2800"/>
              <a:t> são implicitamente </a:t>
            </a:r>
            <a:r>
              <a:rPr lang="pt-BR" sz="2800">
                <a:solidFill>
                  <a:srgbClr val="CC0000"/>
                </a:solidFill>
              </a:rPr>
              <a:t>final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Classes e métodos finais em Java</a:t>
            </a:r>
            <a:endParaRPr/>
          </a:p>
        </p:txBody>
      </p:sp>
      <p:sp>
        <p:nvSpPr>
          <p:cNvPr id="350" name="Google Shape;350;p4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Uso de </a:t>
            </a:r>
            <a:r>
              <a:rPr lang="pt-BR">
                <a:solidFill>
                  <a:schemeClr val="accent2"/>
                </a:solidFill>
              </a:rPr>
              <a:t>final</a:t>
            </a:r>
            <a:r>
              <a:rPr lang="pt-BR"/>
              <a:t> em métodos: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Google Shape;351;p44"/>
          <p:cNvSpPr txBox="1"/>
          <p:nvPr/>
        </p:nvSpPr>
        <p:spPr>
          <a:xfrm>
            <a:off x="2360613" y="2295864"/>
            <a:ext cx="6578600" cy="202723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lang="pt-BR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Exemplo {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pt-BR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a;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pt-BR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setA(int a) {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this.a = a;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52" name="Google Shape;352;p44"/>
          <p:cNvSpPr txBox="1"/>
          <p:nvPr/>
        </p:nvSpPr>
        <p:spPr>
          <a:xfrm>
            <a:off x="2347914" y="4467564"/>
            <a:ext cx="6607175" cy="169703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lang="pt-BR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Teste {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pt-BR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metodoTeste(Exemplo ex) {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ex.setA(5);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Classes e métodos finais em Java</a:t>
            </a:r>
            <a:endParaRPr/>
          </a:p>
        </p:txBody>
      </p:sp>
      <p:sp>
        <p:nvSpPr>
          <p:cNvPr id="359" name="Google Shape;359;p4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Uso de final em métodos: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0" name="Google Shape;360;p45"/>
          <p:cNvSpPr txBox="1"/>
          <p:nvPr/>
        </p:nvSpPr>
        <p:spPr>
          <a:xfrm>
            <a:off x="2360613" y="2520950"/>
            <a:ext cx="6578600" cy="202723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lang="pt-BR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class Exemplo {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lang="pt-BR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private int a;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lang="pt-BR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public final void setA(int a) {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lang="pt-BR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this.a = a;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lang="pt-BR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lang="pt-BR" sz="1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61" name="Google Shape;361;p45"/>
          <p:cNvSpPr txBox="1"/>
          <p:nvPr/>
        </p:nvSpPr>
        <p:spPr>
          <a:xfrm>
            <a:off x="2347914" y="4692650"/>
            <a:ext cx="6607175" cy="169703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lang="pt-BR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Teste {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pt-BR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private static void</a:t>
            </a: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metodoTeste(Exemplo ex) {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ex.a = 5;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62" name="Google Shape;362;p45"/>
          <p:cNvSpPr/>
          <p:nvPr/>
        </p:nvSpPr>
        <p:spPr>
          <a:xfrm>
            <a:off x="4471989" y="5275560"/>
            <a:ext cx="647700" cy="737996"/>
          </a:xfrm>
          <a:prstGeom prst="leftArrow">
            <a:avLst>
              <a:gd fmla="val 50000" name="adj1"/>
              <a:gd fmla="val 47222" name="adj2"/>
            </a:avLst>
          </a:prstGeom>
          <a:solidFill>
            <a:srgbClr val="FFCC66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45"/>
          <p:cNvSpPr txBox="1"/>
          <p:nvPr/>
        </p:nvSpPr>
        <p:spPr>
          <a:xfrm>
            <a:off x="5119689" y="5419324"/>
            <a:ext cx="4111625" cy="710067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compilador otimiza o código nas chamadas a métodos 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6"/>
          <p:cNvSpPr txBox="1"/>
          <p:nvPr>
            <p:ph idx="12" type="sldNum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46"/>
          <p:cNvSpPr txBox="1"/>
          <p:nvPr>
            <p:ph type="title"/>
          </p:nvPr>
        </p:nvSpPr>
        <p:spPr>
          <a:xfrm>
            <a:off x="1097280" y="616634"/>
            <a:ext cx="8831263" cy="1019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pt-BR"/>
              <a:t>Modificadores de acesso e </a:t>
            </a:r>
            <a:r>
              <a:rPr b="1" lang="pt-BR"/>
              <a:t>visibilidade</a:t>
            </a:r>
            <a:endParaRPr/>
          </a:p>
        </p:txBody>
      </p:sp>
      <p:sp>
        <p:nvSpPr>
          <p:cNvPr id="370" name="Google Shape;370;p46"/>
          <p:cNvSpPr/>
          <p:nvPr/>
        </p:nvSpPr>
        <p:spPr>
          <a:xfrm>
            <a:off x="1195754" y="2328699"/>
            <a:ext cx="8831262" cy="236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ordem crescente de acesso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protected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“package-private” (modificador ausente)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public</a:t>
            </a:r>
            <a:endParaRPr/>
          </a:p>
        </p:txBody>
      </p:sp>
      <p:sp>
        <p:nvSpPr>
          <p:cNvPr id="376" name="Google Shape;376;p47"/>
          <p:cNvSpPr txBox="1"/>
          <p:nvPr>
            <p:ph idx="1" type="body"/>
          </p:nvPr>
        </p:nvSpPr>
        <p:spPr>
          <a:xfrm>
            <a:off x="1097280" y="1845733"/>
            <a:ext cx="10058400" cy="4217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-164465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pt-BR" sz="2800"/>
              <a:t>Acessível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◦"/>
            </a:pPr>
            <a:r>
              <a:rPr lang="pt-BR" sz="2400"/>
              <a:t>na própria classe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pt-BR" sz="2400"/>
              <a:t>nas subclasses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pt-BR" sz="2400"/>
              <a:t>nas classes do mesmo pacote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pt-BR" sz="2400"/>
              <a:t>em todas as outras classes</a:t>
            </a:r>
            <a:endParaRPr/>
          </a:p>
          <a:p>
            <a:pPr indent="-164465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 "/>
            </a:pPr>
            <a:r>
              <a:rPr lang="pt-BR" sz="2800"/>
              <a:t>Use para</a:t>
            </a:r>
            <a:endParaRPr/>
          </a:p>
          <a:p>
            <a:pPr indent="-182879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◦"/>
            </a:pPr>
            <a:r>
              <a:rPr lang="pt-BR"/>
              <a:t>construtores e métodos que fazem parte da interface do objeto</a:t>
            </a:r>
            <a:endParaRPr/>
          </a:p>
          <a:p>
            <a:pPr indent="-1828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pt-BR"/>
              <a:t>métodos estáticos utilitários</a:t>
            </a:r>
            <a:endParaRPr/>
          </a:p>
          <a:p>
            <a:pPr indent="-1828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pt-BR"/>
              <a:t>constantes (estáticas) utilitárias</a:t>
            </a:r>
            <a:endParaRPr/>
          </a:p>
          <a:p>
            <a:pPr indent="-1828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pt-BR"/>
              <a:t>é raro ter atributos públicos, mas é comum com métodos</a:t>
            </a:r>
            <a:endParaRPr/>
          </a:p>
          <a:p>
            <a:pPr indent="-164465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 "/>
            </a:pPr>
            <a:r>
              <a:rPr lang="pt-BR" sz="2800"/>
              <a:t>Evite usar em </a:t>
            </a:r>
            <a:endParaRPr/>
          </a:p>
          <a:p>
            <a:pPr indent="-182879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◦"/>
            </a:pPr>
            <a:r>
              <a:rPr lang="pt-BR"/>
              <a:t>construtores e métodos </a:t>
            </a:r>
            <a:r>
              <a:rPr lang="pt-BR">
                <a:solidFill>
                  <a:srgbClr val="CC0000"/>
                </a:solidFill>
              </a:rPr>
              <a:t>de uso restrito</a:t>
            </a:r>
            <a:endParaRPr/>
          </a:p>
          <a:p>
            <a:pPr indent="-1828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12500"/>
              <a:buChar char="◦"/>
            </a:pPr>
            <a:r>
              <a:rPr lang="pt-BR"/>
              <a:t>campos de dados (propriedades) de objetos</a:t>
            </a:r>
            <a:endParaRPr sz="1600"/>
          </a:p>
        </p:txBody>
      </p:sp>
      <p:pic>
        <p:nvPicPr>
          <p:cNvPr id="377" name="Google Shape;37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8363" y="2262189"/>
            <a:ext cx="2266950" cy="846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protected</a:t>
            </a:r>
            <a:endParaRPr/>
          </a:p>
        </p:txBody>
      </p:sp>
      <p:sp>
        <p:nvSpPr>
          <p:cNvPr id="383" name="Google Shape;383;p4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85000" lnSpcReduction="20000"/>
          </a:bodyPr>
          <a:lstStyle/>
          <a:p>
            <a:pPr indent="-15113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pt-BR" sz="2800"/>
              <a:t>Acessível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◦"/>
            </a:pPr>
            <a:r>
              <a:rPr lang="pt-BR" sz="2500"/>
              <a:t>na própria classe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pt-BR" sz="2500"/>
              <a:t>nas subclasses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pt-BR" sz="2500"/>
              <a:t>nas classes do mesmo pacote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pt-BR" sz="2000"/>
              <a:t>A intenção é dar acesso ao programadores que estenderão sua classe </a:t>
            </a:r>
            <a:endParaRPr/>
          </a:p>
          <a:p>
            <a:pPr indent="-15113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 "/>
            </a:pPr>
            <a:r>
              <a:rPr lang="pt-BR" sz="2800"/>
              <a:t>Use para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◦"/>
            </a:pPr>
            <a:r>
              <a:rPr lang="pt-BR" sz="2500"/>
              <a:t>construtores que só devem ser chamados pelas subclasses (através de super())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pt-BR" sz="2500"/>
              <a:t>métodos que só devem ser usados se forem sobrepostos</a:t>
            </a:r>
            <a:endParaRPr/>
          </a:p>
          <a:p>
            <a:pPr indent="-15113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 "/>
            </a:pPr>
            <a:r>
              <a:rPr lang="pt-BR" sz="2800"/>
              <a:t>Evite usar em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◦"/>
            </a:pPr>
            <a:r>
              <a:rPr lang="pt-BR" sz="2500"/>
              <a:t>construtores em classes que não criam objetos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pt-BR" sz="2500"/>
              <a:t>métodos com restrições à sobreposição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pt-BR" sz="2500"/>
              <a:t>campos de dados de objetos</a:t>
            </a:r>
            <a:endParaRPr/>
          </a:p>
        </p:txBody>
      </p:sp>
      <p:pic>
        <p:nvPicPr>
          <p:cNvPr id="384" name="Google Shape;384;p48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5701" y="1789113"/>
            <a:ext cx="1990725" cy="830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package-private</a:t>
            </a:r>
            <a:endParaRPr/>
          </a:p>
        </p:txBody>
      </p:sp>
      <p:sp>
        <p:nvSpPr>
          <p:cNvPr id="390" name="Google Shape;390;p4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85000" lnSpcReduction="20000"/>
          </a:bodyPr>
          <a:lstStyle/>
          <a:p>
            <a:pPr indent="-15113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pt-BR" sz="2800"/>
              <a:t>Modificador ausente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◦"/>
            </a:pPr>
            <a:r>
              <a:rPr lang="pt-BR" sz="2500"/>
              <a:t>se não houver outro modificador de acesso, o acesso será “package-private” </a:t>
            </a:r>
            <a:endParaRPr/>
          </a:p>
          <a:p>
            <a:pPr indent="-182880" lvl="2" marL="56692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pt-BR" sz="2000"/>
              <a:t>é como public, mas apenas dentro do pacote</a:t>
            </a:r>
            <a:endParaRPr/>
          </a:p>
          <a:p>
            <a:pPr indent="-151130" lvl="0" marL="9144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 "/>
            </a:pPr>
            <a:r>
              <a:rPr lang="pt-BR" sz="2800"/>
              <a:t>Acessível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◦"/>
            </a:pPr>
            <a:r>
              <a:rPr lang="pt-BR" sz="2500"/>
              <a:t>na própria classe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pt-BR" sz="2500"/>
              <a:t>nas classes e subclasses do mesmo pacote</a:t>
            </a:r>
            <a:endParaRPr/>
          </a:p>
          <a:p>
            <a:pPr indent="-151130" lvl="0" marL="9144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 "/>
            </a:pPr>
            <a:r>
              <a:rPr lang="pt-BR" sz="2800"/>
              <a:t>Use para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◦"/>
            </a:pPr>
            <a:r>
              <a:rPr lang="pt-BR" sz="2500"/>
              <a:t>construtores e métodos que só devem ser chamados por classes e subclasses do pacote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pt-BR" sz="2500"/>
              <a:t>constantes estáticas úteis apenas dentro do pacote</a:t>
            </a:r>
            <a:endParaRPr/>
          </a:p>
          <a:p>
            <a:pPr indent="-151130" lvl="0" marL="9144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 "/>
            </a:pPr>
            <a:r>
              <a:rPr lang="pt-BR" sz="2800"/>
              <a:t>Evite usar em 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◦"/>
            </a:pPr>
            <a:r>
              <a:rPr lang="pt-BR" sz="2200"/>
              <a:t>construtores em classes que não criam objetos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pt-BR" sz="2200"/>
              <a:t>métodos cujo uso externo seja limitado ou indesejável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pt-BR" sz="2200"/>
              <a:t>campos de dados de objetos</a:t>
            </a:r>
            <a:endParaRPr/>
          </a:p>
        </p:txBody>
      </p:sp>
      <p:pic>
        <p:nvPicPr>
          <p:cNvPr id="391" name="Google Shape;39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4326" y="2598738"/>
            <a:ext cx="218122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private</a:t>
            </a:r>
            <a:endParaRPr/>
          </a:p>
        </p:txBody>
      </p:sp>
      <p:sp>
        <p:nvSpPr>
          <p:cNvPr id="397" name="Google Shape;397;p5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Acessível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na própria classe (nos métodos, funções estáticas, </a:t>
            </a:r>
            <a:endParaRPr/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2400"/>
              <a:t>blocos estáticos e construtores)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Use para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construtores de classes que só devem criar um número limitado de objetos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métodos que não fazem parte da interface do objeto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funções estáticas que só fazem sentido (ou só têm utilidade) dentro da classe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variáveis e constantes estáticas que não têm utilizada ou não podem ser modificadas fora da classe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campos de dados de objetos</a:t>
            </a:r>
            <a:endParaRPr/>
          </a:p>
        </p:txBody>
      </p:sp>
      <p:pic>
        <p:nvPicPr>
          <p:cNvPr id="398" name="Google Shape;39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18481" y="2037105"/>
            <a:ext cx="2181225" cy="855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Observações sobre acesso</a:t>
            </a:r>
            <a:endParaRPr/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85000" lnSpcReduction="20000"/>
          </a:bodyPr>
          <a:lstStyle/>
          <a:p>
            <a:pPr indent="-15113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pt-BR" sz="2800"/>
              <a:t>Classes e interfaces (exceto classes internas)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◦"/>
            </a:pPr>
            <a:r>
              <a:rPr lang="pt-BR" sz="2500"/>
              <a:t>só podem ser package-private ou public</a:t>
            </a:r>
            <a:endParaRPr/>
          </a:p>
          <a:p>
            <a:pPr indent="-15113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 "/>
            </a:pPr>
            <a:r>
              <a:rPr lang="pt-BR" sz="2800"/>
              <a:t>Construtores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◦"/>
            </a:pPr>
            <a:r>
              <a:rPr lang="pt-BR" sz="2500"/>
              <a:t>Se private, criação de objetos depende da classe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pt-BR" sz="2500"/>
              <a:t>Se protected, apenas subclasses (além da própria classe e classes do pacote) podem criar objetos</a:t>
            </a:r>
            <a:endParaRPr/>
          </a:p>
          <a:p>
            <a:pPr indent="-15113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 "/>
            </a:pPr>
            <a:r>
              <a:rPr lang="pt-BR" sz="2800"/>
              <a:t>Variáveis e constantes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◦"/>
            </a:pPr>
            <a:r>
              <a:rPr lang="pt-BR" sz="2500"/>
              <a:t>o acesso afeta sempre a leitura e a alteração. Efeitos “read-only” e “write-only” só podem ser obtidos por meio de métodos</a:t>
            </a:r>
            <a:endParaRPr/>
          </a:p>
          <a:p>
            <a:pPr indent="-15113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 "/>
            </a:pPr>
            <a:r>
              <a:rPr lang="pt-BR" sz="2800"/>
              <a:t>Variáveis locais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◦"/>
            </a:pPr>
            <a:r>
              <a:rPr lang="pt-BR" sz="2500"/>
              <a:t>Usar modificadores de acesso dentro de métodos </a:t>
            </a:r>
            <a:r>
              <a:rPr lang="pt-BR" sz="2500">
                <a:solidFill>
                  <a:srgbClr val="CC0000"/>
                </a:solidFill>
              </a:rPr>
              <a:t>é ilegal</a:t>
            </a:r>
            <a:r>
              <a:rPr lang="pt-BR" sz="2500"/>
              <a:t> e não faz sentido (pois variáveis locais só têm escopo local...)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Relacionamentos entre objetos</a:t>
            </a:r>
            <a:endParaRPr/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b="1" i="1" lang="pt-BR" sz="2800">
                <a:solidFill>
                  <a:schemeClr val="accent2"/>
                </a:solidFill>
              </a:rPr>
              <a:t>Agregação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Forma de composição em que o objeto composto apenas usa ou tem conhecimento da existência do(s) objeto(s) componente(s)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Os objetos componentes podem existir sem o agregado e vice-versa.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b="1" i="1" lang="pt-BR" sz="2800">
                <a:solidFill>
                  <a:schemeClr val="accent2"/>
                </a:solidFill>
              </a:rPr>
              <a:t>Composição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Forma de associação em que o objeto composto é responsável pela existência dos componentes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O componente não tem sentido fora da composição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Sobreposição</a:t>
            </a:r>
            <a:endParaRPr/>
          </a:p>
        </p:txBody>
      </p:sp>
      <p:sp>
        <p:nvSpPr>
          <p:cNvPr id="410" name="Google Shape;410;p5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Métodos sobrepostos nunca podem ter </a:t>
            </a:r>
            <a:r>
              <a:rPr b="1" lang="pt-BR" sz="2800"/>
              <a:t>menos</a:t>
            </a:r>
            <a:r>
              <a:rPr lang="pt-BR" sz="2800"/>
              <a:t> acesso que os métodos originais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600"/>
              <a:buChar char="◦"/>
            </a:pPr>
            <a:r>
              <a:rPr lang="pt-BR" sz="2600"/>
              <a:t>Se método original for </a:t>
            </a:r>
            <a:r>
              <a:rPr b="1" lang="pt-BR" sz="2600">
                <a:solidFill>
                  <a:srgbClr val="CC0000"/>
                </a:solidFill>
              </a:rPr>
              <a:t>public</a:t>
            </a:r>
            <a:r>
              <a:rPr lang="pt-BR" sz="2600"/>
              <a:t>, novas versões têm que ser public</a:t>
            </a:r>
            <a:endParaRPr sz="2600"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600"/>
              <a:buChar char="◦"/>
            </a:pPr>
            <a:r>
              <a:rPr lang="pt-BR" sz="2600"/>
              <a:t>Se método original for </a:t>
            </a:r>
            <a:r>
              <a:rPr b="1" lang="pt-BR" sz="2600">
                <a:solidFill>
                  <a:srgbClr val="CC0000"/>
                </a:solidFill>
              </a:rPr>
              <a:t>protected</a:t>
            </a:r>
            <a:r>
              <a:rPr lang="pt-BR" sz="2600"/>
              <a:t>, novas versões só podem ser protected ou public</a:t>
            </a:r>
            <a:endParaRPr sz="2600"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600"/>
              <a:buChar char="◦"/>
            </a:pPr>
            <a:r>
              <a:rPr lang="pt-BR" sz="2600"/>
              <a:t>Se método original </a:t>
            </a:r>
            <a:r>
              <a:rPr b="1" lang="pt-BR" sz="2600">
                <a:solidFill>
                  <a:srgbClr val="CC0000"/>
                </a:solidFill>
              </a:rPr>
              <a:t>não tiver modificador de acesso</a:t>
            </a:r>
            <a:r>
              <a:rPr lang="pt-BR" sz="2600"/>
              <a:t> (é “package-private”), novas versões podem ser declaradas sem modificador de acesso, protected ou public</a:t>
            </a:r>
            <a:endParaRPr sz="2600"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600"/>
              <a:buChar char="◦"/>
            </a:pPr>
            <a:r>
              <a:rPr lang="pt-BR" sz="2600"/>
              <a:t>Se método original for </a:t>
            </a:r>
            <a:r>
              <a:rPr b="1" lang="pt-BR" sz="2600">
                <a:solidFill>
                  <a:srgbClr val="CC0000"/>
                </a:solidFill>
              </a:rPr>
              <a:t>private</a:t>
            </a:r>
            <a:r>
              <a:rPr lang="pt-BR" sz="2600"/>
              <a:t>, ele não será visível fora da classe e, portanto, jamais poderá ser estendido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8214" y="-11113"/>
            <a:ext cx="7991475" cy="645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Métodos static</a:t>
            </a:r>
            <a:endParaRPr/>
          </a:p>
        </p:txBody>
      </p:sp>
      <p:pic>
        <p:nvPicPr>
          <p:cNvPr id="421" name="Google Shape;42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229" y="1845826"/>
            <a:ext cx="8153400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Exemplos</a:t>
            </a:r>
            <a:endParaRPr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1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◦"/>
            </a:pPr>
            <a:r>
              <a:rPr lang="pt-BR" sz="3200"/>
              <a:t>Composição: 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pt-BR" sz="2800"/>
              <a:t>Uma conta corrente é formada por várias transações de crédito e débito 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pt-BR" sz="2800"/>
              <a:t>Uma turma é um conjunto de alunos</a:t>
            </a:r>
            <a:endParaRPr sz="2800"/>
          </a:p>
          <a:p>
            <a:pPr indent="-20320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200"/>
              <a:buChar char="◦"/>
            </a:pPr>
            <a:r>
              <a:rPr lang="pt-BR" sz="3200"/>
              <a:t>Agregação: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pt-BR" sz="2800"/>
              <a:t>Um cliente tem uma conta-corrente</a:t>
            </a:r>
            <a:endParaRPr sz="2800"/>
          </a:p>
          <a:p>
            <a:pPr indent="-50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939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Relacionamentos entre objetos</a:t>
            </a:r>
            <a:endParaRPr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pt-BR" sz="3200"/>
              <a:t>Em Java: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pt-BR" sz="2800"/>
              <a:t>Java </a:t>
            </a:r>
            <a:r>
              <a:rPr lang="pt-BR" sz="2800" u="sng"/>
              <a:t>não possui</a:t>
            </a:r>
            <a:r>
              <a:rPr lang="pt-BR" sz="2800"/>
              <a:t> uma forma </a:t>
            </a:r>
            <a:r>
              <a:rPr lang="pt-BR" sz="2800" u="sng"/>
              <a:t>declarativa</a:t>
            </a:r>
            <a:r>
              <a:rPr lang="pt-BR" sz="2800"/>
              <a:t> para implementar </a:t>
            </a:r>
            <a:r>
              <a:rPr b="1" lang="pt-BR" sz="2800">
                <a:solidFill>
                  <a:schemeClr val="accent2"/>
                </a:solidFill>
              </a:rPr>
              <a:t>agregações</a:t>
            </a:r>
            <a:r>
              <a:rPr lang="pt-BR" sz="2800"/>
              <a:t> nem </a:t>
            </a:r>
            <a:r>
              <a:rPr b="1" lang="pt-BR" sz="2800">
                <a:solidFill>
                  <a:schemeClr val="accent2"/>
                </a:solidFill>
              </a:rPr>
              <a:t>associações</a:t>
            </a:r>
            <a:endParaRPr sz="2800">
              <a:solidFill>
                <a:schemeClr val="accent2"/>
              </a:solidFill>
            </a:endParaRPr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pt-BR" sz="2800"/>
              <a:t>Java apenas cria </a:t>
            </a:r>
            <a:r>
              <a:rPr b="1" lang="pt-BR" sz="2800">
                <a:solidFill>
                  <a:schemeClr val="accent2"/>
                </a:solidFill>
              </a:rPr>
              <a:t>associações unidirecionais</a:t>
            </a:r>
            <a:r>
              <a:rPr lang="pt-BR" sz="2800"/>
              <a:t> através de referências. Exemplo: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pt-BR" sz="2000"/>
              <a:t>Uma Conta tem uma propriedade do tipo Cliente 🡪 referência de conta para cliente, </a:t>
            </a:r>
            <a:r>
              <a:rPr b="1" lang="pt-BR" sz="2000"/>
              <a:t>mas não</a:t>
            </a:r>
            <a:r>
              <a:rPr lang="pt-BR" sz="2000"/>
              <a:t> de cliente para conta</a:t>
            </a:r>
            <a:endParaRPr sz="2000"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4817807" y="4666620"/>
            <a:ext cx="6096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Conta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codigo;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Cliente cliente;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80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//...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Modelando as classes com UML</a:t>
            </a:r>
            <a:endParaRPr/>
          </a:p>
        </p:txBody>
      </p:sp>
      <p:grpSp>
        <p:nvGrpSpPr>
          <p:cNvPr id="145" name="Google Shape;145;p19"/>
          <p:cNvGrpSpPr/>
          <p:nvPr/>
        </p:nvGrpSpPr>
        <p:grpSpPr>
          <a:xfrm>
            <a:off x="2414704" y="2078935"/>
            <a:ext cx="2668587" cy="779463"/>
            <a:chOff x="821" y="1602"/>
            <a:chExt cx="1681" cy="491"/>
          </a:xfrm>
        </p:grpSpPr>
        <p:sp>
          <p:nvSpPr>
            <p:cNvPr id="146" name="Google Shape;146;p19"/>
            <p:cNvSpPr txBox="1"/>
            <p:nvPr/>
          </p:nvSpPr>
          <p:spPr>
            <a:xfrm>
              <a:off x="826" y="1602"/>
              <a:ext cx="1674" cy="234"/>
            </a:xfrm>
            <a:prstGeom prst="rect">
              <a:avLst/>
            </a:prstGeom>
            <a:solidFill>
              <a:srgbClr val="FFFFCC"/>
            </a:solidFill>
            <a:ln cap="flat" cmpd="sng" w="9525">
              <a:solidFill>
                <a:srgbClr val="CC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800" lIns="54000" spcFirstLastPara="1" rIns="54000" wrap="square" tIns="468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</a:t>
              </a:r>
              <a:endParaRPr/>
            </a:p>
          </p:txBody>
        </p:sp>
        <p:sp>
          <p:nvSpPr>
            <p:cNvPr id="147" name="Google Shape;147;p19"/>
            <p:cNvSpPr txBox="1"/>
            <p:nvPr/>
          </p:nvSpPr>
          <p:spPr>
            <a:xfrm>
              <a:off x="821" y="1859"/>
              <a:ext cx="1681" cy="234"/>
            </a:xfrm>
            <a:prstGeom prst="rect">
              <a:avLst/>
            </a:prstGeom>
            <a:solidFill>
              <a:srgbClr val="FFFFCC"/>
            </a:solidFill>
            <a:ln cap="flat" cmpd="sng" w="9525">
              <a:solidFill>
                <a:srgbClr val="CC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800" lIns="54000" spcFirstLastPara="1" rIns="54000" wrap="square" tIns="46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-código: int</a:t>
              </a:r>
              <a:endParaRPr/>
            </a:p>
          </p:txBody>
        </p:sp>
      </p:grpSp>
      <p:sp>
        <p:nvSpPr>
          <p:cNvPr id="148" name="Google Shape;148;p19"/>
          <p:cNvSpPr/>
          <p:nvPr/>
        </p:nvSpPr>
        <p:spPr>
          <a:xfrm>
            <a:off x="5110279" y="2364683"/>
            <a:ext cx="215900" cy="214313"/>
          </a:xfrm>
          <a:prstGeom prst="diamond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54000" spcFirstLastPara="1" rIns="54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19"/>
          <p:cNvCxnSpPr/>
          <p:nvPr/>
        </p:nvCxnSpPr>
        <p:spPr>
          <a:xfrm>
            <a:off x="5315066" y="2472633"/>
            <a:ext cx="17081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9"/>
          <p:cNvCxnSpPr/>
          <p:nvPr/>
        </p:nvCxnSpPr>
        <p:spPr>
          <a:xfrm>
            <a:off x="3770429" y="3507683"/>
            <a:ext cx="0" cy="6175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19"/>
          <p:cNvSpPr txBox="1"/>
          <p:nvPr/>
        </p:nvSpPr>
        <p:spPr>
          <a:xfrm>
            <a:off x="6512041" y="2151958"/>
            <a:ext cx="471333" cy="37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54000" spcFirstLastPara="1" rIns="54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0..n</a:t>
            </a: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5450004" y="2812358"/>
            <a:ext cx="1236864" cy="37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54000" spcFirstLastPara="1" rIns="54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composição</a:t>
            </a:r>
            <a:endParaRPr/>
          </a:p>
        </p:txBody>
      </p:sp>
      <p:grpSp>
        <p:nvGrpSpPr>
          <p:cNvPr id="153" name="Google Shape;153;p19"/>
          <p:cNvGrpSpPr/>
          <p:nvPr/>
        </p:nvGrpSpPr>
        <p:grpSpPr>
          <a:xfrm>
            <a:off x="3943467" y="3636271"/>
            <a:ext cx="1444626" cy="371475"/>
            <a:chOff x="2024" y="2434"/>
            <a:chExt cx="910" cy="234"/>
          </a:xfrm>
        </p:grpSpPr>
        <p:sp>
          <p:nvSpPr>
            <p:cNvPr id="154" name="Google Shape;154;p19"/>
            <p:cNvSpPr txBox="1"/>
            <p:nvPr/>
          </p:nvSpPr>
          <p:spPr>
            <a:xfrm>
              <a:off x="2223" y="2434"/>
              <a:ext cx="711" cy="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54000" spcFirstLastPara="1" rIns="54000" wrap="square" tIns="46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pt-BR"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agregação</a:t>
              </a:r>
              <a:endParaRPr/>
            </a:p>
          </p:txBody>
        </p:sp>
        <p:cxnSp>
          <p:nvCxnSpPr>
            <p:cNvPr id="155" name="Google Shape;155;p19"/>
            <p:cNvCxnSpPr/>
            <p:nvPr/>
          </p:nvCxnSpPr>
          <p:spPr>
            <a:xfrm rot="10800000">
              <a:off x="2024" y="2567"/>
              <a:ext cx="212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56" name="Google Shape;156;p19"/>
          <p:cNvCxnSpPr/>
          <p:nvPr/>
        </p:nvCxnSpPr>
        <p:spPr>
          <a:xfrm rot="10800000">
            <a:off x="5988166" y="2648846"/>
            <a:ext cx="0" cy="26987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19"/>
          <p:cNvSpPr txBox="1"/>
          <p:nvPr/>
        </p:nvSpPr>
        <p:spPr>
          <a:xfrm>
            <a:off x="7027979" y="2069408"/>
            <a:ext cx="1943100" cy="371513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54000" spcFirstLastPara="1" rIns="54000" wrap="square" tIns="46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Transação</a:t>
            </a:r>
            <a:endParaRPr/>
          </a:p>
        </p:txBody>
      </p:sp>
      <p:sp>
        <p:nvSpPr>
          <p:cNvPr id="158" name="Google Shape;158;p19"/>
          <p:cNvSpPr txBox="1"/>
          <p:nvPr/>
        </p:nvSpPr>
        <p:spPr>
          <a:xfrm>
            <a:off x="7034329" y="2464696"/>
            <a:ext cx="1939925" cy="925511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54000" spcFirstLastPara="1" rIns="54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-valor: real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-data: Date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-tipo: char</a:t>
            </a:r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7024804" y="3396558"/>
            <a:ext cx="1943100" cy="1756508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54000" spcFirstLastPara="1" rIns="54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+getValor()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+setValor(double)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+getTipo()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+setTipo(char)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+getData()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+setData(Date)</a:t>
            </a:r>
            <a:endParaRPr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2763954" y="4126809"/>
            <a:ext cx="2003425" cy="1711326"/>
            <a:chOff x="1041" y="2892"/>
            <a:chExt cx="1262" cy="1078"/>
          </a:xfrm>
        </p:grpSpPr>
        <p:sp>
          <p:nvSpPr>
            <p:cNvPr id="161" name="Google Shape;161;p19"/>
            <p:cNvSpPr txBox="1"/>
            <p:nvPr/>
          </p:nvSpPr>
          <p:spPr>
            <a:xfrm>
              <a:off x="1044" y="2892"/>
              <a:ext cx="1256" cy="234"/>
            </a:xfrm>
            <a:prstGeom prst="rect">
              <a:avLst/>
            </a:prstGeom>
            <a:solidFill>
              <a:srgbClr val="FFFFCC"/>
            </a:solidFill>
            <a:ln cap="flat" cmpd="sng" w="9525">
              <a:solidFill>
                <a:srgbClr val="CC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800" lIns="54000" spcFirstLastPara="1" rIns="54000" wrap="square" tIns="468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Cliente</a:t>
              </a:r>
              <a:endParaRPr/>
            </a:p>
          </p:txBody>
        </p:sp>
        <p:sp>
          <p:nvSpPr>
            <p:cNvPr id="162" name="Google Shape;162;p19"/>
            <p:cNvSpPr txBox="1"/>
            <p:nvPr/>
          </p:nvSpPr>
          <p:spPr>
            <a:xfrm>
              <a:off x="1045" y="3149"/>
              <a:ext cx="1258" cy="409"/>
            </a:xfrm>
            <a:prstGeom prst="rect">
              <a:avLst/>
            </a:prstGeom>
            <a:solidFill>
              <a:srgbClr val="FFFFCC"/>
            </a:solidFill>
            <a:ln cap="flat" cmpd="sng" w="9525">
              <a:solidFill>
                <a:srgbClr val="CC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800" lIns="54000" spcFirstLastPara="1" rIns="54000" wrap="square" tIns="46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-nome: String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-endereço: String</a:t>
              </a:r>
              <a:endParaRPr/>
            </a:p>
          </p:txBody>
        </p:sp>
        <p:sp>
          <p:nvSpPr>
            <p:cNvPr id="163" name="Google Shape;163;p19"/>
            <p:cNvSpPr txBox="1"/>
            <p:nvPr/>
          </p:nvSpPr>
          <p:spPr>
            <a:xfrm>
              <a:off x="1041" y="3561"/>
              <a:ext cx="1259" cy="409"/>
            </a:xfrm>
            <a:prstGeom prst="rect">
              <a:avLst/>
            </a:prstGeom>
            <a:solidFill>
              <a:srgbClr val="FFFFCC"/>
            </a:solidFill>
            <a:ln cap="flat" cmpd="sng" w="9525">
              <a:solidFill>
                <a:srgbClr val="CC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800" lIns="54000" spcFirstLastPara="1" rIns="54000" wrap="square" tIns="46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+setConta(Conta)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+getConta(): Conta</a:t>
              </a:r>
              <a:endParaRPr/>
            </a:p>
          </p:txBody>
        </p:sp>
      </p:grpSp>
      <p:sp>
        <p:nvSpPr>
          <p:cNvPr id="164" name="Google Shape;164;p19"/>
          <p:cNvSpPr txBox="1"/>
          <p:nvPr/>
        </p:nvSpPr>
        <p:spPr>
          <a:xfrm>
            <a:off x="2414704" y="2861571"/>
            <a:ext cx="2665412" cy="648512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54000" spcFirstLastPara="1" rIns="54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+addTransacao(Transacao)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+setCliente(Cliente)</a:t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3660891" y="3507683"/>
            <a:ext cx="215900" cy="214313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54000" spcFirstLastPara="1" rIns="54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5034079" y="4483996"/>
            <a:ext cx="1138237" cy="371513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54000" spcFirstLastPara="1" rIns="54000" wrap="square" tIns="46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endParaRPr/>
          </a:p>
        </p:txBody>
      </p:sp>
      <p:cxnSp>
        <p:nvCxnSpPr>
          <p:cNvPr id="167" name="Google Shape;167;p19"/>
          <p:cNvCxnSpPr/>
          <p:nvPr/>
        </p:nvCxnSpPr>
        <p:spPr>
          <a:xfrm rot="10800000">
            <a:off x="6159616" y="4623696"/>
            <a:ext cx="850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lg" w="lg" type="triangle"/>
          </a:ln>
        </p:spPr>
      </p:cxnSp>
      <p:sp>
        <p:nvSpPr>
          <p:cNvPr id="168" name="Google Shape;168;p19"/>
          <p:cNvSpPr txBox="1"/>
          <p:nvPr/>
        </p:nvSpPr>
        <p:spPr>
          <a:xfrm>
            <a:off x="6297729" y="3891858"/>
            <a:ext cx="444083" cy="37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54000" spcFirstLastPara="1" rIns="54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endParaRPr/>
          </a:p>
        </p:txBody>
      </p:sp>
      <p:cxnSp>
        <p:nvCxnSpPr>
          <p:cNvPr id="169" name="Google Shape;169;p19"/>
          <p:cNvCxnSpPr/>
          <p:nvPr/>
        </p:nvCxnSpPr>
        <p:spPr>
          <a:xfrm rot="10800000">
            <a:off x="6550141" y="4204596"/>
            <a:ext cx="0" cy="26987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0" name="Google Shape;170;p19"/>
          <p:cNvSpPr txBox="1"/>
          <p:nvPr/>
        </p:nvSpPr>
        <p:spPr>
          <a:xfrm>
            <a:off x="5721466" y="2129733"/>
            <a:ext cx="594509" cy="37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54000" spcFirstLastPara="1" rIns="54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</a:t>
            </a:r>
            <a:endParaRPr/>
          </a:p>
        </p:txBody>
      </p:sp>
      <p:cxnSp>
        <p:nvCxnSpPr>
          <p:cNvPr id="171" name="Google Shape;171;p19"/>
          <p:cNvCxnSpPr/>
          <p:nvPr/>
        </p:nvCxnSpPr>
        <p:spPr>
          <a:xfrm rot="10800000">
            <a:off x="3198929" y="3507683"/>
            <a:ext cx="0" cy="6143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Relacionamentos entre objetos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pt-BR" sz="3200"/>
              <a:t>Em Java: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pt-BR" sz="2800"/>
              <a:t>Estabelece-se uma associação </a:t>
            </a:r>
            <a:r>
              <a:rPr i="1" lang="pt-BR" sz="2800"/>
              <a:t>unidirecional</a:t>
            </a:r>
            <a:r>
              <a:rPr lang="pt-BR" sz="2800"/>
              <a:t> entre objetos definindo, na classe do objeto originário, uma propriedade cujo tipo é a classe do objeto destinatário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pt-BR" sz="2800">
                <a:solidFill>
                  <a:srgbClr val="CC3300"/>
                </a:solidFill>
              </a:rPr>
              <a:t>Lembre-se!!! </a:t>
            </a:r>
            <a:r>
              <a:rPr lang="pt-BR" sz="2800"/>
              <a:t>Ao instanciar um objeto da classe de onde parte a associação você não estará criando uma instância do objeto destinatário da associação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pt-BR" sz="2000"/>
              <a:t>Ao criar um objeto da classe Conta, você não criará um objeto da classe Cliente ou vários objetos da classe Transação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pt-BR" sz="2000"/>
              <a:t>Métodos em ambas as classes deverão concretizar a agregação/composição em tempo de execução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iva">
  <a:themeElements>
    <a:clrScheme name="Retrospectiva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