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3" name="Google Shape;29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4" name="Google Shape;304;p19:notes"/>
          <p:cNvSpPr/>
          <p:nvPr>
            <p:ph idx="2" type="sldImg"/>
          </p:nvPr>
        </p:nvSpPr>
        <p:spPr>
          <a:xfrm>
            <a:off x="461963" y="720725"/>
            <a:ext cx="6392862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974725" y="4562475"/>
            <a:ext cx="5365750" cy="404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1" name="Google Shape;311;p20:notes"/>
          <p:cNvSpPr/>
          <p:nvPr>
            <p:ph idx="2" type="sldImg"/>
          </p:nvPr>
        </p:nvSpPr>
        <p:spPr>
          <a:xfrm>
            <a:off x="461963" y="720725"/>
            <a:ext cx="6392862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0:notes"/>
          <p:cNvSpPr txBox="1"/>
          <p:nvPr>
            <p:ph idx="1" type="body"/>
          </p:nvPr>
        </p:nvSpPr>
        <p:spPr>
          <a:xfrm>
            <a:off x="974725" y="4562475"/>
            <a:ext cx="5365750" cy="404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9" name="Google Shape;319;p21:notes"/>
          <p:cNvSpPr/>
          <p:nvPr>
            <p:ph idx="2" type="sldImg"/>
          </p:nvPr>
        </p:nvSpPr>
        <p:spPr>
          <a:xfrm>
            <a:off x="461963" y="720725"/>
            <a:ext cx="6392862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1:notes"/>
          <p:cNvSpPr txBox="1"/>
          <p:nvPr>
            <p:ph idx="1" type="body"/>
          </p:nvPr>
        </p:nvSpPr>
        <p:spPr>
          <a:xfrm>
            <a:off x="974725" y="4562475"/>
            <a:ext cx="5365750" cy="404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7" name="Google Shape;327;p22:notes"/>
          <p:cNvSpPr/>
          <p:nvPr>
            <p:ph idx="2" type="sldImg"/>
          </p:nvPr>
        </p:nvSpPr>
        <p:spPr>
          <a:xfrm>
            <a:off x="461963" y="720725"/>
            <a:ext cx="6392862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2:notes"/>
          <p:cNvSpPr txBox="1"/>
          <p:nvPr>
            <p:ph idx="1" type="body"/>
          </p:nvPr>
        </p:nvSpPr>
        <p:spPr>
          <a:xfrm>
            <a:off x="974725" y="4562475"/>
            <a:ext cx="5365750" cy="404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6" name="Google Shape;336;p23:notes"/>
          <p:cNvSpPr/>
          <p:nvPr>
            <p:ph idx="2" type="sldImg"/>
          </p:nvPr>
        </p:nvSpPr>
        <p:spPr>
          <a:xfrm>
            <a:off x="461963" y="720725"/>
            <a:ext cx="6392862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3:notes"/>
          <p:cNvSpPr txBox="1"/>
          <p:nvPr>
            <p:ph idx="1" type="body"/>
          </p:nvPr>
        </p:nvSpPr>
        <p:spPr>
          <a:xfrm>
            <a:off x="974725" y="4562475"/>
            <a:ext cx="5365750" cy="404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4" name="Google Shape;344;p24:notes"/>
          <p:cNvSpPr/>
          <p:nvPr>
            <p:ph idx="2" type="sldImg"/>
          </p:nvPr>
        </p:nvSpPr>
        <p:spPr>
          <a:xfrm>
            <a:off x="461963" y="720725"/>
            <a:ext cx="6392862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4:notes"/>
          <p:cNvSpPr txBox="1"/>
          <p:nvPr>
            <p:ph idx="1" type="body"/>
          </p:nvPr>
        </p:nvSpPr>
        <p:spPr>
          <a:xfrm>
            <a:off x="974725" y="4562475"/>
            <a:ext cx="5365750" cy="404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2" name="Google Shape;352;p25:notes"/>
          <p:cNvSpPr/>
          <p:nvPr>
            <p:ph idx="2" type="sldImg"/>
          </p:nvPr>
        </p:nvSpPr>
        <p:spPr>
          <a:xfrm>
            <a:off x="461963" y="720725"/>
            <a:ext cx="6392862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5:notes"/>
          <p:cNvSpPr txBox="1"/>
          <p:nvPr>
            <p:ph idx="1" type="body"/>
          </p:nvPr>
        </p:nvSpPr>
        <p:spPr>
          <a:xfrm>
            <a:off x="974725" y="4562475"/>
            <a:ext cx="5365750" cy="404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alibri"/>
              <a:buNone/>
            </a:pPr>
            <a:r>
              <a:rPr lang="pt-BR" sz="7200"/>
              <a:t>Orientação a </a:t>
            </a:r>
            <a:br>
              <a:rPr lang="pt-BR" sz="7200"/>
            </a:br>
            <a:r>
              <a:rPr lang="pt-BR" sz="7200"/>
              <a:t>Objetos</a:t>
            </a:r>
            <a:endParaRPr sz="7200"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HERANÇA E POLIMORFISMO</a:t>
            </a:r>
            <a:endParaRPr/>
          </a:p>
        </p:txBody>
      </p:sp>
      <p:pic>
        <p:nvPicPr>
          <p:cNvPr descr="Duke, o mascote do Java"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2780" y="1753362"/>
            <a:ext cx="14287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9015661" y="2173857"/>
            <a:ext cx="1888659" cy="377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3900" u="none" cap="none" strike="noStrike">
                <a:solidFill>
                  <a:srgbClr val="F4B46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23900">
              <a:solidFill>
                <a:srgbClr val="F4B4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Herança em Java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Observe que: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O encapsulamento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400"/>
              <a:t> não impede que uma propriedade ou método seja herdado; entretanto, o acesso a estes membros é impedido na subclasse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O nível de acesso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pt-BR" sz="2400"/>
              <a:t> permite que membros sejam invisíveis a outras classes, mas sejam visíveis às subclasses e às classes do mesmo pacote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Java possui uma classe </a:t>
            </a:r>
            <a:r>
              <a:rPr b="1" lang="pt-BR" sz="2400">
                <a:solidFill>
                  <a:schemeClr val="accent2"/>
                </a:solidFill>
              </a:rPr>
              <a:t>Object</a:t>
            </a:r>
            <a:r>
              <a:rPr lang="pt-BR" sz="2400"/>
              <a:t> que é a raiz da árvore de classes da linguagem (não tem superclasse)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Java só permite </a:t>
            </a:r>
            <a:r>
              <a:rPr b="1" i="1" lang="pt-BR" sz="2400">
                <a:solidFill>
                  <a:schemeClr val="accent2"/>
                </a:solidFill>
              </a:rPr>
              <a:t>herança simples</a:t>
            </a:r>
            <a:r>
              <a:rPr lang="pt-BR" sz="2400"/>
              <a:t> (apenas uma superclasse)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Sobrescrita de métodos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Se uma subclasse implementa um método que já exista na superclasse dizemos que houve uma </a:t>
            </a:r>
            <a:r>
              <a:rPr b="1" i="1" lang="pt-BR" sz="2400"/>
              <a:t>sobrescrita</a:t>
            </a:r>
            <a:r>
              <a:rPr lang="pt-BR" sz="2400"/>
              <a:t> </a:t>
            </a:r>
            <a:r>
              <a:rPr b="1" i="1" lang="pt-BR" sz="2400"/>
              <a:t>de método </a:t>
            </a:r>
            <a:r>
              <a:rPr lang="pt-BR" sz="2400"/>
              <a:t>(</a:t>
            </a:r>
            <a:r>
              <a:rPr b="1" i="1" lang="pt-BR" sz="2400"/>
              <a:t>override</a:t>
            </a:r>
            <a:r>
              <a:rPr lang="pt-BR" sz="2400"/>
              <a:t>)</a:t>
            </a:r>
            <a:endParaRPr b="1" i="1"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Os métodos devem possuir a mesma assinatura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A busca pelo método inicia-se e termina na subclasse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O método sobrescrito pode chamar o método original da superclasse na sua implementação: </a:t>
            </a:r>
            <a:r>
              <a:rPr b="1" i="1" lang="pt-BR" sz="2400">
                <a:solidFill>
                  <a:schemeClr val="accent2"/>
                </a:solidFill>
              </a:rPr>
              <a:t>super</a:t>
            </a:r>
            <a:endParaRPr b="1" i="1" sz="2400">
              <a:solidFill>
                <a:schemeClr val="accent2"/>
              </a:solidFill>
            </a:endParaRPr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Neste caso, se a visibilidade o permitir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Não confunda esse conceito com </a:t>
            </a:r>
            <a:r>
              <a:rPr b="1" i="1" lang="pt-BR" sz="2400"/>
              <a:t>sobrecarga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365760" y="1932701"/>
            <a:ext cx="1062110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Exemplo de sobrescrita:</a:t>
            </a:r>
            <a:endParaRPr/>
          </a:p>
        </p:txBody>
      </p:sp>
      <p:grpSp>
        <p:nvGrpSpPr>
          <p:cNvPr id="218" name="Google Shape;218;p24"/>
          <p:cNvGrpSpPr/>
          <p:nvPr/>
        </p:nvGrpSpPr>
        <p:grpSpPr>
          <a:xfrm>
            <a:off x="3657602" y="1524713"/>
            <a:ext cx="2162174" cy="1982788"/>
            <a:chOff x="1344" y="925"/>
            <a:chExt cx="1362" cy="1249"/>
          </a:xfrm>
        </p:grpSpPr>
        <p:sp>
          <p:nvSpPr>
            <p:cNvPr id="219" name="Google Shape;219;p24"/>
            <p:cNvSpPr txBox="1"/>
            <p:nvPr/>
          </p:nvSpPr>
          <p:spPr>
            <a:xfrm>
              <a:off x="1347" y="925"/>
              <a:ext cx="1359" cy="23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Venda</a:t>
              </a:r>
              <a:endParaRPr/>
            </a:p>
          </p:txBody>
        </p:sp>
        <p:sp>
          <p:nvSpPr>
            <p:cNvPr id="220" name="Google Shape;220;p24"/>
            <p:cNvSpPr txBox="1"/>
            <p:nvPr/>
          </p:nvSpPr>
          <p:spPr>
            <a:xfrm>
              <a:off x="1351" y="1182"/>
              <a:ext cx="1355" cy="23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-data: Date</a:t>
              </a:r>
              <a:endParaRPr/>
            </a:p>
          </p:txBody>
        </p:sp>
        <p:sp>
          <p:nvSpPr>
            <p:cNvPr id="221" name="Google Shape;221;p24"/>
            <p:cNvSpPr txBox="1"/>
            <p:nvPr/>
          </p:nvSpPr>
          <p:spPr>
            <a:xfrm>
              <a:off x="1344" y="1417"/>
              <a:ext cx="1359" cy="75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+getData(): Date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+addProduto(Produto)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b="1" lang="pt-BR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getTotal</a:t>
              </a: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(): real</a:t>
              </a:r>
              <a:endParaRPr/>
            </a:p>
          </p:txBody>
        </p:sp>
      </p:grpSp>
      <p:grpSp>
        <p:nvGrpSpPr>
          <p:cNvPr id="222" name="Google Shape;222;p24"/>
          <p:cNvGrpSpPr/>
          <p:nvPr/>
        </p:nvGrpSpPr>
        <p:grpSpPr>
          <a:xfrm>
            <a:off x="7716839" y="2219326"/>
            <a:ext cx="1958975" cy="1698625"/>
            <a:chOff x="3901" y="1398"/>
            <a:chExt cx="1234" cy="1070"/>
          </a:xfrm>
        </p:grpSpPr>
        <p:sp>
          <p:nvSpPr>
            <p:cNvPr id="223" name="Google Shape;223;p24"/>
            <p:cNvSpPr txBox="1"/>
            <p:nvPr/>
          </p:nvSpPr>
          <p:spPr>
            <a:xfrm>
              <a:off x="3905" y="1398"/>
              <a:ext cx="1230" cy="23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224" name="Google Shape;224;p24"/>
            <p:cNvSpPr txBox="1"/>
            <p:nvPr/>
          </p:nvSpPr>
          <p:spPr>
            <a:xfrm>
              <a:off x="3901" y="1647"/>
              <a:ext cx="1234" cy="41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-preço: real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-descriçao: String</a:t>
              </a:r>
              <a:endParaRPr/>
            </a:p>
          </p:txBody>
        </p:sp>
        <p:sp>
          <p:nvSpPr>
            <p:cNvPr id="225" name="Google Shape;225;p24"/>
            <p:cNvSpPr txBox="1"/>
            <p:nvPr/>
          </p:nvSpPr>
          <p:spPr>
            <a:xfrm>
              <a:off x="3903" y="2058"/>
              <a:ext cx="1232" cy="41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+getValor()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+setValor(double)</a:t>
              </a:r>
              <a:endParaRPr/>
            </a:p>
          </p:txBody>
        </p:sp>
      </p:grpSp>
      <p:sp>
        <p:nvSpPr>
          <p:cNvPr id="226" name="Google Shape;226;p24"/>
          <p:cNvSpPr/>
          <p:nvPr/>
        </p:nvSpPr>
        <p:spPr>
          <a:xfrm>
            <a:off x="5790666" y="2678907"/>
            <a:ext cx="215900" cy="214313"/>
          </a:xfrm>
          <a:prstGeom prst="diamond">
            <a:avLst/>
          </a:prstGeom>
          <a:solidFill>
            <a:schemeClr val="dk1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54000" spcFirstLastPara="1" rIns="54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4"/>
          <p:cNvCxnSpPr/>
          <p:nvPr/>
        </p:nvCxnSpPr>
        <p:spPr>
          <a:xfrm>
            <a:off x="5992498" y="2786064"/>
            <a:ext cx="1730691" cy="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4"/>
          <p:cNvSpPr txBox="1"/>
          <p:nvPr/>
        </p:nvSpPr>
        <p:spPr>
          <a:xfrm>
            <a:off x="7256464" y="2419351"/>
            <a:ext cx="471333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0..n</a:t>
            </a:r>
            <a:endParaRPr/>
          </a:p>
        </p:txBody>
      </p:sp>
      <p:grpSp>
        <p:nvGrpSpPr>
          <p:cNvPr id="229" name="Google Shape;229;p24"/>
          <p:cNvGrpSpPr/>
          <p:nvPr/>
        </p:nvGrpSpPr>
        <p:grpSpPr>
          <a:xfrm>
            <a:off x="2390775" y="4540250"/>
            <a:ext cx="1955800" cy="1157288"/>
            <a:chOff x="661" y="2605"/>
            <a:chExt cx="1232" cy="729"/>
          </a:xfrm>
        </p:grpSpPr>
        <p:sp>
          <p:nvSpPr>
            <p:cNvPr id="230" name="Google Shape;230;p24"/>
            <p:cNvSpPr txBox="1"/>
            <p:nvPr/>
          </p:nvSpPr>
          <p:spPr>
            <a:xfrm>
              <a:off x="661" y="2605"/>
              <a:ext cx="1232" cy="23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VendaPrazo</a:t>
              </a:r>
              <a:endParaRPr/>
            </a:p>
          </p:txBody>
        </p:sp>
        <p:sp>
          <p:nvSpPr>
            <p:cNvPr id="231" name="Google Shape;231;p24"/>
            <p:cNvSpPr txBox="1"/>
            <p:nvPr/>
          </p:nvSpPr>
          <p:spPr>
            <a:xfrm>
              <a:off x="661" y="2862"/>
              <a:ext cx="1231" cy="23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-juros: int</a:t>
              </a:r>
              <a:endParaRPr/>
            </a:p>
          </p:txBody>
        </p:sp>
        <p:sp>
          <p:nvSpPr>
            <p:cNvPr id="232" name="Google Shape;232;p24"/>
            <p:cNvSpPr txBox="1"/>
            <p:nvPr/>
          </p:nvSpPr>
          <p:spPr>
            <a:xfrm>
              <a:off x="661" y="3097"/>
              <a:ext cx="1232" cy="23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b="1" lang="pt-BR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getTotal</a:t>
              </a: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()</a:t>
              </a:r>
              <a:endParaRPr/>
            </a:p>
          </p:txBody>
        </p:sp>
      </p:grpSp>
      <p:grpSp>
        <p:nvGrpSpPr>
          <p:cNvPr id="233" name="Google Shape;233;p24"/>
          <p:cNvGrpSpPr/>
          <p:nvPr/>
        </p:nvGrpSpPr>
        <p:grpSpPr>
          <a:xfrm>
            <a:off x="4889500" y="4540250"/>
            <a:ext cx="1955800" cy="1157288"/>
            <a:chOff x="3792" y="2601"/>
            <a:chExt cx="1232" cy="729"/>
          </a:xfrm>
        </p:grpSpPr>
        <p:sp>
          <p:nvSpPr>
            <p:cNvPr id="234" name="Google Shape;234;p24"/>
            <p:cNvSpPr txBox="1"/>
            <p:nvPr/>
          </p:nvSpPr>
          <p:spPr>
            <a:xfrm>
              <a:off x="3792" y="2601"/>
              <a:ext cx="1232" cy="23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VendaVista</a:t>
              </a:r>
              <a:endParaRPr/>
            </a:p>
          </p:txBody>
        </p:sp>
        <p:sp>
          <p:nvSpPr>
            <p:cNvPr id="235" name="Google Shape;235;p24"/>
            <p:cNvSpPr txBox="1"/>
            <p:nvPr/>
          </p:nvSpPr>
          <p:spPr>
            <a:xfrm>
              <a:off x="3792" y="2858"/>
              <a:ext cx="1231" cy="23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-desconto: int</a:t>
              </a:r>
              <a:endParaRPr/>
            </a:p>
          </p:txBody>
        </p:sp>
        <p:sp>
          <p:nvSpPr>
            <p:cNvPr id="236" name="Google Shape;236;p24"/>
            <p:cNvSpPr txBox="1"/>
            <p:nvPr/>
          </p:nvSpPr>
          <p:spPr>
            <a:xfrm>
              <a:off x="3792" y="3093"/>
              <a:ext cx="1232" cy="23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b="1" lang="pt-BR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getTotal</a:t>
              </a: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()</a:t>
              </a:r>
              <a:endParaRPr/>
            </a:p>
          </p:txBody>
        </p:sp>
      </p:grpSp>
      <p:sp>
        <p:nvSpPr>
          <p:cNvPr id="237" name="Google Shape;237;p24"/>
          <p:cNvSpPr/>
          <p:nvPr/>
        </p:nvSpPr>
        <p:spPr>
          <a:xfrm>
            <a:off x="4538248" y="3482031"/>
            <a:ext cx="411994" cy="513708"/>
          </a:xfrm>
          <a:prstGeom prst="triangle">
            <a:avLst>
              <a:gd fmla="val 50000" name="adj"/>
            </a:avLst>
          </a:prstGeom>
          <a:solidFill>
            <a:srgbClr val="FFFFCC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2800" lIns="90000" spcFirstLastPara="1" rIns="90000" wrap="square" tIns="82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24"/>
          <p:cNvCxnSpPr>
            <a:stCxn id="234" idx="0"/>
            <a:endCxn id="237" idx="3"/>
          </p:cNvCxnSpPr>
          <p:nvPr/>
        </p:nvCxnSpPr>
        <p:spPr>
          <a:xfrm flipH="1" rot="5400000">
            <a:off x="5033550" y="3706400"/>
            <a:ext cx="544500" cy="1123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9" name="Google Shape;239;p24"/>
          <p:cNvCxnSpPr>
            <a:stCxn id="230" idx="0"/>
            <a:endCxn id="237" idx="3"/>
          </p:cNvCxnSpPr>
          <p:nvPr/>
        </p:nvCxnSpPr>
        <p:spPr>
          <a:xfrm rot="-5400000">
            <a:off x="3784175" y="3580250"/>
            <a:ext cx="544500" cy="1375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Implementação de Venda em Java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2508250" y="2309691"/>
            <a:ext cx="7507288" cy="436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Venda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Produto produtos[];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numProdutos;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Date data;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	//Calcula o total bruto da conta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getTotal()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 = 0.0;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i=0; i&lt;numProdutos ;i++)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total += produtos[i].getPreco();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Implementação de VendaPrazo em Java: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A referência </a:t>
            </a:r>
            <a:r>
              <a:rPr b="1" i="1" lang="pt-BR" sz="2000">
                <a:solidFill>
                  <a:schemeClr val="accent2"/>
                </a:solidFill>
              </a:rPr>
              <a:t>super</a:t>
            </a:r>
            <a:r>
              <a:rPr lang="pt-BR" sz="2000"/>
              <a:t> aponta para o objeto corrente, mas faz a busca pelo método </a:t>
            </a: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getTotal()</a:t>
            </a:r>
            <a:r>
              <a:rPr lang="pt-BR" sz="2000"/>
              <a:t> começar na superclasse de VendaPrazo</a:t>
            </a:r>
            <a:endParaRPr sz="20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Sem o </a:t>
            </a:r>
            <a:r>
              <a:rPr b="1" i="1" lang="pt-BR" sz="2000"/>
              <a:t>super</a:t>
            </a:r>
            <a:r>
              <a:rPr lang="pt-BR" sz="2000"/>
              <a:t>, a chamada seria recursiva!</a:t>
            </a:r>
            <a:endParaRPr/>
          </a:p>
        </p:txBody>
      </p:sp>
      <p:sp>
        <p:nvSpPr>
          <p:cNvPr id="255" name="Google Shape;255;p26"/>
          <p:cNvSpPr txBox="1"/>
          <p:nvPr/>
        </p:nvSpPr>
        <p:spPr>
          <a:xfrm>
            <a:off x="2522317" y="2311400"/>
            <a:ext cx="7507288" cy="223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VendaPrazo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Venda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juros;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getTotal()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.getTotal()*(1+juros/100.0);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Ligação Dinâmica e Herança</a:t>
            </a:r>
            <a:endParaRPr/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Uma mensagem só é </a:t>
            </a:r>
            <a:r>
              <a:rPr b="1" i="1" lang="pt-BR" sz="2800"/>
              <a:t>ligada</a:t>
            </a:r>
            <a:r>
              <a:rPr lang="pt-BR" sz="2800"/>
              <a:t> a um método em tempo de execução 🡪 </a:t>
            </a:r>
            <a:r>
              <a:rPr b="1" i="1" lang="pt-BR" sz="2800">
                <a:solidFill>
                  <a:schemeClr val="accent2"/>
                </a:solidFill>
              </a:rPr>
              <a:t>ligação dinâmica</a:t>
            </a:r>
            <a:endParaRPr sz="2800">
              <a:solidFill>
                <a:schemeClr val="accent2"/>
              </a:solidFill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Na </a:t>
            </a:r>
            <a:r>
              <a:rPr b="1" i="1" lang="pt-BR" sz="2400"/>
              <a:t>ligação estática</a:t>
            </a:r>
            <a:r>
              <a:rPr lang="pt-BR" sz="2400"/>
              <a:t>, a ligação entre a chamada de um subprograma e sua implementação é estabelecida em tempo de compilação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Com a herança, não se sabe exatamente qual o método a ser invocado até que se conheça o tipo real do objeto (tipo dinâmico).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Durante a compilação só temos o tipo das referências (tipo estático)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Ligação Dinâmica</a:t>
            </a:r>
            <a:endParaRPr/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Considere o seguinte código:</a:t>
            </a:r>
            <a:endParaRPr/>
          </a:p>
        </p:txBody>
      </p:sp>
      <p:sp>
        <p:nvSpPr>
          <p:cNvPr id="270" name="Google Shape;270;p28"/>
          <p:cNvSpPr txBox="1"/>
          <p:nvPr/>
        </p:nvSpPr>
        <p:spPr>
          <a:xfrm>
            <a:off x="2536385" y="2328051"/>
            <a:ext cx="7507288" cy="40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Caixa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Venda vendas[];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numVendas;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	//Calcula o total do caixa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getTotal()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 = 0.0;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i=0; i&lt;numVendas ;i++)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total += vendas[i].getTotal();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Ligação Dinâmica</a:t>
            </a:r>
            <a:endParaRPr/>
          </a:p>
        </p:txBody>
      </p:sp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1097280" y="184708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Observe o código do getTotal() de Caixa:</a:t>
            </a:r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2508250" y="2436303"/>
            <a:ext cx="7507288" cy="28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Caixa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getTotal()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 = 0.0;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i=0; i&lt;numVendas ;i++)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total += vendas[i].getTotal();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279" name="Google Shape;279;p29"/>
          <p:cNvGrpSpPr/>
          <p:nvPr/>
        </p:nvGrpSpPr>
        <p:grpSpPr>
          <a:xfrm>
            <a:off x="3702050" y="5000117"/>
            <a:ext cx="1955800" cy="1157287"/>
            <a:chOff x="661" y="2605"/>
            <a:chExt cx="1232" cy="729"/>
          </a:xfrm>
        </p:grpSpPr>
        <p:sp>
          <p:nvSpPr>
            <p:cNvPr id="280" name="Google Shape;280;p29"/>
            <p:cNvSpPr txBox="1"/>
            <p:nvPr/>
          </p:nvSpPr>
          <p:spPr>
            <a:xfrm>
              <a:off x="661" y="2605"/>
              <a:ext cx="1232" cy="23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VendaPrazo</a:t>
              </a:r>
              <a:endParaRPr/>
            </a:p>
          </p:txBody>
        </p:sp>
        <p:sp>
          <p:nvSpPr>
            <p:cNvPr id="281" name="Google Shape;281;p29"/>
            <p:cNvSpPr txBox="1"/>
            <p:nvPr/>
          </p:nvSpPr>
          <p:spPr>
            <a:xfrm>
              <a:off x="661" y="2862"/>
              <a:ext cx="1231" cy="23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-juros: int</a:t>
              </a:r>
              <a:endParaRPr/>
            </a:p>
          </p:txBody>
        </p:sp>
        <p:sp>
          <p:nvSpPr>
            <p:cNvPr id="282" name="Google Shape;282;p29"/>
            <p:cNvSpPr txBox="1"/>
            <p:nvPr/>
          </p:nvSpPr>
          <p:spPr>
            <a:xfrm>
              <a:off x="661" y="3097"/>
              <a:ext cx="1232" cy="23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b="1" lang="pt-BR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getTotal</a:t>
              </a: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()</a:t>
              </a:r>
              <a:endParaRPr/>
            </a:p>
          </p:txBody>
        </p:sp>
      </p:grpSp>
      <p:grpSp>
        <p:nvGrpSpPr>
          <p:cNvPr id="283" name="Google Shape;283;p29"/>
          <p:cNvGrpSpPr/>
          <p:nvPr/>
        </p:nvGrpSpPr>
        <p:grpSpPr>
          <a:xfrm>
            <a:off x="6977063" y="4998528"/>
            <a:ext cx="1955800" cy="1157288"/>
            <a:chOff x="3792" y="2601"/>
            <a:chExt cx="1232" cy="729"/>
          </a:xfrm>
        </p:grpSpPr>
        <p:sp>
          <p:nvSpPr>
            <p:cNvPr id="284" name="Google Shape;284;p29"/>
            <p:cNvSpPr txBox="1"/>
            <p:nvPr/>
          </p:nvSpPr>
          <p:spPr>
            <a:xfrm>
              <a:off x="3792" y="2601"/>
              <a:ext cx="1232" cy="23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VendaVista</a:t>
              </a:r>
              <a:endParaRPr/>
            </a:p>
          </p:txBody>
        </p:sp>
        <p:sp>
          <p:nvSpPr>
            <p:cNvPr id="285" name="Google Shape;285;p29"/>
            <p:cNvSpPr txBox="1"/>
            <p:nvPr/>
          </p:nvSpPr>
          <p:spPr>
            <a:xfrm>
              <a:off x="3792" y="2858"/>
              <a:ext cx="1231" cy="23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-desconto: int</a:t>
              </a:r>
              <a:endParaRPr/>
            </a:p>
          </p:txBody>
        </p:sp>
        <p:sp>
          <p:nvSpPr>
            <p:cNvPr id="286" name="Google Shape;286;p29"/>
            <p:cNvSpPr txBox="1"/>
            <p:nvPr/>
          </p:nvSpPr>
          <p:spPr>
            <a:xfrm>
              <a:off x="3792" y="3093"/>
              <a:ext cx="1232" cy="23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b="1" lang="pt-BR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getTotal</a:t>
              </a: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()</a:t>
              </a:r>
              <a:endParaRPr/>
            </a:p>
          </p:txBody>
        </p:sp>
      </p:grpSp>
      <p:sp>
        <p:nvSpPr>
          <p:cNvPr id="287" name="Google Shape;287;p29"/>
          <p:cNvSpPr txBox="1"/>
          <p:nvPr/>
        </p:nvSpPr>
        <p:spPr>
          <a:xfrm>
            <a:off x="5575301" y="4212717"/>
            <a:ext cx="357187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82800" lIns="18000" spcFirstLastPara="1" rIns="18000" wrap="square" tIns="82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440"/>
              <a:buFont typeface="Noto Sans Symbols"/>
              <a:buNone/>
            </a:pPr>
            <a:r>
              <a:rPr b="1" i="1" lang="pt-BR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Qual getTotal() será chamado aqui?</a:t>
            </a:r>
            <a:endParaRPr/>
          </a:p>
        </p:txBody>
      </p:sp>
      <p:cxnSp>
        <p:nvCxnSpPr>
          <p:cNvPr id="288" name="Google Shape;288;p29"/>
          <p:cNvCxnSpPr/>
          <p:nvPr/>
        </p:nvCxnSpPr>
        <p:spPr>
          <a:xfrm rot="10800000">
            <a:off x="6489700" y="4022217"/>
            <a:ext cx="0" cy="231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9"/>
          <p:cNvCxnSpPr/>
          <p:nvPr/>
        </p:nvCxnSpPr>
        <p:spPr>
          <a:xfrm flipH="1">
            <a:off x="4772026" y="4595303"/>
            <a:ext cx="1692275" cy="1406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9"/>
          <p:cNvCxnSpPr/>
          <p:nvPr/>
        </p:nvCxnSpPr>
        <p:spPr>
          <a:xfrm>
            <a:off x="6464301" y="4595303"/>
            <a:ext cx="504825" cy="13668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Ligação Dinâmica</a:t>
            </a:r>
            <a:endParaRPr/>
          </a:p>
        </p:txBody>
      </p:sp>
      <p:sp>
        <p:nvSpPr>
          <p:cNvPr id="297" name="Google Shape;297;p3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A ligação entre a mensagem </a:t>
            </a:r>
            <a:r>
              <a:rPr lang="pt-BR" sz="3200">
                <a:solidFill>
                  <a:schemeClr val="accent2"/>
                </a:solidFill>
              </a:rPr>
              <a:t>vendas[i].getTotal()</a:t>
            </a:r>
            <a:r>
              <a:rPr lang="pt-BR" sz="3200"/>
              <a:t> e o método </a:t>
            </a:r>
            <a:r>
              <a:rPr lang="pt-BR" sz="3200">
                <a:solidFill>
                  <a:schemeClr val="accent2"/>
                </a:solidFill>
              </a:rPr>
              <a:t>getTotal()</a:t>
            </a:r>
            <a:r>
              <a:rPr lang="pt-BR" sz="3200"/>
              <a:t> de uma das classes só é estabelecida em tempo de execução, quando o tipo do objeto em vendas[i] for conhecido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b="1" lang="pt-BR" sz="2800">
                <a:solidFill>
                  <a:schemeClr val="accent2"/>
                </a:solidFill>
              </a:rPr>
              <a:t>Venda</a:t>
            </a:r>
            <a:r>
              <a:rPr lang="pt-BR" sz="2800"/>
              <a:t> é o tipo de cada referência do arranjo vendas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b="1" lang="pt-BR" sz="2800">
                <a:solidFill>
                  <a:schemeClr val="accent2"/>
                </a:solidFill>
              </a:rPr>
              <a:t>VendaVista</a:t>
            </a:r>
            <a:r>
              <a:rPr lang="pt-BR" sz="2800"/>
              <a:t> e </a:t>
            </a:r>
            <a:r>
              <a:rPr b="1" lang="pt-BR" sz="2800">
                <a:solidFill>
                  <a:schemeClr val="accent2"/>
                </a:solidFill>
              </a:rPr>
              <a:t>VendaPrazo</a:t>
            </a:r>
            <a:r>
              <a:rPr lang="pt-BR" sz="2800"/>
              <a:t> serão os tipos efetivos dos objetos referenciados pelo arranjo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Exemplo:</a:t>
            </a:r>
            <a:endParaRPr/>
          </a:p>
          <a:p>
            <a:pPr indent="-182880" lvl="1" marL="38404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Venda v    =      </a:t>
            </a:r>
            <a:r>
              <a:rPr b="1" lang="pt-BR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VendaVista();</a:t>
            </a:r>
            <a:endParaRPr/>
          </a:p>
        </p:txBody>
      </p:sp>
      <p:sp>
        <p:nvSpPr>
          <p:cNvPr id="298" name="Google Shape;298;p30"/>
          <p:cNvSpPr txBox="1"/>
          <p:nvPr/>
        </p:nvSpPr>
        <p:spPr>
          <a:xfrm>
            <a:off x="3671888" y="5837238"/>
            <a:ext cx="1366890" cy="4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82800" lIns="90000" spcFirstLastPara="1" rIns="90000" wrap="square" tIns="82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440"/>
              <a:buFont typeface="Noto Sans Symbols"/>
              <a:buNone/>
            </a:pPr>
            <a:r>
              <a:rPr b="1" i="1" lang="pt-BR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tipo estático</a:t>
            </a:r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6769101" y="5838825"/>
            <a:ext cx="1492501" cy="4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82800" lIns="90000" spcFirstLastPara="1" rIns="90000" wrap="square" tIns="82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440"/>
              <a:buFont typeface="Noto Sans Symbols"/>
              <a:buNone/>
            </a:pPr>
            <a:r>
              <a:rPr b="1" i="1" lang="pt-BR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tipo dinâmico</a:t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3448051" y="5421455"/>
            <a:ext cx="1801813" cy="4442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2800" lIns="90000" spcFirstLastPara="1" rIns="90000" wrap="square" tIns="82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5686426" y="5427804"/>
            <a:ext cx="3808413" cy="4442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2800" lIns="90000" spcFirstLastPara="1" rIns="90000" wrap="square" tIns="82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Polimorfismo</a:t>
            </a:r>
            <a:endParaRPr/>
          </a:p>
        </p:txBody>
      </p:sp>
      <p:sp>
        <p:nvSpPr>
          <p:cNvPr id="308" name="Google Shape;308;p3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Polimorfismo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Do Grego </a:t>
            </a:r>
            <a:r>
              <a:rPr lang="pt-BR" sz="2400">
                <a:solidFill>
                  <a:schemeClr val="accent2"/>
                </a:solidFill>
              </a:rPr>
              <a:t>poly</a:t>
            </a:r>
            <a:r>
              <a:rPr lang="pt-BR" sz="2400"/>
              <a:t>(muitas) + </a:t>
            </a:r>
            <a:r>
              <a:rPr lang="pt-BR" sz="2400">
                <a:solidFill>
                  <a:schemeClr val="accent2"/>
                </a:solidFill>
              </a:rPr>
              <a:t>morpho</a:t>
            </a:r>
            <a:r>
              <a:rPr lang="pt-BR" sz="2400"/>
              <a:t>(formas)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Há dois aspectos do polimorfismo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Métodos de mesmo nome são definidos em várias classes, podendo assumir diferentes implementações em cada uma dessas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Propriedade pela qual uma variável pode apontar objetos de diferentes classes em momentos distintos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Estes aspectos são complementares, e trabalham juntos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A Herança é a contribuição original do paradigma de programação orientado a objetos 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Fundamentos chave do paradigma OO: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Abstração de Dados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i="1" lang="pt-BR" sz="2400">
                <a:solidFill>
                  <a:schemeClr val="accent2"/>
                </a:solidFill>
              </a:rPr>
              <a:t>Herança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Ligação Dinâmica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A herança é um relacionamento entre classes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Relacionamento do tipo </a:t>
            </a:r>
            <a:r>
              <a:rPr b="1" i="1" lang="pt-BR" sz="2400">
                <a:solidFill>
                  <a:schemeClr val="accent2"/>
                </a:solidFill>
              </a:rPr>
              <a:t>é um</a:t>
            </a:r>
            <a:endParaRPr sz="2400"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Polimorfismo</a:t>
            </a:r>
            <a:endParaRPr/>
          </a:p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Exemplo do polimorfismo em métodos:</a:t>
            </a:r>
            <a:endParaRPr/>
          </a:p>
        </p:txBody>
      </p:sp>
      <p:pic>
        <p:nvPicPr>
          <p:cNvPr descr="Uma imagem contendo mapa, captura de tela&#10;&#10;Descrição gerada automaticamente" id="316" name="Google Shape;3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696" y="2531232"/>
            <a:ext cx="8165637" cy="2859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Polimorfismo</a:t>
            </a:r>
            <a:endParaRPr/>
          </a:p>
        </p:txBody>
      </p:sp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Exemplo de polimorfismo em variáveis: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Uma variável do tipo Poligono pode assumir a forma de Poligono, Triangulo, Retangulo, etc.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2495550" y="3067050"/>
            <a:ext cx="6921500" cy="31321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1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Poligono p;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333CC"/>
              </a:buClr>
              <a:buSzPts val="21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1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Poligono();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1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1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Triangulo();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1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1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Retangulo();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1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Exemplo de uso de Polimorfismo</a:t>
            </a:r>
            <a:endParaRPr/>
          </a:p>
        </p:txBody>
      </p:sp>
      <p:sp>
        <p:nvSpPr>
          <p:cNvPr id="331" name="Google Shape;331;p34"/>
          <p:cNvSpPr txBox="1"/>
          <p:nvPr>
            <p:ph idx="1" type="body"/>
          </p:nvPr>
        </p:nvSpPr>
        <p:spPr>
          <a:xfrm>
            <a:off x="2071689" y="1362076"/>
            <a:ext cx="84105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Área de um arranjo de polígonos (sem polimorfismo):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32" name="Google Shape;332;p34"/>
          <p:cNvSpPr txBox="1"/>
          <p:nvPr/>
        </p:nvSpPr>
        <p:spPr>
          <a:xfrm>
            <a:off x="2071689" y="2286547"/>
            <a:ext cx="7916863" cy="36031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areaTotal() 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areaTotal = 0;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MAXPOLIG; ++i) 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(pol[i]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Poligono)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areaTotal += 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pol[i].areaPoligono();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(pol[i]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Triangulo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areaTotal +=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pol[i].areaTriangulo();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8651876" y="5865813"/>
            <a:ext cx="1244485" cy="4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82800" lIns="90000" spcFirstLastPara="1" rIns="90000" wrap="square" tIns="82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440"/>
              <a:buFont typeface="Noto Sans Symbols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continua🡪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Exemplo de uso de Polimorfismo</a:t>
            </a:r>
            <a:endParaRPr/>
          </a:p>
        </p:txBody>
      </p:sp>
      <p:sp>
        <p:nvSpPr>
          <p:cNvPr id="340" name="Google Shape;340;p3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Área total sem polimorfismo:</a:t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2333415" y="2712855"/>
            <a:ext cx="7916863" cy="32646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Noto Sans Symbols"/>
              <a:buNone/>
            </a:pPr>
            <a:r>
              <a:rPr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(pol[i]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Retangulo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areaTotal +=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pol[i].areaRetangulo();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(pol[i]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Hexagono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areaTotal +=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pol[i].areaHexagono();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areaTotal;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Exemplo de uso de Polimorfismo</a:t>
            </a:r>
            <a:endParaRPr/>
          </a:p>
        </p:txBody>
      </p:sp>
      <p:sp>
        <p:nvSpPr>
          <p:cNvPr id="348" name="Google Shape;348;p3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lnSpcReduction="10000"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Área total com polimorfismo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Rápido, enxuto e fácil de entender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O acréscimo de uma nova subclasse de Poligono não altera </a:t>
            </a:r>
            <a:r>
              <a:rPr b="1" lang="pt-BR" sz="2000">
                <a:solidFill>
                  <a:schemeClr val="accent2"/>
                </a:solidFill>
              </a:rPr>
              <a:t>nenhuma</a:t>
            </a:r>
            <a:r>
              <a:rPr lang="pt-BR" sz="2000"/>
              <a:t> linha do código acima!</a:t>
            </a:r>
            <a:endParaRPr/>
          </a:p>
        </p:txBody>
      </p:sp>
      <p:sp>
        <p:nvSpPr>
          <p:cNvPr id="349" name="Google Shape;349;p36"/>
          <p:cNvSpPr txBox="1"/>
          <p:nvPr/>
        </p:nvSpPr>
        <p:spPr>
          <a:xfrm>
            <a:off x="2168049" y="2328051"/>
            <a:ext cx="7916862" cy="22258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areaTotal()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areaTotal = 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MAXPOLIG; ++I)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areaTotal += poligono[i].area();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areaTotal;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Benefícios do polimorfismo</a:t>
            </a:r>
            <a:endParaRPr/>
          </a:p>
        </p:txBody>
      </p:sp>
      <p:sp>
        <p:nvSpPr>
          <p:cNvPr id="356" name="Google Shape;356;p3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Legibilidade do código</a:t>
            </a:r>
            <a:endParaRPr sz="2800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O mesmo nome para a mesma operação (método) facilita o aprendizado e melhora a legibilidade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Código de menor tamanho </a:t>
            </a:r>
            <a:endParaRPr sz="2800"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Código mais claro, enxuto e elegante.</a:t>
            </a:r>
            <a:endParaRPr sz="2400"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Flexibilidade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 Pode-se incluir novas classes sem alterar o código que a manipulará</a:t>
            </a:r>
            <a:endParaRPr/>
          </a:p>
          <a:p>
            <a:pPr indent="-91440" lvl="0" marL="9144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1" i="1" lang="pt-BR" sz="2800">
                <a:solidFill>
                  <a:schemeClr val="accent2"/>
                </a:solidFill>
              </a:rPr>
              <a:t>O polimorfismo é implementado com o uso </a:t>
            </a:r>
            <a:br>
              <a:rPr b="1" i="1" lang="pt-BR" sz="2800">
                <a:solidFill>
                  <a:schemeClr val="accent2"/>
                </a:solidFill>
              </a:rPr>
            </a:br>
            <a:r>
              <a:rPr b="1" i="1" lang="pt-BR" sz="2800">
                <a:solidFill>
                  <a:schemeClr val="accent2"/>
                </a:solidFill>
              </a:rPr>
              <a:t>da ligação dinâmica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Forma de reutilização de código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Propriedades e métodos são herdados, evitando sua duplicação em várias classes similares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Forma de generalização/especialização de tipos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Várias classes podem ser generalizadas em uma classe que concentre todas as características comuns a todas elas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Uma classe pode ser especializada em várias outras classes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Pelo menos duas classes participam da herança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Papéis das classes que participam da herança: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b="1" i="1" lang="pt-BR" sz="2400">
                <a:solidFill>
                  <a:schemeClr val="accent2"/>
                </a:solidFill>
              </a:rPr>
              <a:t>Superclasse</a:t>
            </a:r>
            <a:r>
              <a:rPr lang="pt-BR" sz="2400"/>
              <a:t>: classe a partir da qual são herdadas as propriedades e métodos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i="1" lang="pt-BR" sz="2400">
                <a:solidFill>
                  <a:schemeClr val="accent2"/>
                </a:solidFill>
              </a:rPr>
              <a:t>Subclasse</a:t>
            </a:r>
            <a:r>
              <a:rPr lang="pt-BR" sz="2400"/>
              <a:t>: classe que herda as propriedades e métodos da superclasse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Se uma classe </a:t>
            </a:r>
            <a:r>
              <a:rPr b="1" i="1" lang="pt-BR" sz="2800"/>
              <a:t>herda</a:t>
            </a:r>
            <a:r>
              <a:rPr lang="pt-BR" sz="2800"/>
              <a:t> de outra, então: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Os objetos da subclasse possuem todas as propriedades de instância declaradas na superclasse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Pode-se enviar para um objeto da subclasse uma mensagem cuja implementação esteja na superclasse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Exemplos de relacionamentos de herança no mundo real: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Um carro </a:t>
            </a:r>
            <a:r>
              <a:rPr b="1" i="1" lang="pt-BR" sz="2400">
                <a:solidFill>
                  <a:schemeClr val="accent2"/>
                </a:solidFill>
              </a:rPr>
              <a:t>é um</a:t>
            </a:r>
            <a:r>
              <a:rPr lang="pt-BR" sz="2400"/>
              <a:t> veículo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Um gerente </a:t>
            </a:r>
            <a:r>
              <a:rPr b="1" i="1" lang="pt-BR" sz="2400">
                <a:solidFill>
                  <a:schemeClr val="accent2"/>
                </a:solidFill>
              </a:rPr>
              <a:t>é um</a:t>
            </a:r>
            <a:r>
              <a:rPr lang="pt-BR" sz="2400"/>
              <a:t> funcionário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Um homem </a:t>
            </a:r>
            <a:r>
              <a:rPr b="1" i="1" lang="pt-BR" sz="2400">
                <a:solidFill>
                  <a:schemeClr val="accent2"/>
                </a:solidFill>
              </a:rPr>
              <a:t>é um</a:t>
            </a:r>
            <a:r>
              <a:rPr b="1" i="1" lang="pt-BR" sz="2400"/>
              <a:t> </a:t>
            </a:r>
            <a:r>
              <a:rPr lang="pt-BR" sz="2400"/>
              <a:t>mamífero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Um mamífero </a:t>
            </a:r>
            <a:r>
              <a:rPr b="1" i="1" lang="pt-BR" sz="2400">
                <a:solidFill>
                  <a:schemeClr val="accent2"/>
                </a:solidFill>
              </a:rPr>
              <a:t>é um</a:t>
            </a:r>
            <a:r>
              <a:rPr lang="pt-BR" sz="2400"/>
              <a:t> animal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Na POO a herança não é um relacionamento entre objetos, mas entre as classes destes objetos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No mundo real, a herança algumas vezes é uma relação entre seres (o filho herda dos pais)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Herança na UML</a:t>
            </a:r>
            <a:br>
              <a:rPr lang="pt-BR"/>
            </a:b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2573338" y="4135439"/>
            <a:ext cx="1955800" cy="1157287"/>
            <a:chOff x="661" y="2605"/>
            <a:chExt cx="1232" cy="72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661" y="2605"/>
              <a:ext cx="1232" cy="23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Quadrado</a:t>
              </a: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661" y="2862"/>
              <a:ext cx="1231" cy="23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-lado: int</a:t>
              </a:r>
              <a:endParaRPr/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61" y="3097"/>
              <a:ext cx="1232" cy="23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+draw()</a:t>
              </a:r>
              <a:endParaRPr/>
            </a:p>
          </p:txBody>
        </p:sp>
      </p:grpSp>
      <p:grpSp>
        <p:nvGrpSpPr>
          <p:cNvPr id="147" name="Google Shape;147;p18"/>
          <p:cNvGrpSpPr/>
          <p:nvPr/>
        </p:nvGrpSpPr>
        <p:grpSpPr>
          <a:xfrm>
            <a:off x="5011738" y="4138614"/>
            <a:ext cx="1955800" cy="1436687"/>
            <a:chOff x="2197" y="2671"/>
            <a:chExt cx="1232" cy="905"/>
          </a:xfrm>
        </p:grpSpPr>
        <p:sp>
          <p:nvSpPr>
            <p:cNvPr id="148" name="Google Shape;148;p18"/>
            <p:cNvSpPr txBox="1"/>
            <p:nvPr/>
          </p:nvSpPr>
          <p:spPr>
            <a:xfrm>
              <a:off x="2197" y="2671"/>
              <a:ext cx="1232" cy="23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Triangulo</a:t>
              </a:r>
              <a:endParaRPr/>
            </a:p>
          </p:txBody>
        </p:sp>
        <p:sp>
          <p:nvSpPr>
            <p:cNvPr id="149" name="Google Shape;149;p18"/>
            <p:cNvSpPr txBox="1"/>
            <p:nvPr/>
          </p:nvSpPr>
          <p:spPr>
            <a:xfrm>
              <a:off x="2197" y="2928"/>
              <a:ext cx="1231" cy="41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-base: int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-altura:int</a:t>
              </a: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2197" y="3339"/>
              <a:ext cx="1232" cy="23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+draw()</a:t>
              </a:r>
              <a:endParaRPr/>
            </a:p>
          </p:txBody>
        </p:sp>
      </p:grpSp>
      <p:grpSp>
        <p:nvGrpSpPr>
          <p:cNvPr id="151" name="Google Shape;151;p18"/>
          <p:cNvGrpSpPr/>
          <p:nvPr/>
        </p:nvGrpSpPr>
        <p:grpSpPr>
          <a:xfrm>
            <a:off x="7543800" y="4129089"/>
            <a:ext cx="1955800" cy="1157287"/>
            <a:chOff x="3792" y="2601"/>
            <a:chExt cx="1232" cy="729"/>
          </a:xfrm>
        </p:grpSpPr>
        <p:sp>
          <p:nvSpPr>
            <p:cNvPr id="152" name="Google Shape;152;p18"/>
            <p:cNvSpPr txBox="1"/>
            <p:nvPr/>
          </p:nvSpPr>
          <p:spPr>
            <a:xfrm>
              <a:off x="3792" y="2601"/>
              <a:ext cx="1232" cy="23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Circulo</a:t>
              </a:r>
              <a:endParaRPr/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3792" y="2858"/>
              <a:ext cx="1231" cy="23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-raio: int</a:t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3792" y="3093"/>
              <a:ext cx="1232" cy="23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+draw()</a:t>
              </a:r>
              <a:endParaRPr/>
            </a:p>
          </p:txBody>
        </p:sp>
      </p:grpSp>
      <p:grpSp>
        <p:nvGrpSpPr>
          <p:cNvPr id="155" name="Google Shape;155;p18"/>
          <p:cNvGrpSpPr/>
          <p:nvPr/>
        </p:nvGrpSpPr>
        <p:grpSpPr>
          <a:xfrm>
            <a:off x="5011738" y="1369870"/>
            <a:ext cx="1958975" cy="1800226"/>
            <a:chOff x="2216" y="1524"/>
            <a:chExt cx="1234" cy="1134"/>
          </a:xfrm>
        </p:grpSpPr>
        <p:grpSp>
          <p:nvGrpSpPr>
            <p:cNvPr id="156" name="Google Shape;156;p18"/>
            <p:cNvGrpSpPr/>
            <p:nvPr/>
          </p:nvGrpSpPr>
          <p:grpSpPr>
            <a:xfrm>
              <a:off x="2216" y="1524"/>
              <a:ext cx="1234" cy="721"/>
              <a:chOff x="2064" y="1308"/>
              <a:chExt cx="1234" cy="721"/>
            </a:xfrm>
          </p:grpSpPr>
          <p:sp>
            <p:nvSpPr>
              <p:cNvPr id="157" name="Google Shape;157;p18"/>
              <p:cNvSpPr txBox="1"/>
              <p:nvPr/>
            </p:nvSpPr>
            <p:spPr>
              <a:xfrm>
                <a:off x="2066" y="1308"/>
                <a:ext cx="1232" cy="23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rgbClr val="CC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6800" lIns="54000" spcFirstLastPara="1" rIns="54000" wrap="square" tIns="468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Figura</a:t>
                </a:r>
                <a:endParaRPr/>
              </a:p>
            </p:txBody>
          </p:sp>
          <p:sp>
            <p:nvSpPr>
              <p:cNvPr id="158" name="Google Shape;158;p18"/>
              <p:cNvSpPr txBox="1"/>
              <p:nvPr/>
            </p:nvSpPr>
            <p:spPr>
              <a:xfrm>
                <a:off x="2070" y="1557"/>
                <a:ext cx="1222" cy="237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rgbClr val="CC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6800" lIns="54000" spcFirstLastPara="1" rIns="54000" wrap="square" tIns="468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-pos: Ponto</a:t>
                </a:r>
                <a:endParaRPr/>
              </a:p>
            </p:txBody>
          </p:sp>
          <p:sp>
            <p:nvSpPr>
              <p:cNvPr id="159" name="Google Shape;159;p18"/>
              <p:cNvSpPr txBox="1"/>
              <p:nvPr/>
            </p:nvSpPr>
            <p:spPr>
              <a:xfrm>
                <a:off x="2064" y="1792"/>
                <a:ext cx="1232" cy="237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rgbClr val="CC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6800" lIns="54000" spcFirstLastPara="1" rIns="54000" wrap="square" tIns="468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+setPos()</a:t>
                </a:r>
                <a:endParaRPr/>
              </a:p>
            </p:txBody>
          </p:sp>
        </p:grpSp>
        <p:sp>
          <p:nvSpPr>
            <p:cNvPr id="160" name="Google Shape;160;p18"/>
            <p:cNvSpPr/>
            <p:nvPr/>
          </p:nvSpPr>
          <p:spPr>
            <a:xfrm>
              <a:off x="2772" y="2268"/>
              <a:ext cx="200" cy="390"/>
            </a:xfrm>
            <a:prstGeom prst="triangle">
              <a:avLst>
                <a:gd fmla="val 50000" name="adj"/>
              </a:avLst>
            </a:prstGeom>
            <a:solidFill>
              <a:srgbClr val="FFFF99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82800" lIns="90000" spcFirstLastPara="1" rIns="90000" wrap="square" tIns="82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1" name="Google Shape;161;p18"/>
          <p:cNvCxnSpPr>
            <a:stCxn id="144" idx="0"/>
            <a:endCxn id="160" idx="3"/>
          </p:cNvCxnSpPr>
          <p:nvPr/>
        </p:nvCxnSpPr>
        <p:spPr>
          <a:xfrm rot="-5400000">
            <a:off x="4319538" y="2401739"/>
            <a:ext cx="965400" cy="2502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2" name="Google Shape;162;p18"/>
          <p:cNvCxnSpPr>
            <a:stCxn id="148" idx="0"/>
            <a:endCxn id="160" idx="3"/>
          </p:cNvCxnSpPr>
          <p:nvPr/>
        </p:nvCxnSpPr>
        <p:spPr>
          <a:xfrm rot="-5400000">
            <a:off x="5537238" y="3622614"/>
            <a:ext cx="968400" cy="63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3" name="Google Shape;163;p18"/>
          <p:cNvCxnSpPr>
            <a:stCxn id="152" idx="0"/>
            <a:endCxn id="160" idx="3"/>
          </p:cNvCxnSpPr>
          <p:nvPr/>
        </p:nvCxnSpPr>
        <p:spPr>
          <a:xfrm flipH="1" rot="5400000">
            <a:off x="6807800" y="2415189"/>
            <a:ext cx="959100" cy="2468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4" name="Google Shape;164;p18"/>
          <p:cNvCxnSpPr/>
          <p:nvPr/>
        </p:nvCxnSpPr>
        <p:spPr>
          <a:xfrm>
            <a:off x="2236788" y="2433639"/>
            <a:ext cx="0" cy="3279775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5" name="Google Shape;165;p18"/>
          <p:cNvSpPr txBox="1"/>
          <p:nvPr/>
        </p:nvSpPr>
        <p:spPr>
          <a:xfrm>
            <a:off x="2103438" y="2047875"/>
            <a:ext cx="1551876" cy="4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82800" lIns="90000" spcFirstLastPara="1" rIns="90000" wrap="square" tIns="82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440"/>
              <a:buFont typeface="Noto Sans Symbols"/>
              <a:buNone/>
            </a:pPr>
            <a:r>
              <a:rPr b="1" i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Especialização</a:t>
            </a:r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 rot="10800000">
            <a:off x="9699625" y="2165350"/>
            <a:ext cx="0" cy="3589338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7" name="Google Shape;167;p18"/>
          <p:cNvSpPr txBox="1"/>
          <p:nvPr/>
        </p:nvSpPr>
        <p:spPr>
          <a:xfrm>
            <a:off x="8239125" y="5618163"/>
            <a:ext cx="1540656" cy="4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82800" lIns="90000" spcFirstLastPara="1" rIns="90000" wrap="square" tIns="82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440"/>
              <a:buFont typeface="Noto Sans Symbols"/>
              <a:buNone/>
            </a:pPr>
            <a:r>
              <a:rPr b="1" i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Generalização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Declaração de herança em Java: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2508250" y="2183083"/>
            <a:ext cx="7507288" cy="162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Figura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Ponto pos;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setPos(Ponto p) { ...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2513014" y="4325938"/>
            <a:ext cx="7507287" cy="162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Quadrado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Figura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lado;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draw() { ... }</a:t>
            </a:r>
            <a:endParaRPr sz="20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6651625" y="3798888"/>
            <a:ext cx="2698922" cy="4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82800" lIns="90000" spcFirstLastPara="1" rIns="90000" wrap="square" tIns="82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440"/>
              <a:buFont typeface="Noto Sans Symbols"/>
              <a:buNone/>
            </a:pPr>
            <a:r>
              <a:rPr b="1" i="1" lang="pt-BR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palavra reservada de Java</a:t>
            </a:r>
            <a:endParaRPr/>
          </a:p>
        </p:txBody>
      </p:sp>
      <p:cxnSp>
        <p:nvCxnSpPr>
          <p:cNvPr id="178" name="Google Shape;178;p19"/>
          <p:cNvCxnSpPr>
            <a:stCxn id="177" idx="1"/>
            <a:endCxn id="176" idx="0"/>
          </p:cNvCxnSpPr>
          <p:nvPr/>
        </p:nvCxnSpPr>
        <p:spPr>
          <a:xfrm flipH="1">
            <a:off x="6266725" y="4020996"/>
            <a:ext cx="384900" cy="304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Efeito da herança sobre os objetos da subclasse: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2680128" y="2717800"/>
            <a:ext cx="4421187" cy="71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Figura f =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Figura();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Quadrado q =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Quadrado();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2527300" y="3837623"/>
            <a:ext cx="4421188" cy="10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f.setPos(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Ponto(10,20));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q.setPos(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Ponto(30,40));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q.draw();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7699376" y="3859848"/>
            <a:ext cx="1550787" cy="948328"/>
          </a:xfrm>
          <a:prstGeom prst="rect">
            <a:avLst/>
          </a:prstGeom>
          <a:noFill/>
          <a:ln>
            <a:noFill/>
          </a:ln>
        </p:spPr>
        <p:txBody>
          <a:bodyPr anchorCtr="0" anchor="t" bIns="82800" lIns="90000" spcFirstLastPara="1" rIns="90000" wrap="square" tIns="82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440"/>
              <a:buFont typeface="Noto Sans Symbols"/>
              <a:buNone/>
            </a:pPr>
            <a:r>
              <a:rPr b="1" i="1" lang="pt-BR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Operações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3CCFF"/>
              </a:buClr>
              <a:buSzPts val="1440"/>
              <a:buFont typeface="Noto Sans Symbols"/>
              <a:buNone/>
            </a:pPr>
            <a:r>
              <a:rPr b="1" i="1" lang="pt-BR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perfeitamente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3CCFF"/>
              </a:buClr>
              <a:buSzPts val="1440"/>
              <a:buFont typeface="Noto Sans Symbols"/>
              <a:buNone/>
            </a:pPr>
            <a:r>
              <a:rPr b="1" i="1" lang="pt-BR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válidas</a:t>
            </a:r>
            <a:endParaRPr/>
          </a:p>
        </p:txBody>
      </p:sp>
      <p:cxnSp>
        <p:nvCxnSpPr>
          <p:cNvPr id="189" name="Google Shape;189;p20"/>
          <p:cNvCxnSpPr/>
          <p:nvPr/>
        </p:nvCxnSpPr>
        <p:spPr>
          <a:xfrm rot="10800000">
            <a:off x="6983413" y="4345623"/>
            <a:ext cx="7667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Herdando o </a:t>
            </a:r>
            <a:r>
              <a:rPr b="1" i="1" lang="pt-BR" sz="2800">
                <a:solidFill>
                  <a:schemeClr val="accent2"/>
                </a:solidFill>
              </a:rPr>
              <a:t>estado</a:t>
            </a:r>
            <a:r>
              <a:rPr lang="pt-BR" sz="2800"/>
              <a:t>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Todos os objetos da subclasse terão uma cópia das variáveis de instância declaradas em </a:t>
            </a:r>
            <a:r>
              <a:rPr b="1" i="1" lang="pt-BR" sz="2400"/>
              <a:t>todas</a:t>
            </a:r>
            <a:r>
              <a:rPr lang="pt-BR" sz="2400"/>
              <a:t> as suas superclasses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Herdando o </a:t>
            </a:r>
            <a:r>
              <a:rPr b="1" i="1" lang="pt-BR" sz="2800">
                <a:solidFill>
                  <a:schemeClr val="accent2"/>
                </a:solidFill>
              </a:rPr>
              <a:t>comportamento</a:t>
            </a:r>
            <a:r>
              <a:rPr lang="pt-BR" sz="2800"/>
              <a:t>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Todos os métodos de instância da superclasse também são métodos dos objetos das suas subclasses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Ao enviar uma mensagem para um objeto da subclasse, a busca por um método começa na subclasse e se estende pelas superclasses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iva">
  <a:themeElements>
    <a:clrScheme name="Retrospectiva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