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1" r:id="rId1"/>
  </p:sldMasterIdLst>
  <p:notesMasterIdLst>
    <p:notesMasterId r:id="rId35"/>
  </p:notesMasterIdLst>
  <p:sldIdLst>
    <p:sldId id="256" r:id="rId2"/>
    <p:sldId id="263" r:id="rId3"/>
    <p:sldId id="291" r:id="rId4"/>
    <p:sldId id="292" r:id="rId5"/>
    <p:sldId id="294" r:id="rId6"/>
    <p:sldId id="271" r:id="rId7"/>
    <p:sldId id="285" r:id="rId8"/>
    <p:sldId id="299" r:id="rId9"/>
    <p:sldId id="300" r:id="rId10"/>
    <p:sldId id="301" r:id="rId11"/>
    <p:sldId id="290" r:id="rId12"/>
    <p:sldId id="272" r:id="rId13"/>
    <p:sldId id="275" r:id="rId14"/>
    <p:sldId id="276" r:id="rId15"/>
    <p:sldId id="277" r:id="rId16"/>
    <p:sldId id="284" r:id="rId17"/>
    <p:sldId id="273" r:id="rId18"/>
    <p:sldId id="302" r:id="rId19"/>
    <p:sldId id="274" r:id="rId20"/>
    <p:sldId id="264" r:id="rId21"/>
    <p:sldId id="304" r:id="rId22"/>
    <p:sldId id="305" r:id="rId23"/>
    <p:sldId id="306" r:id="rId24"/>
    <p:sldId id="279" r:id="rId25"/>
    <p:sldId id="280" r:id="rId26"/>
    <p:sldId id="265" r:id="rId27"/>
    <p:sldId id="287" r:id="rId28"/>
    <p:sldId id="298" r:id="rId29"/>
    <p:sldId id="281" r:id="rId30"/>
    <p:sldId id="282" r:id="rId31"/>
    <p:sldId id="283" r:id="rId32"/>
    <p:sldId id="286" r:id="rId33"/>
    <p:sldId id="262" r:id="rId3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Duarte" initials="L" lastIdx="1" clrIdx="0">
    <p:extLst>
      <p:ext uri="{19B8F6BF-5375-455C-9EA6-DF929625EA0E}">
        <p15:presenceInfo xmlns:p15="http://schemas.microsoft.com/office/powerpoint/2012/main" userId="LuisDuar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CC00"/>
    <a:srgbClr val="1E0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76840" autoAdjust="0"/>
  </p:normalViewPr>
  <p:slideViewPr>
    <p:cSldViewPr snapToGrid="0">
      <p:cViewPr varScale="1">
        <p:scale>
          <a:sx n="74" d="100"/>
          <a:sy n="74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AC99-B54B-4243-BDC0-CE96B1189D96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0C243-139C-49A3-A67A-CF847AABD8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957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456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42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417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8354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4445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493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80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497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504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9718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09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829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8413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52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841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3821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35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3723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972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884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3969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57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033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9440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0654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461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47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0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825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70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618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569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6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16904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479830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29088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82977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5978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8950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7297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43127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3338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74067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57757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74D657-469B-4F9D-9121-D8C270DBE45F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" y="247259"/>
            <a:ext cx="1649858" cy="535884"/>
          </a:xfrm>
          <a:prstGeom prst="rect">
            <a:avLst/>
          </a:prstGeom>
        </p:spPr>
      </p:pic>
      <p:sp>
        <p:nvSpPr>
          <p:cNvPr id="6" name="Título 6"/>
          <p:cNvSpPr txBox="1">
            <a:spLocks/>
          </p:cNvSpPr>
          <p:nvPr/>
        </p:nvSpPr>
        <p:spPr>
          <a:xfrm>
            <a:off x="3420003" y="2191307"/>
            <a:ext cx="5161847" cy="12160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Domain Specific Language generation based on </a:t>
            </a:r>
            <a:endParaRPr lang="en-US" sz="3600" b="1" dirty="0" smtClean="0"/>
          </a:p>
          <a:p>
            <a:r>
              <a:rPr lang="en-US" sz="3600" b="1" dirty="0" smtClean="0"/>
              <a:t>a XML Schema</a:t>
            </a:r>
            <a:r>
              <a:rPr lang="en-US" sz="3600" dirty="0" smtClean="0"/>
              <a:t> </a:t>
            </a:r>
            <a:endParaRPr lang="pt-PT" sz="3600" b="1" dirty="0">
              <a:solidFill>
                <a:srgbClr val="969696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646298" y="4706799"/>
            <a:ext cx="1703906" cy="660410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endParaRPr lang="pt-PT" sz="135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CB2-EA48-412B-89CD-DF9F1717CFD1}" type="datetime1">
              <a:rPr lang="pt-PT" smtClean="0"/>
              <a:t>22/11/2018</a:t>
            </a:fld>
            <a:endParaRPr lang="pt-PT" dirty="0"/>
          </a:p>
        </p:txBody>
      </p:sp>
      <p:sp>
        <p:nvSpPr>
          <p:cNvPr id="10" name="Marcador de Posição do Rodapé 1"/>
          <p:cNvSpPr>
            <a:spLocks noGrp="1"/>
          </p:cNvSpPr>
          <p:nvPr>
            <p:ph type="ftr" sz="quarter" idx="11"/>
          </p:nvPr>
        </p:nvSpPr>
        <p:spPr>
          <a:xfrm>
            <a:off x="1750423" y="426048"/>
            <a:ext cx="7393577" cy="357095"/>
          </a:xfrm>
          <a:prstGeom prst="rect">
            <a:avLst/>
          </a:prstGeom>
        </p:spPr>
        <p:txBody>
          <a:bodyPr/>
          <a:lstStyle/>
          <a:p>
            <a:r>
              <a:rPr lang="pt-PT" sz="1350" dirty="0">
                <a:solidFill>
                  <a:schemeClr val="tx1"/>
                </a:solidFill>
              </a:rPr>
              <a:t>Área Departamental de Engenharia de Eletrónica e Telecomunicações e de Computadores</a:t>
            </a:r>
          </a:p>
          <a:p>
            <a:r>
              <a:rPr lang="pt-PT" sz="1350" dirty="0">
                <a:solidFill>
                  <a:schemeClr val="tx1"/>
                </a:solidFill>
              </a:rPr>
              <a:t>MESTRADO em Engenharia Informática e de Computadores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</a:t>
            </a:fld>
            <a:endParaRPr lang="pt-PT"/>
          </a:p>
        </p:txBody>
      </p:sp>
      <p:sp>
        <p:nvSpPr>
          <p:cNvPr id="12" name="TextBox 4"/>
          <p:cNvSpPr txBox="1"/>
          <p:nvPr/>
        </p:nvSpPr>
        <p:spPr>
          <a:xfrm>
            <a:off x="3012010" y="4582845"/>
            <a:ext cx="3594852" cy="489713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r>
              <a:rPr lang="pt-PT" sz="2200" dirty="0" smtClean="0"/>
              <a:t>Autor : Luís Duarte</a:t>
            </a:r>
            <a:r>
              <a:rPr lang="pt-PT" sz="2000" dirty="0"/>
              <a:t> </a:t>
            </a:r>
            <a:r>
              <a:rPr lang="pt-PT" sz="2000" dirty="0" smtClean="0"/>
              <a:t>Nº </a:t>
            </a:r>
            <a:r>
              <a:rPr lang="pt-PT" sz="2200" dirty="0"/>
              <a:t>39378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799536" y="5072558"/>
            <a:ext cx="6019800" cy="4186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r>
              <a:rPr lang="pt-PT" sz="2200" dirty="0" smtClean="0"/>
              <a:t>Orientador: </a:t>
            </a:r>
            <a:r>
              <a:rPr lang="pt-PT" sz="2200" dirty="0"/>
              <a:t>Fernando Miguel Gamboa de Carvalho </a:t>
            </a:r>
          </a:p>
          <a:p>
            <a:pPr algn="l"/>
            <a:endParaRPr lang="pt-PT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0" y="1479863"/>
            <a:ext cx="2930783" cy="27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10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49"/>
            <a:ext cx="4650560" cy="474989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Segurança.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Documentos bem formados.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Validação das regras do HTML.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Validação de objectos de contexto.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Desempenho.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Flexibilidade.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Complexidade.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7730"/>
            <a:ext cx="9144000" cy="3721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- Problemas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46" y="2725231"/>
            <a:ext cx="908221" cy="1465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89" y="929777"/>
            <a:ext cx="1217710" cy="1217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89" y="4569130"/>
            <a:ext cx="1178111" cy="1418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59" y="4269052"/>
            <a:ext cx="269831" cy="2698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19" y="2289722"/>
            <a:ext cx="293273" cy="2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11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21972"/>
            <a:ext cx="9144000" cy="3979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dirty="0" smtClean="0"/>
              <a:t>Template Engines – Os Inovadores</a:t>
            </a:r>
            <a:endParaRPr lang="pt-PT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152821" y="1970602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J2Html</a:t>
            </a:r>
            <a:endParaRPr lang="pt-PT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930755" y="4024055"/>
            <a:ext cx="151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KotlinHtml</a:t>
            </a:r>
            <a:endParaRPr lang="pt-PT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180426" y="4024054"/>
            <a:ext cx="1542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HtmlFlow1</a:t>
            </a:r>
            <a:endParaRPr lang="pt-PT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360251" y="1957656"/>
            <a:ext cx="1027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Rocker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7764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12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dirty="0" smtClean="0"/>
              <a:t>Template Engines – As Inovações – J2Html </a:t>
            </a:r>
            <a:endParaRPr lang="pt-PT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11" y="1787044"/>
            <a:ext cx="334851" cy="334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52" y="2940058"/>
            <a:ext cx="353147" cy="353147"/>
          </a:xfrm>
          <a:prstGeom prst="rect">
            <a:avLst/>
          </a:prstGeom>
        </p:spPr>
      </p:pic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5373364" y="1677170"/>
            <a:ext cx="3397149" cy="34217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PT" sz="2200" dirty="0">
                <a:solidFill>
                  <a:schemeClr val="tx1"/>
                </a:solidFill>
              </a:rPr>
              <a:t>Templates em </a:t>
            </a:r>
            <a:r>
              <a:rPr lang="pt-PT" sz="2200" dirty="0" smtClean="0">
                <a:solidFill>
                  <a:schemeClr val="tx1"/>
                </a:solidFill>
              </a:rPr>
              <a:t>Java.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Documentos </a:t>
            </a:r>
            <a:r>
              <a:rPr lang="pt-PT" sz="2200" dirty="0">
                <a:solidFill>
                  <a:schemeClr val="tx1"/>
                </a:solidFill>
              </a:rPr>
              <a:t>bem formados.</a:t>
            </a:r>
            <a:endParaRPr lang="pt-PT" sz="2200" dirty="0"/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Regras de HTML.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Desempenho.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Incompleto.</a:t>
            </a:r>
            <a:endParaRPr lang="pt-PT" sz="2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10" y="2363551"/>
            <a:ext cx="334851" cy="3348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51" y="3501366"/>
            <a:ext cx="353147" cy="3531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50" y="4105119"/>
            <a:ext cx="353147" cy="3531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" y="1791278"/>
            <a:ext cx="4840749" cy="34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13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– As Inovações - Rocker </a:t>
            </a:r>
            <a:endParaRPr lang="pt-PT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01" y="1666931"/>
            <a:ext cx="341449" cy="341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7" y="3429734"/>
            <a:ext cx="315609" cy="315609"/>
          </a:xfrm>
          <a:prstGeom prst="rect">
            <a:avLst/>
          </a:prstGeom>
        </p:spPr>
      </p:pic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5403554" y="1586020"/>
            <a:ext cx="3289685" cy="4071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Desempenho</a:t>
            </a:r>
            <a:r>
              <a:rPr lang="pt-PT" sz="22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Valida </a:t>
            </a:r>
            <a:r>
              <a:rPr lang="pt-PT" sz="2200" dirty="0">
                <a:solidFill>
                  <a:schemeClr val="tx1"/>
                </a:solidFill>
              </a:rPr>
              <a:t>objectos de contexto.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Completo.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Usa templates textuais.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Documentos bem formados.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Regras de HTML.</a:t>
            </a:r>
            <a:endParaRPr lang="pt-PT" sz="2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2" y="1828147"/>
            <a:ext cx="4701291" cy="3343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02" y="2270790"/>
            <a:ext cx="341449" cy="341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44" y="2869612"/>
            <a:ext cx="341449" cy="3414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0" y="3989165"/>
            <a:ext cx="315609" cy="3156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0" y="4547397"/>
            <a:ext cx="315609" cy="31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2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14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– As Inovações - KotlinHtml</a:t>
            </a:r>
            <a:endParaRPr lang="pt-PT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02" y="1834654"/>
            <a:ext cx="321457" cy="321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760" y="4155617"/>
            <a:ext cx="302731" cy="302731"/>
          </a:xfrm>
          <a:prstGeom prst="rect">
            <a:avLst/>
          </a:prstGeom>
        </p:spPr>
      </p:pic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5536087" y="1711114"/>
            <a:ext cx="3350336" cy="3473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Segurança.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Garante regras do HTML.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Templates em Kotlin.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Documentos bem formados.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Desempenho.</a:t>
            </a:r>
            <a:endParaRPr lang="pt-PT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1" y="1995245"/>
            <a:ext cx="4913434" cy="30283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45" y="2397930"/>
            <a:ext cx="321457" cy="3214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73" y="2961207"/>
            <a:ext cx="321457" cy="3214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760" y="3575546"/>
            <a:ext cx="321457" cy="3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15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– As Inovações – HtmlFlow1 </a:t>
            </a:r>
            <a:endParaRPr lang="pt-PT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87" y="2063221"/>
            <a:ext cx="341449" cy="341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40" y="4385482"/>
            <a:ext cx="341449" cy="341449"/>
          </a:xfrm>
          <a:prstGeom prst="rect">
            <a:avLst/>
          </a:prstGeom>
        </p:spPr>
      </p:pic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4694301" y="1942606"/>
            <a:ext cx="3870149" cy="4517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PT" sz="2200" dirty="0">
                <a:solidFill>
                  <a:schemeClr val="tx1"/>
                </a:solidFill>
              </a:rPr>
              <a:t>Tentativa de DSL de HTML.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Garante </a:t>
            </a:r>
            <a:r>
              <a:rPr lang="pt-PT" sz="2200" dirty="0">
                <a:solidFill>
                  <a:schemeClr val="tx1"/>
                </a:solidFill>
              </a:rPr>
              <a:t>algumas regras do HTML.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Templates </a:t>
            </a:r>
            <a:r>
              <a:rPr lang="pt-PT" sz="2200" dirty="0">
                <a:solidFill>
                  <a:schemeClr val="tx1"/>
                </a:solidFill>
              </a:rPr>
              <a:t>em Java.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Documentos </a:t>
            </a:r>
            <a:r>
              <a:rPr lang="pt-PT" sz="2200" dirty="0">
                <a:solidFill>
                  <a:schemeClr val="tx1"/>
                </a:solidFill>
              </a:rPr>
              <a:t>bem formados</a:t>
            </a:r>
            <a:r>
              <a:rPr lang="pt-PT" sz="2200" dirty="0" smtClean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Desempenho.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Garante apenas algumas regras.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200" dirty="0" smtClean="0">
                <a:solidFill>
                  <a:schemeClr val="tx1"/>
                </a:solidFill>
              </a:rPr>
              <a:t>Incompleto.</a:t>
            </a:r>
            <a:endParaRPr lang="pt-PT" sz="2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86" y="2576714"/>
            <a:ext cx="341449" cy="341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85" y="3196328"/>
            <a:ext cx="341449" cy="3414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41" y="3796076"/>
            <a:ext cx="341449" cy="341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84" y="4937296"/>
            <a:ext cx="341449" cy="341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85" y="5513439"/>
            <a:ext cx="341449" cy="341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" y="2878996"/>
            <a:ext cx="4174188" cy="18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16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– As Inovações - Resumo 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6" y="1171978"/>
            <a:ext cx="8158390" cy="43990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0772" y="217653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!Funcionais!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17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Abordagem - xmlet</a:t>
            </a:r>
            <a:endParaRPr lang="pt-PT" sz="3600" dirty="0"/>
          </a:p>
        </p:txBody>
      </p:sp>
      <p:sp>
        <p:nvSpPr>
          <p:cNvPr id="23" name="Rectangle 22"/>
          <p:cNvSpPr/>
          <p:nvPr/>
        </p:nvSpPr>
        <p:spPr>
          <a:xfrm>
            <a:off x="978526" y="1800339"/>
            <a:ext cx="1648496" cy="1468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HtmlApiFaster</a:t>
            </a:r>
            <a:endParaRPr lang="pt-PT" dirty="0"/>
          </a:p>
        </p:txBody>
      </p:sp>
      <p:sp>
        <p:nvSpPr>
          <p:cNvPr id="24" name="Rectangle 23"/>
          <p:cNvSpPr/>
          <p:nvPr/>
        </p:nvSpPr>
        <p:spPr>
          <a:xfrm>
            <a:off x="3726504" y="3268530"/>
            <a:ext cx="1648496" cy="1468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XsdAsmFaster</a:t>
            </a:r>
            <a:endParaRPr lang="pt-PT" dirty="0"/>
          </a:p>
        </p:txBody>
      </p:sp>
      <p:sp>
        <p:nvSpPr>
          <p:cNvPr id="25" name="Rectangle 24"/>
          <p:cNvSpPr/>
          <p:nvPr/>
        </p:nvSpPr>
        <p:spPr>
          <a:xfrm>
            <a:off x="6474482" y="4736721"/>
            <a:ext cx="1648496" cy="1468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XsdParser</a:t>
            </a:r>
            <a:endParaRPr lang="pt-PT" dirty="0"/>
          </a:p>
        </p:txBody>
      </p:sp>
      <p:cxnSp>
        <p:nvCxnSpPr>
          <p:cNvPr id="26" name="Straight Connector 25"/>
          <p:cNvCxnSpPr>
            <a:stCxn id="23" idx="3"/>
          </p:cNvCxnSpPr>
          <p:nvPr/>
        </p:nvCxnSpPr>
        <p:spPr>
          <a:xfrm flipV="1">
            <a:off x="2627022" y="2534434"/>
            <a:ext cx="19237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4550752" y="2534434"/>
            <a:ext cx="0" cy="7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7298730" y="4002625"/>
            <a:ext cx="0" cy="7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</p:cNvCxnSpPr>
          <p:nvPr/>
        </p:nvCxnSpPr>
        <p:spPr>
          <a:xfrm flipV="1">
            <a:off x="5375000" y="4002625"/>
            <a:ext cx="19237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1"/>
          </p:cNvCxnSpPr>
          <p:nvPr/>
        </p:nvCxnSpPr>
        <p:spPr>
          <a:xfrm flipH="1" flipV="1">
            <a:off x="4550752" y="5469465"/>
            <a:ext cx="1923730" cy="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2"/>
          </p:cNvCxnSpPr>
          <p:nvPr/>
        </p:nvCxnSpPr>
        <p:spPr>
          <a:xfrm flipV="1">
            <a:off x="4550752" y="4736721"/>
            <a:ext cx="0" cy="7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1"/>
          </p:cNvCxnSpPr>
          <p:nvPr/>
        </p:nvCxnSpPr>
        <p:spPr>
          <a:xfrm flipH="1" flipV="1">
            <a:off x="1802774" y="4001274"/>
            <a:ext cx="1923730" cy="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3" idx="2"/>
          </p:cNvCxnSpPr>
          <p:nvPr/>
        </p:nvCxnSpPr>
        <p:spPr>
          <a:xfrm flipV="1">
            <a:off x="1802773" y="3268530"/>
            <a:ext cx="1" cy="7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64639" y="2158038"/>
            <a:ext cx="266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1) Ficheiro XSD, Nome </a:t>
            </a:r>
            <a:r>
              <a:rPr lang="pt-PT" dirty="0" smtClean="0"/>
              <a:t>DSL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5507581" y="3628481"/>
            <a:ext cx="15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2) Ficheiro XSD</a:t>
            </a:r>
            <a:endParaRPr lang="pt-PT" dirty="0"/>
          </a:p>
        </p:txBody>
      </p:sp>
      <p:sp>
        <p:nvSpPr>
          <p:cNvPr id="36" name="Rectangle 35"/>
          <p:cNvSpPr/>
          <p:nvPr/>
        </p:nvSpPr>
        <p:spPr>
          <a:xfrm>
            <a:off x="3874860" y="5523681"/>
            <a:ext cx="2599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3) Lista de elementos X</a:t>
            </a:r>
            <a:r>
              <a:rPr lang="en-US" dirty="0" smtClean="0"/>
              <a:t>SD</a:t>
            </a:r>
            <a:endParaRPr lang="pt-PT" dirty="0"/>
          </a:p>
        </p:txBody>
      </p:sp>
      <p:sp>
        <p:nvSpPr>
          <p:cNvPr id="37" name="Rectangle 36"/>
          <p:cNvSpPr/>
          <p:nvPr/>
        </p:nvSpPr>
        <p:spPr>
          <a:xfrm>
            <a:off x="1824445" y="3995561"/>
            <a:ext cx="188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Classes geradas</a:t>
            </a:r>
            <a:endParaRPr lang="pt-PT" dirty="0"/>
          </a:p>
        </p:txBody>
      </p:sp>
      <p:sp>
        <p:nvSpPr>
          <p:cNvPr id="22" name="Marcador de Posição de Conteúdo 2"/>
          <p:cNvSpPr txBox="1">
            <a:spLocks/>
          </p:cNvSpPr>
          <p:nvPr/>
        </p:nvSpPr>
        <p:spPr>
          <a:xfrm>
            <a:off x="822961" y="990128"/>
            <a:ext cx="7586402" cy="5434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Geração de uma DSL Java.</a:t>
            </a:r>
          </a:p>
        </p:txBody>
      </p:sp>
    </p:spTree>
    <p:extLst>
      <p:ext uri="{BB962C8B-B14F-4D97-AF65-F5344CB8AC3E}">
        <p14:creationId xmlns:p14="http://schemas.microsoft.com/office/powerpoint/2010/main" val="306461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4" grpId="0"/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18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586402" cy="431200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Segurança.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Regras da linguagem.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Automatização + Reutilização.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>
                <a:solidFill>
                  <a:schemeClr val="tx1"/>
                </a:solidFill>
              </a:rPr>
              <a:t>Rapidez.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Evitar erro humano.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750" dirty="0" smtClean="0">
                <a:solidFill>
                  <a:schemeClr val="tx1"/>
                </a:solidFill>
              </a:rPr>
              <a:t> Intuitivo.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Transparente.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Objectivos - xmlet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0110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19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49"/>
            <a:ext cx="7767247" cy="23639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chemeClr val="tx1"/>
                </a:solidFill>
              </a:rPr>
              <a:t> Suporte completo à linguagem HTML.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chemeClr val="tx1"/>
                </a:solidFill>
              </a:rPr>
              <a:t> Desempenho.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chemeClr val="tx1"/>
                </a:solidFill>
              </a:rPr>
              <a:t> Manutenção.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chemeClr val="tx1"/>
                </a:solidFill>
              </a:rPr>
              <a:t> Templates definidos como funções.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Novo HtmlFlow – HtmlFlow + xmlet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61" y="3564080"/>
            <a:ext cx="6707657" cy="26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3336915" cy="431200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800" dirty="0" smtClean="0">
                <a:solidFill>
                  <a:schemeClr val="tx1"/>
                </a:solidFill>
              </a:rPr>
              <a:t>O que são?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pt-PT" sz="2800" dirty="0" smtClean="0">
                <a:solidFill>
                  <a:schemeClr val="tx1"/>
                </a:solidFill>
              </a:rPr>
              <a:t>Externas.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600" dirty="0">
                <a:solidFill>
                  <a:schemeClr val="tx1"/>
                </a:solidFill>
              </a:rPr>
              <a:t>XSD</a:t>
            </a:r>
            <a:r>
              <a:rPr lang="pt-PT" sz="26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2600" dirty="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Domain Specific Languages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04" y="3356154"/>
            <a:ext cx="6027351" cy="24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– MEIC - DISSERTAçÃO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20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1"/>
            <a:ext cx="7831642" cy="494307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Introdução.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 A motivação.</a:t>
            </a:r>
            <a:endParaRPr lang="pt-PT" sz="2350" dirty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chemeClr val="tx1"/>
                </a:solidFill>
              </a:rPr>
              <a:t>“(...) </a:t>
            </a:r>
            <a:r>
              <a:rPr lang="en-US" sz="2000" dirty="0" smtClean="0">
                <a:solidFill>
                  <a:schemeClr val="tx1"/>
                </a:solidFill>
              </a:rPr>
              <a:t>That's </a:t>
            </a:r>
            <a:r>
              <a:rPr lang="en-US" sz="2000" dirty="0">
                <a:solidFill>
                  <a:schemeClr val="tx1"/>
                </a:solidFill>
              </a:rPr>
              <a:t>about a thousand times faster than Apache </a:t>
            </a:r>
            <a:r>
              <a:rPr lang="en-US" sz="2000" dirty="0" smtClean="0">
                <a:solidFill>
                  <a:schemeClr val="tx1"/>
                </a:solidFill>
              </a:rPr>
              <a:t>Velocity.</a:t>
            </a:r>
            <a:r>
              <a:rPr lang="pt-PT" sz="2000" dirty="0" smtClean="0">
                <a:solidFill>
                  <a:schemeClr val="tx1"/>
                </a:solidFill>
              </a:rPr>
              <a:t>”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 Benchmarks utilizados.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150" dirty="0" smtClean="0">
                <a:solidFill>
                  <a:schemeClr val="tx1"/>
                </a:solidFill>
              </a:rPr>
              <a:t>Spring Benchmark.</a:t>
            </a:r>
          </a:p>
          <a:p>
            <a:pPr marL="201168" lvl="1" indent="0" algn="just">
              <a:lnSpc>
                <a:spcPct val="120000"/>
              </a:lnSpc>
              <a:buNone/>
            </a:pPr>
            <a:endParaRPr lang="pt-PT" sz="215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150" dirty="0" smtClean="0">
                <a:solidFill>
                  <a:schemeClr val="tx1"/>
                </a:solidFill>
              </a:rPr>
              <a:t>Template Benchmark.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Benchmarks</a:t>
            </a:r>
            <a:endParaRPr lang="pt-PT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1" y="3838987"/>
            <a:ext cx="8679475" cy="5705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2" y="4934926"/>
            <a:ext cx="8679475" cy="5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– MEIC - DISSERTAçÃO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21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1"/>
            <a:ext cx="7831642" cy="190365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Abordagem.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Fiabilidade</a:t>
            </a:r>
            <a:r>
              <a:rPr lang="pt-PT" sz="255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R</a:t>
            </a:r>
            <a:r>
              <a:rPr lang="pt-PT" sz="2550" dirty="0" smtClean="0">
                <a:solidFill>
                  <a:schemeClr val="tx1"/>
                </a:solidFill>
              </a:rPr>
              <a:t>esultados.</a:t>
            </a:r>
            <a:endParaRPr lang="pt-PT" sz="255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2550" dirty="0" smtClean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Benchmarks – Spring Benchmark - Resultados</a:t>
            </a:r>
          </a:p>
        </p:txBody>
      </p:sp>
    </p:spTree>
    <p:extLst>
      <p:ext uri="{BB962C8B-B14F-4D97-AF65-F5344CB8AC3E}">
        <p14:creationId xmlns:p14="http://schemas.microsoft.com/office/powerpoint/2010/main" val="20630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1" y="879003"/>
            <a:ext cx="8643677" cy="5421661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– MEIC - DISSERTAçÃO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22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Benchmarks – Spring Benchmark - Resultados</a:t>
            </a:r>
          </a:p>
        </p:txBody>
      </p:sp>
    </p:spTree>
    <p:extLst>
      <p:ext uri="{BB962C8B-B14F-4D97-AF65-F5344CB8AC3E}">
        <p14:creationId xmlns:p14="http://schemas.microsoft.com/office/powerpoint/2010/main" val="30498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– MEIC - DISSERTAçÃO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23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831642" cy="207108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Abordagem.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JMH</a:t>
            </a:r>
            <a:r>
              <a:rPr lang="pt-PT" sz="255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Resultados.</a:t>
            </a:r>
            <a:endParaRPr lang="pt-PT" sz="2550" dirty="0" smtClean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Benchmarks – </a:t>
            </a:r>
            <a:r>
              <a:rPr lang="pt-PT" sz="3600" dirty="0" smtClean="0"/>
              <a:t>Template Benchmark </a:t>
            </a:r>
            <a:r>
              <a:rPr lang="pt-PT" sz="3600" dirty="0"/>
              <a:t>- Resultados</a:t>
            </a:r>
          </a:p>
        </p:txBody>
      </p:sp>
    </p:spTree>
    <p:extLst>
      <p:ext uri="{BB962C8B-B14F-4D97-AF65-F5344CB8AC3E}">
        <p14:creationId xmlns:p14="http://schemas.microsoft.com/office/powerpoint/2010/main" val="29696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24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Benchmarks – Template Benchmark - Resultados</a:t>
            </a:r>
            <a:endParaRPr lang="pt-PT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30" y="719881"/>
            <a:ext cx="6840120" cy="53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6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25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Benchmarks – Template Benchmark - Resultados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44" y="719881"/>
            <a:ext cx="7109883" cy="55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26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Versatilidade – Android Visual Layouts</a:t>
            </a:r>
            <a:endParaRPr lang="pt-PT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73" y="1257300"/>
            <a:ext cx="2618371" cy="47583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7" y="1620966"/>
            <a:ext cx="6076555" cy="36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27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Versatilidade – Android Visual Layouts</a:t>
            </a:r>
            <a:endParaRPr lang="pt-PT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73" y="1257300"/>
            <a:ext cx="2618371" cy="4758386"/>
          </a:xfrm>
          <a:prstGeom prst="rect">
            <a:avLst/>
          </a:prstGeom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41776" y="1105031"/>
            <a:ext cx="5942281" cy="50629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Android android = </a:t>
            </a:r>
            <a:r>
              <a:rPr kumimoji="0" lang="pt-PT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new 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Android(androidObj -&gt; 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lang="pt-PT" sz="19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pt-PT" sz="19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androidObj.layout()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.linearLayout()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.attrLayoutWidth(</a:t>
            </a:r>
            <a:r>
              <a:rPr kumimoji="0" lang="pt-PT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"wrap_content"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.attrLayoutHeight(</a:t>
            </a:r>
            <a:r>
              <a:rPr kumimoji="0" lang="pt-PT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"wrap_content"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.attrGravity(EnumGravityLinearLayout.</a:t>
            </a:r>
            <a:r>
              <a:rPr kumimoji="0" lang="pt-PT" sz="1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CENTER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.textView()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.attrText(</a:t>
            </a:r>
            <a:r>
              <a:rPr kumimoji="0" lang="pt-PT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"Hello MEIC!"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.attrLayoutWidth(</a:t>
            </a:r>
            <a:r>
              <a:rPr kumimoji="0" lang="pt-PT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"wrap_content"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.attrLayoutHeight(</a:t>
            </a:r>
            <a:r>
              <a:rPr kumimoji="0" lang="pt-PT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"wrap_content"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.attrTextSize(</a:t>
            </a:r>
            <a:r>
              <a:rPr kumimoji="0" lang="pt-PT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"36sp"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.attrTextColor(</a:t>
            </a:r>
            <a:r>
              <a:rPr kumimoji="0" lang="pt-PT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"@android:color/black"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.attrBackground(</a:t>
            </a:r>
            <a:r>
              <a:rPr kumimoji="0" lang="pt-PT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"#ccddff"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.attrPadding(</a:t>
            </a:r>
            <a:r>
              <a:rPr kumimoji="0" lang="pt-PT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"20dp"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9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pt-PT" sz="19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.__()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.__());</a:t>
            </a:r>
            <a:b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String layout = android.getLayout();</a:t>
            </a:r>
            <a:endParaRPr kumimoji="0" lang="pt-PT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066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28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Versatilidade – Expressões Regulares</a:t>
            </a:r>
            <a:endParaRPr lang="pt-PT" sz="3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69378" y="1265442"/>
            <a:ext cx="620761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String toMatch = </a:t>
            </a:r>
            <a:r>
              <a:rPr kumimoji="0" lang="pt-PT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"regulares"</a:t>
            </a:r>
            <a:r>
              <a:rPr kumimoji="0" lang="pt-PT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</a:t>
            </a:r>
            <a:endParaRPr kumimoji="0" lang="pt-PT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0" y="1866619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Desafio: Obter todos os caracteres no intervalo de ‘a’ a ‘d’ ou no intervalo de ‘r’ a ‘z’. </a:t>
            </a:r>
            <a:endParaRPr lang="pt-PT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703628" y="2575612"/>
            <a:ext cx="373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dirty="0" smtClean="0"/>
              <a:t>Expressão regular: </a:t>
            </a:r>
          </a:p>
          <a:p>
            <a:pPr algn="ctr"/>
            <a:r>
              <a:rPr lang="pt-PT" sz="2200" dirty="0" smtClean="0"/>
              <a:t>[a-d]|[r-z]</a:t>
            </a:r>
            <a:endParaRPr lang="pt-PT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478953"/>
            <a:ext cx="914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dirty="0" smtClean="0"/>
              <a:t>Resultados: </a:t>
            </a:r>
          </a:p>
          <a:p>
            <a:pPr algn="ctr"/>
            <a:endParaRPr lang="pt-PT" sz="2200" dirty="0" smtClean="0"/>
          </a:p>
          <a:p>
            <a:pPr algn="ctr"/>
            <a:r>
              <a:rPr lang="pt-PT" sz="2200" dirty="0" smtClean="0"/>
              <a:t>r</a:t>
            </a:r>
          </a:p>
          <a:p>
            <a:pPr algn="ctr"/>
            <a:r>
              <a:rPr lang="pt-PT" sz="2200" dirty="0" smtClean="0"/>
              <a:t>u</a:t>
            </a:r>
          </a:p>
          <a:p>
            <a:pPr algn="ctr"/>
            <a:r>
              <a:rPr lang="pt-PT" sz="2200" dirty="0" smtClean="0"/>
              <a:t>a</a:t>
            </a:r>
          </a:p>
          <a:p>
            <a:pPr algn="ctr"/>
            <a:r>
              <a:rPr lang="pt-PT" sz="2200" dirty="0" smtClean="0"/>
              <a:t>r</a:t>
            </a:r>
          </a:p>
          <a:p>
            <a:pPr algn="ctr"/>
            <a:r>
              <a:rPr lang="pt-PT" sz="2200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513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3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29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Versatilidade – Expressões Regulares</a:t>
            </a:r>
            <a:endParaRPr lang="pt-PT" sz="3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69380" y="1035288"/>
            <a:ext cx="620761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String toMatch = 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"regulares"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;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Regex regex = 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new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Regex(expr -&gt;       </a:t>
            </a:r>
            <a:r>
              <a:rPr kumimoji="0" lang="pt-PT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expr.matchRegex()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.fromFirstUntilLast().attrFirst(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"a"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).attrLast(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"d"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.or()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pt-PT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.fromFirstUntilLast().attrFirst(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"r"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).attrLast(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"z"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List&lt;String&gt; result = regex.match(toMatch);</a:t>
            </a:r>
            <a:endParaRPr kumimoji="0" lang="pt-P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54" y="3714750"/>
            <a:ext cx="3861467" cy="218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3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3336915" cy="431200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800" dirty="0" smtClean="0">
                <a:solidFill>
                  <a:schemeClr val="tx1"/>
                </a:solidFill>
              </a:rPr>
              <a:t>O que são?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pt-PT" sz="2800" dirty="0" smtClean="0">
                <a:solidFill>
                  <a:schemeClr val="tx1"/>
                </a:solidFill>
              </a:rPr>
              <a:t>Externas.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600" dirty="0">
                <a:solidFill>
                  <a:schemeClr val="tx1"/>
                </a:solidFill>
              </a:rPr>
              <a:t>XSD.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600" dirty="0">
                <a:solidFill>
                  <a:schemeClr val="tx1"/>
                </a:solidFill>
              </a:rPr>
              <a:t>Expressões regulares</a:t>
            </a:r>
            <a:r>
              <a:rPr lang="pt-PT" sz="26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2600" dirty="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Domain Specific Languages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70" y="4715219"/>
            <a:ext cx="3305201" cy="4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4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30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586402" cy="276654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150" dirty="0" smtClean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O que é?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Mapeamento </a:t>
            </a:r>
            <a:r>
              <a:rPr lang="pt-PT" sz="2550" dirty="0">
                <a:solidFill>
                  <a:schemeClr val="tx1"/>
                </a:solidFill>
              </a:rPr>
              <a:t>de elementos.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Validação das regras do XSD.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Versatilidade – XsdParser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88349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31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0" y="1200151"/>
            <a:ext cx="8079740" cy="489155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HtmlFlow v3.0.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1500" dirty="0">
                <a:solidFill>
                  <a:schemeClr val="tx1"/>
                </a:solidFill>
              </a:rPr>
              <a:t> </a:t>
            </a:r>
            <a:endParaRPr lang="pt-PT" sz="15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Várias DSLs publicadas.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235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255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Sub-projectos com utilizações variadas.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800" dirty="0" smtClean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Conclusões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4" y="1767488"/>
            <a:ext cx="6264732" cy="430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4" y="2845836"/>
            <a:ext cx="6264731" cy="4668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4" y="3483373"/>
            <a:ext cx="6264731" cy="529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3" y="4834418"/>
            <a:ext cx="6264732" cy="4360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3" y="5307044"/>
            <a:ext cx="6142493" cy="3740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83" y="5751946"/>
            <a:ext cx="6142494" cy="3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2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32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Conclusões - Artigo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20" y="1094236"/>
            <a:ext cx="7099198" cy="42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41DC-4C8D-4CCE-B016-6348F6D45B05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33</a:t>
            </a:fld>
            <a:endParaRPr lang="pt-PT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072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Questões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83" y="2196347"/>
            <a:ext cx="5036634" cy="3306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912" y="1273017"/>
            <a:ext cx="7868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“Template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engines are a great way to build dynamic HTML pages, 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but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are you using the best template engine for your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purposes?” -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DZone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72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4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3336915" cy="378397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800" dirty="0" smtClean="0">
                <a:solidFill>
                  <a:schemeClr val="tx1"/>
                </a:solidFill>
              </a:rPr>
              <a:t>O que são?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pt-PT" sz="2800" dirty="0" smtClean="0">
                <a:solidFill>
                  <a:schemeClr val="tx1"/>
                </a:solidFill>
              </a:rPr>
              <a:t>Externas.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600" dirty="0">
                <a:solidFill>
                  <a:schemeClr val="tx1"/>
                </a:solidFill>
              </a:rPr>
              <a:t>XSD.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600" dirty="0">
                <a:solidFill>
                  <a:schemeClr val="tx1"/>
                </a:solidFill>
              </a:rPr>
              <a:t>Expressões regulares.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 Internas.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600" dirty="0">
                <a:solidFill>
                  <a:schemeClr val="tx1"/>
                </a:solidFill>
              </a:rPr>
              <a:t>LINQ</a:t>
            </a:r>
            <a:r>
              <a:rPr lang="pt-PT" sz="2600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t-PT" sz="2600" dirty="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Domain Specific Languages</a:t>
            </a:r>
            <a:endParaRPr lang="pt-PT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5507654"/>
            <a:ext cx="6852662" cy="7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5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Domain Specific </a:t>
            </a:r>
            <a:r>
              <a:rPr lang="pt-PT" sz="3600" dirty="0" smtClean="0"/>
              <a:t>Language Externa - </a:t>
            </a:r>
            <a:r>
              <a:rPr lang="pt-PT" sz="3600" dirty="0" smtClean="0"/>
              <a:t>HTML</a:t>
            </a:r>
            <a:endParaRPr lang="pt-PT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5574613" y="2546861"/>
            <a:ext cx="283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1E02EE"/>
                </a:solidFill>
              </a:rPr>
              <a:t>Componente Estática</a:t>
            </a:r>
            <a:endParaRPr lang="pt-PT" sz="2400" dirty="0">
              <a:solidFill>
                <a:srgbClr val="1E02E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4168" y="3359001"/>
            <a:ext cx="3035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33CC33"/>
                </a:solidFill>
              </a:rPr>
              <a:t>Componente Dinâmica</a:t>
            </a:r>
            <a:endParaRPr lang="pt-PT" sz="2400" dirty="0">
              <a:solidFill>
                <a:srgbClr val="33CC33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0" y="922705"/>
            <a:ext cx="3822402" cy="51487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85" y="2137851"/>
            <a:ext cx="3664725" cy="27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6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</a:t>
            </a:r>
            <a:endParaRPr lang="pt-PT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17431" y="3103808"/>
            <a:ext cx="173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Apache Velocity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1979776" y="1793562"/>
            <a:ext cx="94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ASP.NET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931187" y="1469753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Laravel Blade</a:t>
            </a:r>
            <a:endParaRPr lang="pt-PT" dirty="0"/>
          </a:p>
        </p:txBody>
      </p:sp>
      <p:sp>
        <p:nvSpPr>
          <p:cNvPr id="11" name="TextBox 10"/>
          <p:cNvSpPr txBox="1"/>
          <p:nvPr/>
        </p:nvSpPr>
        <p:spPr>
          <a:xfrm>
            <a:off x="2337725" y="2404291"/>
            <a:ext cx="197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CodeCharge Studio</a:t>
            </a:r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5284631" y="2897161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ColdFusion</a:t>
            </a:r>
            <a:endParaRPr lang="pt-PT" dirty="0"/>
          </a:p>
        </p:txBody>
      </p:sp>
      <p:sp>
        <p:nvSpPr>
          <p:cNvPr id="13" name="TextBox 12"/>
          <p:cNvSpPr txBox="1"/>
          <p:nvPr/>
        </p:nvSpPr>
        <p:spPr>
          <a:xfrm>
            <a:off x="6023627" y="3913174"/>
            <a:ext cx="65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CTPP</a:t>
            </a:r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4274341" y="184546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Django</a:t>
            </a:r>
            <a:endParaRPr lang="pt-PT" dirty="0"/>
          </a:p>
        </p:txBody>
      </p:sp>
      <p:sp>
        <p:nvSpPr>
          <p:cNvPr id="15" name="TextBox 14"/>
          <p:cNvSpPr txBox="1"/>
          <p:nvPr/>
        </p:nvSpPr>
        <p:spPr>
          <a:xfrm>
            <a:off x="1110348" y="3808176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FreeMarker</a:t>
            </a:r>
            <a:endParaRPr lang="pt-PT" dirty="0"/>
          </a:p>
        </p:txBody>
      </p:sp>
      <p:sp>
        <p:nvSpPr>
          <p:cNvPr id="16" name="TextBox 15"/>
          <p:cNvSpPr txBox="1"/>
          <p:nvPr/>
        </p:nvSpPr>
        <p:spPr>
          <a:xfrm>
            <a:off x="2962195" y="3437696"/>
            <a:ext cx="77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eRuby</a:t>
            </a:r>
            <a:endParaRPr lang="pt-PT" dirty="0"/>
          </a:p>
        </p:txBody>
      </p:sp>
      <p:sp>
        <p:nvSpPr>
          <p:cNvPr id="17" name="TextBox 16"/>
          <p:cNvSpPr txBox="1"/>
          <p:nvPr/>
        </p:nvSpPr>
        <p:spPr>
          <a:xfrm>
            <a:off x="3326008" y="38642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Genshi</a:t>
            </a:r>
            <a:endParaRPr lang="pt-PT" dirty="0"/>
          </a:p>
        </p:txBody>
      </p:sp>
      <p:sp>
        <p:nvSpPr>
          <p:cNvPr id="18" name="TextBox 17"/>
          <p:cNvSpPr txBox="1"/>
          <p:nvPr/>
        </p:nvSpPr>
        <p:spPr>
          <a:xfrm>
            <a:off x="5486525" y="5071020"/>
            <a:ext cx="14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Go Templates</a:t>
            </a:r>
            <a:endParaRPr lang="pt-PT" dirty="0"/>
          </a:p>
        </p:txBody>
      </p:sp>
      <p:sp>
        <p:nvSpPr>
          <p:cNvPr id="19" name="TextBox 18"/>
          <p:cNvSpPr txBox="1"/>
          <p:nvPr/>
        </p:nvSpPr>
        <p:spPr>
          <a:xfrm>
            <a:off x="1471270" y="461555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Haml</a:t>
            </a:r>
            <a:endParaRPr lang="pt-PT" dirty="0"/>
          </a:p>
        </p:txBody>
      </p:sp>
      <p:sp>
        <p:nvSpPr>
          <p:cNvPr id="20" name="TextBox 19"/>
          <p:cNvSpPr txBox="1"/>
          <p:nvPr/>
        </p:nvSpPr>
        <p:spPr>
          <a:xfrm>
            <a:off x="2846231" y="4932608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H</a:t>
            </a:r>
            <a:r>
              <a:rPr lang="pt-PT" dirty="0" smtClean="0"/>
              <a:t>amlets</a:t>
            </a:r>
            <a:endParaRPr lang="pt-PT" dirty="0"/>
          </a:p>
        </p:txBody>
      </p:sp>
      <p:sp>
        <p:nvSpPr>
          <p:cNvPr id="21" name="TextBox 20"/>
          <p:cNvSpPr txBox="1"/>
          <p:nvPr/>
        </p:nvSpPr>
        <p:spPr>
          <a:xfrm>
            <a:off x="583216" y="2410667"/>
            <a:ext cx="116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Thymeleaf</a:t>
            </a:r>
            <a:endParaRPr lang="pt-PT" dirty="0"/>
          </a:p>
        </p:txBody>
      </p:sp>
      <p:sp>
        <p:nvSpPr>
          <p:cNvPr id="22" name="TextBox 21"/>
          <p:cNvSpPr txBox="1"/>
          <p:nvPr/>
        </p:nvSpPr>
        <p:spPr>
          <a:xfrm>
            <a:off x="3116525" y="130499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Smarty</a:t>
            </a:r>
            <a:endParaRPr lang="pt-PT" dirty="0"/>
          </a:p>
        </p:txBody>
      </p:sp>
      <p:sp>
        <p:nvSpPr>
          <p:cNvPr id="23" name="TextBox 22"/>
          <p:cNvSpPr txBox="1"/>
          <p:nvPr/>
        </p:nvSpPr>
        <p:spPr>
          <a:xfrm>
            <a:off x="7122852" y="4441028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Razor</a:t>
            </a:r>
            <a:endParaRPr lang="pt-PT" dirty="0"/>
          </a:p>
        </p:txBody>
      </p:sp>
      <p:sp>
        <p:nvSpPr>
          <p:cNvPr id="24" name="TextBox 23"/>
          <p:cNvSpPr txBox="1"/>
          <p:nvPr/>
        </p:nvSpPr>
        <p:spPr>
          <a:xfrm>
            <a:off x="6839762" y="221962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PHP</a:t>
            </a:r>
            <a:endParaRPr lang="pt-PT" dirty="0"/>
          </a:p>
        </p:txBody>
      </p:sp>
      <p:sp>
        <p:nvSpPr>
          <p:cNvPr id="25" name="TextBox 24"/>
          <p:cNvSpPr txBox="1"/>
          <p:nvPr/>
        </p:nvSpPr>
        <p:spPr>
          <a:xfrm>
            <a:off x="5893932" y="1192754"/>
            <a:ext cx="22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Open Power Template</a:t>
            </a:r>
            <a:endParaRPr lang="pt-PT" dirty="0"/>
          </a:p>
        </p:txBody>
      </p:sp>
      <p:sp>
        <p:nvSpPr>
          <p:cNvPr id="26" name="TextBox 25"/>
          <p:cNvSpPr txBox="1"/>
          <p:nvPr/>
        </p:nvSpPr>
        <p:spPr>
          <a:xfrm>
            <a:off x="1566539" y="5365308"/>
            <a:ext cx="111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Mustache</a:t>
            </a:r>
            <a:endParaRPr lang="pt-PT" dirty="0"/>
          </a:p>
        </p:txBody>
      </p:sp>
      <p:sp>
        <p:nvSpPr>
          <p:cNvPr id="27" name="TextBox 26"/>
          <p:cNvSpPr txBox="1"/>
          <p:nvPr/>
        </p:nvSpPr>
        <p:spPr>
          <a:xfrm>
            <a:off x="7405943" y="319167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Kid</a:t>
            </a:r>
            <a:endParaRPr lang="pt-PT" dirty="0"/>
          </a:p>
        </p:txBody>
      </p:sp>
      <p:sp>
        <p:nvSpPr>
          <p:cNvPr id="28" name="TextBox 27"/>
          <p:cNvSpPr txBox="1"/>
          <p:nvPr/>
        </p:nvSpPr>
        <p:spPr>
          <a:xfrm>
            <a:off x="4704231" y="44410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Jinja</a:t>
            </a:r>
            <a:endParaRPr lang="pt-PT" dirty="0"/>
          </a:p>
        </p:txBody>
      </p:sp>
      <p:sp>
        <p:nvSpPr>
          <p:cNvPr id="29" name="TextBox 28"/>
          <p:cNvSpPr txBox="1"/>
          <p:nvPr/>
        </p:nvSpPr>
        <p:spPr>
          <a:xfrm>
            <a:off x="5486525" y="194719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JSP</a:t>
            </a:r>
            <a:endParaRPr lang="pt-PT" dirty="0"/>
          </a:p>
        </p:txBody>
      </p:sp>
      <p:sp>
        <p:nvSpPr>
          <p:cNvPr id="31" name="TextBox 30"/>
          <p:cNvSpPr txBox="1"/>
          <p:nvPr/>
        </p:nvSpPr>
        <p:spPr>
          <a:xfrm>
            <a:off x="9783" y="5149540"/>
            <a:ext cx="13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vlibTemplate</a:t>
            </a:r>
            <a:endParaRPr lang="pt-PT" dirty="0"/>
          </a:p>
        </p:txBody>
      </p:sp>
      <p:sp>
        <p:nvSpPr>
          <p:cNvPr id="32" name="TextBox 31"/>
          <p:cNvSpPr txBox="1"/>
          <p:nvPr/>
        </p:nvSpPr>
        <p:spPr>
          <a:xfrm>
            <a:off x="7221020" y="5556899"/>
            <a:ext cx="12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WebMarco</a:t>
            </a:r>
            <a:endParaRPr lang="pt-PT" dirty="0"/>
          </a:p>
        </p:txBody>
      </p:sp>
      <p:sp>
        <p:nvSpPr>
          <p:cNvPr id="33" name="TextBox 32"/>
          <p:cNvSpPr txBox="1"/>
          <p:nvPr/>
        </p:nvSpPr>
        <p:spPr>
          <a:xfrm>
            <a:off x="4540134" y="3402610"/>
            <a:ext cx="61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Twig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824321" y="5546955"/>
            <a:ext cx="12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Handlebars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141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25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75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75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25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75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125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0"/>
                            </p:stCondLst>
                            <p:childTnLst>
                              <p:par>
                                <p:cTn id="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3750"/>
                            </p:stCondLst>
                            <p:childTnLst>
                              <p:par>
                                <p:cTn id="1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625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8750"/>
                            </p:stCondLst>
                            <p:childTnLst>
                              <p:par>
                                <p:cTn id="1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250"/>
                            </p:stCondLst>
                            <p:childTnLst>
                              <p:par>
                                <p:cTn id="1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7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49"/>
            <a:ext cx="4650560" cy="3052361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Segurança.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Documentos bem formados.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Validação das regras do HTML.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Validação de objectos de contexto.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7730"/>
            <a:ext cx="9144000" cy="3721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- Problemas</a:t>
            </a:r>
            <a:endParaRPr lang="pt-PT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73" y="1188823"/>
            <a:ext cx="1657581" cy="1095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73" y="2629498"/>
            <a:ext cx="2195052" cy="960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6" y="4193968"/>
            <a:ext cx="286742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8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49"/>
            <a:ext cx="4650560" cy="474989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Segurança.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Documentos bem formados.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Validação das regras do HTML.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Validação de objectos de contexto.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Desempenho.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7730"/>
            <a:ext cx="9144000" cy="3721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- Problemas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38" y="120014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22/11/2018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9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49"/>
            <a:ext cx="4650560" cy="474989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Segurança.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Documentos bem formados.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Validação das regras do HTML.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 smtClean="0">
                <a:solidFill>
                  <a:schemeClr val="tx1"/>
                </a:solidFill>
              </a:rPr>
              <a:t>Validação de objectos de contexto.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Desempenho.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Flexibilidade.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7730"/>
            <a:ext cx="9144000" cy="3721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Template Engines - Problemas</a:t>
            </a:r>
            <a:endParaRPr lang="pt-PT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62" y="4264232"/>
            <a:ext cx="2446093" cy="1140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07" y="2133189"/>
            <a:ext cx="3271375" cy="1288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9776" y="1467232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If/Else:</a:t>
            </a:r>
            <a:endParaRPr lang="pt-PT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19444" y="3718256"/>
            <a:ext cx="672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For: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7543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4243</TotalTime>
  <Words>948</Words>
  <Application>Microsoft Office PowerPoint</Application>
  <PresentationFormat>On-screen Show (4:3)</PresentationFormat>
  <Paragraphs>324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MOTHERFUCKING PLAzA</dc:title>
  <dc:creator>Daniel Silva</dc:creator>
  <cp:lastModifiedBy>LuisDuarte</cp:lastModifiedBy>
  <cp:revision>180</cp:revision>
  <dcterms:created xsi:type="dcterms:W3CDTF">2016-10-02T19:50:47Z</dcterms:created>
  <dcterms:modified xsi:type="dcterms:W3CDTF">2018-11-22T16:55:38Z</dcterms:modified>
</cp:coreProperties>
</file>