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Duarte" initials="L" lastIdx="1" clrIdx="0">
    <p:extLst>
      <p:ext uri="{19B8F6BF-5375-455C-9EA6-DF929625EA0E}">
        <p15:presenceInfo xmlns:p15="http://schemas.microsoft.com/office/powerpoint/2012/main" userId="LuisDuar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2EE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76840" autoAdjust="0"/>
  </p:normalViewPr>
  <p:slideViewPr>
    <p:cSldViewPr snapToGrid="0">
      <p:cViewPr varScale="1">
        <p:scale>
          <a:sx n="74" d="100"/>
          <a:sy n="74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AC99-B54B-4243-BDC0-CE96B1189D96}" type="datetimeFigureOut">
              <a:rPr lang="pt-PT" smtClean="0"/>
              <a:t>19/07/2018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0C243-139C-49A3-A67A-CF847AABD89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957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4567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47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82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841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97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92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282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94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1077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0C243-139C-49A3-A67A-CF847AABD89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171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6904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479830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29088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282977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5978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8950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729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3127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3338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74067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57757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74D657-469B-4F9D-9121-D8C270DBE45F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ADEETC - LEIC - Projeto e Seminário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3FA123-0AE2-4D23-B8F1-83B372B3E5C5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" y="247259"/>
            <a:ext cx="1649858" cy="535884"/>
          </a:xfrm>
          <a:prstGeom prst="rect">
            <a:avLst/>
          </a:prstGeom>
        </p:spPr>
      </p:pic>
      <p:sp>
        <p:nvSpPr>
          <p:cNvPr id="6" name="Título 6"/>
          <p:cNvSpPr txBox="1">
            <a:spLocks/>
          </p:cNvSpPr>
          <p:nvPr/>
        </p:nvSpPr>
        <p:spPr>
          <a:xfrm>
            <a:off x="3420003" y="2191307"/>
            <a:ext cx="5161847" cy="121605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Automatic generation of a Java API </a:t>
            </a:r>
          </a:p>
          <a:p>
            <a:r>
              <a:rPr lang="en-US" sz="3600" b="1" dirty="0"/>
              <a:t>based on XML Schema</a:t>
            </a:r>
            <a:r>
              <a:rPr lang="en-US" sz="3600" dirty="0"/>
              <a:t> </a:t>
            </a:r>
            <a:endParaRPr lang="pt-PT" sz="3600" b="1" dirty="0">
              <a:solidFill>
                <a:srgbClr val="969696"/>
              </a:solidFill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646298" y="4706799"/>
            <a:ext cx="1703906" cy="660410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endParaRPr lang="pt-PT" sz="135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1CB2-EA48-412B-89CD-DF9F1717CFD1}" type="datetime1">
              <a:rPr lang="pt-PT" smtClean="0"/>
              <a:t>19/07/2018</a:t>
            </a:fld>
            <a:endParaRPr lang="pt-PT" dirty="0"/>
          </a:p>
        </p:txBody>
      </p:sp>
      <p:sp>
        <p:nvSpPr>
          <p:cNvPr id="10" name="Marcador de Posição do Rodapé 1"/>
          <p:cNvSpPr>
            <a:spLocks noGrp="1"/>
          </p:cNvSpPr>
          <p:nvPr>
            <p:ph type="ftr" sz="quarter" idx="11"/>
          </p:nvPr>
        </p:nvSpPr>
        <p:spPr>
          <a:xfrm>
            <a:off x="1750423" y="426048"/>
            <a:ext cx="7393577" cy="357095"/>
          </a:xfrm>
          <a:prstGeom prst="rect">
            <a:avLst/>
          </a:prstGeom>
        </p:spPr>
        <p:txBody>
          <a:bodyPr/>
          <a:lstStyle/>
          <a:p>
            <a:r>
              <a:rPr lang="pt-PT" sz="1350" dirty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pt-PT" sz="1350" dirty="0">
                <a:solidFill>
                  <a:schemeClr val="tx1"/>
                </a:solidFill>
              </a:rPr>
              <a:t>MESTRADO em Engenharia Informática e de Computadores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</a:t>
            </a:fld>
            <a:endParaRPr lang="pt-PT"/>
          </a:p>
        </p:txBody>
      </p:sp>
      <p:sp>
        <p:nvSpPr>
          <p:cNvPr id="12" name="TextBox 4"/>
          <p:cNvSpPr txBox="1"/>
          <p:nvPr/>
        </p:nvSpPr>
        <p:spPr>
          <a:xfrm>
            <a:off x="3012010" y="4582845"/>
            <a:ext cx="3122359" cy="294651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r>
              <a:rPr lang="pt-PT" sz="2000" dirty="0" smtClean="0"/>
              <a:t>Autor : 39378 </a:t>
            </a:r>
            <a:r>
              <a:rPr lang="pt-PT" sz="2000" dirty="0"/>
              <a:t>– Luís Duarte</a:t>
            </a:r>
          </a:p>
          <a:p>
            <a:pPr algn="l"/>
            <a:endParaRPr lang="pt-PT" sz="2000" dirty="0"/>
          </a:p>
        </p:txBody>
      </p:sp>
      <p:sp>
        <p:nvSpPr>
          <p:cNvPr id="13" name="TextBox 4"/>
          <p:cNvSpPr txBox="1"/>
          <p:nvPr/>
        </p:nvSpPr>
        <p:spPr>
          <a:xfrm>
            <a:off x="1897553" y="5276459"/>
            <a:ext cx="6019800" cy="294651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r>
              <a:rPr lang="pt-PT" sz="2000" dirty="0" smtClean="0"/>
              <a:t>Orientador: </a:t>
            </a:r>
            <a:r>
              <a:rPr lang="pt-PT" sz="2000" dirty="0"/>
              <a:t>Fernando Miguel Gamboa de Carvalho </a:t>
            </a:r>
          </a:p>
          <a:p>
            <a:pPr algn="l"/>
            <a:endParaRPr lang="pt-PT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0" y="1479863"/>
            <a:ext cx="2930783" cy="279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41DC-4C8D-4CCE-B016-6348F6D45B05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10</a:t>
            </a:fld>
            <a:endParaRPr lang="pt-PT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1104969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Questões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90738"/>
            <a:ext cx="40767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2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3573463" cy="227329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550" dirty="0">
                <a:solidFill>
                  <a:schemeClr val="tx1"/>
                </a:solidFill>
              </a:rPr>
              <a:t>O que </a:t>
            </a:r>
            <a:r>
              <a:rPr lang="pt-PT" sz="2550" dirty="0" smtClean="0">
                <a:solidFill>
                  <a:schemeClr val="tx1"/>
                </a:solidFill>
              </a:rPr>
              <a:t>são?</a:t>
            </a:r>
            <a:endParaRPr lang="pt-PT" sz="2550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>
                <a:solidFill>
                  <a:schemeClr val="tx1"/>
                </a:solidFill>
              </a:rPr>
              <a:t>Componente </a:t>
            </a:r>
            <a:r>
              <a:rPr lang="pt-PT" sz="1950" dirty="0">
                <a:solidFill>
                  <a:srgbClr val="1E02EE"/>
                </a:solidFill>
              </a:rPr>
              <a:t>Estática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1950" dirty="0">
                <a:solidFill>
                  <a:schemeClr val="tx1"/>
                </a:solidFill>
              </a:rPr>
              <a:t>Componente </a:t>
            </a:r>
            <a:r>
              <a:rPr lang="pt-PT" sz="1950" dirty="0">
                <a:solidFill>
                  <a:srgbClr val="00CC00"/>
                </a:solidFill>
              </a:rPr>
              <a:t>Dinâmica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Exemplo</a:t>
            </a:r>
            <a:endParaRPr lang="pt-PT" sz="255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Vistas Dinâmicas</a:t>
            </a:r>
            <a:endParaRPr lang="pt-PT" sz="3600" dirty="0"/>
          </a:p>
        </p:txBody>
      </p:sp>
      <p:sp>
        <p:nvSpPr>
          <p:cNvPr id="2" name="Rectangle 1"/>
          <p:cNvSpPr/>
          <p:nvPr/>
        </p:nvSpPr>
        <p:spPr>
          <a:xfrm>
            <a:off x="4396424" y="155890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solidFill>
                  <a:srgbClr val="1E02EE"/>
                </a:solidFill>
              </a:rPr>
              <a:t>&lt;html&gt;</a:t>
            </a:r>
          </a:p>
          <a:p>
            <a:r>
              <a:rPr lang="pt-PT" dirty="0">
                <a:solidFill>
                  <a:srgbClr val="1E02EE"/>
                </a:solidFill>
              </a:rPr>
              <a:t>      &lt;body&gt;</a:t>
            </a:r>
          </a:p>
          <a:p>
            <a:r>
              <a:rPr lang="pt-PT" dirty="0" smtClean="0">
                <a:solidFill>
                  <a:srgbClr val="1E02EE"/>
                </a:solidFill>
              </a:rPr>
              <a:t>            &lt;ul&gt;</a:t>
            </a:r>
            <a:r>
              <a:rPr lang="pt-PT" dirty="0" smtClean="0">
                <a:solidFill>
                  <a:srgbClr val="00CC00"/>
                </a:solidFill>
              </a:rPr>
              <a:t>	</a:t>
            </a:r>
            <a:r>
              <a:rPr lang="pt-PT" dirty="0">
                <a:solidFill>
                  <a:srgbClr val="00CC00"/>
                </a:solidFill>
              </a:rPr>
              <a:t>	 </a:t>
            </a:r>
            <a:r>
              <a:rPr lang="pt-PT" dirty="0" smtClean="0">
                <a:solidFill>
                  <a:srgbClr val="00CC00"/>
                </a:solidFill>
              </a:rPr>
              <a:t>    </a:t>
            </a:r>
          </a:p>
          <a:p>
            <a:r>
              <a:rPr lang="pt-PT" dirty="0" smtClean="0">
                <a:solidFill>
                  <a:srgbClr val="00CC00"/>
                </a:solidFill>
              </a:rPr>
              <a:t>                  {{#student}}</a:t>
            </a:r>
          </a:p>
          <a:p>
            <a:r>
              <a:rPr lang="pt-PT" dirty="0">
                <a:solidFill>
                  <a:srgbClr val="00CC00"/>
                </a:solidFill>
              </a:rPr>
              <a:t> </a:t>
            </a:r>
            <a:r>
              <a:rPr lang="pt-PT" dirty="0" smtClean="0">
                <a:solidFill>
                  <a:srgbClr val="00CC00"/>
                </a:solidFill>
              </a:rPr>
              <a:t>                       &lt;li&gt;</a:t>
            </a:r>
          </a:p>
          <a:p>
            <a:r>
              <a:rPr lang="pt-PT" dirty="0">
                <a:solidFill>
                  <a:srgbClr val="00CC00"/>
                </a:solidFill>
              </a:rPr>
              <a:t> </a:t>
            </a:r>
            <a:r>
              <a:rPr lang="pt-PT" dirty="0" smtClean="0">
                <a:solidFill>
                  <a:srgbClr val="00CC00"/>
                </a:solidFill>
              </a:rPr>
              <a:t>                             {{number}}</a:t>
            </a:r>
          </a:p>
          <a:p>
            <a:r>
              <a:rPr lang="pt-PT" dirty="0">
                <a:solidFill>
                  <a:srgbClr val="00CC00"/>
                </a:solidFill>
              </a:rPr>
              <a:t> </a:t>
            </a:r>
            <a:r>
              <a:rPr lang="pt-PT" dirty="0" smtClean="0">
                <a:solidFill>
                  <a:srgbClr val="00CC00"/>
                </a:solidFill>
              </a:rPr>
              <a:t>                       &lt;/li&gt;</a:t>
            </a:r>
          </a:p>
          <a:p>
            <a:r>
              <a:rPr lang="pt-PT" dirty="0" smtClean="0">
                <a:solidFill>
                  <a:srgbClr val="00CC00"/>
                </a:solidFill>
              </a:rPr>
              <a:t>                        &lt;</a:t>
            </a:r>
            <a:r>
              <a:rPr lang="pt-PT" dirty="0">
                <a:solidFill>
                  <a:srgbClr val="00CC00"/>
                </a:solidFill>
              </a:rPr>
              <a:t>li&gt;</a:t>
            </a:r>
          </a:p>
          <a:p>
            <a:r>
              <a:rPr lang="pt-PT" dirty="0">
                <a:solidFill>
                  <a:srgbClr val="00CC00"/>
                </a:solidFill>
              </a:rPr>
              <a:t>                              </a:t>
            </a:r>
            <a:r>
              <a:rPr lang="pt-PT" dirty="0" smtClean="0">
                <a:solidFill>
                  <a:srgbClr val="00CC00"/>
                </a:solidFill>
              </a:rPr>
              <a:t>{{name}}</a:t>
            </a:r>
            <a:endParaRPr lang="pt-PT" dirty="0">
              <a:solidFill>
                <a:srgbClr val="00CC00"/>
              </a:solidFill>
            </a:endParaRPr>
          </a:p>
          <a:p>
            <a:r>
              <a:rPr lang="pt-PT" dirty="0">
                <a:solidFill>
                  <a:srgbClr val="00CC00"/>
                </a:solidFill>
              </a:rPr>
              <a:t>                        &lt;/li&gt;</a:t>
            </a:r>
          </a:p>
          <a:p>
            <a:r>
              <a:rPr lang="pt-PT" dirty="0" smtClean="0">
                <a:solidFill>
                  <a:srgbClr val="00CC00"/>
                </a:solidFill>
              </a:rPr>
              <a:t>                  {{/student</a:t>
            </a:r>
            <a:r>
              <a:rPr lang="pt-PT" dirty="0">
                <a:solidFill>
                  <a:srgbClr val="00CC00"/>
                </a:solidFill>
              </a:rPr>
              <a:t>}}</a:t>
            </a:r>
          </a:p>
          <a:p>
            <a:r>
              <a:rPr lang="pt-PT" dirty="0" smtClean="0">
                <a:solidFill>
                  <a:srgbClr val="1E02EE"/>
                </a:solidFill>
              </a:rPr>
              <a:t>            &lt;/ul&gt;</a:t>
            </a:r>
          </a:p>
          <a:p>
            <a:r>
              <a:rPr lang="pt-PT" dirty="0" smtClean="0">
                <a:solidFill>
                  <a:srgbClr val="1E02EE"/>
                </a:solidFill>
              </a:rPr>
              <a:t>      &lt;/</a:t>
            </a:r>
            <a:r>
              <a:rPr lang="pt-PT" dirty="0">
                <a:solidFill>
                  <a:srgbClr val="1E02EE"/>
                </a:solidFill>
              </a:rPr>
              <a:t>body&gt;</a:t>
            </a:r>
          </a:p>
          <a:p>
            <a:r>
              <a:rPr lang="pt-PT" dirty="0">
                <a:solidFill>
                  <a:srgbClr val="1E02EE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466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3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1" y="1200150"/>
            <a:ext cx="7831642" cy="125971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O que são?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</a:t>
            </a:r>
            <a:r>
              <a:rPr lang="pt-PT" sz="2550" dirty="0">
                <a:solidFill>
                  <a:schemeClr val="tx1"/>
                </a:solidFill>
              </a:rPr>
              <a:t>Como </a:t>
            </a:r>
            <a:r>
              <a:rPr lang="pt-PT" sz="2550" dirty="0" smtClean="0">
                <a:solidFill>
                  <a:schemeClr val="tx1"/>
                </a:solidFill>
              </a:rPr>
              <a:t>funcionam?</a:t>
            </a:r>
            <a:endParaRPr lang="pt-PT" sz="2550" dirty="0">
              <a:solidFill>
                <a:schemeClr val="tx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Template Engines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392" y="2588827"/>
            <a:ext cx="1793875" cy="57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: Student         </a:t>
            </a:r>
            <a:endParaRPr lang="pt-PT" dirty="0"/>
          </a:p>
        </p:txBody>
      </p:sp>
      <p:sp>
        <p:nvSpPr>
          <p:cNvPr id="11" name="Rectangle 10"/>
          <p:cNvSpPr/>
          <p:nvPr/>
        </p:nvSpPr>
        <p:spPr>
          <a:xfrm>
            <a:off x="648392" y="3166678"/>
            <a:ext cx="1793875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number : 39378</a:t>
            </a:r>
          </a:p>
          <a:p>
            <a:pPr algn="ctr"/>
            <a:r>
              <a:rPr lang="pt-PT" dirty="0" smtClean="0"/>
              <a:t>name     : “Luis” </a:t>
            </a:r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584659" y="4358543"/>
            <a:ext cx="2330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&lt;ul&gt;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{{#student}}</a:t>
            </a:r>
          </a:p>
          <a:p>
            <a:r>
              <a:rPr lang="pt-PT" sz="1600" dirty="0" smtClean="0"/>
              <a:t>      &lt;li&gt; {{number}} &lt;/li&gt;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&lt;li&gt; {{name}}  &lt;/li&gt;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{{/student}}</a:t>
            </a:r>
            <a:endParaRPr lang="pt-PT" sz="1600" dirty="0"/>
          </a:p>
          <a:p>
            <a:r>
              <a:rPr lang="pt-PT" sz="1600" dirty="0" smtClean="0"/>
              <a:t>&lt;/ul&gt;</a:t>
            </a:r>
            <a:endParaRPr lang="pt-PT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529731" y="3081506"/>
            <a:ext cx="1939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&lt;ul&gt;</a:t>
            </a:r>
          </a:p>
          <a:p>
            <a:r>
              <a:rPr lang="pt-PT" sz="1600" dirty="0" smtClean="0"/>
              <a:t>      &lt;li&gt;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      39378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&lt;/li&gt;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&lt;li&gt;</a:t>
            </a:r>
          </a:p>
          <a:p>
            <a:r>
              <a:rPr lang="pt-PT" sz="1600" dirty="0"/>
              <a:t> </a:t>
            </a:r>
            <a:r>
              <a:rPr lang="pt-PT" sz="1600" dirty="0" smtClean="0"/>
              <a:t>           Luis</a:t>
            </a:r>
            <a:endParaRPr lang="pt-PT" sz="1600" dirty="0"/>
          </a:p>
          <a:p>
            <a:r>
              <a:rPr lang="pt-PT" sz="1600" dirty="0"/>
              <a:t>      </a:t>
            </a:r>
            <a:r>
              <a:rPr lang="pt-PT" sz="1600" dirty="0" smtClean="0"/>
              <a:t>&lt;/li&gt;</a:t>
            </a:r>
          </a:p>
          <a:p>
            <a:r>
              <a:rPr lang="pt-PT" sz="1600" dirty="0" smtClean="0"/>
              <a:t>&lt;/ul&gt;</a:t>
            </a:r>
            <a:endParaRPr lang="pt-PT" sz="1600" dirty="0"/>
          </a:p>
        </p:txBody>
      </p:sp>
      <p:sp>
        <p:nvSpPr>
          <p:cNvPr id="14" name="Plus 13"/>
          <p:cNvSpPr/>
          <p:nvPr/>
        </p:nvSpPr>
        <p:spPr>
          <a:xfrm>
            <a:off x="1269165" y="3822784"/>
            <a:ext cx="552327" cy="5795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8" y="3240899"/>
            <a:ext cx="1448002" cy="174331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2590700" y="3994406"/>
            <a:ext cx="1009271" cy="40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ight Arrow 17"/>
          <p:cNvSpPr/>
          <p:nvPr/>
        </p:nvSpPr>
        <p:spPr>
          <a:xfrm>
            <a:off x="5435758" y="3994405"/>
            <a:ext cx="1009271" cy="40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1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4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0" y="1200150"/>
            <a:ext cx="7586403" cy="286957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150" dirty="0" smtClean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Falta de verificação das regras da linguagem</a:t>
            </a:r>
            <a:endParaRPr lang="pt-PT" sz="255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Fraco desempenho</a:t>
            </a:r>
            <a:endParaRPr lang="pt-PT" sz="255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Fornece pouca flexibilidade na definição de templates</a:t>
            </a:r>
            <a:endParaRPr lang="pt-PT" sz="255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Aumenta a complexidade adicionando mais semânticas</a:t>
            </a:r>
            <a:endParaRPr lang="pt-PT" sz="255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Template </a:t>
            </a:r>
            <a:r>
              <a:rPr lang="pt-PT" sz="3600" dirty="0" smtClean="0"/>
              <a:t>Engines - Problemas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761868"/>
            <a:ext cx="1161603" cy="1340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7" y="4524852"/>
            <a:ext cx="1154654" cy="1154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55" y="3544909"/>
            <a:ext cx="1424387" cy="14243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30" y="4969296"/>
            <a:ext cx="1251910" cy="1251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40" y="3544909"/>
            <a:ext cx="1019665" cy="1645468"/>
          </a:xfrm>
          <a:prstGeom prst="rect">
            <a:avLst/>
          </a:prstGeom>
        </p:spPr>
      </p:pic>
      <p:sp>
        <p:nvSpPr>
          <p:cNvPr id="12" name="Plus 11"/>
          <p:cNvSpPr/>
          <p:nvPr/>
        </p:nvSpPr>
        <p:spPr>
          <a:xfrm>
            <a:off x="6736226" y="3959093"/>
            <a:ext cx="682580" cy="7598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3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5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4573189" y="893672"/>
            <a:ext cx="3836173" cy="34163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Html&lt;Html&gt; html = new Html&lt;&gt;();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smtClean="0"/>
              <a:t>Student s = new Student(39378, "Luis“);</a:t>
            </a:r>
            <a:endParaRPr lang="pt-PT" sz="18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h</a:t>
            </a:r>
            <a:r>
              <a:rPr lang="pt-PT" sz="1800" dirty="0" smtClean="0"/>
              <a:t>tml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</a:t>
            </a:r>
            <a:r>
              <a:rPr lang="pt-PT" sz="1800" dirty="0" smtClean="0"/>
              <a:t>   .body</a:t>
            </a:r>
            <a:r>
              <a:rPr lang="pt-PT" sz="1800" dirty="0"/>
              <a:t>()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smtClean="0"/>
              <a:t>       .ul()</a:t>
            </a:r>
            <a:endParaRPr lang="pt-PT" sz="18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      </a:t>
            </a:r>
            <a:r>
              <a:rPr lang="pt-PT" sz="1800" dirty="0" smtClean="0"/>
              <a:t>   .li()</a:t>
            </a:r>
            <a:endParaRPr lang="pt-PT" sz="18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         </a:t>
            </a:r>
            <a:r>
              <a:rPr lang="pt-PT" sz="1800" dirty="0" smtClean="0"/>
              <a:t>   .text(s.getNumber()).</a:t>
            </a:r>
            <a:r>
              <a:rPr lang="pt-PT" sz="1800" dirty="0"/>
              <a:t>º()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         </a:t>
            </a:r>
            <a:r>
              <a:rPr lang="pt-PT" sz="1800" dirty="0" smtClean="0"/>
              <a:t>.li</a:t>
            </a:r>
            <a:r>
              <a:rPr lang="pt-PT" sz="1800" dirty="0"/>
              <a:t>()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          </a:t>
            </a:r>
            <a:r>
              <a:rPr lang="pt-PT" sz="1800" dirty="0" smtClean="0"/>
              <a:t>   .text(s.getName());</a:t>
            </a:r>
            <a:endParaRPr lang="pt-PT" sz="18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Meta</a:t>
            </a:r>
            <a:endParaRPr lang="pt-PT" sz="3600" dirty="0"/>
          </a:p>
        </p:txBody>
      </p:sp>
      <p:sp>
        <p:nvSpPr>
          <p:cNvPr id="7" name="Rectangle 6"/>
          <p:cNvSpPr/>
          <p:nvPr/>
        </p:nvSpPr>
        <p:spPr>
          <a:xfrm>
            <a:off x="715069" y="893672"/>
            <a:ext cx="25304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1E02EE"/>
                </a:solidFill>
              </a:rPr>
              <a:t>&lt;html&gt;</a:t>
            </a:r>
          </a:p>
          <a:p>
            <a:r>
              <a:rPr lang="pt-PT" sz="1600" dirty="0">
                <a:solidFill>
                  <a:srgbClr val="1E02EE"/>
                </a:solidFill>
              </a:rPr>
              <a:t>      &lt;body&gt;</a:t>
            </a:r>
          </a:p>
          <a:p>
            <a:r>
              <a:rPr lang="pt-PT" sz="1600" dirty="0">
                <a:solidFill>
                  <a:srgbClr val="1E02EE"/>
                </a:solidFill>
              </a:rPr>
              <a:t>            &lt;ul&gt;</a:t>
            </a:r>
            <a:r>
              <a:rPr lang="pt-PT" sz="1600" dirty="0">
                <a:solidFill>
                  <a:srgbClr val="00CC00"/>
                </a:solidFill>
              </a:rPr>
              <a:t>		     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{{#student}}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&lt;li&gt;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      {{number}}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&lt;/li&gt;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&lt;li&gt;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      {{name}}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      &lt;/li&gt;</a:t>
            </a:r>
          </a:p>
          <a:p>
            <a:r>
              <a:rPr lang="pt-PT" sz="1600" dirty="0">
                <a:solidFill>
                  <a:srgbClr val="00CC00"/>
                </a:solidFill>
              </a:rPr>
              <a:t>                  {{/student}}</a:t>
            </a:r>
          </a:p>
          <a:p>
            <a:r>
              <a:rPr lang="pt-PT" sz="1600" dirty="0">
                <a:solidFill>
                  <a:srgbClr val="1E02EE"/>
                </a:solidFill>
              </a:rPr>
              <a:t>            &lt;/ul&gt;</a:t>
            </a:r>
          </a:p>
          <a:p>
            <a:r>
              <a:rPr lang="pt-PT" sz="1600" dirty="0">
                <a:solidFill>
                  <a:srgbClr val="1E02EE"/>
                </a:solidFill>
              </a:rPr>
              <a:t>      &lt;/body&gt;</a:t>
            </a:r>
          </a:p>
          <a:p>
            <a:r>
              <a:rPr lang="pt-PT" sz="1600" dirty="0">
                <a:solidFill>
                  <a:srgbClr val="1E02EE"/>
                </a:solidFill>
              </a:rPr>
              <a:t>&lt;/html&gt;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245476" y="2627289"/>
            <a:ext cx="1094704" cy="238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476518" y="4433102"/>
            <a:ext cx="8152327" cy="1773463"/>
          </a:xfrm>
          <a:prstGeom prst="rect">
            <a:avLst/>
          </a:prstGeom>
        </p:spPr>
        <p:txBody>
          <a:bodyPr vert="horz" lIns="0" tIns="34290" rIns="0" bIns="3429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 </a:t>
            </a:r>
            <a:r>
              <a:rPr lang="pt-PT" sz="2700" dirty="0" smtClean="0">
                <a:solidFill>
                  <a:schemeClr val="tx1"/>
                </a:solidFill>
              </a:rPr>
              <a:t>Trocar </a:t>
            </a:r>
            <a:r>
              <a:rPr lang="pt-PT" sz="2700" dirty="0">
                <a:solidFill>
                  <a:schemeClr val="tx1"/>
                </a:solidFill>
              </a:rPr>
              <a:t>sintaxe do template engine por sintaxe Java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700" dirty="0" smtClean="0">
                <a:solidFill>
                  <a:schemeClr val="tx1"/>
                </a:solidFill>
              </a:rPr>
              <a:t> Reduzir o </a:t>
            </a:r>
            <a:r>
              <a:rPr lang="pt-PT" sz="2700" dirty="0">
                <a:solidFill>
                  <a:schemeClr val="tx1"/>
                </a:solidFill>
              </a:rPr>
              <a:t>número de </a:t>
            </a:r>
            <a:r>
              <a:rPr lang="pt-PT" sz="2700" dirty="0" smtClean="0">
                <a:solidFill>
                  <a:schemeClr val="tx1"/>
                </a:solidFill>
              </a:rPr>
              <a:t>sintaxes movendo o template para Java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2400" dirty="0" smtClean="0">
                <a:solidFill>
                  <a:schemeClr val="tx1"/>
                </a:solidFill>
              </a:rPr>
              <a:t> </a:t>
            </a:r>
            <a:r>
              <a:rPr lang="pt-PT" sz="2700" dirty="0" smtClean="0">
                <a:solidFill>
                  <a:schemeClr val="tx1"/>
                </a:solidFill>
              </a:rPr>
              <a:t>Garantir </a:t>
            </a:r>
            <a:r>
              <a:rPr lang="pt-PT" sz="2700" dirty="0">
                <a:solidFill>
                  <a:schemeClr val="tx1"/>
                </a:solidFill>
              </a:rPr>
              <a:t>regras da linguagem</a:t>
            </a:r>
          </a:p>
        </p:txBody>
      </p:sp>
    </p:spTree>
    <p:extLst>
      <p:ext uri="{BB962C8B-B14F-4D97-AF65-F5344CB8AC3E}">
        <p14:creationId xmlns:p14="http://schemas.microsoft.com/office/powerpoint/2010/main" val="355393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6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0" y="1200150"/>
            <a:ext cx="7586403" cy="156880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550" dirty="0" smtClean="0">
                <a:solidFill>
                  <a:schemeClr val="tx1"/>
                </a:solidFill>
              </a:rPr>
              <a:t> Geração </a:t>
            </a:r>
            <a:r>
              <a:rPr lang="pt-PT" sz="2550" dirty="0">
                <a:solidFill>
                  <a:schemeClr val="tx1"/>
                </a:solidFill>
              </a:rPr>
              <a:t>de API fluente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>
                <a:solidFill>
                  <a:schemeClr val="tx1"/>
                </a:solidFill>
              </a:rPr>
              <a:t>Geração automatizada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PT" sz="2350" dirty="0">
                <a:solidFill>
                  <a:schemeClr val="tx1"/>
                </a:solidFill>
              </a:rPr>
              <a:t>Com base nas </a:t>
            </a:r>
            <a:r>
              <a:rPr lang="pt-PT" sz="2350" dirty="0" smtClean="0">
                <a:solidFill>
                  <a:schemeClr val="tx1"/>
                </a:solidFill>
              </a:rPr>
              <a:t>regras gramaticais </a:t>
            </a:r>
            <a:r>
              <a:rPr lang="pt-PT" sz="2350" dirty="0">
                <a:solidFill>
                  <a:schemeClr val="tx1"/>
                </a:solidFill>
              </a:rPr>
              <a:t>especificadas em </a:t>
            </a:r>
            <a:r>
              <a:rPr lang="pt-PT" sz="2350" dirty="0" smtClean="0">
                <a:solidFill>
                  <a:schemeClr val="tx1"/>
                </a:solidFill>
              </a:rPr>
              <a:t>XSD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/>
              <a:t>Objectivo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3830" y="2848683"/>
            <a:ext cx="694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200" dirty="0" smtClean="0"/>
              <a:t>XSD </a:t>
            </a:r>
            <a:endParaRPr lang="pt-PT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3139" y="2848683"/>
            <a:ext cx="66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200" dirty="0" smtClean="0"/>
              <a:t>Java</a:t>
            </a:r>
            <a:endParaRPr lang="pt-PT" sz="2200" dirty="0"/>
          </a:p>
        </p:txBody>
      </p:sp>
      <p:sp>
        <p:nvSpPr>
          <p:cNvPr id="15" name="Right Arrow 14"/>
          <p:cNvSpPr/>
          <p:nvPr/>
        </p:nvSpPr>
        <p:spPr>
          <a:xfrm>
            <a:off x="3217982" y="2909058"/>
            <a:ext cx="2047741" cy="32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0" y="3512415"/>
            <a:ext cx="3667034" cy="22321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8" y="3249227"/>
            <a:ext cx="3300732" cy="30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7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Abordagem</a:t>
            </a:r>
            <a:endParaRPr lang="pt-PT" sz="3600" dirty="0"/>
          </a:p>
        </p:txBody>
      </p:sp>
      <p:sp>
        <p:nvSpPr>
          <p:cNvPr id="2" name="Rectangle 1"/>
          <p:cNvSpPr/>
          <p:nvPr/>
        </p:nvSpPr>
        <p:spPr>
          <a:xfrm>
            <a:off x="822961" y="1143516"/>
            <a:ext cx="1648496" cy="146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HtmlApi</a:t>
            </a:r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3570939" y="2611707"/>
            <a:ext cx="1648496" cy="146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XsdAsm</a:t>
            </a:r>
            <a:endParaRPr lang="pt-PT" dirty="0"/>
          </a:p>
        </p:txBody>
      </p:sp>
      <p:sp>
        <p:nvSpPr>
          <p:cNvPr id="10" name="Rectangle 9"/>
          <p:cNvSpPr/>
          <p:nvPr/>
        </p:nvSpPr>
        <p:spPr>
          <a:xfrm>
            <a:off x="6318917" y="4079898"/>
            <a:ext cx="1648496" cy="1468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XsdParser</a:t>
            </a:r>
            <a:endParaRPr lang="pt-PT" dirty="0"/>
          </a:p>
        </p:txBody>
      </p:sp>
      <p:cxnSp>
        <p:nvCxnSpPr>
          <p:cNvPr id="15" name="Straight Connector 14"/>
          <p:cNvCxnSpPr>
            <a:stCxn id="2" idx="3"/>
          </p:cNvCxnSpPr>
          <p:nvPr/>
        </p:nvCxnSpPr>
        <p:spPr>
          <a:xfrm flipV="1">
            <a:off x="2471457" y="1877611"/>
            <a:ext cx="19237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4395187" y="1877611"/>
            <a:ext cx="0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0"/>
          </p:cNvCxnSpPr>
          <p:nvPr/>
        </p:nvCxnSpPr>
        <p:spPr>
          <a:xfrm>
            <a:off x="7143165" y="3345802"/>
            <a:ext cx="0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 flipV="1">
            <a:off x="5219435" y="3345802"/>
            <a:ext cx="19237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1"/>
          </p:cNvCxnSpPr>
          <p:nvPr/>
        </p:nvCxnSpPr>
        <p:spPr>
          <a:xfrm flipH="1" flipV="1">
            <a:off x="4395187" y="4812642"/>
            <a:ext cx="1923730" cy="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2"/>
          </p:cNvCxnSpPr>
          <p:nvPr/>
        </p:nvCxnSpPr>
        <p:spPr>
          <a:xfrm flipV="1">
            <a:off x="4395187" y="4079898"/>
            <a:ext cx="0" cy="7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</p:cNvCxnSpPr>
          <p:nvPr/>
        </p:nvCxnSpPr>
        <p:spPr>
          <a:xfrm flipH="1" flipV="1">
            <a:off x="1647209" y="3344451"/>
            <a:ext cx="1923730" cy="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" idx="2"/>
          </p:cNvCxnSpPr>
          <p:nvPr/>
        </p:nvCxnSpPr>
        <p:spPr>
          <a:xfrm flipV="1">
            <a:off x="1647208" y="2611707"/>
            <a:ext cx="1" cy="7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09074" y="1501215"/>
            <a:ext cx="262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1) Ficheiro XSD, Nome API</a:t>
            </a:r>
            <a:endParaRPr lang="pt-PT" dirty="0"/>
          </a:p>
        </p:txBody>
      </p:sp>
      <p:sp>
        <p:nvSpPr>
          <p:cNvPr id="45" name="Rectangle 44"/>
          <p:cNvSpPr/>
          <p:nvPr/>
        </p:nvSpPr>
        <p:spPr>
          <a:xfrm>
            <a:off x="5352016" y="2971658"/>
            <a:ext cx="15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2) Ficheiro XSD</a:t>
            </a:r>
            <a:endParaRPr lang="pt-PT" dirty="0"/>
          </a:p>
        </p:txBody>
      </p:sp>
      <p:sp>
        <p:nvSpPr>
          <p:cNvPr id="46" name="Rectangle 45"/>
          <p:cNvSpPr/>
          <p:nvPr/>
        </p:nvSpPr>
        <p:spPr>
          <a:xfrm>
            <a:off x="3719295" y="4866858"/>
            <a:ext cx="2599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3) Lista de elementos X</a:t>
            </a:r>
            <a:r>
              <a:rPr lang="en-US" dirty="0" smtClean="0"/>
              <a:t>SD</a:t>
            </a:r>
            <a:endParaRPr lang="pt-PT" dirty="0"/>
          </a:p>
        </p:txBody>
      </p:sp>
      <p:sp>
        <p:nvSpPr>
          <p:cNvPr id="47" name="Rectangle 46"/>
          <p:cNvSpPr/>
          <p:nvPr/>
        </p:nvSpPr>
        <p:spPr>
          <a:xfrm>
            <a:off x="1668880" y="3338738"/>
            <a:ext cx="188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Classes geradas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313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44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8</a:t>
            </a:fld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4294967295"/>
          </p:nvPr>
        </p:nvSpPr>
        <p:spPr>
          <a:xfrm>
            <a:off x="822960" y="1200150"/>
            <a:ext cx="7586403" cy="161925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chemeClr val="tx1"/>
                </a:solidFill>
              </a:rPr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Verificação de regras da linguagem em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tempo de compilação</a:t>
            </a:r>
            <a:endParaRPr lang="pt-PT" sz="23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Menos complexidade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Mais flexibilidade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2550" dirty="0">
                <a:solidFill>
                  <a:schemeClr val="tx1"/>
                </a:solidFill>
              </a:rPr>
              <a:t> </a:t>
            </a:r>
            <a:r>
              <a:rPr lang="pt-PT" sz="2550" dirty="0" smtClean="0">
                <a:solidFill>
                  <a:schemeClr val="tx1"/>
                </a:solidFill>
              </a:rPr>
              <a:t>Teste de desempenho com 100 mil pedidos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Resultados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33" y="3422547"/>
            <a:ext cx="6632067" cy="2888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63" y="1223651"/>
            <a:ext cx="448700" cy="485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90" y="1767234"/>
            <a:ext cx="448700" cy="485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63" y="2355850"/>
            <a:ext cx="448700" cy="485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13" y="4482083"/>
            <a:ext cx="448700" cy="4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B209-1063-4E85-93DF-19109ED26768}" type="datetime1">
              <a:rPr lang="pt-PT" smtClean="0"/>
              <a:t>19/07/2018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ADEETC – MEIC - DISSERTAçÃO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123-0AE2-4D23-B8F1-83B372B3E5C5}" type="slidenum">
              <a:rPr lang="pt-PT" smtClean="0"/>
              <a:t>9</a:t>
            </a:fld>
            <a:endParaRPr lang="pt-PT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90" y="349596"/>
            <a:ext cx="9144000" cy="37028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dirty="0" smtClean="0"/>
              <a:t>Resultados – Outras aplicações</a:t>
            </a:r>
            <a:endParaRPr lang="pt-PT" sz="3600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43503" y="1257300"/>
            <a:ext cx="623823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LinearLayout&lt;&gt;()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.attrAndroidLayoutWidth(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.attrAndroidLayoutHeight(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.attrAndroidGravity(EnumAndroidGravity.</a:t>
            </a:r>
            <a:r>
              <a:rPr kumimoji="0" lang="pt-PT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.textView()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.attrAndroidText(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MEIC!"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.attrAndroidLayoutWidth(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.attrAndroidLayoutHeight(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"wrap_content"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.attrAndroidTextSize(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"36sp"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.attrAndroidTextColor(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"@android:color/black"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.attrAndroidBackground(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"#ccddff"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.attrAndroidPadding(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"20dp"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73" y="1257300"/>
            <a:ext cx="2618371" cy="47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1497</TotalTime>
  <Words>408</Words>
  <Application>Microsoft Office PowerPoint</Application>
  <PresentationFormat>On-screen Show (4:3)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MOTHERFUCKING PLAzA</dc:title>
  <dc:creator>Daniel Silva</dc:creator>
  <cp:lastModifiedBy>LuisDuarte</cp:lastModifiedBy>
  <cp:revision>103</cp:revision>
  <dcterms:created xsi:type="dcterms:W3CDTF">2016-10-02T19:50:47Z</dcterms:created>
  <dcterms:modified xsi:type="dcterms:W3CDTF">2018-07-19T17:49:02Z</dcterms:modified>
</cp:coreProperties>
</file>