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9"/>
  </p:notesMasterIdLst>
  <p:sldIdLst>
    <p:sldId id="256" r:id="rId4"/>
    <p:sldId id="414" r:id="rId5"/>
    <p:sldId id="441" r:id="rId6"/>
    <p:sldId id="465" r:id="rId7"/>
    <p:sldId id="4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9EA9B9"/>
    <a:srgbClr val="D6DCE5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0"/>
    <p:restoredTop sz="80635" autoAdjust="0"/>
  </p:normalViewPr>
  <p:slideViewPr>
    <p:cSldViewPr snapToGrid="0">
      <p:cViewPr>
        <p:scale>
          <a:sx n="96" d="100"/>
          <a:sy n="96" d="100"/>
        </p:scale>
        <p:origin x="1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E085E-CA39-4985-B1BF-BA94D6F55088}" type="datetimeFigureOut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606A-07B5-4BE0-946D-EDA998E14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606A-07B5-4BE0-946D-EDA998E142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3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606A-07B5-4BE0-946D-EDA998E142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2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6AC747-CE37-4F70-8EBC-1B56ECE812AB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873BA-FEF6-4B36-9F96-5DA14A1E2F68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E9562-9C17-4372-85D1-FFC46DC99AAE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0" y="365760"/>
            <a:ext cx="9794387" cy="531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4" y="1324598"/>
            <a:ext cx="10922983" cy="48555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9EE1CB-18FD-4F97-921C-1D4835568437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4F3E9-3891-D757-C50F-F91992E0A2DC}"/>
              </a:ext>
            </a:extLst>
          </p:cNvPr>
          <p:cNvSpPr/>
          <p:nvPr userDrawn="1"/>
        </p:nvSpPr>
        <p:spPr>
          <a:xfrm>
            <a:off x="437744" y="965763"/>
            <a:ext cx="8364612" cy="45719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B49EF-45D1-1D7E-DAC7-5C36D0702092}"/>
              </a:ext>
            </a:extLst>
          </p:cNvPr>
          <p:cNvSpPr/>
          <p:nvPr userDrawn="1"/>
        </p:nvSpPr>
        <p:spPr>
          <a:xfrm>
            <a:off x="2661091" y="6362698"/>
            <a:ext cx="9158218" cy="5005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909422-CFB7-42C6-8AA2-A1472A52F5DC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B58CF-529A-4451-9939-F6168760CF0A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64399-EA23-4C5A-ACA5-A75593CB8DA8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098F0-9D89-4795-8303-9A71526FBF67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7D8DD0-62C4-4358-B46D-D3CC6854E1DD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8D7A8F-E021-46AC-9B15-D0E4F8C4E959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0DCE00-3A7D-4F3B-B41D-494CC284CA4D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047A37-A9AE-4A9E-A814-F71FF98CEC55}" type="datetime1">
              <a:rPr lang="ko-KR" altLang="en-US" smtClean="0"/>
              <a:pPr/>
              <a:t>2025. 5. 28.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8F2-D7DA-47AE-9DAA-01B65DE22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810AFA-1047-20BF-94BC-D53E7267D912}"/>
              </a:ext>
            </a:extLst>
          </p:cNvPr>
          <p:cNvSpPr/>
          <p:nvPr/>
        </p:nvSpPr>
        <p:spPr>
          <a:xfrm>
            <a:off x="6927" y="0"/>
            <a:ext cx="12192000" cy="532563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17CE9D-0565-1C97-F23D-6673BDBB68A6}"/>
              </a:ext>
            </a:extLst>
          </p:cNvPr>
          <p:cNvSpPr/>
          <p:nvPr/>
        </p:nvSpPr>
        <p:spPr>
          <a:xfrm>
            <a:off x="0" y="6325437"/>
            <a:ext cx="12192000" cy="532563"/>
          </a:xfrm>
          <a:prstGeom prst="rect">
            <a:avLst/>
          </a:prstGeom>
          <a:gradFill flip="none" rotWithShape="1">
            <a:gsLst>
              <a:gs pos="79000">
                <a:schemeClr val="accent5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875549-D0E3-EE79-45F8-A393E1A4C969}"/>
              </a:ext>
            </a:extLst>
          </p:cNvPr>
          <p:cNvSpPr/>
          <p:nvPr/>
        </p:nvSpPr>
        <p:spPr>
          <a:xfrm>
            <a:off x="1920620" y="2931345"/>
            <a:ext cx="836461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C51E69-5854-77D0-10C7-AB49ED58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64" y="5437274"/>
            <a:ext cx="2219325" cy="63817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31AE9D9-8B38-D9DD-17B3-FA8CEC8B86A1}"/>
              </a:ext>
            </a:extLst>
          </p:cNvPr>
          <p:cNvSpPr txBox="1">
            <a:spLocks/>
          </p:cNvSpPr>
          <p:nvPr/>
        </p:nvSpPr>
        <p:spPr>
          <a:xfrm>
            <a:off x="698255" y="2110393"/>
            <a:ext cx="10933306" cy="1191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54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13</a:t>
            </a:r>
            <a:r>
              <a:rPr lang="ko-KR" altLang="en-US" sz="54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주차 </a:t>
            </a:r>
            <a:r>
              <a:rPr lang="ko-KR" altLang="en-US" sz="5400" dirty="0" err="1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기융프</a:t>
            </a:r>
            <a:r>
              <a:rPr lang="ko-KR" altLang="en-US" sz="54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 중간발표</a:t>
            </a:r>
            <a:endParaRPr lang="en-US" altLang="ko-KR" sz="5400" dirty="0">
              <a:latin typeface="서울남산체 B" panose="02020503020101020101" pitchFamily="18" charset="-127"/>
              <a:ea typeface="서울남산체 B" panose="02020503020101020101" pitchFamily="18" charset="-127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br>
              <a:rPr lang="en-US" altLang="ko-KR" sz="40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Times New Roman" panose="02020603050405020304" pitchFamily="18" charset="0"/>
              </a:rPr>
              <a:t>School of Mechanical and Control Engineering </a:t>
            </a:r>
            <a:endParaRPr lang="en-US" altLang="ko-KR" sz="1600" dirty="0">
              <a:latin typeface="서울남산체 B"/>
              <a:ea typeface="서울남산체 B"/>
              <a:cs typeface="Times New Roman"/>
            </a:endParaRP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200" dirty="0">
                <a:latin typeface="서울남산체 B"/>
                <a:ea typeface="서울남산체 B"/>
                <a:cs typeface="Times New Roman"/>
              </a:rPr>
              <a:t>21900575 Lee </a:t>
            </a:r>
            <a:r>
              <a:rPr lang="en-US" altLang="ko-KR" sz="1200" dirty="0" err="1">
                <a:latin typeface="서울남산체 B"/>
                <a:ea typeface="서울남산체 B"/>
                <a:cs typeface="Times New Roman"/>
              </a:rPr>
              <a:t>ChanKeun</a:t>
            </a:r>
            <a:endParaRPr lang="ko-KR" altLang="en-US" sz="4000" dirty="0">
              <a:latin typeface="서울남산체 B"/>
              <a:ea typeface="서울남산체 B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37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</a:t>
            </a:fld>
            <a:endParaRPr lang="ko-KR" altLang="en-US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CE22272F-E626-6785-3B8B-FA914BA5E32B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목차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5388173-F288-F063-55F1-867B01A3EA29}"/>
              </a:ext>
            </a:extLst>
          </p:cNvPr>
          <p:cNvSpPr txBox="1"/>
          <p:nvPr/>
        </p:nvSpPr>
        <p:spPr>
          <a:xfrm>
            <a:off x="604420" y="1261187"/>
            <a:ext cx="11404700" cy="11289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SWIR </a:t>
            </a:r>
            <a:r>
              <a:rPr lang="ko-KR" altLang="en-US" sz="24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실험 현재 진행상황</a:t>
            </a:r>
            <a:endParaRPr lang="en-US" altLang="ko-KR" sz="24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SWIR </a:t>
            </a:r>
            <a:r>
              <a:rPr lang="ko-KR" altLang="en-US" sz="24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실험 계획</a:t>
            </a:r>
            <a:endParaRPr lang="en-US" altLang="ko-KR" sz="24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61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9" name="제목 5">
            <a:extLst>
              <a:ext uri="{FF2B5EF4-FFF2-40B4-BE49-F238E27FC236}">
                <a16:creationId xmlns:a16="http://schemas.microsoft.com/office/drawing/2014/main" id="{F6D14480-8B23-9A03-0FF8-D6C483E6290E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.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SWIR 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진행상황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D308B-EA9E-F450-298C-FD0C5CA8EF44}"/>
              </a:ext>
            </a:extLst>
          </p:cNvPr>
          <p:cNvSpPr txBox="1"/>
          <p:nvPr/>
        </p:nvSpPr>
        <p:spPr>
          <a:xfrm>
            <a:off x="557464" y="1178730"/>
            <a:ext cx="1080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실험 진행상황</a:t>
            </a:r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6DD30-6670-5106-A315-CBF954F97C30}"/>
              </a:ext>
            </a:extLst>
          </p:cNvPr>
          <p:cNvSpPr txBox="1"/>
          <p:nvPr/>
        </p:nvSpPr>
        <p:spPr>
          <a:xfrm>
            <a:off x="914912" y="5034852"/>
            <a:ext cx="2078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1450 bandpass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759AB-1A66-AEBC-2401-07130C3FDED6}"/>
              </a:ext>
            </a:extLst>
          </p:cNvPr>
          <p:cNvSpPr txBox="1"/>
          <p:nvPr/>
        </p:nvSpPr>
        <p:spPr>
          <a:xfrm>
            <a:off x="6564734" y="5142693"/>
            <a:ext cx="2411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1300 </a:t>
            </a:r>
            <a:r>
              <a:rPr lang="en-US" altLang="ko-KR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longpass</a:t>
            </a:r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+ 1300 </a:t>
            </a:r>
            <a:r>
              <a:rPr lang="en-US" altLang="ko-KR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shortpass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30D1B-013F-587E-CDDA-4377D8464B55}"/>
              </a:ext>
            </a:extLst>
          </p:cNvPr>
          <p:cNvSpPr txBox="1"/>
          <p:nvPr/>
        </p:nvSpPr>
        <p:spPr>
          <a:xfrm>
            <a:off x="9669780" y="5169207"/>
            <a:ext cx="2118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1300 </a:t>
            </a:r>
            <a:r>
              <a:rPr lang="en-US" altLang="ko-KR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longpass</a:t>
            </a:r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+ 1050 </a:t>
            </a:r>
            <a:r>
              <a:rPr lang="en-US" altLang="ko-KR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shortpass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7E600-72C0-B04B-6E7F-0B30276E5EA4}"/>
              </a:ext>
            </a:extLst>
          </p:cNvPr>
          <p:cNvSpPr txBox="1"/>
          <p:nvPr/>
        </p:nvSpPr>
        <p:spPr>
          <a:xfrm>
            <a:off x="3520250" y="5096526"/>
            <a:ext cx="1798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1300</a:t>
            </a:r>
            <a:r>
              <a:rPr lang="ko-KR" alt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longpass</a:t>
            </a:r>
            <a:endParaRPr lang="ko-KR" altLang="en-US" dirty="0"/>
          </a:p>
        </p:txBody>
      </p:sp>
      <p:pic>
        <p:nvPicPr>
          <p:cNvPr id="3" name="그림 2" descr="직사각형, 스케치, 흑백, 사각형이(가) 표시된 사진&#10;&#10;자동 생성된 설명">
            <a:extLst>
              <a:ext uri="{FF2B5EF4-FFF2-40B4-BE49-F238E27FC236}">
                <a16:creationId xmlns:a16="http://schemas.microsoft.com/office/drawing/2014/main" id="{AD121276-525C-A6B4-7DD2-8D4317FC9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2" y="2537116"/>
            <a:ext cx="2945501" cy="2356400"/>
          </a:xfrm>
          <a:prstGeom prst="rect">
            <a:avLst/>
          </a:prstGeom>
        </p:spPr>
      </p:pic>
      <p:pic>
        <p:nvPicPr>
          <p:cNvPr id="8" name="그림 7" descr="직사각형, 흑백, 키보드, 모노크롬이(가) 표시된 사진&#10;&#10;자동 생성된 설명">
            <a:extLst>
              <a:ext uri="{FF2B5EF4-FFF2-40B4-BE49-F238E27FC236}">
                <a16:creationId xmlns:a16="http://schemas.microsoft.com/office/drawing/2014/main" id="{6386BCDE-0FA9-78EF-E6C1-B009327AB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84" y="2524479"/>
            <a:ext cx="2945500" cy="2356400"/>
          </a:xfrm>
          <a:prstGeom prst="rect">
            <a:avLst/>
          </a:prstGeom>
        </p:spPr>
      </p:pic>
      <p:pic>
        <p:nvPicPr>
          <p:cNvPr id="14" name="그림 13" descr="블랙, 흑백, 모노크롬, 흑백 사진이(가) 표시된 사진&#10;&#10;자동 생성된 설명">
            <a:extLst>
              <a:ext uri="{FF2B5EF4-FFF2-40B4-BE49-F238E27FC236}">
                <a16:creationId xmlns:a16="http://schemas.microsoft.com/office/drawing/2014/main" id="{4F6F5952-414B-242E-CA86-7D9DA82D4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152" y="2524479"/>
            <a:ext cx="2977093" cy="2381674"/>
          </a:xfrm>
          <a:prstGeom prst="rect">
            <a:avLst/>
          </a:prstGeom>
        </p:spPr>
      </p:pic>
      <p:pic>
        <p:nvPicPr>
          <p:cNvPr id="20" name="그림 19" descr="흑백, 직사각형, 모노크롬이(가) 표시된 사진&#10;&#10;자동 생성된 설명">
            <a:extLst>
              <a:ext uri="{FF2B5EF4-FFF2-40B4-BE49-F238E27FC236}">
                <a16:creationId xmlns:a16="http://schemas.microsoft.com/office/drawing/2014/main" id="{6994644E-7528-B1CA-2CA1-C2F56FC63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74" y="2537116"/>
            <a:ext cx="2945500" cy="2356400"/>
          </a:xfrm>
          <a:prstGeom prst="rect">
            <a:avLst/>
          </a:prstGeom>
        </p:spPr>
      </p:pic>
      <p:pic>
        <p:nvPicPr>
          <p:cNvPr id="22" name="그림 21" descr="스크린샷, 직사각형, 흑백, 모노크롬이(가) 표시된 사진&#10;&#10;자동 생성된 설명">
            <a:extLst>
              <a:ext uri="{FF2B5EF4-FFF2-40B4-BE49-F238E27FC236}">
                <a16:creationId xmlns:a16="http://schemas.microsoft.com/office/drawing/2014/main" id="{8C357A43-A662-9141-A9C4-431D99D71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27" y="144887"/>
            <a:ext cx="2291894" cy="18335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801E06-C7F2-4A50-3A29-7D520AC6F3CD}"/>
              </a:ext>
            </a:extLst>
          </p:cNvPr>
          <p:cNvSpPr txBox="1"/>
          <p:nvPr/>
        </p:nvSpPr>
        <p:spPr>
          <a:xfrm>
            <a:off x="10355321" y="721930"/>
            <a:ext cx="123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No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4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9" name="제목 5">
            <a:extLst>
              <a:ext uri="{FF2B5EF4-FFF2-40B4-BE49-F238E27FC236}">
                <a16:creationId xmlns:a16="http://schemas.microsoft.com/office/drawing/2014/main" id="{F6D14480-8B23-9A03-0FF8-D6C483E6290E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.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SWIR 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진행상황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D308B-EA9E-F450-298C-FD0C5CA8EF44}"/>
              </a:ext>
            </a:extLst>
          </p:cNvPr>
          <p:cNvSpPr txBox="1"/>
          <p:nvPr/>
        </p:nvSpPr>
        <p:spPr>
          <a:xfrm>
            <a:off x="557464" y="1178730"/>
            <a:ext cx="1080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실험 진행상황</a:t>
            </a:r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ko-KR" altLang="en-US" dirty="0"/>
          </a:p>
        </p:txBody>
      </p:sp>
      <p:pic>
        <p:nvPicPr>
          <p:cNvPr id="6" name="그림 5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8F67BA65-949B-4FAA-1CB4-65175D3D2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94" y="1548062"/>
            <a:ext cx="4927600" cy="3378200"/>
          </a:xfrm>
          <a:prstGeom prst="rect">
            <a:avLst/>
          </a:prstGeom>
        </p:spPr>
      </p:pic>
      <p:pic>
        <p:nvPicPr>
          <p:cNvPr id="9" name="그림 8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F59AF21F-DF94-4CD1-4BB3-6734723CB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07" y="1575665"/>
            <a:ext cx="4927600" cy="337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A1628C-43E2-1B5B-BA64-9D0ACE987C3C}"/>
              </a:ext>
            </a:extLst>
          </p:cNvPr>
          <p:cNvSpPr txBox="1"/>
          <p:nvPr/>
        </p:nvSpPr>
        <p:spPr>
          <a:xfrm>
            <a:off x="0" y="5192233"/>
            <a:ext cx="9055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Edmund optics</a:t>
            </a:r>
            <a:r>
              <a:rPr lang="ko-KR" altLang="en-US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에</a:t>
            </a:r>
            <a:r>
              <a:rPr lang="ko-KR" alt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파장대역별 차단율에 관한 데이터 시트를 공개하지 않음</a:t>
            </a:r>
            <a:endParaRPr lang="en-US" altLang="ko-KR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ko-KR" dirty="0"/>
              <a:t>Thorlabs</a:t>
            </a:r>
            <a:r>
              <a:rPr lang="ko-KR" altLang="en-US" dirty="0"/>
              <a:t> 홈페이지의 </a:t>
            </a:r>
            <a:r>
              <a:rPr lang="en-US" altLang="ko-KR" dirty="0"/>
              <a:t>hard coated </a:t>
            </a:r>
            <a:r>
              <a:rPr lang="en-US" altLang="ko-KR" dirty="0" err="1"/>
              <a:t>shortpass</a:t>
            </a:r>
            <a:r>
              <a:rPr lang="en-US" altLang="ko-KR" dirty="0"/>
              <a:t> filter</a:t>
            </a:r>
            <a:r>
              <a:rPr lang="ko-KR" altLang="en-US" dirty="0"/>
              <a:t>의 데이터 시트를 확인하니 위와 같았다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4312B5-0FCD-0270-8089-53F07E000AE3}"/>
                  </a:ext>
                </a:extLst>
              </p:cNvPr>
              <p:cNvSpPr txBox="1"/>
              <p:nvPr/>
            </p:nvSpPr>
            <p:spPr>
              <a:xfrm>
                <a:off x="9055802" y="5308010"/>
                <a:ext cx="1593320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𝑂𝐷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4312B5-0FCD-0270-8089-53F07E000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802" y="5308010"/>
                <a:ext cx="1593320" cy="526298"/>
              </a:xfrm>
              <a:prstGeom prst="rect">
                <a:avLst/>
              </a:prstGeom>
              <a:blipFill>
                <a:blip r:embed="rId5"/>
                <a:stretch>
                  <a:fillRect l="-3175" t="-7143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43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9" name="제목 5">
            <a:extLst>
              <a:ext uri="{FF2B5EF4-FFF2-40B4-BE49-F238E27FC236}">
                <a16:creationId xmlns:a16="http://schemas.microsoft.com/office/drawing/2014/main" id="{F6D14480-8B23-9A03-0FF8-D6C483E6290E}"/>
              </a:ext>
            </a:extLst>
          </p:cNvPr>
          <p:cNvSpPr txBox="1">
            <a:spLocks/>
          </p:cNvSpPr>
          <p:nvPr/>
        </p:nvSpPr>
        <p:spPr>
          <a:xfrm>
            <a:off x="604420" y="518160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</a:t>
            </a:r>
            <a:r>
              <a:rPr lang="en-US" altLang="ko-KR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. SWIR </a:t>
            </a:r>
            <a:r>
              <a:rPr lang="ko-KR" altLang="en-US" sz="4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실험 계획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D0CB12-301E-7EB3-4162-5725F6760798}"/>
              </a:ext>
            </a:extLst>
          </p:cNvPr>
          <p:cNvSpPr txBox="1"/>
          <p:nvPr/>
        </p:nvSpPr>
        <p:spPr>
          <a:xfrm>
            <a:off x="604420" y="1348810"/>
            <a:ext cx="102527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가용가능 렌즈</a:t>
            </a:r>
            <a:r>
              <a:rPr kumimoji="1" lang="en-US" altLang="ko-KR" dirty="0"/>
              <a:t> </a:t>
            </a:r>
            <a:r>
              <a:rPr kumimoji="1" lang="ko-KR" altLang="en-US" dirty="0"/>
              <a:t>필터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Long pass : 750, 780, 830, 1050, </a:t>
            </a:r>
            <a:r>
              <a:rPr kumimoji="1" lang="en-US" altLang="ko-KR" dirty="0">
                <a:solidFill>
                  <a:srgbClr val="FF0000"/>
                </a:solidFill>
              </a:rPr>
              <a:t>1200</a:t>
            </a:r>
            <a:r>
              <a:rPr kumimoji="1" lang="en-US" altLang="ko-KR" dirty="0"/>
              <a:t>, 1300</a:t>
            </a:r>
          </a:p>
          <a:p>
            <a:r>
              <a:rPr kumimoji="1" lang="en-US" altLang="ko-KR" dirty="0"/>
              <a:t>Short pass : 1050, </a:t>
            </a:r>
            <a:r>
              <a:rPr kumimoji="1" lang="en-US" altLang="ko-KR" dirty="0">
                <a:solidFill>
                  <a:srgbClr val="FF0000"/>
                </a:solidFill>
              </a:rPr>
              <a:t>1100</a:t>
            </a:r>
            <a:r>
              <a:rPr kumimoji="1" lang="en-US" altLang="ko-KR" dirty="0"/>
              <a:t>, 1300</a:t>
            </a:r>
          </a:p>
          <a:p>
            <a:r>
              <a:rPr kumimoji="1" lang="en-US" altLang="ko-KR" dirty="0"/>
              <a:t>Band pass : 780,</a:t>
            </a:r>
            <a:r>
              <a:rPr kumimoji="1" lang="ko-KR" altLang="en-US" dirty="0"/>
              <a:t> </a:t>
            </a:r>
            <a:r>
              <a:rPr kumimoji="1" lang="en-US" altLang="ko-KR" dirty="0"/>
              <a:t>810,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1450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LP : 1500</a:t>
            </a:r>
          </a:p>
          <a:p>
            <a:r>
              <a:rPr kumimoji="1" lang="en-US" altLang="ko-KR" dirty="0"/>
              <a:t>SP : 900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재질별로 구분용이한 대역 찾아보자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070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38BB8941200D4E902B4D828790891B" ma:contentTypeVersion="12" ma:contentTypeDescription="새 문서를 만듭니다." ma:contentTypeScope="" ma:versionID="fa71613df8adc5f8996c2ed20275be40">
  <xsd:schema xmlns:xsd="http://www.w3.org/2001/XMLSchema" xmlns:xs="http://www.w3.org/2001/XMLSchema" xmlns:p="http://schemas.microsoft.com/office/2006/metadata/properties" xmlns:ns2="c39ceb0c-52fd-4554-8d57-78f246d84e7d" xmlns:ns3="d04c35c8-cd0f-480f-8faf-ffdc07f61882" targetNamespace="http://schemas.microsoft.com/office/2006/metadata/properties" ma:root="true" ma:fieldsID="f446d0bea7f12681862951b0079964e0" ns2:_="" ns3:_="">
    <xsd:import namespace="c39ceb0c-52fd-4554-8d57-78f246d84e7d"/>
    <xsd:import namespace="d04c35c8-cd0f-480f-8faf-ffdc07f61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ceb0c-52fd-4554-8d57-78f246d84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ac8a2166-609b-46cc-bb79-1f8badf8bf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c35c8-cd0f-480f-8faf-ffdc07f618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2c46cad-c814-4e3a-bb0c-bf80d9070fb2}" ma:internalName="TaxCatchAll" ma:showField="CatchAllData" ma:web="d04c35c8-cd0f-480f-8faf-ffdc07f618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F1D1F9-FA85-41E0-98C6-1A24A33EDF0D}">
  <ds:schemaRefs>
    <ds:schemaRef ds:uri="c39ceb0c-52fd-4554-8d57-78f246d84e7d"/>
    <ds:schemaRef ds:uri="d04c35c8-cd0f-480f-8faf-ffdc07f618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6B7687-7397-4BD8-BD80-83A193C30A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132</Words>
  <Application>Microsoft Macintosh PowerPoint</Application>
  <PresentationFormat>와이드스크린</PresentationFormat>
  <Paragraphs>36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맑은 고딕</vt:lpstr>
      <vt:lpstr>서울남산체 B</vt:lpstr>
      <vt:lpstr>서울남산체 EB</vt:lpstr>
      <vt:lpstr>현대하모니 M</vt:lpstr>
      <vt:lpstr>Arial</vt:lpstr>
      <vt:lpstr>Calibri</vt:lpstr>
      <vt:lpstr>Cambria Math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이찬근</dc:creator>
  <cp:lastModifiedBy>찬근 이</cp:lastModifiedBy>
  <cp:revision>72</cp:revision>
  <dcterms:created xsi:type="dcterms:W3CDTF">2023-03-31T12:05:11Z</dcterms:created>
  <dcterms:modified xsi:type="dcterms:W3CDTF">2025-05-28T06:29:27Z</dcterms:modified>
</cp:coreProperties>
</file>