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3"/>
  </p:notesMasterIdLst>
  <p:sldIdLst>
    <p:sldId id="256" r:id="rId4"/>
    <p:sldId id="414" r:id="rId5"/>
    <p:sldId id="466" r:id="rId6"/>
    <p:sldId id="441" r:id="rId7"/>
    <p:sldId id="467" r:id="rId8"/>
    <p:sldId id="468" r:id="rId9"/>
    <p:sldId id="469" r:id="rId10"/>
    <p:sldId id="470" r:id="rId11"/>
    <p:sldId id="4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9EA9B9"/>
    <a:srgbClr val="D6DCE5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80635" autoAdjust="0"/>
  </p:normalViewPr>
  <p:slideViewPr>
    <p:cSldViewPr snapToGrid="0">
      <p:cViewPr varScale="1">
        <p:scale>
          <a:sx n="129" d="100"/>
          <a:sy n="129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E085E-CA39-4985-B1BF-BA94D6F55088}" type="datetimeFigureOut">
              <a:rPr lang="ko-KR" altLang="en-US" smtClean="0"/>
              <a:t>2025. 6. 4.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606A-07B5-4BE0-946D-EDA998E14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606A-07B5-4BE0-946D-EDA998E142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0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606A-07B5-4BE0-946D-EDA998E142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3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606A-07B5-4BE0-946D-EDA998E142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4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606A-07B5-4BE0-946D-EDA998E142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1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606A-07B5-4BE0-946D-EDA998E142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4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606A-07B5-4BE0-946D-EDA998E142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2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606A-07B5-4BE0-946D-EDA998E142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2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6AC747-CE37-4F70-8EBC-1B56ECE812AB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873BA-FEF6-4B36-9F96-5DA14A1E2F68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E9562-9C17-4372-85D1-FFC46DC99AAE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0" y="365760"/>
            <a:ext cx="9794387" cy="531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4" y="1324598"/>
            <a:ext cx="10922983" cy="48555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9EE1CB-18FD-4F97-921C-1D4835568437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4F3E9-3891-D757-C50F-F91992E0A2DC}"/>
              </a:ext>
            </a:extLst>
          </p:cNvPr>
          <p:cNvSpPr/>
          <p:nvPr userDrawn="1"/>
        </p:nvSpPr>
        <p:spPr>
          <a:xfrm>
            <a:off x="437744" y="965763"/>
            <a:ext cx="8364612" cy="45719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49EF-45D1-1D7E-DAC7-5C36D0702092}"/>
              </a:ext>
            </a:extLst>
          </p:cNvPr>
          <p:cNvSpPr/>
          <p:nvPr userDrawn="1"/>
        </p:nvSpPr>
        <p:spPr>
          <a:xfrm>
            <a:off x="2661091" y="6362698"/>
            <a:ext cx="9158218" cy="500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909422-CFB7-42C6-8AA2-A1472A52F5DC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58CF-529A-4451-9939-F6168760CF0A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64399-EA23-4C5A-ACA5-A75593CB8DA8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098F0-9D89-4795-8303-9A71526FBF67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D8DD0-62C4-4358-B46D-D3CC6854E1DD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D7A8F-E021-46AC-9B15-D0E4F8C4E959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0DCE00-3A7D-4F3B-B41D-494CC284CA4D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047A37-A9AE-4A9E-A814-F71FF98CEC55}" type="datetime1">
              <a:rPr lang="ko-KR" altLang="en-US" smtClean="0"/>
              <a:pPr/>
              <a:t>2025. 6. 4.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810AFA-1047-20BF-94BC-D53E7267D912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17CE9D-0565-1C97-F23D-6673BDBB68A6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875549-D0E3-EE79-45F8-A393E1A4C969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C51E69-5854-77D0-10C7-AB49ED58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31AE9D9-8B38-D9DD-17B3-FA8CEC8B86A1}"/>
              </a:ext>
            </a:extLst>
          </p:cNvPr>
          <p:cNvSpPr txBox="1">
            <a:spLocks/>
          </p:cNvSpPr>
          <p:nvPr/>
        </p:nvSpPr>
        <p:spPr>
          <a:xfrm>
            <a:off x="698255" y="2110393"/>
            <a:ext cx="10933306" cy="1191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54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14</a:t>
            </a:r>
            <a:r>
              <a:rPr lang="ko-KR" altLang="en-US" sz="54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주차 </a:t>
            </a:r>
            <a:r>
              <a:rPr lang="ko-KR" altLang="en-US" sz="5400" dirty="0" err="1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기융프</a:t>
            </a:r>
            <a:r>
              <a:rPr lang="ko-KR" altLang="en-US" sz="54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 중간발표</a:t>
            </a:r>
            <a:endParaRPr lang="en-US" altLang="ko-KR" sz="5400" dirty="0">
              <a:latin typeface="서울남산체 B" panose="02020503020101020101" pitchFamily="18" charset="-127"/>
              <a:ea typeface="서울남산체 B" panose="02020503020101020101" pitchFamily="18" charset="-127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br>
              <a:rPr lang="en-US" altLang="ko-KR" sz="40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Times New Roman" panose="02020603050405020304" pitchFamily="18" charset="0"/>
              </a:rPr>
              <a:t>School of Mechanical and Control Engineering </a:t>
            </a:r>
            <a:endParaRPr lang="en-US" altLang="ko-KR" sz="1600" dirty="0">
              <a:latin typeface="서울남산체 B"/>
              <a:ea typeface="서울남산체 B"/>
              <a:cs typeface="Times New Roman"/>
            </a:endParaRP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200" dirty="0">
                <a:latin typeface="서울남산체 B"/>
                <a:ea typeface="서울남산체 B"/>
                <a:cs typeface="Times New Roman"/>
              </a:rPr>
              <a:t>21900575 Lee </a:t>
            </a:r>
            <a:r>
              <a:rPr lang="en-US" altLang="ko-KR" sz="1200" dirty="0" err="1">
                <a:latin typeface="서울남산체 B"/>
                <a:ea typeface="서울남산체 B"/>
                <a:cs typeface="Times New Roman"/>
              </a:rPr>
              <a:t>ChanKeun</a:t>
            </a:r>
            <a:endParaRPr lang="ko-KR" altLang="en-US" sz="4000" dirty="0">
              <a:latin typeface="서울남산체 B"/>
              <a:ea typeface="서울남산체 B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3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</a:t>
            </a:fld>
            <a:endParaRPr lang="ko-KR" altLang="en-US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CE22272F-E626-6785-3B8B-FA914BA5E32B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목차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5388173-F288-F063-55F1-867B01A3EA29}"/>
              </a:ext>
            </a:extLst>
          </p:cNvPr>
          <p:cNvSpPr txBox="1"/>
          <p:nvPr/>
        </p:nvSpPr>
        <p:spPr>
          <a:xfrm>
            <a:off x="604420" y="1261187"/>
            <a:ext cx="11404700" cy="11289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HSI </a:t>
            </a:r>
            <a:r>
              <a:rPr lang="ko-KR" altLang="en-US" sz="24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데이터 실험계획</a:t>
            </a:r>
            <a:endParaRPr lang="en-US" altLang="ko-KR" sz="24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HSI </a:t>
            </a:r>
            <a:r>
              <a:rPr lang="ko-KR" altLang="en-US" sz="24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데이터 진행과정</a:t>
            </a:r>
            <a:endParaRPr lang="en-US" altLang="ko-KR" sz="24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61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HSI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데이터 실험 계획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0C275-EBA2-834D-BCC1-F2AB99B8D78C}"/>
              </a:ext>
            </a:extLst>
          </p:cNvPr>
          <p:cNvSpPr txBox="1"/>
          <p:nvPr/>
        </p:nvSpPr>
        <p:spPr>
          <a:xfrm>
            <a:off x="1343005" y="2902804"/>
            <a:ext cx="7676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학습데이터</a:t>
            </a:r>
            <a:endParaRPr lang="en-US" altLang="ko-KR" dirty="0"/>
          </a:p>
          <a:p>
            <a:r>
              <a:rPr lang="en-US" altLang="ko-KR" dirty="0"/>
              <a:t>53</a:t>
            </a:r>
            <a:r>
              <a:rPr lang="ko-KR" altLang="en-US" dirty="0"/>
              <a:t>개의 </a:t>
            </a:r>
            <a:r>
              <a:rPr lang="en-US" altLang="ko-KR" dirty="0"/>
              <a:t>PCB</a:t>
            </a:r>
            <a:r>
              <a:rPr lang="ko-KR" altLang="en-US" dirty="0"/>
              <a:t>기판 </a:t>
            </a:r>
            <a:r>
              <a:rPr lang="en-US" altLang="ko-KR" dirty="0"/>
              <a:t>RGB</a:t>
            </a:r>
            <a:r>
              <a:rPr lang="ko-KR" altLang="en-US" dirty="0"/>
              <a:t>마스크 데이터와 </a:t>
            </a:r>
            <a:r>
              <a:rPr lang="en-US" altLang="ko-KR" dirty="0"/>
              <a:t>224</a:t>
            </a:r>
            <a:r>
              <a:rPr lang="ko-KR" altLang="en-US" dirty="0"/>
              <a:t>개의 파장대역 이미지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008BA-75DE-DCAF-0CA6-694D74EB5A26}"/>
              </a:ext>
            </a:extLst>
          </p:cNvPr>
          <p:cNvSpPr txBox="1"/>
          <p:nvPr/>
        </p:nvSpPr>
        <p:spPr>
          <a:xfrm>
            <a:off x="1343005" y="2027002"/>
            <a:ext cx="9055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PCB-Vision: A </a:t>
            </a:r>
            <a:r>
              <a:rPr lang="en-US" altLang="ko-KR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Multiscene</a:t>
            </a:r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RGB-Hyperspectral Benchmark Dataset of Printed Circuit Boards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0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HSI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데이터 실험 계획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0C275-EBA2-834D-BCC1-F2AB99B8D78C}"/>
              </a:ext>
            </a:extLst>
          </p:cNvPr>
          <p:cNvSpPr txBox="1"/>
          <p:nvPr/>
        </p:nvSpPr>
        <p:spPr>
          <a:xfrm>
            <a:off x="1343003" y="1920880"/>
            <a:ext cx="30883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Deep learning model(CNN) :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Unet</a:t>
            </a:r>
            <a:endParaRPr lang="en-US" altLang="ko-KR" dirty="0"/>
          </a:p>
          <a:p>
            <a:r>
              <a:rPr lang="en-US" altLang="ko-KR" dirty="0"/>
              <a:t>	Attention-</a:t>
            </a:r>
            <a:r>
              <a:rPr lang="en-US" altLang="ko-KR" dirty="0" err="1"/>
              <a:t>Unet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ResUnet</a:t>
            </a:r>
            <a:endParaRPr lang="en-US" altLang="ko-KR" dirty="0"/>
          </a:p>
          <a:p>
            <a:r>
              <a:rPr lang="en-US" altLang="ko-KR" dirty="0"/>
              <a:t>	DeepLabv3+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LinkNet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40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HSI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데이터 실험 계획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0C275-EBA2-834D-BCC1-F2AB99B8D78C}"/>
              </a:ext>
            </a:extLst>
          </p:cNvPr>
          <p:cNvSpPr txBox="1"/>
          <p:nvPr/>
        </p:nvSpPr>
        <p:spPr>
          <a:xfrm>
            <a:off x="1240206" y="1394705"/>
            <a:ext cx="104664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학습데이터</a:t>
            </a:r>
            <a:endParaRPr lang="en-US" altLang="ko-KR" dirty="0"/>
          </a:p>
          <a:p>
            <a:r>
              <a:rPr lang="en-US" altLang="ko-KR" dirty="0"/>
              <a:t>53</a:t>
            </a:r>
            <a:r>
              <a:rPr lang="ko-KR" altLang="en-US" dirty="0"/>
              <a:t>개의 </a:t>
            </a:r>
            <a:r>
              <a:rPr lang="en-US" altLang="ko-KR" dirty="0"/>
              <a:t>PCB</a:t>
            </a:r>
            <a:r>
              <a:rPr lang="ko-KR" altLang="en-US" dirty="0"/>
              <a:t>기판 </a:t>
            </a:r>
            <a:r>
              <a:rPr lang="en-US" altLang="ko-KR" dirty="0"/>
              <a:t>RGB</a:t>
            </a:r>
            <a:r>
              <a:rPr lang="ko-KR" altLang="en-US" dirty="0"/>
              <a:t>마스크 데이터와 </a:t>
            </a:r>
            <a:r>
              <a:rPr lang="en-US" altLang="ko-KR" dirty="0"/>
              <a:t>224</a:t>
            </a:r>
            <a:r>
              <a:rPr lang="ko-KR" altLang="en-US" dirty="0"/>
              <a:t>개의 파장대역별 이미지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수직</a:t>
            </a:r>
            <a:r>
              <a:rPr lang="en-US" altLang="ko-KR" dirty="0"/>
              <a:t>,</a:t>
            </a:r>
            <a:r>
              <a:rPr lang="ko-KR" altLang="en-US" dirty="0"/>
              <a:t> 수평 회전</a:t>
            </a:r>
            <a:r>
              <a:rPr lang="en-US" altLang="ko-KR" dirty="0"/>
              <a:t>,</a:t>
            </a:r>
            <a:r>
              <a:rPr lang="ko-KR" altLang="en-US" dirty="0"/>
              <a:t> 노이즈 추가 등을 활용하여 실제 학습 데이터 같은 경우 더 많은 데이터가 존재한다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는 총</a:t>
            </a:r>
            <a:r>
              <a:rPr lang="en-US" altLang="ko-KR" dirty="0"/>
              <a:t>4</a:t>
            </a:r>
            <a:r>
              <a:rPr lang="ko-KR" altLang="en-US" dirty="0"/>
              <a:t>개로 </a:t>
            </a:r>
            <a:r>
              <a:rPr lang="en-US" altLang="ko-KR" dirty="0"/>
              <a:t>IC, Connector, Capacitor, Others</a:t>
            </a:r>
            <a:r>
              <a:rPr lang="ko-KR" altLang="en-US" dirty="0"/>
              <a:t>가 존재하는데 논문상 </a:t>
            </a:r>
            <a:r>
              <a:rPr lang="en-US" altLang="ko-KR" dirty="0"/>
              <a:t>Others</a:t>
            </a:r>
            <a:r>
              <a:rPr lang="ko-KR" altLang="en-US" dirty="0"/>
              <a:t>는 컨베이어 벨트와 같이 기판을 제외한 필요 없는 부분을 학습시켰고 클래스 불균형을 완화하기 위해 가중치 클래스 손실 함수를 강조하기 위해 넣었다고 설명한다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</p:txBody>
      </p:sp>
      <p:pic>
        <p:nvPicPr>
          <p:cNvPr id="3" name="그림 2" descr="전자제품, 스크린샷, 전자 공학, 회로이(가) 표시된 사진&#10;&#10;자동 생성된 설명">
            <a:extLst>
              <a:ext uri="{FF2B5EF4-FFF2-40B4-BE49-F238E27FC236}">
                <a16:creationId xmlns:a16="http://schemas.microsoft.com/office/drawing/2014/main" id="{0A4EF1A3-4BBD-55FC-F3AD-CE66DF55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49" y="3429000"/>
            <a:ext cx="6162101" cy="30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5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HSI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데이터 실험 계획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A6436-DC5D-060F-2018-1BA01408C50F}"/>
              </a:ext>
            </a:extLst>
          </p:cNvPr>
          <p:cNvSpPr txBox="1"/>
          <p:nvPr/>
        </p:nvSpPr>
        <p:spPr>
          <a:xfrm>
            <a:off x="1280035" y="2228671"/>
            <a:ext cx="55427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논문에서의 주요 실험 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데이터 형태에 따른 딥러닝 모델의 성능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1.</a:t>
            </a:r>
            <a:r>
              <a:rPr lang="ko-KR" altLang="en-US" dirty="0"/>
              <a:t> </a:t>
            </a:r>
            <a:r>
              <a:rPr lang="en-US" altLang="ko-KR" dirty="0"/>
              <a:t>HSI – PCA</a:t>
            </a:r>
          </a:p>
          <a:p>
            <a:r>
              <a:rPr lang="en-US" altLang="ko-KR" dirty="0"/>
              <a:t>	2. HSI - Patches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73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HSI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데이터 실험 계획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A6436-DC5D-060F-2018-1BA01408C50F}"/>
              </a:ext>
            </a:extLst>
          </p:cNvPr>
          <p:cNvSpPr txBox="1"/>
          <p:nvPr/>
        </p:nvSpPr>
        <p:spPr>
          <a:xfrm>
            <a:off x="1280034" y="2228671"/>
            <a:ext cx="100806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HSI – PCA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PCA </a:t>
            </a:r>
            <a:r>
              <a:rPr lang="ko-KR" altLang="en-US" dirty="0"/>
              <a:t>기법을 사용하여 </a:t>
            </a:r>
            <a:r>
              <a:rPr lang="en-US" altLang="ko-KR" dirty="0"/>
              <a:t>214</a:t>
            </a:r>
            <a:r>
              <a:rPr lang="ko-KR" altLang="en-US" dirty="0"/>
              <a:t>개의 스펙트럼 밴드에서 </a:t>
            </a:r>
            <a:r>
              <a:rPr lang="en-US" altLang="ko-KR" dirty="0"/>
              <a:t>3</a:t>
            </a:r>
            <a:r>
              <a:rPr lang="ko-KR" altLang="en-US" dirty="0"/>
              <a:t>개의 채널로 축소한 후에 </a:t>
            </a:r>
            <a:r>
              <a:rPr lang="en-US" altLang="ko-KR" dirty="0"/>
              <a:t>5</a:t>
            </a:r>
            <a:r>
              <a:rPr lang="ko-KR" altLang="en-US" dirty="0"/>
              <a:t>가지의 딥러닝 모델을 적용하여 성능을 비교했다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 사이즈가 크지 않기 때문에 원본 이미지 크기를 그대로 넣을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HSI – Patches</a:t>
            </a:r>
          </a:p>
          <a:p>
            <a:endParaRPr lang="en-US" altLang="ko-KR" dirty="0"/>
          </a:p>
          <a:p>
            <a:r>
              <a:rPr lang="ko-KR" altLang="en-US" dirty="0"/>
              <a:t>반대로 모든 스펙트럼 밴드의 데이터를 한번에 딥러닝 모델에 집어넣는 방식이지만 데이터의 사이즈가 커 메모리의 한계에 의해 이미지를 조각조각 나누어 딥러닝 모델에 적용하였다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입력 채널이 </a:t>
            </a:r>
            <a:r>
              <a:rPr lang="en-US" altLang="ko-KR" dirty="0"/>
              <a:t>214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8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HSI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데이터 실험 계획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A6436-DC5D-060F-2018-1BA01408C50F}"/>
              </a:ext>
            </a:extLst>
          </p:cNvPr>
          <p:cNvSpPr txBox="1"/>
          <p:nvPr/>
        </p:nvSpPr>
        <p:spPr>
          <a:xfrm>
            <a:off x="1280032" y="1721775"/>
            <a:ext cx="100806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앞선 </a:t>
            </a:r>
            <a:r>
              <a:rPr lang="en-US" altLang="ko-KR" dirty="0"/>
              <a:t>PCA</a:t>
            </a:r>
            <a:r>
              <a:rPr lang="ko-KR" altLang="en-US" dirty="0"/>
              <a:t>기법 같은 경우 전체 밴드를 입력하는 것보다 데이터의 사이즈가 작긴 하지만 직접 분산식을 계산해야 하는 번거로움이 존재하고 </a:t>
            </a:r>
            <a:r>
              <a:rPr lang="en-US" altLang="ko-KR" dirty="0"/>
              <a:t>Patches</a:t>
            </a:r>
            <a:r>
              <a:rPr lang="ko-KR" altLang="en-US" dirty="0"/>
              <a:t>같은 경우 입력데이터가 너무 크기 때문에 제약이 존재한다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1D-Conv</a:t>
            </a:r>
            <a:r>
              <a:rPr lang="ko-KR" altLang="en-US" dirty="0"/>
              <a:t>레이어를 추가하여 </a:t>
            </a:r>
            <a:r>
              <a:rPr lang="en-US" altLang="ko-KR" dirty="0"/>
              <a:t>feature</a:t>
            </a:r>
            <a:r>
              <a:rPr lang="ko-KR" altLang="en-US" dirty="0"/>
              <a:t> 압축을 시도한 후에 기존의 방식과의 성능을 비교할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성능비교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Precision, Recall, F1 Score, IOU(Intersection over Union) </a:t>
            </a:r>
            <a:r>
              <a:rPr lang="ko-KR" altLang="en-US" dirty="0"/>
              <a:t>등의 수치로 비교 예정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15B44-6FF4-CF0F-FCC8-B7FA784810E4}"/>
              </a:ext>
            </a:extLst>
          </p:cNvPr>
          <p:cNvSpPr txBox="1"/>
          <p:nvPr/>
        </p:nvSpPr>
        <p:spPr>
          <a:xfrm>
            <a:off x="1280032" y="4333851"/>
            <a:ext cx="100806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/>
              <a:t>PCB-Vision </a:t>
            </a:r>
            <a:r>
              <a:rPr lang="ko-KR" altLang="en-US" dirty="0"/>
              <a:t>데이터셋 기반 </a:t>
            </a:r>
            <a:r>
              <a:rPr lang="en-US" altLang="ko-KR" dirty="0"/>
              <a:t>1</a:t>
            </a:r>
            <a:r>
              <a:rPr lang="en" altLang="ko-KR" dirty="0"/>
              <a:t>D-CNN </a:t>
            </a:r>
            <a:r>
              <a:rPr lang="ko-KR" altLang="en-US" dirty="0"/>
              <a:t>스펙트럼 특징 추출을 활용한 모델 성능 비교 연구</a:t>
            </a:r>
            <a:br>
              <a:rPr lang="en-US" altLang="ko-KR" dirty="0"/>
            </a:br>
            <a:br>
              <a:rPr lang="en-US" altLang="ko-KR" dirty="0"/>
            </a:br>
            <a:br>
              <a:rPr lang="en" altLang="ko-KR" dirty="0"/>
            </a:br>
            <a:r>
              <a:rPr lang="en" altLang="ko-KR" dirty="0"/>
              <a:t>Ex) </a:t>
            </a:r>
            <a:r>
              <a:rPr lang="en" altLang="ko-KR" dirty="0" err="1"/>
              <a:t>RangeNet</a:t>
            </a:r>
            <a:r>
              <a:rPr lang="en" altLang="ko-KR" dirty="0"/>
              <a:t>++: Fast and Accurate LiDAR Semantic Segmentation </a:t>
            </a:r>
            <a:r>
              <a:rPr lang="ko-KR" altLang="en-US" dirty="0"/>
              <a:t>라이다 데이터 같은 경우도 </a:t>
            </a:r>
            <a:r>
              <a:rPr lang="en-US" altLang="ko-KR" dirty="0"/>
              <a:t>range image</a:t>
            </a:r>
            <a:r>
              <a:rPr lang="ko-KR" altLang="en-US" dirty="0"/>
              <a:t>로 변환한 후 </a:t>
            </a:r>
            <a:r>
              <a:rPr lang="en-US" altLang="ko-KR" dirty="0"/>
              <a:t>2D-CNN</a:t>
            </a:r>
            <a:r>
              <a:rPr lang="ko-KR" altLang="en-US" dirty="0" err="1"/>
              <a:t>으로</a:t>
            </a:r>
            <a:r>
              <a:rPr lang="ko-KR" altLang="en-US" dirty="0"/>
              <a:t> 처리하지만 </a:t>
            </a:r>
            <a:r>
              <a:rPr lang="en-US" altLang="ko-KR" dirty="0"/>
              <a:t>1D-conv</a:t>
            </a:r>
            <a:r>
              <a:rPr lang="ko-KR" altLang="en-US" dirty="0"/>
              <a:t>을 사용하여 데이터를 압축하는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HSI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데이터 진행 과정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DF0FDFF-468C-1DEE-2BA4-B786B7758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0" y="1512277"/>
            <a:ext cx="1910114" cy="3833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C6D9FA-3E7D-3BF5-8E27-960A025E06CD}"/>
              </a:ext>
            </a:extLst>
          </p:cNvPr>
          <p:cNvSpPr txBox="1"/>
          <p:nvPr/>
        </p:nvSpPr>
        <p:spPr>
          <a:xfrm>
            <a:off x="656493" y="5491761"/>
            <a:ext cx="297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U-net epoch 100(loss0.055)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1B6A3-E4ED-2780-3BBC-31684F302A36}"/>
              </a:ext>
            </a:extLst>
          </p:cNvPr>
          <p:cNvSpPr txBox="1"/>
          <p:nvPr/>
        </p:nvSpPr>
        <p:spPr>
          <a:xfrm>
            <a:off x="6095999" y="5491761"/>
            <a:ext cx="3544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Attention U-net epoch 80(loss0.057)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77714-7840-D276-B5D5-4C5085348AF1}"/>
              </a:ext>
            </a:extLst>
          </p:cNvPr>
          <p:cNvSpPr txBox="1"/>
          <p:nvPr/>
        </p:nvSpPr>
        <p:spPr>
          <a:xfrm>
            <a:off x="2760367" y="2696197"/>
            <a:ext cx="3446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Precision: [0.97 0.42 0.22 0.12 ] </a:t>
            </a:r>
          </a:p>
          <a:p>
            <a:r>
              <a:rPr lang="en" altLang="ko-KR" dirty="0"/>
              <a:t>Recall: [0.97 0.40 0.14 0.23 ] </a:t>
            </a:r>
          </a:p>
          <a:p>
            <a:r>
              <a:rPr lang="en" altLang="ko-KR" dirty="0"/>
              <a:t>F1 Score: [0.97 0.41 0.17 0.15] </a:t>
            </a:r>
          </a:p>
          <a:p>
            <a:r>
              <a:rPr lang="en" altLang="ko-KR" dirty="0" err="1"/>
              <a:t>IoU</a:t>
            </a:r>
            <a:r>
              <a:rPr lang="en" altLang="ko-KR" dirty="0"/>
              <a:t>: [0.94 0.26 0.09 0.08]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64233-7174-48DE-C4E8-6421CE93BFD8}"/>
              </a:ext>
            </a:extLst>
          </p:cNvPr>
          <p:cNvSpPr txBox="1"/>
          <p:nvPr/>
        </p:nvSpPr>
        <p:spPr>
          <a:xfrm>
            <a:off x="8374956" y="2696197"/>
            <a:ext cx="3269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Precision: [0.96 0.31 0.06 0.26] </a:t>
            </a:r>
          </a:p>
          <a:p>
            <a:r>
              <a:rPr lang="en" altLang="ko-KR" dirty="0"/>
              <a:t>Recall: [0.98 0.10 0.03 0.32] </a:t>
            </a:r>
          </a:p>
          <a:p>
            <a:r>
              <a:rPr lang="en" altLang="ko-KR" dirty="0"/>
              <a:t>F1 Score: [0.97 0.15 0.04 0.29 ] </a:t>
            </a:r>
          </a:p>
          <a:p>
            <a:r>
              <a:rPr lang="en" altLang="ko-KR" dirty="0" err="1"/>
              <a:t>IoU</a:t>
            </a:r>
            <a:r>
              <a:rPr lang="en" altLang="ko-KR" dirty="0"/>
              <a:t>: [0.94 0.08 0.02 0.16]</a:t>
            </a:r>
            <a:endParaRPr lang="ko-KR" altLang="en-US" dirty="0"/>
          </a:p>
        </p:txBody>
      </p:sp>
      <p:pic>
        <p:nvPicPr>
          <p:cNvPr id="22" name="그림 21" descr="스크린샷, 다채로움, 직사각형, 예술이(가) 표시된 사진&#10;&#10;자동 생성된 설명">
            <a:extLst>
              <a:ext uri="{FF2B5EF4-FFF2-40B4-BE49-F238E27FC236}">
                <a16:creationId xmlns:a16="http://schemas.microsoft.com/office/drawing/2014/main" id="{2226F021-13A4-9376-D581-445C5F590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1855"/>
            <a:ext cx="2033123" cy="40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52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8BB8941200D4E902B4D828790891B" ma:contentTypeVersion="12" ma:contentTypeDescription="새 문서를 만듭니다." ma:contentTypeScope="" ma:versionID="fa71613df8adc5f8996c2ed20275be40">
  <xsd:schema xmlns:xsd="http://www.w3.org/2001/XMLSchema" xmlns:xs="http://www.w3.org/2001/XMLSchema" xmlns:p="http://schemas.microsoft.com/office/2006/metadata/properties" xmlns:ns2="c39ceb0c-52fd-4554-8d57-78f246d84e7d" xmlns:ns3="d04c35c8-cd0f-480f-8faf-ffdc07f61882" targetNamespace="http://schemas.microsoft.com/office/2006/metadata/properties" ma:root="true" ma:fieldsID="f446d0bea7f12681862951b0079964e0" ns2:_="" ns3:_="">
    <xsd:import namespace="c39ceb0c-52fd-4554-8d57-78f246d84e7d"/>
    <xsd:import namespace="d04c35c8-cd0f-480f-8faf-ffdc07f61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eb0c-52fd-4554-8d57-78f246d84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8a2166-609b-46cc-bb79-1f8badf8bf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35c8-cd0f-480f-8faf-ffdc07f61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c46cad-c814-4e3a-bb0c-bf80d9070fb2}" ma:internalName="TaxCatchAll" ma:showField="CatchAllData" ma:web="d04c35c8-cd0f-480f-8faf-ffdc07f61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F1D1F9-FA85-41E0-98C6-1A24A33EDF0D}">
  <ds:schemaRefs>
    <ds:schemaRef ds:uri="c39ceb0c-52fd-4554-8d57-78f246d84e7d"/>
    <ds:schemaRef ds:uri="d04c35c8-cd0f-480f-8faf-ffdc07f61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6B7687-7397-4BD8-BD80-83A193C30A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477</Words>
  <Application>Microsoft Macintosh PowerPoint</Application>
  <PresentationFormat>와이드스크린</PresentationFormat>
  <Paragraphs>76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서울남산체 B</vt:lpstr>
      <vt:lpstr>서울남산체 EB</vt:lpstr>
      <vt:lpstr>현대하모니 M</vt:lpstr>
      <vt:lpstr>Arial</vt:lpstr>
      <vt:lpstr>Calibri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이찬근</dc:creator>
  <cp:lastModifiedBy>찬근 이</cp:lastModifiedBy>
  <cp:revision>77</cp:revision>
  <dcterms:created xsi:type="dcterms:W3CDTF">2023-03-31T12:05:11Z</dcterms:created>
  <dcterms:modified xsi:type="dcterms:W3CDTF">2025-06-04T01:23:55Z</dcterms:modified>
</cp:coreProperties>
</file>