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86265"/>
  </p:normalViewPr>
  <p:slideViewPr>
    <p:cSldViewPr snapToGrid="0" snapToObjects="1">
      <p:cViewPr varScale="1">
        <p:scale>
          <a:sx n="87" d="100"/>
          <a:sy n="87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7E53-6C53-AD4A-84A3-BCF31676175C}" type="datetimeFigureOut">
              <a:rPr kumimoji="1" lang="ko-KR" altLang="en-US" smtClean="0"/>
              <a:t>2020. 9. 21.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A6F0-56B0-C344-855E-F228FC37B6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4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데이터에 흐름도</a:t>
            </a:r>
            <a:endParaRPr kumimoji="1" lang="en-US" altLang="ko-KR" dirty="0"/>
          </a:p>
          <a:p>
            <a:r>
              <a:rPr kumimoji="1" lang="ko-KR" altLang="en-US" dirty="0" err="1"/>
              <a:t>이선생님이</a:t>
            </a:r>
            <a:r>
              <a:rPr kumimoji="1" lang="ko-KR" altLang="en-US" dirty="0"/>
              <a:t> 데이터베이스를 가르치고</a:t>
            </a:r>
            <a:endParaRPr kumimoji="1" lang="en-US" altLang="ko-KR" dirty="0"/>
          </a:p>
          <a:p>
            <a:r>
              <a:rPr kumimoji="1" lang="ko-KR" altLang="en-US" dirty="0" err="1"/>
              <a:t>이선생님이</a:t>
            </a:r>
            <a:r>
              <a:rPr kumimoji="1" lang="ko-KR" altLang="en-US" dirty="0"/>
              <a:t> 알고리즘을 가르치고</a:t>
            </a:r>
            <a:endParaRPr kumimoji="1" lang="en-US" altLang="ko-KR" dirty="0"/>
          </a:p>
          <a:p>
            <a:r>
              <a:rPr kumimoji="1" lang="ko-KR" altLang="en-US" dirty="0" err="1"/>
              <a:t>박선생님이</a:t>
            </a:r>
            <a:r>
              <a:rPr kumimoji="1" lang="ko-KR" altLang="en-US" dirty="0"/>
              <a:t> 데이터베이스를 가르친다고 생각하면 이것을 </a:t>
            </a:r>
            <a:r>
              <a:rPr kumimoji="1" lang="ko-KR" altLang="en-US" dirty="0" err="1"/>
              <a:t>엘라스틱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서치로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저장할때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엘라스틱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서치는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다음과같이</a:t>
            </a:r>
            <a:r>
              <a:rPr kumimoji="1" lang="ko-KR" altLang="en-US" dirty="0"/>
              <a:t> 저장합니다</a:t>
            </a:r>
            <a:endParaRPr kumimoji="1" lang="en-US" altLang="ko-KR" dirty="0"/>
          </a:p>
          <a:p>
            <a:r>
              <a:rPr kumimoji="1" lang="ko-KR" altLang="en-US" dirty="0"/>
              <a:t>이라는 텍스트가 다큐먼트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다큐먼트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발견이되고</a:t>
            </a:r>
            <a:endParaRPr kumimoji="1" lang="en-US" altLang="ko-KR" dirty="0"/>
          </a:p>
          <a:p>
            <a:r>
              <a:rPr kumimoji="1" lang="ko-KR" altLang="en-US" dirty="0" err="1"/>
              <a:t>데이터베이라는</a:t>
            </a:r>
            <a:r>
              <a:rPr kumimoji="1" lang="ko-KR" altLang="en-US" dirty="0"/>
              <a:t> 텍스트가 다큐먼트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다큐먼트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발견됩니다라고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저장을합니다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8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name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가진 하나 이상의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노드집합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Cluster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구성하는 하나의 단위 프로세스로 종류에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분류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노드는 여러가지 유형으로도 동작이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Node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Index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등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관련된 전반적인 관리를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저장되는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검색 및 통계 작업을 수행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분산 저장되는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샤드가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배치되는 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Ingest Node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인젠스트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스크립트를 통해 파이프라인 구성 및 실행하여 데이터 포맷 변경이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원데이터를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분석에 적합하게 가공하는 작업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Coordinating Node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코오드레잇노드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라운드로빈 방식으로 분산시켜주는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ndex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RDB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데이터가 저장되는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하나의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.( 7.0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사라지고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두 역할을 동시에 수행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Index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내부의 색인된 데이터들이 분산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저장되있는데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분산된 데이터가 저장된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나뉘며 원본과 복제본의 개념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71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엘라스틱서치와</a:t>
            </a:r>
            <a:r>
              <a:rPr kumimoji="1" lang="ko-KR" altLang="en-US" dirty="0"/>
              <a:t> 관계형 데이터 베이스에 비교</a:t>
            </a:r>
            <a:endParaRPr kumimoji="1" lang="en-US" altLang="ko-KR" dirty="0"/>
          </a:p>
          <a:p>
            <a:r>
              <a:rPr kumimoji="1" lang="ko-KR" altLang="en-US" dirty="0" err="1"/>
              <a:t>엘라스틱서치는</a:t>
            </a:r>
            <a:r>
              <a:rPr kumimoji="1" lang="ko-KR" altLang="en-US" dirty="0"/>
              <a:t> 어떤 키워드가 다큐먼트에 있다고 저장하는 방면에</a:t>
            </a:r>
            <a:endParaRPr kumimoji="1" lang="en-US" altLang="ko-KR" dirty="0"/>
          </a:p>
          <a:p>
            <a:r>
              <a:rPr kumimoji="1" lang="ko-KR" altLang="en-US" dirty="0"/>
              <a:t>관계형 데이터 베이스는 다큐먼트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클래스 네임은 데이터베이스 </a:t>
            </a:r>
            <a:r>
              <a:rPr kumimoji="1" lang="ko-KR" altLang="en-US" dirty="0" err="1"/>
              <a:t>티쳐는</a:t>
            </a:r>
            <a:r>
              <a:rPr kumimoji="1" lang="ko-KR" altLang="en-US" dirty="0"/>
              <a:t> 이입니다</a:t>
            </a:r>
            <a:endParaRPr kumimoji="1" lang="en-US" altLang="ko-KR" dirty="0"/>
          </a:p>
          <a:p>
            <a:r>
              <a:rPr kumimoji="1" lang="ko-KR" altLang="en-US" dirty="0"/>
              <a:t>다큐먼트 </a:t>
            </a:r>
            <a:r>
              <a:rPr kumimoji="1" lang="en-US" altLang="ko-KR" dirty="0"/>
              <a:t>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클레스</a:t>
            </a:r>
            <a:r>
              <a:rPr kumimoji="1" lang="ko-KR" altLang="en-US" dirty="0"/>
              <a:t> 네임은 알고리즘이고 </a:t>
            </a:r>
            <a:r>
              <a:rPr kumimoji="1" lang="ko-KR" altLang="en-US" dirty="0" err="1"/>
              <a:t>티쳐는</a:t>
            </a:r>
            <a:r>
              <a:rPr kumimoji="1" lang="ko-KR" altLang="en-US" dirty="0"/>
              <a:t> 이입니다</a:t>
            </a:r>
            <a:endParaRPr kumimoji="1" lang="en-US" altLang="ko-KR" dirty="0"/>
          </a:p>
          <a:p>
            <a:r>
              <a:rPr kumimoji="1" lang="ko-KR" altLang="en-US" dirty="0"/>
              <a:t>다큐먼트 </a:t>
            </a:r>
            <a:r>
              <a:rPr kumimoji="1" lang="en-US" altLang="ko-KR" dirty="0"/>
              <a:t>3</a:t>
            </a:r>
            <a:r>
              <a:rPr kumimoji="1" lang="ko-KR" altLang="en-US" dirty="0"/>
              <a:t>는 이렇습니다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전부다 저장을 </a:t>
            </a:r>
            <a:r>
              <a:rPr kumimoji="1" lang="ko-KR" altLang="en-US" dirty="0" err="1"/>
              <a:t>하게됩니다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서치라고</a:t>
            </a:r>
            <a:r>
              <a:rPr kumimoji="1" lang="ko-KR" altLang="en-US" dirty="0"/>
              <a:t> 생각하면 </a:t>
            </a:r>
            <a:r>
              <a:rPr kumimoji="1" lang="ko-KR" altLang="en-US" dirty="0" err="1"/>
              <a:t>엘라스틱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서치가</a:t>
            </a:r>
            <a:r>
              <a:rPr kumimoji="1" lang="ko-KR" altLang="en-US" dirty="0"/>
              <a:t> 매우 </a:t>
            </a:r>
            <a:r>
              <a:rPr kumimoji="1" lang="ko-KR" altLang="en-US" dirty="0" err="1"/>
              <a:t>빠르다라는걸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볼수있습니다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57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00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엘라스틱서치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관계형 데이터 베이스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/>
              <a:t>REST API </a:t>
            </a:r>
            <a:r>
              <a:rPr kumimoji="1" lang="ko-KR" altLang="en-US"/>
              <a:t>목록 </a:t>
            </a:r>
            <a:r>
              <a:rPr kumimoji="1" lang="ko-KR" altLang="en-US" dirty="0"/>
              <a:t>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4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8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7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7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2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pages/viewpage.action?pageId=6199162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D573-0B5E-EF4C-9171-30F70E861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kumimoji="1" lang="en-US" altLang="ko-KR" dirty="0"/>
            </a:br>
            <a:r>
              <a:rPr kumimoji="1" lang="en-US" altLang="ko-KR" sz="4000" dirty="0"/>
              <a:t>Elastic search </a:t>
            </a:r>
            <a:r>
              <a:rPr kumimoji="1" lang="ko-KR" altLang="en-US" sz="4000" dirty="0"/>
              <a:t>기본 개념 정리</a:t>
            </a:r>
            <a:r>
              <a:rPr kumimoji="1" lang="en-US" altLang="ko-KR" sz="4000" dirty="0"/>
              <a:t> </a:t>
            </a:r>
            <a:endParaRPr kumimoji="1"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36624-494C-7440-9A2C-FB210C1FD1F3}"/>
              </a:ext>
            </a:extLst>
          </p:cNvPr>
          <p:cNvSpPr txBox="1"/>
          <p:nvPr/>
        </p:nvSpPr>
        <p:spPr>
          <a:xfrm>
            <a:off x="9029700" y="5429250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allan,demien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06B77-6177-5141-88C5-01D9D1C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Elasticsrarch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참고 </a:t>
            </a:r>
            <a:r>
              <a:rPr kumimoji="1" lang="en-US" altLang="ko-KR" dirty="0"/>
              <a:t>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06B00-49FA-164D-B674-CA5CB4E2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참고 </a:t>
            </a:r>
            <a:r>
              <a:rPr kumimoji="1" lang="en-US" altLang="ko-KR" sz="1800" dirty="0"/>
              <a:t>URL :</a:t>
            </a:r>
            <a:r>
              <a:rPr lang="en" altLang="ko-KR" sz="1800" dirty="0">
                <a:hlinkClick r:id="rId2"/>
              </a:rPr>
              <a:t>https://wiki.daumkakao.com/pages/viewpage.action?pageId=619916237</a:t>
            </a:r>
            <a:r>
              <a:rPr kumimoji="1" lang="en-US" altLang="ko-KR" sz="1800" dirty="0"/>
              <a:t> 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66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R" b="1" dirty="0"/>
              <a:t>Elasticsearch</a:t>
            </a:r>
            <a:r>
              <a:rPr lang="ko-KR" altLang="en-US" dirty="0"/>
              <a:t>는 </a:t>
            </a:r>
            <a:r>
              <a:rPr lang="en" altLang="ko-KR" dirty="0"/>
              <a:t>Apache Lucene (</a:t>
            </a:r>
            <a:r>
              <a:rPr lang="ko-KR" altLang="en-US" dirty="0"/>
              <a:t>아파치 </a:t>
            </a:r>
            <a:r>
              <a:rPr lang="ko-KR" altLang="en-US" dirty="0" err="1"/>
              <a:t>루씬</a:t>
            </a:r>
            <a:r>
              <a:rPr lang="en-US" altLang="ko-KR" dirty="0"/>
              <a:t>) </a:t>
            </a:r>
            <a:r>
              <a:rPr lang="ko-KR" altLang="en-US" dirty="0"/>
              <a:t>기반의 </a:t>
            </a:r>
            <a:r>
              <a:rPr lang="en" altLang="ko-KR" dirty="0"/>
              <a:t>Java </a:t>
            </a:r>
            <a:r>
              <a:rPr lang="ko-KR" altLang="en-US" dirty="0"/>
              <a:t>오픈소스 분산 검색 엔진입니다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" altLang="ko-KR" dirty="0"/>
              <a:t>Elasticsearch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루씬</a:t>
            </a:r>
            <a:r>
              <a:rPr lang="ko-KR" altLang="en-US" dirty="0"/>
              <a:t> 라이브러리를 단독으로 사용할 수 있게 되었으며</a:t>
            </a:r>
            <a:r>
              <a:rPr lang="en-US" altLang="ko-KR" dirty="0"/>
              <a:t>, </a:t>
            </a:r>
            <a:r>
              <a:rPr lang="ko-KR" altLang="en-US" dirty="0"/>
              <a:t>방대한 양의 데이터를 신속하게</a:t>
            </a:r>
            <a:r>
              <a:rPr lang="en-US" altLang="ko-KR" dirty="0"/>
              <a:t>, </a:t>
            </a:r>
            <a:r>
              <a:rPr lang="ko-KR" altLang="en-US" dirty="0"/>
              <a:t>거의 실시간 </a:t>
            </a:r>
            <a:r>
              <a:rPr lang="en-US" altLang="ko-KR" dirty="0"/>
              <a:t>(</a:t>
            </a:r>
            <a:r>
              <a:rPr lang="en" altLang="ko-KR" dirty="0"/>
              <a:t>NRT, Near Real Time)</a:t>
            </a:r>
            <a:r>
              <a:rPr lang="ko-KR" altLang="en-US" dirty="0" err="1"/>
              <a:t>으로</a:t>
            </a:r>
            <a:r>
              <a:rPr lang="ko-KR" altLang="en-US" dirty="0"/>
              <a:t> 저장</a:t>
            </a:r>
            <a:r>
              <a:rPr lang="en-US" altLang="ko-KR" dirty="0"/>
              <a:t>,</a:t>
            </a:r>
            <a:r>
              <a:rPr lang="ko-KR" altLang="en-US" dirty="0"/>
              <a:t>검색</a:t>
            </a:r>
            <a:r>
              <a:rPr lang="en-US" altLang="ko-KR" dirty="0"/>
              <a:t>,</a:t>
            </a:r>
            <a:r>
              <a:rPr lang="ko-KR" altLang="en-US" dirty="0"/>
              <a:t>분석할 수 있습니다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" altLang="ko-KR" dirty="0"/>
              <a:t>Elasticsearch</a:t>
            </a:r>
            <a:r>
              <a:rPr lang="ko-KR" altLang="en-US" dirty="0"/>
              <a:t>는 검색을 위해 단독으로 사용되기도 하며 </a:t>
            </a:r>
            <a:r>
              <a:rPr lang="en" altLang="ko-KR" b="1" dirty="0"/>
              <a:t>ELK </a:t>
            </a:r>
            <a:r>
              <a:rPr lang="en" altLang="ko-KR" dirty="0"/>
              <a:t>( Elasticsearch / </a:t>
            </a:r>
            <a:r>
              <a:rPr lang="en" altLang="ko-KR" dirty="0" err="1"/>
              <a:t>Logstatsh</a:t>
            </a:r>
            <a:r>
              <a:rPr lang="en" altLang="ko-KR" dirty="0"/>
              <a:t> / Kibana )</a:t>
            </a:r>
            <a:r>
              <a:rPr lang="ko-KR" altLang="en-US" dirty="0"/>
              <a:t>스택으로 사용되기도 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4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CD1B3-2F0F-854A-8EEB-1E2F5007C627}"/>
              </a:ext>
            </a:extLst>
          </p:cNvPr>
          <p:cNvSpPr txBox="1"/>
          <p:nvPr/>
        </p:nvSpPr>
        <p:spPr>
          <a:xfrm>
            <a:off x="470292" y="1004560"/>
            <a:ext cx="544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DATA FLOW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CBFD05-8A80-6844-8671-04689DF1DAA6}"/>
              </a:ext>
            </a:extLst>
          </p:cNvPr>
          <p:cNvSpPr/>
          <p:nvPr/>
        </p:nvSpPr>
        <p:spPr>
          <a:xfrm>
            <a:off x="214313" y="2100262"/>
            <a:ext cx="260032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/>
              <a:t>doc1</a:t>
            </a:r>
          </a:p>
          <a:p>
            <a:r>
              <a:rPr kumimoji="1" lang="ko-KR" altLang="en-US" sz="1400" dirty="0"/>
              <a:t>”</a:t>
            </a:r>
            <a:r>
              <a:rPr kumimoji="1" lang="en-US" altLang="ko-KR" sz="1400" dirty="0"/>
              <a:t>class” : {</a:t>
            </a:r>
          </a:p>
          <a:p>
            <a:r>
              <a:rPr kumimoji="1" lang="ko-KR" altLang="en-US" sz="1400" dirty="0"/>
              <a:t>             </a:t>
            </a:r>
            <a:r>
              <a:rPr kumimoji="1" lang="en-US" altLang="ko-KR" sz="1400" dirty="0"/>
              <a:t>“name” : “database”</a:t>
            </a:r>
          </a:p>
          <a:p>
            <a:r>
              <a:rPr kumimoji="1" lang="ko-KR" altLang="en-US" sz="1400" dirty="0"/>
              <a:t>              </a:t>
            </a:r>
            <a:r>
              <a:rPr kumimoji="1" lang="en-US" altLang="ko-KR" sz="1400" dirty="0"/>
              <a:t>“teacher” : “lee”</a:t>
            </a:r>
          </a:p>
          <a:p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6" name="자기 디스크 5">
            <a:extLst>
              <a:ext uri="{FF2B5EF4-FFF2-40B4-BE49-F238E27FC236}">
                <a16:creationId xmlns:a16="http://schemas.microsoft.com/office/drawing/2014/main" id="{16BABF86-2D6B-4A4F-9315-F3F35CC67556}"/>
              </a:ext>
            </a:extLst>
          </p:cNvPr>
          <p:cNvSpPr/>
          <p:nvPr/>
        </p:nvSpPr>
        <p:spPr>
          <a:xfrm>
            <a:off x="6800850" y="3186113"/>
            <a:ext cx="1657351" cy="2000250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B940F-79DF-A742-86A0-C58BB823AB24}"/>
              </a:ext>
            </a:extLst>
          </p:cNvPr>
          <p:cNvSpPr/>
          <p:nvPr/>
        </p:nvSpPr>
        <p:spPr>
          <a:xfrm>
            <a:off x="214313" y="3724275"/>
            <a:ext cx="2600324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/>
              <a:t>doc2</a:t>
            </a:r>
          </a:p>
          <a:p>
            <a:r>
              <a:rPr kumimoji="1" lang="ko-KR" altLang="en-US" sz="1400" dirty="0"/>
              <a:t>”</a:t>
            </a:r>
            <a:r>
              <a:rPr kumimoji="1" lang="en-US" altLang="ko-KR" sz="1400" dirty="0"/>
              <a:t>class” : {</a:t>
            </a:r>
          </a:p>
          <a:p>
            <a:r>
              <a:rPr kumimoji="1" lang="ko-KR" altLang="en-US" sz="1400" dirty="0"/>
              <a:t>             </a:t>
            </a:r>
            <a:r>
              <a:rPr kumimoji="1" lang="en-US" altLang="ko-KR" sz="1400" dirty="0"/>
              <a:t>“name” : “algorithm”</a:t>
            </a:r>
          </a:p>
          <a:p>
            <a:r>
              <a:rPr kumimoji="1" lang="ko-KR" altLang="en-US" sz="1400" dirty="0"/>
              <a:t>              </a:t>
            </a:r>
            <a:r>
              <a:rPr kumimoji="1" lang="en-US" altLang="ko-KR" sz="1400" dirty="0"/>
              <a:t>“teacher” : “lee”</a:t>
            </a:r>
          </a:p>
          <a:p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0DB02-C4CA-354F-84CC-0D1F4C707EC1}"/>
              </a:ext>
            </a:extLst>
          </p:cNvPr>
          <p:cNvSpPr/>
          <p:nvPr/>
        </p:nvSpPr>
        <p:spPr>
          <a:xfrm>
            <a:off x="214313" y="5334000"/>
            <a:ext cx="2600324" cy="125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/>
              <a:t>doc3</a:t>
            </a:r>
          </a:p>
          <a:p>
            <a:r>
              <a:rPr kumimoji="1" lang="ko-KR" altLang="en-US" sz="1400" dirty="0"/>
              <a:t>”</a:t>
            </a:r>
            <a:r>
              <a:rPr kumimoji="1" lang="en-US" altLang="ko-KR" sz="1400" dirty="0"/>
              <a:t>class” : {</a:t>
            </a:r>
          </a:p>
          <a:p>
            <a:r>
              <a:rPr kumimoji="1" lang="ko-KR" altLang="en-US" sz="1400" dirty="0"/>
              <a:t>             </a:t>
            </a:r>
            <a:r>
              <a:rPr kumimoji="1" lang="en-US" altLang="ko-KR" sz="1400" dirty="0"/>
              <a:t>“name” : “database”</a:t>
            </a:r>
          </a:p>
          <a:p>
            <a:r>
              <a:rPr kumimoji="1" lang="ko-KR" altLang="en-US" sz="1400" dirty="0"/>
              <a:t>              </a:t>
            </a:r>
            <a:r>
              <a:rPr kumimoji="1" lang="en-US" altLang="ko-KR" sz="1400" dirty="0"/>
              <a:t>“teacher” : “pack”</a:t>
            </a:r>
          </a:p>
          <a:p>
            <a:r>
              <a:rPr kumimoji="1" lang="en-US" altLang="ko-KR" sz="1400" dirty="0"/>
              <a:t>}</a:t>
            </a:r>
            <a:endParaRPr kumimoji="1" lang="ko-KR" altLang="en-US" sz="1400" dirty="0"/>
          </a:p>
          <a:p>
            <a:pPr algn="ctr"/>
            <a:endParaRPr kumimoji="1" lang="ko-KR" altLang="en-US" sz="1400" dirty="0"/>
          </a:p>
        </p:txBody>
      </p:sp>
      <p:sp>
        <p:nvSpPr>
          <p:cNvPr id="9" name="수행의 시작/종료 8">
            <a:extLst>
              <a:ext uri="{FF2B5EF4-FFF2-40B4-BE49-F238E27FC236}">
                <a16:creationId xmlns:a16="http://schemas.microsoft.com/office/drawing/2014/main" id="{D6FD2CE6-BBB1-D143-8508-349AE98768BC}"/>
              </a:ext>
            </a:extLst>
          </p:cNvPr>
          <p:cNvSpPr/>
          <p:nvPr/>
        </p:nvSpPr>
        <p:spPr>
          <a:xfrm>
            <a:off x="3536156" y="3826668"/>
            <a:ext cx="2543175" cy="10715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indexing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64FB39-E9DE-164A-9D78-67DCF4932197}"/>
              </a:ext>
            </a:extLst>
          </p:cNvPr>
          <p:cNvCxnSpPr>
            <a:cxnSpLocks/>
          </p:cNvCxnSpPr>
          <p:nvPr/>
        </p:nvCxnSpPr>
        <p:spPr>
          <a:xfrm flipV="1">
            <a:off x="3017637" y="5150643"/>
            <a:ext cx="592338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BCB396-325B-624A-9E6D-82C4CBE43F12}"/>
              </a:ext>
            </a:extLst>
          </p:cNvPr>
          <p:cNvCxnSpPr>
            <a:cxnSpLocks/>
          </p:cNvCxnSpPr>
          <p:nvPr/>
        </p:nvCxnSpPr>
        <p:spPr>
          <a:xfrm>
            <a:off x="2967037" y="3281363"/>
            <a:ext cx="642938" cy="5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92C8B6-DC25-9340-B80B-3F74A84F103D}"/>
              </a:ext>
            </a:extLst>
          </p:cNvPr>
          <p:cNvCxnSpPr>
            <a:cxnSpLocks/>
          </p:cNvCxnSpPr>
          <p:nvPr/>
        </p:nvCxnSpPr>
        <p:spPr>
          <a:xfrm flipV="1">
            <a:off x="2920599" y="4513657"/>
            <a:ext cx="547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24E14D-C404-8049-9FE9-3083FA2E21D1}"/>
              </a:ext>
            </a:extLst>
          </p:cNvPr>
          <p:cNvCxnSpPr>
            <a:cxnSpLocks/>
          </p:cNvCxnSpPr>
          <p:nvPr/>
        </p:nvCxnSpPr>
        <p:spPr>
          <a:xfrm flipV="1">
            <a:off x="6100762" y="4362449"/>
            <a:ext cx="547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U자형 화살표[U] 23">
            <a:extLst>
              <a:ext uri="{FF2B5EF4-FFF2-40B4-BE49-F238E27FC236}">
                <a16:creationId xmlns:a16="http://schemas.microsoft.com/office/drawing/2014/main" id="{70F26592-B5C9-644C-8C74-68ECA6632760}"/>
              </a:ext>
            </a:extLst>
          </p:cNvPr>
          <p:cNvSpPr/>
          <p:nvPr/>
        </p:nvSpPr>
        <p:spPr>
          <a:xfrm>
            <a:off x="7629525" y="2828925"/>
            <a:ext cx="1635920" cy="452438"/>
          </a:xfrm>
          <a:prstGeom prst="utur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6B70804-9A95-4D48-9928-A468F926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64352"/>
              </p:ext>
            </p:extLst>
          </p:nvPr>
        </p:nvGraphicFramePr>
        <p:xfrm>
          <a:off x="8636796" y="3281363"/>
          <a:ext cx="3307554" cy="175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77">
                  <a:extLst>
                    <a:ext uri="{9D8B030D-6E8A-4147-A177-3AD203B41FA5}">
                      <a16:colId xmlns:a16="http://schemas.microsoft.com/office/drawing/2014/main" val="985646318"/>
                    </a:ext>
                  </a:extLst>
                </a:gridCol>
                <a:gridCol w="1653777">
                  <a:extLst>
                    <a:ext uri="{9D8B030D-6E8A-4147-A177-3AD203B41FA5}">
                      <a16:colId xmlns:a16="http://schemas.microsoft.com/office/drawing/2014/main" val="3595275583"/>
                    </a:ext>
                  </a:extLst>
                </a:gridCol>
              </a:tblGrid>
              <a:tr h="58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Document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73435"/>
                  </a:ext>
                </a:extLst>
              </a:tr>
              <a:tr h="58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Doc1 , doc2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57001"/>
                  </a:ext>
                </a:extLst>
              </a:tr>
              <a:tr h="58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Doc1 , doc3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8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51FA-3138-AF46-A0F1-538BA04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data structure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4DE796-7CBE-384E-A09C-B151BB3F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6701" y="2136775"/>
            <a:ext cx="8801100" cy="4335463"/>
          </a:xfrm>
        </p:spPr>
      </p:pic>
    </p:spTree>
    <p:extLst>
      <p:ext uri="{BB962C8B-B14F-4D97-AF65-F5344CB8AC3E}">
        <p14:creationId xmlns:p14="http://schemas.microsoft.com/office/powerpoint/2010/main" val="31670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2436-5BD1-5F43-871A-28B2D55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vs Relational </a:t>
            </a:r>
            <a:r>
              <a:rPr kumimoji="1" lang="en-US" altLang="ko-KR" dirty="0" err="1"/>
              <a:t>db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F3AF53-28D2-A047-BDA1-E8335618C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91919"/>
              </p:ext>
            </p:extLst>
          </p:nvPr>
        </p:nvGraphicFramePr>
        <p:xfrm>
          <a:off x="366713" y="2565400"/>
          <a:ext cx="3776662" cy="34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331">
                  <a:extLst>
                    <a:ext uri="{9D8B030D-6E8A-4147-A177-3AD203B41FA5}">
                      <a16:colId xmlns:a16="http://schemas.microsoft.com/office/drawing/2014/main" val="3169386555"/>
                    </a:ext>
                  </a:extLst>
                </a:gridCol>
                <a:gridCol w="1888331">
                  <a:extLst>
                    <a:ext uri="{9D8B030D-6E8A-4147-A177-3AD203B41FA5}">
                      <a16:colId xmlns:a16="http://schemas.microsoft.com/office/drawing/2014/main" val="4143737947"/>
                    </a:ext>
                  </a:extLst>
                </a:gridCol>
              </a:tblGrid>
              <a:tr h="86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1269"/>
                  </a:ext>
                </a:extLst>
              </a:tr>
              <a:tr h="86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Doc1,doc2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5685"/>
                  </a:ext>
                </a:extLst>
              </a:tr>
              <a:tr h="86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Doc1,doc3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82130"/>
                  </a:ext>
                </a:extLst>
              </a:tr>
              <a:tr h="862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649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2A73F6-CEFC-0B4F-A485-4389BF67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88972"/>
              </p:ext>
            </p:extLst>
          </p:nvPr>
        </p:nvGraphicFramePr>
        <p:xfrm>
          <a:off x="5086350" y="2565400"/>
          <a:ext cx="661669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3">
                  <a:extLst>
                    <a:ext uri="{9D8B030D-6E8A-4147-A177-3AD203B41FA5}">
                      <a16:colId xmlns:a16="http://schemas.microsoft.com/office/drawing/2014/main" val="1325142046"/>
                    </a:ext>
                  </a:extLst>
                </a:gridCol>
                <a:gridCol w="4802186">
                  <a:extLst>
                    <a:ext uri="{9D8B030D-6E8A-4147-A177-3AD203B41FA5}">
                      <a16:colId xmlns:a16="http://schemas.microsoft.com/office/drawing/2014/main" val="3122681913"/>
                    </a:ext>
                  </a:extLst>
                </a:gridCol>
              </a:tblGrid>
              <a:tr h="337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69564"/>
                  </a:ext>
                </a:extLst>
              </a:tr>
              <a:tr h="74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1400" dirty="0"/>
                        <a:t>”</a:t>
                      </a:r>
                      <a:r>
                        <a:rPr kumimoji="1" lang="en-US" altLang="ko-KR" sz="1400" dirty="0"/>
                        <a:t>class” : {</a:t>
                      </a:r>
                    </a:p>
                    <a:p>
                      <a:r>
                        <a:rPr kumimoji="1" lang="ko-KR" altLang="en-US" sz="1400" dirty="0"/>
                        <a:t>             </a:t>
                      </a:r>
                      <a:r>
                        <a:rPr kumimoji="1" lang="en-US" altLang="ko-KR" sz="1400" dirty="0"/>
                        <a:t>“name” : “database”</a:t>
                      </a:r>
                    </a:p>
                    <a:p>
                      <a:r>
                        <a:rPr kumimoji="1" lang="ko-KR" altLang="en-US" sz="1400" dirty="0"/>
                        <a:t>              </a:t>
                      </a:r>
                      <a:r>
                        <a:rPr kumimoji="1" lang="en-US" altLang="ko-KR" sz="1400" dirty="0"/>
                        <a:t>“teacher” : “lee”</a:t>
                      </a:r>
                    </a:p>
                    <a:p>
                      <a:r>
                        <a:rPr kumimoji="1" lang="en-US" altLang="ko-KR" sz="1400" dirty="0"/>
                        <a:t>}</a:t>
                      </a:r>
                      <a:endParaRPr kumimoji="1"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46644"/>
                  </a:ext>
                </a:extLst>
              </a:tr>
              <a:tr h="1267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sz="1400" dirty="0"/>
                        <a:t>doc2</a:t>
                      </a:r>
                    </a:p>
                    <a:p>
                      <a:r>
                        <a:rPr kumimoji="1" lang="ko-KR" altLang="en-US" sz="1400" dirty="0"/>
                        <a:t>”</a:t>
                      </a:r>
                      <a:r>
                        <a:rPr kumimoji="1" lang="en-US" altLang="ko-KR" sz="1400" dirty="0"/>
                        <a:t>class” : {</a:t>
                      </a:r>
                    </a:p>
                    <a:p>
                      <a:r>
                        <a:rPr kumimoji="1" lang="ko-KR" altLang="en-US" sz="1400" dirty="0"/>
                        <a:t>             </a:t>
                      </a:r>
                      <a:r>
                        <a:rPr kumimoji="1" lang="en-US" altLang="ko-KR" sz="1400" dirty="0"/>
                        <a:t>“name” : “algorithm”</a:t>
                      </a:r>
                    </a:p>
                    <a:p>
                      <a:r>
                        <a:rPr kumimoji="1" lang="ko-KR" altLang="en-US" sz="1400" dirty="0"/>
                        <a:t>              </a:t>
                      </a:r>
                      <a:r>
                        <a:rPr kumimoji="1" lang="en-US" altLang="ko-KR" sz="1400" dirty="0"/>
                        <a:t>“teacher” : “lee”</a:t>
                      </a:r>
                    </a:p>
                    <a:p>
                      <a:r>
                        <a:rPr kumimoji="1" lang="en-US" altLang="ko-KR" sz="1400" dirty="0"/>
                        <a:t>}</a:t>
                      </a:r>
                      <a:endParaRPr kumimoji="1"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33477"/>
                  </a:ext>
                </a:extLst>
              </a:tr>
              <a:tr h="1070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1400" dirty="0"/>
                        <a:t>”</a:t>
                      </a:r>
                      <a:r>
                        <a:rPr kumimoji="1" lang="en-US" altLang="ko-KR" sz="1400" dirty="0"/>
                        <a:t>class” : {</a:t>
                      </a:r>
                    </a:p>
                    <a:p>
                      <a:r>
                        <a:rPr kumimoji="1" lang="ko-KR" altLang="en-US" sz="1400" dirty="0"/>
                        <a:t>             </a:t>
                      </a:r>
                      <a:r>
                        <a:rPr kumimoji="1" lang="en-US" altLang="ko-KR" sz="1400" dirty="0"/>
                        <a:t>“name” : “database”</a:t>
                      </a:r>
                    </a:p>
                    <a:p>
                      <a:r>
                        <a:rPr kumimoji="1" lang="ko-KR" altLang="en-US" sz="1400" dirty="0"/>
                        <a:t>              </a:t>
                      </a:r>
                      <a:r>
                        <a:rPr kumimoji="1" lang="en-US" altLang="ko-KR" sz="1400" dirty="0"/>
                        <a:t>“teacher” : “pack”</a:t>
                      </a:r>
                    </a:p>
                    <a:p>
                      <a:r>
                        <a:rPr kumimoji="1" lang="en-US" altLang="ko-KR" sz="1400" dirty="0"/>
                        <a:t>}</a:t>
                      </a:r>
                      <a:endParaRPr kumimoji="1"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4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60A4-0D24-034D-8EDB-0D2D650C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vs Relational </a:t>
            </a:r>
            <a:r>
              <a:rPr kumimoji="1" lang="en-US" altLang="ko-KR" dirty="0" err="1"/>
              <a:t>db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B860CE-F4AA-2B46-931E-017CF29B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031416"/>
              </p:ext>
            </p:extLst>
          </p:nvPr>
        </p:nvGraphicFramePr>
        <p:xfrm>
          <a:off x="681038" y="2336800"/>
          <a:ext cx="9613900" cy="39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737348247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53821496"/>
                    </a:ext>
                  </a:extLst>
                </a:gridCol>
              </a:tblGrid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Elastic 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Relational 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54441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9519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77205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92434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13998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Schema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9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6393-69BA-6747-9D09-2215869E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vs Relational </a:t>
            </a:r>
            <a:r>
              <a:rPr kumimoji="1" lang="en-US" altLang="ko-KR" dirty="0" err="1"/>
              <a:t>db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9771E8-D44B-3D44-8C41-B302E1C24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390279"/>
              </p:ext>
            </p:extLst>
          </p:nvPr>
        </p:nvGraphicFramePr>
        <p:xfrm>
          <a:off x="1042988" y="2336799"/>
          <a:ext cx="9251950" cy="376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975">
                  <a:extLst>
                    <a:ext uri="{9D8B030D-6E8A-4147-A177-3AD203B41FA5}">
                      <a16:colId xmlns:a16="http://schemas.microsoft.com/office/drawing/2014/main" val="819775118"/>
                    </a:ext>
                  </a:extLst>
                </a:gridCol>
                <a:gridCol w="4625975">
                  <a:extLst>
                    <a:ext uri="{9D8B030D-6E8A-4147-A177-3AD203B41FA5}">
                      <a16:colId xmlns:a16="http://schemas.microsoft.com/office/drawing/2014/main" val="128755588"/>
                    </a:ext>
                  </a:extLst>
                </a:gridCol>
              </a:tblGrid>
              <a:tr h="752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Elastic 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Relational </a:t>
                      </a:r>
                      <a:r>
                        <a:rPr lang="en-US" altLang="ko-KR" dirty="0" err="1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74581"/>
                  </a:ext>
                </a:extLst>
              </a:tr>
              <a:tr h="752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20435"/>
                  </a:ext>
                </a:extLst>
              </a:tr>
              <a:tr h="752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65478"/>
                  </a:ext>
                </a:extLst>
              </a:tr>
              <a:tr h="752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04702"/>
                  </a:ext>
                </a:extLst>
              </a:tr>
              <a:tr h="752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5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1411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4455</TotalTime>
  <Words>361</Words>
  <Application>Microsoft Macintosh PowerPoint</Application>
  <PresentationFormat>와이드스크린</PresentationFormat>
  <Paragraphs>114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Trebuchet MS</vt:lpstr>
      <vt:lpstr>베를린</vt:lpstr>
      <vt:lpstr> Elastic search 기본 개념 정리 </vt:lpstr>
      <vt:lpstr>Elasticsrarch 참고 URL</vt:lpstr>
      <vt:lpstr>Elastic search 란?</vt:lpstr>
      <vt:lpstr>PowerPoint 프레젠테이션</vt:lpstr>
      <vt:lpstr>Elastic search data structure</vt:lpstr>
      <vt:lpstr>Elastic search vs Relational db</vt:lpstr>
      <vt:lpstr>Elastic search vs Relational db</vt:lpstr>
      <vt:lpstr>Elastic search vs Relational db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Elastic search 기본 개념 정리 </dc:title>
  <dc:creator>lcg101@hanmail.net</dc:creator>
  <cp:lastModifiedBy>lcg101@hanmail.net</cp:lastModifiedBy>
  <cp:revision>31</cp:revision>
  <dcterms:created xsi:type="dcterms:W3CDTF">2020-07-28T04:09:10Z</dcterms:created>
  <dcterms:modified xsi:type="dcterms:W3CDTF">2020-09-24T04:46:26Z</dcterms:modified>
</cp:coreProperties>
</file>