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63" r:id="rId9"/>
    <p:sldId id="265" r:id="rId10"/>
    <p:sldId id="267" r:id="rId11"/>
    <p:sldId id="272" r:id="rId12"/>
    <p:sldId id="274" r:id="rId13"/>
    <p:sldId id="275" r:id="rId14"/>
    <p:sldId id="277" r:id="rId15"/>
    <p:sldId id="278" r:id="rId16"/>
    <p:sldId id="291" r:id="rId17"/>
    <p:sldId id="279" r:id="rId18"/>
    <p:sldId id="280" r:id="rId19"/>
    <p:sldId id="281" r:id="rId20"/>
    <p:sldId id="276" r:id="rId21"/>
    <p:sldId id="268" r:id="rId22"/>
    <p:sldId id="269" r:id="rId23"/>
    <p:sldId id="270" r:id="rId24"/>
    <p:sldId id="285" r:id="rId25"/>
    <p:sldId id="286" r:id="rId26"/>
    <p:sldId id="287" r:id="rId27"/>
    <p:sldId id="288" r:id="rId28"/>
    <p:sldId id="289" r:id="rId29"/>
    <p:sldId id="266" r:id="rId30"/>
    <p:sldId id="264" r:id="rId31"/>
    <p:sldId id="290" r:id="rId32"/>
    <p:sldId id="282" r:id="rId33"/>
    <p:sldId id="283" r:id="rId34"/>
    <p:sldId id="284" r:id="rId35"/>
    <p:sldId id="29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3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38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4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632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17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5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5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6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CCB9-935C-4BDC-9323-920D64396F4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345F4-7163-4B16-BB02-91FBA331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2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iki.apache.org/confluence/display/IGNITE/Cluster+re-balance+in+Ignite#ClusterrebalanceinIgnite-Clusternode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idgain.com/docs/latest/getting-started/what-is-gridga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Apache Ignite </a:t>
            </a:r>
            <a:r>
              <a:rPr lang="zh-CN" altLang="en-US" dirty="0" smtClean="0"/>
              <a:t>入门学习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12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TCPDiscoveryIp</a:t>
            </a:r>
            <a:r>
              <a:rPr lang="en-US" altLang="zh-CN" dirty="0" err="1" smtClean="0"/>
              <a:t>Finder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TcpDiscoveryMulticastIpFinder</a:t>
            </a:r>
            <a:r>
              <a:rPr lang="zh-CN" altLang="en-US" dirty="0" smtClean="0"/>
              <a:t>默认使用</a:t>
            </a:r>
            <a:r>
              <a:rPr lang="en-US" altLang="zh-CN" dirty="0"/>
              <a:t>multicast(</a:t>
            </a:r>
            <a:r>
              <a:rPr lang="zh-CN" altLang="en-US" dirty="0"/>
              <a:t>组播</a:t>
            </a:r>
            <a:r>
              <a:rPr lang="en-US" altLang="zh-CN" dirty="0"/>
              <a:t>)</a:t>
            </a:r>
            <a:r>
              <a:rPr lang="zh-CN" altLang="en-US" dirty="0"/>
              <a:t>来发现其他节点</a:t>
            </a:r>
            <a:r>
              <a:rPr lang="zh-CN" altLang="en-US" dirty="0" smtClean="0"/>
              <a:t>，支持</a:t>
            </a:r>
            <a:r>
              <a:rPr lang="en-US" altLang="zh-CN" dirty="0"/>
              <a:t>multicast</a:t>
            </a:r>
            <a:r>
              <a:rPr lang="zh-CN" altLang="en-US" dirty="0"/>
              <a:t>和</a:t>
            </a:r>
            <a:r>
              <a:rPr lang="en-US" altLang="zh-CN" dirty="0"/>
              <a:t>static </a:t>
            </a:r>
            <a:r>
              <a:rPr lang="en-US" altLang="zh-CN" dirty="0" err="1"/>
              <a:t>ip</a:t>
            </a:r>
            <a:r>
              <a:rPr lang="zh-CN" altLang="en-US" dirty="0"/>
              <a:t>同时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err="1" smtClean="0"/>
              <a:t>TcpDiscoveryVmIpFinder</a:t>
            </a:r>
            <a:r>
              <a:rPr lang="zh-CN" altLang="en-US" dirty="0"/>
              <a:t>使用非共享模式</a:t>
            </a:r>
            <a:r>
              <a:rPr lang="en-US" altLang="zh-CN" dirty="0"/>
              <a:t>,</a:t>
            </a:r>
            <a:r>
              <a:rPr lang="zh-CN" altLang="en-US" dirty="0"/>
              <a:t>可以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static </a:t>
            </a:r>
            <a:r>
              <a:rPr lang="en-US" altLang="zh-CN" dirty="0" err="1" smtClean="0"/>
              <a:t>ip</a:t>
            </a:r>
            <a:r>
              <a:rPr lang="zh-CN" altLang="en-US" dirty="0"/>
              <a:t>地址 </a:t>
            </a:r>
            <a:endParaRPr lang="en-US" altLang="zh-CN" dirty="0" smtClean="0"/>
          </a:p>
          <a:p>
            <a:r>
              <a:rPr lang="en-US" altLang="zh-CN" dirty="0" err="1"/>
              <a:t>TcpDiscoveryJdbcIpFinder</a:t>
            </a:r>
            <a:r>
              <a:rPr lang="zh-CN" altLang="en-US" dirty="0"/>
              <a:t>支持从数据库系统中读取</a:t>
            </a:r>
            <a:r>
              <a:rPr lang="en-US" altLang="zh-CN" dirty="0"/>
              <a:t>IP</a:t>
            </a:r>
            <a:r>
              <a:rPr lang="zh-CN" altLang="en-US" dirty="0"/>
              <a:t>配置</a:t>
            </a:r>
          </a:p>
          <a:p>
            <a:r>
              <a:rPr lang="en-US" altLang="zh-CN" dirty="0" err="1"/>
              <a:t>TcpDiscoverySharedFsIpFinder</a:t>
            </a:r>
            <a:r>
              <a:rPr lang="zh-CN" altLang="en-US" dirty="0"/>
              <a:t>支持从文件系统中读取</a:t>
            </a:r>
            <a:r>
              <a:rPr lang="en-US" altLang="zh-CN" dirty="0"/>
              <a:t>IP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err="1"/>
              <a:t>TcpDiscoveryZookeeperIpFinder</a:t>
            </a:r>
            <a:r>
              <a:rPr lang="en-US" altLang="zh-CN" dirty="0"/>
              <a:t> </a:t>
            </a:r>
            <a:r>
              <a:rPr lang="zh-CN" altLang="en-US" dirty="0"/>
              <a:t>支持从</a:t>
            </a:r>
            <a:r>
              <a:rPr lang="en-US" altLang="zh-CN" dirty="0"/>
              <a:t>zookeeper</a:t>
            </a:r>
            <a:r>
              <a:rPr lang="zh-CN" altLang="en-US" dirty="0"/>
              <a:t>中读取</a:t>
            </a:r>
            <a:r>
              <a:rPr lang="en-US" altLang="zh-CN" dirty="0"/>
              <a:t>IP</a:t>
            </a:r>
            <a:r>
              <a:rPr lang="zh-CN" altLang="en-US" dirty="0"/>
              <a:t>配置（需要引入</a:t>
            </a:r>
            <a:r>
              <a:rPr lang="en-US" altLang="zh-CN" dirty="0"/>
              <a:t>ignite-zookeeper</a:t>
            </a:r>
            <a:r>
              <a:rPr lang="zh-CN" altLang="en-US" dirty="0"/>
              <a:t>模块）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4899770"/>
            <a:ext cx="5076190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6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/>
              <a:t>Ring-Shaped </a:t>
            </a:r>
            <a:r>
              <a:rPr lang="en-US" altLang="zh-CN" dirty="0" smtClean="0"/>
              <a:t>Topology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1663441"/>
            <a:ext cx="8596668" cy="16301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TcpDiscoverySpi</a:t>
            </a:r>
            <a:r>
              <a:rPr lang="en-US" altLang="zh-CN" dirty="0"/>
              <a:t> </a:t>
            </a:r>
            <a:r>
              <a:rPr lang="zh-CN" altLang="en-US" dirty="0"/>
              <a:t>会把集群中所有的</a:t>
            </a:r>
            <a:r>
              <a:rPr lang="en-US" altLang="zh-CN" dirty="0"/>
              <a:t>server node</a:t>
            </a:r>
            <a:r>
              <a:rPr lang="zh-CN" altLang="en-US" dirty="0"/>
              <a:t>放在一个环状拓扑结构中，每个</a:t>
            </a:r>
            <a:r>
              <a:rPr lang="en-US" altLang="zh-CN" dirty="0"/>
              <a:t>node</a:t>
            </a:r>
            <a:r>
              <a:rPr lang="zh-CN" altLang="en-US" dirty="0"/>
              <a:t>只能给它的下游邻居节点发送</a:t>
            </a:r>
            <a:r>
              <a:rPr lang="en-US" altLang="zh-CN" dirty="0"/>
              <a:t>discovery</a:t>
            </a:r>
            <a:r>
              <a:rPr lang="zh-CN" altLang="en-US" dirty="0"/>
              <a:t>消息，</a:t>
            </a:r>
            <a:r>
              <a:rPr lang="en-US" altLang="zh-CN" dirty="0"/>
              <a:t>Client node</a:t>
            </a:r>
            <a:r>
              <a:rPr lang="zh-CN" altLang="en-US" dirty="0"/>
              <a:t>在这个环的外面并且总是只连接一个</a:t>
            </a:r>
            <a:r>
              <a:rPr lang="en-US" altLang="zh-CN" dirty="0"/>
              <a:t>server node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1" y="3187070"/>
            <a:ext cx="4620794" cy="29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9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/>
              <a:t>Ring-Shaped </a:t>
            </a:r>
            <a:r>
              <a:rPr lang="en-US" altLang="zh-CN" dirty="0" smtClean="0"/>
              <a:t>Topology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1663440"/>
            <a:ext cx="8596668" cy="23521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New Server Node</a:t>
            </a:r>
            <a:r>
              <a:rPr lang="zh-CN" altLang="en-US" dirty="0"/>
              <a:t>加入</a:t>
            </a:r>
            <a:r>
              <a:rPr lang="zh-CN" altLang="en-US" dirty="0" smtClean="0"/>
              <a:t>流程如下：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1.New node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TcpDiscoveryJoinRequestMessage</a:t>
            </a:r>
            <a:r>
              <a:rPr lang="zh-CN" altLang="en-US" dirty="0" smtClean="0"/>
              <a:t>到一个随机的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，然后该消息会被这个随机的节点转发到</a:t>
            </a:r>
            <a:r>
              <a:rPr lang="en-US" altLang="zh-CN" dirty="0" smtClean="0"/>
              <a:t>coordinator</a:t>
            </a:r>
            <a:r>
              <a:rPr lang="zh-CN" altLang="en-US" dirty="0" smtClean="0"/>
              <a:t>节点（一般是集群中第一个加入的节点）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2.Coordinator</a:t>
            </a:r>
            <a:r>
              <a:rPr lang="zh-CN" altLang="en-US" dirty="0" smtClean="0"/>
              <a:t>节点把新加入的节点插入如到最后一个节点</a:t>
            </a:r>
            <a:r>
              <a:rPr lang="zh-CN" altLang="en-US" dirty="0"/>
              <a:t>的</a:t>
            </a:r>
            <a:r>
              <a:rPr lang="zh-CN" altLang="en-US" dirty="0" smtClean="0"/>
              <a:t>后面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并会把拓扑结构变化通过</a:t>
            </a:r>
            <a:r>
              <a:rPr lang="en-US" altLang="zh-CN" dirty="0" err="1" smtClean="0"/>
              <a:t>TcpDiscvoverNodeAddedMessage</a:t>
            </a:r>
            <a:r>
              <a:rPr lang="zh-CN" altLang="en-US" dirty="0" smtClean="0"/>
              <a:t>在环内所有节点传递一遍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当所有节点收到拓扑结构改变的消息后，</a:t>
            </a:r>
            <a:r>
              <a:rPr lang="en-US" altLang="zh-CN" dirty="0" smtClean="0"/>
              <a:t>coordinator</a:t>
            </a:r>
            <a:r>
              <a:rPr lang="zh-CN" altLang="en-US" dirty="0" smtClean="0"/>
              <a:t>节点发送</a:t>
            </a:r>
            <a:r>
              <a:rPr lang="en-US" altLang="zh-CN" dirty="0" err="1" smtClean="0"/>
              <a:t>TcpDiscoveryNodeAddFinishedMessage</a:t>
            </a:r>
            <a:r>
              <a:rPr lang="zh-CN" altLang="en-US" dirty="0" smtClean="0"/>
              <a:t>在传播到所有节点，所有节点收到后触发节点新增事件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05" y="4015588"/>
            <a:ext cx="6247619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/>
              <a:t>Ring-Shaped </a:t>
            </a:r>
            <a:r>
              <a:rPr lang="en-US" altLang="zh-CN" dirty="0" smtClean="0"/>
              <a:t>Topology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1530275"/>
            <a:ext cx="8596668" cy="1389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New Server Node failure </a:t>
            </a:r>
            <a:r>
              <a:rPr lang="zh-CN" altLang="en-US" dirty="0" smtClean="0"/>
              <a:t>移除过程：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加入</a:t>
            </a:r>
            <a:r>
              <a:rPr lang="en-US" altLang="zh-CN" dirty="0" smtClean="0"/>
              <a:t>S3</a:t>
            </a:r>
            <a:r>
              <a:rPr lang="zh-CN" altLang="en-US" dirty="0" smtClean="0"/>
              <a:t>侦测到连接不上</a:t>
            </a:r>
            <a:r>
              <a:rPr lang="en-US" altLang="zh-CN" dirty="0" smtClean="0"/>
              <a:t>S4,</a:t>
            </a:r>
            <a:r>
              <a:rPr lang="zh-CN" altLang="en-US" dirty="0" smtClean="0"/>
              <a:t>就会尝试去连接</a:t>
            </a:r>
            <a:r>
              <a:rPr lang="en-US" altLang="zh-CN" dirty="0" smtClean="0"/>
              <a:t>S5</a:t>
            </a:r>
            <a:r>
              <a:rPr lang="zh-CN" altLang="en-US" dirty="0" smtClean="0"/>
              <a:t>，如果还是连不上，就会去连接</a:t>
            </a:r>
            <a:r>
              <a:rPr lang="en-US" altLang="zh-CN" dirty="0" smtClean="0"/>
              <a:t>S6</a:t>
            </a:r>
            <a:r>
              <a:rPr lang="zh-CN" altLang="en-US" dirty="0" smtClean="0"/>
              <a:t>，然后会发送</a:t>
            </a:r>
            <a:r>
              <a:rPr lang="en-US" altLang="zh-CN" b="1" dirty="0" err="1" smtClean="0"/>
              <a:t>TcpDiscoveryAbstractMessage</a:t>
            </a:r>
            <a:r>
              <a:rPr lang="zh-CN" altLang="en-US" dirty="0" smtClean="0"/>
              <a:t>给下游，这个消息中包含了所有的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的节点，每个节点收到消息后都会往里面更新自己的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的节点，最后由</a:t>
            </a:r>
            <a:r>
              <a:rPr lang="en-US" altLang="zh-CN" dirty="0" smtClean="0"/>
              <a:t>coordinator</a:t>
            </a:r>
            <a:r>
              <a:rPr lang="zh-CN" altLang="en-US" dirty="0" smtClean="0"/>
              <a:t>节点确认更新节点拓扑结构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95" y="2919421"/>
            <a:ext cx="4628571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Backup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1530275"/>
            <a:ext cx="8596668" cy="1389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当</a:t>
            </a:r>
            <a:r>
              <a:rPr lang="zh-CN" altLang="en-US" dirty="0" smtClean="0"/>
              <a:t>集群中有节点丢失，如何保证数据不丢失？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7" y="3585245"/>
            <a:ext cx="3668516" cy="2380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131" y="3585245"/>
            <a:ext cx="4193597" cy="25330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07" y="3585245"/>
            <a:ext cx="4409483" cy="25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/>
              <a:t>BLT (Baseline Topology)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1530275"/>
            <a:ext cx="8596668" cy="1389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当</a:t>
            </a:r>
            <a:r>
              <a:rPr lang="zh-CN" altLang="en-US" dirty="0" smtClean="0"/>
              <a:t>集群中有节点丢失，我们需要立即执行</a:t>
            </a:r>
            <a:r>
              <a:rPr lang="en-US" altLang="zh-CN" dirty="0" smtClean="0"/>
              <a:t>rebalance</a:t>
            </a:r>
            <a:r>
              <a:rPr lang="zh-CN" altLang="en-US" dirty="0" smtClean="0"/>
              <a:t>吗？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2224848"/>
            <a:ext cx="6508997" cy="37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/>
              <a:t>BLT (Baseline Topology)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73" y="4001541"/>
            <a:ext cx="2847619" cy="26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51" y="1285468"/>
            <a:ext cx="10133333" cy="25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502" y="4158684"/>
            <a:ext cx="3171429" cy="23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313" y="4001541"/>
            <a:ext cx="3228571" cy="24857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94566" y="1532058"/>
            <a:ext cx="59242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数据来源： </a:t>
            </a:r>
            <a:r>
              <a:rPr lang="zh-CN" altLang="en-US" sz="1000" dirty="0" smtClean="0">
                <a:hlinkClick r:id="rId6"/>
              </a:rPr>
              <a:t>https</a:t>
            </a:r>
            <a:r>
              <a:rPr lang="zh-CN" altLang="en-US" sz="1000" dirty="0">
                <a:hlinkClick r:id="rId6"/>
              </a:rPr>
              <a:t>://cwiki.apache.org/confluence/display/IGNITE/Cluster+re-balance+in+Ignite#ClusterrebalanceinIgnite-</a:t>
            </a:r>
            <a:r>
              <a:rPr lang="zh-CN" altLang="en-US" sz="1000" dirty="0" smtClean="0">
                <a:hlinkClick r:id="rId6"/>
              </a:rPr>
              <a:t>Clusternode</a:t>
            </a:r>
            <a:endParaRPr lang="en-US" altLang="zh-CN" sz="1000" dirty="0" smtClean="0"/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935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BLT (Baseline Topology)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概念：</a:t>
            </a:r>
            <a:r>
              <a:rPr lang="en-US" altLang="zh-CN" dirty="0"/>
              <a:t>BLT</a:t>
            </a:r>
            <a:r>
              <a:rPr lang="zh-CN" altLang="en-US" dirty="0"/>
              <a:t>表示的是一组为了持有数据的节点集，引入这个概念是为了能够合理的控制集群中节点之间的数据重平衡。比如一个集群中有三个节点，如果加入两个新的节点，则重平衡进程将重新把数据分配到五个节点中。重平衡只有在</a:t>
            </a:r>
            <a:r>
              <a:rPr lang="en-US" altLang="zh-CN" dirty="0"/>
              <a:t>BLT</a:t>
            </a:r>
            <a:r>
              <a:rPr lang="zh-CN" altLang="en-US" dirty="0"/>
              <a:t>发生改变的时候才会进行，而</a:t>
            </a:r>
            <a:r>
              <a:rPr lang="en-US" altLang="zh-CN" dirty="0"/>
              <a:t>BLT</a:t>
            </a:r>
            <a:r>
              <a:rPr lang="zh-CN" altLang="en-US" dirty="0"/>
              <a:t>的改变可以是自动触发的也可以是手动触发。另外客户端节点不保存数据，所以重平衡只发生在服务端节点中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目的：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）避免不必要的数据迁移，比如节点短暂的失联，或者定期的维护升级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）提供能够手动控制</a:t>
            </a:r>
            <a:r>
              <a:rPr lang="en-US" altLang="zh-CN" dirty="0"/>
              <a:t>rebalance</a:t>
            </a:r>
            <a:r>
              <a:rPr lang="zh-CN" altLang="en-US" dirty="0"/>
              <a:t>的能力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3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BLT (Baseline Topology)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2.8</a:t>
            </a:r>
            <a:r>
              <a:rPr lang="zh-CN" altLang="en-US" dirty="0"/>
              <a:t>版本以后，如果在</a:t>
            </a:r>
            <a:r>
              <a:rPr lang="en-US" altLang="zh-CN" dirty="0"/>
              <a:t>pure in-memory</a:t>
            </a:r>
            <a:r>
              <a:rPr lang="zh-CN" altLang="en-US" dirty="0"/>
              <a:t>模式下，节点的增删都会自动的改变</a:t>
            </a:r>
            <a:r>
              <a:rPr lang="en-US" altLang="zh-CN" dirty="0"/>
              <a:t>BLT</a:t>
            </a:r>
            <a:r>
              <a:rPr lang="zh-CN" altLang="en-US" dirty="0"/>
              <a:t>，</a:t>
            </a:r>
            <a:r>
              <a:rPr lang="en-US" altLang="zh-CN" dirty="0"/>
              <a:t>rebalance</a:t>
            </a:r>
            <a:r>
              <a:rPr lang="zh-CN" altLang="en-US" dirty="0"/>
              <a:t>也是自动进行的。这个过程对于用户来说是透明的。</a:t>
            </a:r>
            <a:r>
              <a:rPr lang="en-US" altLang="zh-CN" dirty="0"/>
              <a:t>(2.8</a:t>
            </a:r>
            <a:r>
              <a:rPr lang="zh-CN" altLang="en-US" dirty="0"/>
              <a:t>以前</a:t>
            </a:r>
            <a:r>
              <a:rPr lang="en-US" altLang="zh-CN" dirty="0"/>
              <a:t>pure in-</a:t>
            </a:r>
            <a:r>
              <a:rPr lang="en-US" altLang="zh-CN" dirty="0" err="1"/>
              <a:t>momory</a:t>
            </a:r>
            <a:r>
              <a:rPr lang="en-US" altLang="zh-CN" dirty="0"/>
              <a:t> cluster</a:t>
            </a:r>
            <a:r>
              <a:rPr lang="zh-CN" altLang="en-US" dirty="0"/>
              <a:t>没有</a:t>
            </a:r>
            <a:r>
              <a:rPr lang="en-US" altLang="zh-CN" dirty="0"/>
              <a:t>BLT</a:t>
            </a:r>
            <a:r>
              <a:rPr lang="zh-CN" altLang="en-US" dirty="0"/>
              <a:t>的概念，那时</a:t>
            </a:r>
            <a:r>
              <a:rPr lang="en-US" altLang="zh-CN" dirty="0"/>
              <a:t>BLT</a:t>
            </a:r>
            <a:r>
              <a:rPr lang="zh-CN" altLang="en-US" dirty="0"/>
              <a:t>只是为了</a:t>
            </a:r>
            <a:r>
              <a:rPr lang="en-US" altLang="zh-CN" dirty="0" err="1"/>
              <a:t>Persitent</a:t>
            </a:r>
            <a:r>
              <a:rPr lang="en-US" altLang="zh-CN" dirty="0"/>
              <a:t> </a:t>
            </a:r>
            <a:r>
              <a:rPr lang="zh-CN" altLang="en-US" dirty="0"/>
              <a:t>模式下解决性能问题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在带有</a:t>
            </a:r>
            <a:r>
              <a:rPr lang="en-US" altLang="zh-CN" dirty="0" err="1" smtClean="0"/>
              <a:t>Persitent</a:t>
            </a:r>
            <a:r>
              <a:rPr lang="zh-CN" altLang="en-US" dirty="0" smtClean="0"/>
              <a:t>的集群中，集群默认是无法被操作的（如创建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，上传数据等），需要手动激活才可以，激活后，集群会使用当前侦测到的所有节点生成</a:t>
            </a:r>
            <a:r>
              <a:rPr lang="en-US" altLang="zh-CN" dirty="0" smtClean="0"/>
              <a:t>BLT</a:t>
            </a:r>
            <a:r>
              <a:rPr lang="zh-CN" altLang="en-US" dirty="0" smtClean="0"/>
              <a:t>。然后，在重启的时候，集群会在所有节点注册加入集群后自动激活。如果有节点没有加入集群，则还是需要手动激活。手动激活有三种方式，</a:t>
            </a:r>
            <a:r>
              <a:rPr lang="en-US" altLang="zh-CN" dirty="0" smtClean="0"/>
              <a:t>control script, rest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, </a:t>
            </a:r>
            <a:r>
              <a:rPr lang="zh-CN" altLang="en-US" dirty="0" smtClean="0"/>
              <a:t>程序方式：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4" y="5116259"/>
            <a:ext cx="7077046" cy="92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/>
              <a:t>BLT</a:t>
            </a:r>
            <a:r>
              <a:rPr lang="zh-CN" altLang="en-US" dirty="0"/>
              <a:t>的自动调整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集群在激活后如果启用的自动调整，如果节点发生改动则会刷新自动调整的超时时间，如果超时时间过去节点依然没有变化，则会把当前的</a:t>
            </a:r>
            <a:r>
              <a:rPr lang="en-US" altLang="zh-CN" dirty="0"/>
              <a:t>node set</a:t>
            </a:r>
            <a:r>
              <a:rPr lang="zh-CN" altLang="en-US" dirty="0"/>
              <a:t>设置为最新的</a:t>
            </a:r>
            <a:r>
              <a:rPr lang="en-US" altLang="zh-CN" dirty="0"/>
              <a:t>BLT</a:t>
            </a:r>
            <a:r>
              <a:rPr lang="zh-CN" altLang="en-US" dirty="0"/>
              <a:t>然后触发重平衡，这个超时时间默认是</a:t>
            </a:r>
            <a:r>
              <a:rPr lang="en-US" altLang="zh-CN" dirty="0"/>
              <a:t>5</a:t>
            </a:r>
            <a:r>
              <a:rPr lang="zh-CN" altLang="en-US" dirty="0"/>
              <a:t>分钟，可以通过以下</a:t>
            </a:r>
            <a:r>
              <a:rPr lang="en-US" altLang="zh-CN" dirty="0"/>
              <a:t>API</a:t>
            </a:r>
            <a:r>
              <a:rPr lang="zh-CN" altLang="en-US" dirty="0"/>
              <a:t>调整。这个带来的好处是，节点发生变更后，不会立即触发</a:t>
            </a:r>
            <a:r>
              <a:rPr lang="en-US" altLang="zh-CN" dirty="0"/>
              <a:t>rebalance</a:t>
            </a:r>
            <a:r>
              <a:rPr lang="zh-CN" altLang="en-US" dirty="0"/>
              <a:t>，而是等待一定时间后才会触发，这可以使得网络抖动而造成的节点短暂变化不会引发重平衡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940702"/>
            <a:ext cx="5112768" cy="18462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63702"/>
            <a:ext cx="8019048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420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Apache Ignite 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集群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en-US" altLang="zh-CN" dirty="0" smtClean="0"/>
              <a:t>Key-Value</a:t>
            </a:r>
            <a:r>
              <a:rPr lang="en-US" altLang="zh-CN" dirty="0"/>
              <a:t>/ SQL/Continues Queries </a:t>
            </a:r>
            <a:r>
              <a:rPr lang="en-US" altLang="zh-CN" dirty="0" smtClean="0"/>
              <a:t>API</a:t>
            </a:r>
          </a:p>
          <a:p>
            <a:r>
              <a:rPr lang="zh-CN" altLang="en-US" dirty="0"/>
              <a:t>数据模型</a:t>
            </a:r>
            <a:endParaRPr lang="en-US" altLang="zh-CN" dirty="0" smtClean="0"/>
          </a:p>
          <a:p>
            <a:r>
              <a:rPr lang="zh-CN" altLang="en-US" dirty="0" smtClean="0"/>
              <a:t>内存结构</a:t>
            </a:r>
            <a:endParaRPr lang="en-US" altLang="zh-CN" dirty="0" smtClean="0"/>
          </a:p>
          <a:p>
            <a:r>
              <a:rPr lang="zh-CN" altLang="en-US" dirty="0" smtClean="0"/>
              <a:t>缓存</a:t>
            </a:r>
            <a:r>
              <a:rPr lang="zh-CN" altLang="en-US" dirty="0" smtClean="0"/>
              <a:t>策略配置</a:t>
            </a:r>
            <a:endParaRPr lang="en-US" altLang="zh-CN" dirty="0" smtClean="0"/>
          </a:p>
          <a:p>
            <a:r>
              <a:rPr lang="zh-CN" altLang="en-US" dirty="0" smtClean="0"/>
              <a:t>监控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418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Communication SPI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所有节点都发现其他所有节点后，集群就初始化好了，节点之间的数据交换将通过</a:t>
            </a:r>
            <a:r>
              <a:rPr lang="en-US" altLang="zh-CN" dirty="0"/>
              <a:t>Communication SPI</a:t>
            </a:r>
            <a:r>
              <a:rPr lang="zh-CN" altLang="en-US" dirty="0"/>
              <a:t>来进行</a:t>
            </a:r>
            <a:r>
              <a:rPr lang="zh-CN" altLang="en-US" dirty="0" smtClean="0"/>
              <a:t>。这</a:t>
            </a:r>
            <a:r>
              <a:rPr lang="zh-CN" altLang="en-US" dirty="0"/>
              <a:t>其中主要是操作分布式集群的消息，如</a:t>
            </a:r>
            <a:r>
              <a:rPr lang="en-US" altLang="zh-CN" dirty="0"/>
              <a:t>task execution</a:t>
            </a:r>
            <a:r>
              <a:rPr lang="zh-CN" altLang="en-US" dirty="0"/>
              <a:t>，</a:t>
            </a:r>
            <a:r>
              <a:rPr lang="en-US" altLang="zh-CN" dirty="0"/>
              <a:t>data modification operations</a:t>
            </a:r>
            <a:r>
              <a:rPr lang="zh-CN" altLang="en-US" dirty="0"/>
              <a:t>，</a:t>
            </a:r>
            <a:r>
              <a:rPr lang="en-US" altLang="zh-CN" dirty="0"/>
              <a:t>queries</a:t>
            </a:r>
            <a:r>
              <a:rPr lang="zh-CN" altLang="en-US" dirty="0"/>
              <a:t>等等。默认</a:t>
            </a:r>
            <a:r>
              <a:rPr lang="zh-CN" altLang="en-US" dirty="0" smtClean="0"/>
              <a:t>的实现</a:t>
            </a:r>
            <a:r>
              <a:rPr lang="zh-CN" altLang="en-US" dirty="0"/>
              <a:t>使用</a:t>
            </a:r>
            <a:r>
              <a:rPr lang="en-US" altLang="zh-CN" dirty="0"/>
              <a:t>TCP/IP</a:t>
            </a:r>
            <a:r>
              <a:rPr lang="zh-CN" altLang="en-US" dirty="0"/>
              <a:t>协议来交换数据（</a:t>
            </a:r>
            <a:r>
              <a:rPr lang="en-US" altLang="zh-CN" dirty="0" err="1" smtClean="0"/>
              <a:t>TcpCommnicationSpi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这个</a:t>
            </a:r>
            <a:r>
              <a:rPr lang="zh-CN" altLang="en-US" dirty="0"/>
              <a:t>通信组件也会绑定本地的地址的端口（默认</a:t>
            </a:r>
            <a:r>
              <a:rPr lang="en-US" altLang="zh-CN" dirty="0"/>
              <a:t>47100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如果已经绑定了则会自增</a:t>
            </a:r>
            <a:r>
              <a:rPr lang="en-US" altLang="zh-CN" dirty="0"/>
              <a:t>1</a:t>
            </a:r>
            <a:r>
              <a:rPr lang="zh-CN" altLang="en-US" dirty="0"/>
              <a:t>（最大默认增加到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 err="1"/>
              <a:t>localPortRange</a:t>
            </a:r>
            <a:r>
              <a:rPr lang="zh-CN" altLang="en-US" dirty="0"/>
              <a:t>配置）</a:t>
            </a:r>
            <a:r>
              <a:rPr lang="en-US" altLang="zh-CN" dirty="0"/>
              <a:t>,</a:t>
            </a:r>
            <a:r>
              <a:rPr lang="zh-CN" altLang="en-US" dirty="0"/>
              <a:t>直到找到可用的端口。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8" y="4319227"/>
            <a:ext cx="3695238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8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Zookeeper Discovery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TCP</a:t>
            </a:r>
            <a:r>
              <a:rPr lang="zh-CN" altLang="en-US" dirty="0"/>
              <a:t>发现在拓扑结构上需要遍历所有节点，一旦节点数过百上千，每增加或者删除一个节点的响应时间会越来越长，引入</a:t>
            </a:r>
            <a:r>
              <a:rPr lang="en-US" altLang="zh-CN" dirty="0"/>
              <a:t>zookeeper</a:t>
            </a:r>
            <a:r>
              <a:rPr lang="zh-CN" altLang="en-US" dirty="0"/>
              <a:t>发现就是为了支持更加庞大节点数，不过引入</a:t>
            </a:r>
            <a:r>
              <a:rPr lang="en-US" altLang="zh-CN" dirty="0"/>
              <a:t>zookeeper</a:t>
            </a:r>
            <a:r>
              <a:rPr lang="zh-CN" altLang="en-US" dirty="0"/>
              <a:t>就意味着需要维护两套集群环境，会带来更大的复杂度，所以需要综合考虑所有因素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6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Zookeeper Discovery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zookeeper</a:t>
            </a:r>
            <a:r>
              <a:rPr lang="zh-CN" altLang="en-US" dirty="0"/>
              <a:t>后的拓扑结构如下所示，将会是星形结构，所有</a:t>
            </a:r>
            <a:r>
              <a:rPr lang="en-US" altLang="zh-CN" dirty="0"/>
              <a:t>Ignite</a:t>
            </a:r>
            <a:r>
              <a:rPr lang="zh-CN" altLang="en-US" dirty="0"/>
              <a:t>节点通过</a:t>
            </a:r>
            <a:r>
              <a:rPr lang="en-US" altLang="zh-CN" dirty="0"/>
              <a:t>zookeeper</a:t>
            </a:r>
            <a:r>
              <a:rPr lang="zh-CN" altLang="en-US" dirty="0"/>
              <a:t>来交换节点变更事件。需要注意的是，引入</a:t>
            </a:r>
            <a:r>
              <a:rPr lang="en-US" altLang="zh-CN" dirty="0"/>
              <a:t>zookeeper Discovery SPI</a:t>
            </a:r>
            <a:r>
              <a:rPr lang="zh-CN" altLang="en-US" dirty="0"/>
              <a:t>并不会影响</a:t>
            </a:r>
            <a:r>
              <a:rPr lang="en-US" altLang="zh-CN" dirty="0"/>
              <a:t>Communication SPI</a:t>
            </a:r>
            <a:r>
              <a:rPr lang="zh-CN" altLang="en-US" dirty="0"/>
              <a:t>的数据通信，当节点通过</a:t>
            </a:r>
            <a:r>
              <a:rPr lang="en-US" altLang="zh-CN" dirty="0"/>
              <a:t>zookeeper</a:t>
            </a:r>
            <a:r>
              <a:rPr lang="zh-CN" altLang="en-US" dirty="0"/>
              <a:t>找到需要通信的节点的</a:t>
            </a:r>
            <a:r>
              <a:rPr lang="en-US" altLang="zh-CN" dirty="0"/>
              <a:t>IP</a:t>
            </a:r>
            <a:r>
              <a:rPr lang="zh-CN" altLang="en-US" dirty="0"/>
              <a:t>后，仍然使用</a:t>
            </a:r>
            <a:r>
              <a:rPr lang="en-US" altLang="zh-CN" dirty="0" err="1"/>
              <a:t>Commnunication</a:t>
            </a:r>
            <a:r>
              <a:rPr lang="en-US" altLang="zh-CN" dirty="0"/>
              <a:t> SPI</a:t>
            </a:r>
            <a:r>
              <a:rPr lang="zh-CN" altLang="en-US" dirty="0"/>
              <a:t>进行</a:t>
            </a:r>
            <a:r>
              <a:rPr lang="en-US" altLang="zh-CN" dirty="0"/>
              <a:t>P2P</a:t>
            </a:r>
            <a:r>
              <a:rPr lang="zh-CN" altLang="en-US" dirty="0"/>
              <a:t>通信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85" y="3497189"/>
            <a:ext cx="4938041" cy="30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Zookeeper Discovery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0" y="2095161"/>
            <a:ext cx="9619048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0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Zookeeper </a:t>
            </a:r>
            <a:r>
              <a:rPr lang="en-US" altLang="zh-CN" dirty="0" smtClean="0"/>
              <a:t>Discovery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当集群中有一个几点发现无法联系上任何一个其他节点时，将会发送特殊请求到</a:t>
            </a:r>
            <a:r>
              <a:rPr lang="en-US" altLang="zh-CN" dirty="0"/>
              <a:t>zookeeper</a:t>
            </a:r>
            <a:r>
              <a:rPr lang="zh-CN" altLang="en-US" dirty="0"/>
              <a:t>，这将引发</a:t>
            </a:r>
            <a:r>
              <a:rPr lang="en-US" altLang="zh-CN" dirty="0"/>
              <a:t>failure solution process</a:t>
            </a:r>
            <a:r>
              <a:rPr lang="zh-CN" altLang="en-US" dirty="0"/>
              <a:t>的运行</a:t>
            </a:r>
            <a:r>
              <a:rPr lang="zh-CN" altLang="en-US" dirty="0" smtClean="0"/>
              <a:t>，所有</a:t>
            </a:r>
            <a:r>
              <a:rPr lang="zh-CN" altLang="en-US" dirty="0"/>
              <a:t>节点开始互相通信并把连接结果发送到</a:t>
            </a:r>
            <a:r>
              <a:rPr lang="en-US" altLang="zh-CN" dirty="0" smtClean="0"/>
              <a:t>coordinator</a:t>
            </a:r>
            <a:r>
              <a:rPr lang="zh-CN" altLang="en-US" dirty="0"/>
              <a:t>节点</a:t>
            </a:r>
            <a:r>
              <a:rPr lang="en-US" altLang="zh-CN" dirty="0"/>
              <a:t>(</a:t>
            </a:r>
            <a:r>
              <a:rPr lang="zh-CN" altLang="en-US" dirty="0"/>
              <a:t>集群中第一</a:t>
            </a:r>
            <a:r>
              <a:rPr lang="zh-CN" altLang="en-US" dirty="0" smtClean="0"/>
              <a:t>个节点</a:t>
            </a:r>
            <a:r>
              <a:rPr lang="en-US" altLang="zh-CN" dirty="0"/>
              <a:t>)</a:t>
            </a:r>
            <a:r>
              <a:rPr lang="zh-CN" altLang="en-US" dirty="0"/>
              <a:t>，通过这个信息，</a:t>
            </a:r>
            <a:r>
              <a:rPr lang="en-US" altLang="zh-CN" dirty="0"/>
              <a:t>coordinator</a:t>
            </a:r>
            <a:r>
              <a:rPr lang="zh-CN" altLang="en-US" dirty="0"/>
              <a:t>节点将构建一个代表当前网络状况的</a:t>
            </a:r>
            <a:r>
              <a:rPr lang="en-US" altLang="zh-CN" dirty="0"/>
              <a:t>connectivity graph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42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Zookeeper Discovery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：如果集群分离成好几个小集群，每个部分可能都认为自己是</a:t>
            </a:r>
            <a:r>
              <a:rPr lang="en-US" altLang="zh-CN" dirty="0"/>
              <a:t>master</a:t>
            </a:r>
            <a:r>
              <a:rPr lang="zh-CN" altLang="en-US" dirty="0"/>
              <a:t>从而继续处理用户请求，这会导致不一致性产生。为了避免这种情况，只有包含大部分节点的集群才会存活，其他小集群会被通知</a:t>
            </a:r>
            <a:r>
              <a:rPr lang="en-US" altLang="zh-CN" dirty="0"/>
              <a:t>terminated</a:t>
            </a:r>
            <a:r>
              <a:rPr lang="zh-CN" altLang="en-US" dirty="0"/>
              <a:t>（也就是说保证了</a:t>
            </a:r>
            <a:r>
              <a:rPr lang="en-US" altLang="zh-CN" dirty="0"/>
              <a:t>CP</a:t>
            </a:r>
            <a:r>
              <a:rPr lang="zh-CN" altLang="en-US" dirty="0"/>
              <a:t>）。下图展示了集群被分区成两个集群，其中小的那个就被终止服务了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2" y="3578977"/>
            <a:ext cx="5611907" cy="30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89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Zookeeper Discovery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情况二：某个节点对集群中的两个节点无法访问，但是另外的所有的都可以</a:t>
            </a:r>
            <a:r>
              <a:rPr lang="zh-CN" altLang="en-US" b="1" dirty="0" smtClean="0"/>
              <a:t>访问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这时候，</a:t>
            </a:r>
            <a:r>
              <a:rPr lang="en-US" altLang="zh-CN" dirty="0" smtClean="0"/>
              <a:t>coordinator</a:t>
            </a:r>
            <a:r>
              <a:rPr lang="zh-CN" altLang="en-US" dirty="0" smtClean="0"/>
              <a:t>节点将通过</a:t>
            </a:r>
            <a:r>
              <a:rPr lang="en-US" altLang="zh-CN" dirty="0" smtClean="0"/>
              <a:t>heuristic algorithm</a:t>
            </a:r>
            <a:r>
              <a:rPr lang="zh-CN" altLang="en-US" dirty="0" smtClean="0"/>
              <a:t>找到近似最佳的解决方案，最终，无法访问的那两个节点将被停止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6" y="3857023"/>
            <a:ext cx="5010225" cy="27702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45" y="3857023"/>
            <a:ext cx="5159181" cy="27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95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Zookeeper Discovery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情况三：某个</a:t>
            </a:r>
            <a:r>
              <a:rPr lang="en-US" altLang="zh-CN" b="1" dirty="0"/>
              <a:t>DC</a:t>
            </a:r>
            <a:r>
              <a:rPr lang="zh-CN" altLang="en-US" b="1" dirty="0"/>
              <a:t>突然无法联系到另一个</a:t>
            </a:r>
            <a:r>
              <a:rPr lang="en-US" altLang="zh-CN" b="1" dirty="0"/>
              <a:t>DC</a:t>
            </a:r>
            <a:r>
              <a:rPr lang="zh-CN" altLang="en-US" b="1" dirty="0"/>
              <a:t>了，也就是说</a:t>
            </a:r>
            <a:r>
              <a:rPr lang="en-US" altLang="zh-CN" b="1" dirty="0"/>
              <a:t>zookeeper</a:t>
            </a:r>
            <a:r>
              <a:rPr lang="zh-CN" altLang="en-US" b="1" dirty="0"/>
              <a:t>中有一个节点失联</a:t>
            </a:r>
            <a:r>
              <a:rPr lang="zh-CN" altLang="en-US" b="1" dirty="0" smtClean="0"/>
              <a:t>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此时</a:t>
            </a:r>
            <a:r>
              <a:rPr lang="zh-CN" altLang="en-US" dirty="0"/>
              <a:t>，连同连接该</a:t>
            </a:r>
            <a:r>
              <a:rPr lang="en-US" altLang="zh-CN" dirty="0"/>
              <a:t>zookeeper</a:t>
            </a:r>
            <a:r>
              <a:rPr lang="zh-CN" altLang="en-US" dirty="0"/>
              <a:t>的所有</a:t>
            </a:r>
            <a:r>
              <a:rPr lang="en-US" altLang="zh-CN" dirty="0"/>
              <a:t>ignite node</a:t>
            </a:r>
            <a:r>
              <a:rPr lang="zh-CN" altLang="en-US" dirty="0"/>
              <a:t>都将一起被关闭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1" y="3436333"/>
            <a:ext cx="4727015" cy="30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0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/>
              <a:t>Ignite zookeeper</a:t>
            </a:r>
            <a:r>
              <a:rPr lang="zh-CN" altLang="en-US" dirty="0"/>
              <a:t>配置的</a:t>
            </a:r>
            <a:r>
              <a:rPr lang="zh-CN" altLang="en-US" dirty="0" smtClean="0"/>
              <a:t>考量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当使用</a:t>
            </a:r>
            <a:r>
              <a:rPr lang="en-US" altLang="zh-CN" dirty="0"/>
              <a:t>zookeeper</a:t>
            </a:r>
            <a:r>
              <a:rPr lang="zh-CN" altLang="en-US" dirty="0"/>
              <a:t>来作为</a:t>
            </a:r>
            <a:r>
              <a:rPr lang="en-US" altLang="zh-CN" dirty="0"/>
              <a:t>Discovery</a:t>
            </a:r>
            <a:r>
              <a:rPr lang="zh-CN" altLang="en-US" dirty="0"/>
              <a:t>时，需要保证</a:t>
            </a:r>
            <a:r>
              <a:rPr lang="en-US" altLang="zh-CN" dirty="0"/>
              <a:t>zookeeper</a:t>
            </a:r>
            <a:r>
              <a:rPr lang="zh-CN" altLang="en-US" dirty="0"/>
              <a:t>的配置和</a:t>
            </a:r>
            <a:r>
              <a:rPr lang="en-US" altLang="zh-CN" dirty="0"/>
              <a:t>ignite cluster</a:t>
            </a:r>
            <a:r>
              <a:rPr lang="zh-CN" altLang="en-US" dirty="0"/>
              <a:t>的配置相互匹配，举个例子，假设</a:t>
            </a:r>
            <a:r>
              <a:rPr lang="en-US" altLang="zh-CN" dirty="0"/>
              <a:t>zookeeper</a:t>
            </a:r>
            <a:r>
              <a:rPr lang="zh-CN" altLang="en-US" dirty="0"/>
              <a:t>配置如下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这种情况下，</a:t>
            </a:r>
            <a:r>
              <a:rPr lang="en-US" altLang="zh-CN" dirty="0"/>
              <a:t>zookeeper</a:t>
            </a:r>
            <a:r>
              <a:rPr lang="zh-CN" altLang="en-US" dirty="0"/>
              <a:t>本身的分区容错配置的超时时间将会是</a:t>
            </a:r>
            <a:r>
              <a:rPr lang="en-US" altLang="zh-CN" dirty="0" err="1"/>
              <a:t>tickTime</a:t>
            </a:r>
            <a:r>
              <a:rPr lang="en-US" altLang="zh-CN" dirty="0"/>
              <a:t>*</a:t>
            </a:r>
            <a:r>
              <a:rPr lang="en-US" altLang="zh-CN" dirty="0" err="1"/>
              <a:t>syncLimit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/>
              <a:t>10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/>
              <a:t>，在</a:t>
            </a:r>
            <a:r>
              <a:rPr lang="en-US" altLang="zh-CN" dirty="0"/>
              <a:t>zookeeper</a:t>
            </a:r>
            <a:r>
              <a:rPr lang="zh-CN" altLang="en-US" dirty="0"/>
              <a:t>本身超时之前，所有</a:t>
            </a:r>
            <a:r>
              <a:rPr lang="en-US" altLang="zh-CN" dirty="0"/>
              <a:t>ignite</a:t>
            </a:r>
            <a:r>
              <a:rPr lang="zh-CN" altLang="en-US" dirty="0"/>
              <a:t>节点都不会去尝试连接其他的</a:t>
            </a:r>
            <a:r>
              <a:rPr lang="en-US" altLang="zh-CN" dirty="0"/>
              <a:t>zookeeper</a:t>
            </a:r>
            <a:r>
              <a:rPr lang="zh-CN" altLang="en-US" dirty="0"/>
              <a:t>节点。另一方面，</a:t>
            </a:r>
            <a:r>
              <a:rPr lang="en-US" altLang="zh-CN" dirty="0"/>
              <a:t>ignite</a:t>
            </a:r>
            <a:r>
              <a:rPr lang="zh-CN" altLang="en-US" dirty="0"/>
              <a:t>本身有一个 </a:t>
            </a:r>
            <a:r>
              <a:rPr lang="en-US" altLang="zh-CN" dirty="0" err="1"/>
              <a:t>sessionTimeout</a:t>
            </a:r>
            <a:r>
              <a:rPr lang="en-US" altLang="zh-CN" dirty="0"/>
              <a:t> </a:t>
            </a:r>
            <a:r>
              <a:rPr lang="zh-CN" altLang="en-US" dirty="0"/>
              <a:t>配置，它定义了如果</a:t>
            </a:r>
            <a:r>
              <a:rPr lang="en-US" altLang="zh-CN" dirty="0"/>
              <a:t>ignite</a:t>
            </a:r>
            <a:r>
              <a:rPr lang="zh-CN" altLang="en-US" dirty="0"/>
              <a:t>节点无法获取到</a:t>
            </a:r>
            <a:r>
              <a:rPr lang="en-US" altLang="zh-CN" dirty="0"/>
              <a:t>zookeeper</a:t>
            </a:r>
            <a:r>
              <a:rPr lang="zh-CN" altLang="en-US" dirty="0"/>
              <a:t>连接，多久后</a:t>
            </a:r>
            <a:r>
              <a:rPr lang="en-US" altLang="zh-CN" dirty="0"/>
              <a:t>ignite</a:t>
            </a:r>
            <a:r>
              <a:rPr lang="zh-CN" altLang="en-US" dirty="0"/>
              <a:t>节点将会被关闭，为了避免因为</a:t>
            </a:r>
            <a:r>
              <a:rPr lang="en-US" altLang="zh-CN" dirty="0"/>
              <a:t>zookeeper</a:t>
            </a:r>
            <a:r>
              <a:rPr lang="zh-CN" altLang="en-US" dirty="0"/>
              <a:t>本身的部分节点宕机而导致</a:t>
            </a:r>
            <a:r>
              <a:rPr lang="en-US" altLang="zh-CN" dirty="0"/>
              <a:t>ignite</a:t>
            </a:r>
            <a:r>
              <a:rPr lang="zh-CN" altLang="en-US" dirty="0"/>
              <a:t>节点的关闭，</a:t>
            </a:r>
            <a:r>
              <a:rPr lang="en-US" altLang="zh-CN" dirty="0" err="1"/>
              <a:t>sessionTimeout</a:t>
            </a:r>
            <a:r>
              <a:rPr lang="zh-CN" altLang="en-US" dirty="0"/>
              <a:t>时间在这个例子中需要大于</a:t>
            </a:r>
            <a:r>
              <a:rPr lang="en-US" altLang="zh-CN" dirty="0"/>
              <a:t>10</a:t>
            </a:r>
            <a:r>
              <a:rPr lang="zh-CN" altLang="en-US" dirty="0"/>
              <a:t>秒（</a:t>
            </a:r>
            <a:r>
              <a:rPr lang="en-US" altLang="zh-CN" dirty="0" err="1"/>
              <a:t>tickTime</a:t>
            </a:r>
            <a:r>
              <a:rPr lang="en-US" altLang="zh-CN" dirty="0"/>
              <a:t>*</a:t>
            </a:r>
            <a:r>
              <a:rPr lang="en-US" altLang="zh-CN" dirty="0" err="1"/>
              <a:t>syncLimit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5" y="2877672"/>
            <a:ext cx="6028571" cy="9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831" y="4394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05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集群架构 </a:t>
            </a:r>
            <a:r>
              <a:rPr lang="en-US" altLang="zh-CN" dirty="0" smtClean="0"/>
              <a:t>- Thin Client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它是一个轻量级的用来访问集群的客户端。</a:t>
            </a:r>
            <a:r>
              <a:rPr lang="en-US" altLang="zh-CN" dirty="0"/>
              <a:t>Thin client</a:t>
            </a:r>
            <a:r>
              <a:rPr lang="zh-CN" altLang="en-US" dirty="0"/>
              <a:t>通过标准的</a:t>
            </a:r>
            <a:r>
              <a:rPr lang="en-US" altLang="zh-CN" dirty="0"/>
              <a:t>socket</a:t>
            </a:r>
            <a:r>
              <a:rPr lang="zh-CN" altLang="en-US" dirty="0"/>
              <a:t>连接来访问</a:t>
            </a:r>
            <a:r>
              <a:rPr lang="en-US" altLang="zh-CN" dirty="0"/>
              <a:t>server node</a:t>
            </a:r>
            <a:r>
              <a:rPr lang="zh-CN" altLang="en-US" dirty="0"/>
              <a:t>集群。它不会成为集群中拓扑结构中的一部分，不会保留数据，不用来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grid</a:t>
            </a:r>
            <a:r>
              <a:rPr lang="zh-CN" altLang="en-US" dirty="0"/>
              <a:t>计算。它只是简简单单的用来创建访问标准</a:t>
            </a:r>
            <a:r>
              <a:rPr lang="en-US" altLang="zh-CN" dirty="0"/>
              <a:t>node</a:t>
            </a:r>
            <a:r>
              <a:rPr lang="zh-CN" altLang="en-US" dirty="0"/>
              <a:t>的</a:t>
            </a:r>
            <a:r>
              <a:rPr lang="en-US" altLang="zh-CN" dirty="0"/>
              <a:t>socket</a:t>
            </a:r>
            <a:r>
              <a:rPr lang="zh-CN" altLang="en-US" dirty="0"/>
              <a:t>连接从而通过该</a:t>
            </a:r>
            <a:r>
              <a:rPr lang="en-US" altLang="zh-CN" dirty="0"/>
              <a:t>node</a:t>
            </a:r>
            <a:r>
              <a:rPr lang="zh-CN" altLang="en-US" dirty="0"/>
              <a:t>来执行相应的操作。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74" y="3716615"/>
            <a:ext cx="4305294" cy="2302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43" y="3854542"/>
            <a:ext cx="4051934" cy="21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4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Ignite </a:t>
            </a:r>
            <a:r>
              <a:rPr lang="zh-CN" altLang="en-US" dirty="0"/>
              <a:t>基本</a:t>
            </a:r>
            <a:r>
              <a:rPr lang="zh-CN" altLang="en-US" dirty="0" smtClean="0"/>
              <a:t>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使用传统的关系型</a:t>
            </a:r>
            <a:r>
              <a:rPr lang="zh-CN" altLang="en-US" dirty="0" smtClean="0"/>
              <a:t>数据库有</a:t>
            </a:r>
            <a:r>
              <a:rPr lang="zh-CN" altLang="en-US" dirty="0"/>
              <a:t>什么</a:t>
            </a:r>
            <a:r>
              <a:rPr lang="zh-CN" altLang="en-US" dirty="0" smtClean="0"/>
              <a:t>缺点？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）扩展困难，成本高，</a:t>
            </a:r>
            <a:r>
              <a:rPr lang="zh-CN" altLang="en-US" dirty="0"/>
              <a:t>建立一个数据仓库</a:t>
            </a:r>
            <a:r>
              <a:rPr lang="zh-CN" altLang="en-US" dirty="0" smtClean="0"/>
              <a:t>成本很</a:t>
            </a:r>
            <a:r>
              <a:rPr lang="zh-CN" altLang="en-US" dirty="0"/>
              <a:t>容易超过</a:t>
            </a:r>
            <a:r>
              <a:rPr lang="en-US" altLang="zh-CN" dirty="0"/>
              <a:t>100</a:t>
            </a:r>
            <a:r>
              <a:rPr lang="zh-CN" altLang="en-US" dirty="0"/>
              <a:t>万</a:t>
            </a:r>
            <a:r>
              <a:rPr lang="zh-CN" altLang="en-US" dirty="0" smtClean="0"/>
              <a:t>美元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）有限的扩展能力限制了大数据场景下的处理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70" y="4110361"/>
            <a:ext cx="3536789" cy="23024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2165" y="632504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50" dirty="0" err="1" smtClean="0"/>
              <a:t>Sorce</a:t>
            </a:r>
            <a:r>
              <a:rPr lang="en-US" altLang="zh-CN" sz="1050" dirty="0" smtClean="0"/>
              <a:t>:</a:t>
            </a:r>
          </a:p>
          <a:p>
            <a:r>
              <a:rPr lang="zh-CN" altLang="en-US" sz="1050" dirty="0" smtClean="0"/>
              <a:t>https://www.marklogic.com/blog/relational-databases-scale/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61872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集群架构 </a:t>
            </a:r>
            <a:r>
              <a:rPr lang="en-US" altLang="zh-CN" dirty="0"/>
              <a:t>- Thin </a:t>
            </a:r>
            <a:r>
              <a:rPr lang="en-US" altLang="zh-CN" dirty="0" smtClean="0"/>
              <a:t>Client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24" y="2427550"/>
            <a:ext cx="9069951" cy="3642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4198" y="1624614"/>
            <a:ext cx="526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通过设置</a:t>
            </a:r>
            <a:r>
              <a:rPr lang="en-US" altLang="zh-CN" dirty="0" err="1" smtClean="0"/>
              <a:t>partitionAwarenessEnabled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来启用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18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713" y="251889"/>
            <a:ext cx="7145171" cy="62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8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集群架构 </a:t>
            </a:r>
            <a:r>
              <a:rPr lang="en-US" altLang="zh-CN" dirty="0" smtClean="0"/>
              <a:t>– Client </a:t>
            </a:r>
            <a:r>
              <a:rPr lang="zh-CN" altLang="en-US" dirty="0" smtClean="0"/>
              <a:t>重连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有三种情况客户端会断开连接：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server node</a:t>
            </a:r>
            <a:r>
              <a:rPr lang="zh-CN" altLang="en-US" dirty="0"/>
              <a:t>挂掉了，客户端无法连接上服务节点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server node</a:t>
            </a:r>
            <a:r>
              <a:rPr lang="zh-CN" altLang="en-US" dirty="0"/>
              <a:t>和</a:t>
            </a:r>
            <a:r>
              <a:rPr lang="en-US" altLang="zh-CN" dirty="0"/>
              <a:t>client node</a:t>
            </a:r>
            <a:r>
              <a:rPr lang="zh-CN" altLang="en-US" dirty="0"/>
              <a:t>之间的连接出现问题，导致客户端节点因</a:t>
            </a:r>
            <a:r>
              <a:rPr lang="en-US" altLang="zh-CN" dirty="0"/>
              <a:t>heartbeat</a:t>
            </a:r>
            <a:r>
              <a:rPr lang="zh-CN" altLang="en-US" dirty="0"/>
              <a:t>无法正常进行而被移出</a:t>
            </a:r>
            <a:r>
              <a:rPr lang="en-US" altLang="zh-CN" dirty="0"/>
              <a:t>cluster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server node</a:t>
            </a:r>
            <a:r>
              <a:rPr lang="zh-CN" altLang="en-US" dirty="0"/>
              <a:t>主动把慢客户端节点剔除</a:t>
            </a:r>
          </a:p>
          <a:p>
            <a:pPr marL="0" indent="0">
              <a:buNone/>
            </a:pPr>
            <a:r>
              <a:rPr lang="zh-CN" altLang="en-US" dirty="0"/>
              <a:t>当客户端断开连接后，它会重新生成一个新的节点</a:t>
            </a:r>
            <a:r>
              <a:rPr lang="en-US" altLang="zh-CN" dirty="0"/>
              <a:t>id</a:t>
            </a:r>
            <a:r>
              <a:rPr lang="zh-CN" altLang="en-US" dirty="0"/>
              <a:t>并尝试重新连接访问集群，所以需要注意的是所有依赖</a:t>
            </a:r>
            <a:r>
              <a:rPr lang="en-US" altLang="zh-CN" dirty="0"/>
              <a:t>client node id</a:t>
            </a:r>
            <a:r>
              <a:rPr lang="zh-CN" altLang="en-US" dirty="0"/>
              <a:t>的程序逻辑都会受到影响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可以用以下配置关闭</a:t>
            </a:r>
            <a:r>
              <a:rPr lang="en-US" altLang="zh-CN" dirty="0"/>
              <a:t>client</a:t>
            </a:r>
            <a:r>
              <a:rPr lang="zh-CN" altLang="en-US" dirty="0"/>
              <a:t>重连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5" y="5354233"/>
            <a:ext cx="7755616" cy="9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5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连接异常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-US" altLang="zh-CN" dirty="0" err="1"/>
              <a:t>IgniteClientDisconnectedException</a:t>
            </a:r>
            <a:r>
              <a:rPr lang="zh-CN" altLang="en-US" dirty="0"/>
              <a:t>中的</a:t>
            </a:r>
            <a:r>
              <a:rPr lang="en-US" altLang="zh-CN" dirty="0"/>
              <a:t>future</a:t>
            </a:r>
            <a:r>
              <a:rPr lang="zh-CN" altLang="en-US" dirty="0"/>
              <a:t>对象阻塞程序直到重连成功。</a:t>
            </a:r>
            <a:endParaRPr lang="zh-CN" altLang="en-US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079415"/>
            <a:ext cx="9767583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16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数据模型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良好的数据模型设计可以更合理的利用资源从而提高程序的性能，所以当设计一个数据模型的时候，需要重点</a:t>
            </a:r>
            <a:r>
              <a:rPr lang="zh-CN" altLang="en-US" dirty="0"/>
              <a:t>去</a:t>
            </a:r>
            <a:r>
              <a:rPr lang="zh-CN" altLang="en-US" dirty="0" smtClean="0"/>
              <a:t>理解数据是如何分布在</a:t>
            </a:r>
            <a:r>
              <a:rPr lang="en-US" altLang="zh-CN" dirty="0" smtClean="0"/>
              <a:t>ignite</a:t>
            </a:r>
            <a:r>
              <a:rPr lang="zh-CN" altLang="en-US" dirty="0" smtClean="0"/>
              <a:t>集群，以及如何被访问的。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293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数据模型 </a:t>
            </a:r>
            <a:r>
              <a:rPr lang="en-US" altLang="zh-CN" dirty="0" smtClean="0"/>
              <a:t>- </a:t>
            </a:r>
            <a:r>
              <a:rPr lang="en-US" altLang="zh-CN" dirty="0"/>
              <a:t>Key-Value Cache vs. SQL Table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93" y="2445910"/>
            <a:ext cx="6086975" cy="33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Ignite </a:t>
            </a:r>
            <a:r>
              <a:rPr lang="zh-CN" altLang="en-US" dirty="0"/>
              <a:t>基本</a:t>
            </a:r>
            <a:r>
              <a:rPr lang="zh-CN" altLang="en-US" dirty="0" smtClean="0"/>
              <a:t>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如果使用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作为选择呢？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）通过分区和无共享架构解决了水平扩展的问题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）但是大多数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无法解决以下场景：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关联操作（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集合操作（</a:t>
            </a:r>
            <a:r>
              <a:rPr lang="en-US" altLang="zh-CN" dirty="0" smtClean="0"/>
              <a:t>union/intersect/minus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事务（</a:t>
            </a:r>
            <a:r>
              <a:rPr lang="en-US" altLang="zh-CN" dirty="0" smtClean="0"/>
              <a:t>ACID-compliant Transactions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Full ANSI SQL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约束（</a:t>
            </a:r>
            <a:r>
              <a:rPr lang="en-US" altLang="zh-CN" dirty="0" smtClean="0"/>
              <a:t>Constraints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957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Ignite </a:t>
            </a:r>
            <a:r>
              <a:rPr lang="zh-CN" altLang="en-US" dirty="0"/>
              <a:t>基本介绍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Apache Ignite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Apache Ignite</a:t>
            </a:r>
            <a:r>
              <a:rPr lang="zh-CN" altLang="en-US" dirty="0" smtClean="0"/>
              <a:t>是一个</a:t>
            </a:r>
            <a:r>
              <a:rPr lang="zh-CN" altLang="en-US" dirty="0"/>
              <a:t>内存级</a:t>
            </a:r>
            <a:r>
              <a:rPr lang="zh-CN" altLang="en-US" dirty="0" smtClean="0"/>
              <a:t>速度，支持持久化，强一致性，高可用和</a:t>
            </a:r>
            <a:r>
              <a:rPr lang="en-US" altLang="zh-CN" dirty="0" smtClean="0"/>
              <a:t>SQL/Key-Value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的计算平台，它可以轻松</a:t>
            </a:r>
            <a:r>
              <a:rPr lang="zh-CN" altLang="en-US" dirty="0" smtClean="0"/>
              <a:t>替换已有系统的数据库。通过向集群扩展添加新的节点，可以支持处理来自多个数据库的数百</a:t>
            </a:r>
            <a:r>
              <a:rPr lang="en-US" altLang="zh-CN" dirty="0" smtClean="0"/>
              <a:t>TB</a:t>
            </a:r>
            <a:r>
              <a:rPr lang="zh-CN" altLang="en-US" dirty="0" smtClean="0"/>
              <a:t>数据。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472085"/>
            <a:ext cx="7904621" cy="24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6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Ignite </a:t>
            </a:r>
            <a:r>
              <a:rPr lang="zh-CN" altLang="en-US" dirty="0"/>
              <a:t>基本介绍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Apache Ignite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可以通过在现有数据库层和应用层之间加入</a:t>
            </a:r>
            <a:r>
              <a:rPr lang="en-US" altLang="zh-CN" dirty="0" smtClean="0"/>
              <a:t>Ignite</a:t>
            </a:r>
            <a:r>
              <a:rPr lang="zh-CN" altLang="en-US" dirty="0" smtClean="0"/>
              <a:t>来改善现有的数据密集架构</a:t>
            </a:r>
            <a:r>
              <a:rPr lang="en-US" altLang="zh-CN" dirty="0" smtClean="0"/>
              <a:t>, Apache Ignite</a:t>
            </a:r>
            <a:r>
              <a:rPr lang="zh-CN" altLang="en-US" dirty="0" smtClean="0"/>
              <a:t>可以无缝的与使用</a:t>
            </a:r>
            <a:r>
              <a:rPr lang="en-US" altLang="zh-CN" dirty="0" smtClean="0"/>
              <a:t>RDBMS, 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Apache Hadoop</a:t>
            </a:r>
            <a:r>
              <a:rPr lang="zh-CN" altLang="en-US" dirty="0" smtClean="0"/>
              <a:t>数据库的系统进行集成，并且支持</a:t>
            </a:r>
            <a:r>
              <a:rPr lang="en-US" altLang="zh-CN" dirty="0" smtClean="0"/>
              <a:t>SQL,C++,.</a:t>
            </a:r>
            <a:r>
              <a:rPr lang="en-US" altLang="zh-CN" dirty="0" err="1" smtClean="0"/>
              <a:t>NET,PHP,MapReduce,JAVA,Scala,Groovy</a:t>
            </a:r>
            <a:r>
              <a:rPr lang="en-US" altLang="zh-CN" dirty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等不同的语言平台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官方介绍：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https://www.gridgain.com/docs/latest/getting-started/what-is-gridgain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481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Ignite</a:t>
            </a:r>
            <a:r>
              <a:rPr lang="zh-CN" altLang="en-US" b="1" dirty="0"/>
              <a:t>有很多模块</a:t>
            </a:r>
            <a:r>
              <a:rPr lang="zh-CN" altLang="en-US" dirty="0" smtClean="0"/>
              <a:t>，二进制包中除了</a:t>
            </a:r>
            <a:r>
              <a:rPr lang="en-US" altLang="zh-CN" dirty="0" err="1"/>
              <a:t>core,spring,indexing</a:t>
            </a:r>
            <a:r>
              <a:rPr lang="zh-CN" altLang="en-US" dirty="0"/>
              <a:t>其他模块默认都是</a:t>
            </a:r>
            <a:r>
              <a:rPr lang="en-US" altLang="zh-CN" dirty="0"/>
              <a:t>disable</a:t>
            </a:r>
            <a:r>
              <a:rPr lang="zh-CN" altLang="en-US" dirty="0"/>
              <a:t>的，根据使用</a:t>
            </a:r>
            <a:r>
              <a:rPr lang="en-US" altLang="zh-CN" dirty="0"/>
              <a:t>ignite</a:t>
            </a:r>
            <a:r>
              <a:rPr lang="zh-CN" altLang="en-US" dirty="0"/>
              <a:t>的方式可以自定义启用哪些模块。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有三种方式可以引入新的模块：</a:t>
            </a:r>
          </a:p>
          <a:p>
            <a:r>
              <a:rPr lang="en-US" altLang="zh-CN" dirty="0" smtClean="0"/>
              <a:t> </a:t>
            </a:r>
            <a:r>
              <a:rPr lang="zh-CN" altLang="en-US" dirty="0"/>
              <a:t>如果是使用打包好的二进制</a:t>
            </a:r>
            <a:r>
              <a:rPr lang="en-US" altLang="zh-CN" dirty="0"/>
              <a:t>ignite</a:t>
            </a:r>
            <a:r>
              <a:rPr lang="zh-CN" altLang="en-US" dirty="0"/>
              <a:t>包，可以把 </a:t>
            </a:r>
            <a:r>
              <a:rPr lang="en-US" altLang="zh-CN" dirty="0"/>
              <a:t>lib/optional/{module-</a:t>
            </a:r>
            <a:r>
              <a:rPr lang="en-US" altLang="zh-CN" dirty="0" err="1"/>
              <a:t>dir</a:t>
            </a:r>
            <a:r>
              <a:rPr lang="en-US" altLang="zh-CN" dirty="0"/>
              <a:t>}</a:t>
            </a:r>
            <a:r>
              <a:rPr lang="zh-CN" altLang="en-US" dirty="0"/>
              <a:t>复制到</a:t>
            </a:r>
            <a:r>
              <a:rPr lang="en-US" altLang="zh-CN" dirty="0"/>
              <a:t>lib</a:t>
            </a:r>
            <a:r>
              <a:rPr lang="zh-CN" altLang="en-US" dirty="0"/>
              <a:t>目录</a:t>
            </a:r>
          </a:p>
          <a:p>
            <a:r>
              <a:rPr lang="en-US" altLang="zh-CN" dirty="0" smtClean="0"/>
              <a:t> </a:t>
            </a:r>
            <a:r>
              <a:rPr lang="zh-CN" altLang="en-US" dirty="0"/>
              <a:t>把</a:t>
            </a:r>
            <a:r>
              <a:rPr lang="en-US" altLang="zh-CN" dirty="0"/>
              <a:t>lib/optional/{module-</a:t>
            </a:r>
            <a:r>
              <a:rPr lang="en-US" altLang="zh-CN" dirty="0" err="1"/>
              <a:t>dir</a:t>
            </a:r>
            <a:r>
              <a:rPr lang="en-US" altLang="zh-CN" dirty="0"/>
              <a:t>}</a:t>
            </a:r>
            <a:r>
              <a:rPr lang="zh-CN" altLang="en-US" dirty="0"/>
              <a:t>加到</a:t>
            </a:r>
            <a:r>
              <a:rPr lang="en-US" altLang="zh-CN" dirty="0" err="1"/>
              <a:t>classpath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/>
              <a:t>如果是使用代码方式，可以用</a:t>
            </a:r>
            <a:r>
              <a:rPr lang="en-US" altLang="zh-CN" dirty="0"/>
              <a:t>maven</a:t>
            </a:r>
            <a:r>
              <a:rPr lang="zh-CN" altLang="en-US" dirty="0"/>
              <a:t>引入，以</a:t>
            </a:r>
            <a:r>
              <a:rPr lang="en-US" altLang="zh-CN" dirty="0"/>
              <a:t>log4j</a:t>
            </a:r>
            <a:r>
              <a:rPr lang="zh-CN" altLang="en-US" dirty="0"/>
              <a:t>模块为例（注意：</a:t>
            </a:r>
            <a:r>
              <a:rPr lang="en-US" altLang="zh-CN" dirty="0"/>
              <a:t>hibernate</a:t>
            </a:r>
            <a:r>
              <a:rPr lang="zh-CN" altLang="en-US" dirty="0"/>
              <a:t>，</a:t>
            </a:r>
            <a:r>
              <a:rPr lang="en-US" altLang="zh-CN" dirty="0"/>
              <a:t>geospatial</a:t>
            </a:r>
            <a:r>
              <a:rPr lang="zh-CN" altLang="en-US" dirty="0"/>
              <a:t>，</a:t>
            </a:r>
            <a:r>
              <a:rPr lang="en-US" altLang="zh-CN" dirty="0"/>
              <a:t>schedule</a:t>
            </a:r>
            <a:r>
              <a:rPr lang="zh-CN" altLang="en-US" dirty="0"/>
              <a:t>在引入前需要</a:t>
            </a:r>
            <a:r>
              <a:rPr lang="zh-CN" altLang="en-US" dirty="0" smtClean="0"/>
              <a:t>额外通过源码</a:t>
            </a:r>
            <a:r>
              <a:rPr lang="en-US" altLang="zh-CN" dirty="0" smtClean="0"/>
              <a:t>install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72" y="4788310"/>
            <a:ext cx="2838095" cy="8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06" y="4788310"/>
            <a:ext cx="4457143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8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</a:t>
            </a:r>
            <a:r>
              <a:rPr lang="en-US" altLang="zh-CN" dirty="0" smtClean="0"/>
              <a:t>- </a:t>
            </a:r>
            <a:r>
              <a:rPr lang="zh-CN" altLang="en-US" dirty="0" smtClean="0"/>
              <a:t>节点类型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有两种节点类型，分别</a:t>
            </a:r>
            <a:r>
              <a:rPr lang="zh-CN" altLang="en-US" dirty="0"/>
              <a:t>为</a:t>
            </a:r>
            <a:r>
              <a:rPr lang="en-US" altLang="zh-CN" dirty="0"/>
              <a:t>server node</a:t>
            </a:r>
            <a:r>
              <a:rPr lang="zh-CN" altLang="en-US" dirty="0"/>
              <a:t>，</a:t>
            </a:r>
            <a:r>
              <a:rPr lang="en-US" altLang="zh-CN" dirty="0"/>
              <a:t>client node</a:t>
            </a:r>
            <a:r>
              <a:rPr lang="zh-CN" altLang="en-US" dirty="0"/>
              <a:t>（</a:t>
            </a:r>
            <a:r>
              <a:rPr lang="en-US" altLang="zh-CN" dirty="0"/>
              <a:t>with thick client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server node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client node</a:t>
            </a:r>
            <a:r>
              <a:rPr lang="zh-CN" altLang="en-US" dirty="0" smtClean="0"/>
              <a:t>可以</a:t>
            </a:r>
            <a:r>
              <a:rPr lang="zh-CN" altLang="en-US" dirty="0"/>
              <a:t>互相自动发现，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server node</a:t>
            </a:r>
            <a:r>
              <a:rPr lang="zh-CN" altLang="en-US" dirty="0" smtClean="0"/>
              <a:t>负责</a:t>
            </a:r>
            <a:r>
              <a:rPr lang="zh-CN" altLang="en-US" dirty="0"/>
              <a:t>存储数据和执行计算任务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client node</a:t>
            </a:r>
            <a:r>
              <a:rPr lang="zh-CN" altLang="en-US" dirty="0" smtClean="0"/>
              <a:t>节点</a:t>
            </a:r>
            <a:r>
              <a:rPr lang="zh-CN" altLang="en-US" dirty="0"/>
              <a:t>不存储数据，只是把数据发送到服务端以及从服务端查询数据 。另外，</a:t>
            </a:r>
            <a:r>
              <a:rPr lang="en-US" altLang="zh-CN" dirty="0"/>
              <a:t>ignite</a:t>
            </a:r>
            <a:r>
              <a:rPr lang="zh-CN" altLang="en-US" dirty="0"/>
              <a:t>还提供了一种轻量级的客户端连接方式，</a:t>
            </a:r>
            <a:r>
              <a:rPr lang="en-US" altLang="zh-CN" dirty="0"/>
              <a:t>thin client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56" y="3455714"/>
            <a:ext cx="5023692" cy="27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4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Discovery SPI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85757" cy="4142020"/>
          </a:xfrm>
        </p:spPr>
        <p:txBody>
          <a:bodyPr/>
          <a:lstStyle/>
          <a:p>
            <a:r>
              <a:rPr lang="en-US" altLang="zh-CN" dirty="0" smtClean="0"/>
              <a:t>Server Node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Client Node</a:t>
            </a:r>
            <a:r>
              <a:rPr lang="zh-CN" altLang="en-US" dirty="0" smtClean="0"/>
              <a:t>可以互相自动发现</a:t>
            </a:r>
            <a:endParaRPr lang="en-US" altLang="zh-CN" dirty="0" smtClean="0"/>
          </a:p>
          <a:p>
            <a:r>
              <a:rPr lang="en-US" altLang="zh-CN" dirty="0" smtClean="0"/>
              <a:t>Ignite</a:t>
            </a:r>
            <a:r>
              <a:rPr lang="zh-CN" altLang="en-US" dirty="0"/>
              <a:t>提供了两种自动发现的实现机制</a:t>
            </a:r>
          </a:p>
          <a:p>
            <a:pPr marL="0" indent="0">
              <a:buNone/>
            </a:pPr>
            <a:r>
              <a:rPr lang="en-US" altLang="zh-CN" dirty="0" smtClean="0"/>
              <a:t>   1</a:t>
            </a:r>
            <a:r>
              <a:rPr lang="zh-CN" altLang="en-US" dirty="0"/>
              <a:t>）</a:t>
            </a:r>
            <a:r>
              <a:rPr lang="en-US" altLang="zh-CN" dirty="0"/>
              <a:t>TCP/IP </a:t>
            </a:r>
            <a:r>
              <a:rPr lang="en-US" altLang="zh-CN" dirty="0" smtClean="0"/>
              <a:t>Discovery SPI, </a:t>
            </a:r>
            <a:r>
              <a:rPr lang="zh-CN" altLang="en-US" dirty="0"/>
              <a:t>适用于数百个节点情况</a:t>
            </a:r>
          </a:p>
          <a:p>
            <a:pPr marL="0" indent="0">
              <a:buNone/>
            </a:pPr>
            <a:r>
              <a:rPr lang="en-US" altLang="zh-CN" dirty="0" smtClean="0"/>
              <a:t>   2</a:t>
            </a:r>
            <a:r>
              <a:rPr lang="zh-CN" altLang="en-US" dirty="0"/>
              <a:t>）</a:t>
            </a:r>
            <a:r>
              <a:rPr lang="en-US" altLang="zh-CN" dirty="0"/>
              <a:t>Zookeeper </a:t>
            </a:r>
            <a:r>
              <a:rPr lang="en-US" altLang="zh-CN" dirty="0" smtClean="0"/>
              <a:t>Discovery SPI, </a:t>
            </a:r>
            <a:r>
              <a:rPr lang="zh-CN" altLang="en-US" dirty="0"/>
              <a:t>适用于成百甚至上千个节点的情况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066469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2159</Words>
  <Application>Microsoft Office PowerPoint</Application>
  <PresentationFormat>宽屏</PresentationFormat>
  <Paragraphs>123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方正姚体</vt:lpstr>
      <vt:lpstr>华文新魏</vt:lpstr>
      <vt:lpstr>Arial</vt:lpstr>
      <vt:lpstr>Trebuchet MS</vt:lpstr>
      <vt:lpstr>Wingdings 3</vt:lpstr>
      <vt:lpstr>平面</vt:lpstr>
      <vt:lpstr>Apache Ignite 入门学习</vt:lpstr>
      <vt:lpstr>Agenda</vt:lpstr>
      <vt:lpstr>Apache Ignite 基本介绍</vt:lpstr>
      <vt:lpstr>Apache Ignite 基本介绍</vt:lpstr>
      <vt:lpstr>Apache Ignite 基本介绍 </vt:lpstr>
      <vt:lpstr>Apache Ignite 基本介绍 </vt:lpstr>
      <vt:lpstr>模块</vt:lpstr>
      <vt:lpstr>集群架构- 节点类型</vt:lpstr>
      <vt:lpstr>集群架构 – Discovery SPI</vt:lpstr>
      <vt:lpstr>集群架构 – TCPDiscoveryIpFinder</vt:lpstr>
      <vt:lpstr>集群架构 – Ring-Shaped Topology </vt:lpstr>
      <vt:lpstr>集群架构 – Ring-Shaped Topology </vt:lpstr>
      <vt:lpstr>集群架构 – Ring-Shaped Topology </vt:lpstr>
      <vt:lpstr>集群架构 – Backup </vt:lpstr>
      <vt:lpstr>集群架构 – BLT (Baseline Topology) </vt:lpstr>
      <vt:lpstr>集群架构 – BLT (Baseline Topology) </vt:lpstr>
      <vt:lpstr>集群架构 – BLT (Baseline Topology) </vt:lpstr>
      <vt:lpstr>集群架构 – BLT (Baseline Topology) </vt:lpstr>
      <vt:lpstr>集群架构 – BLT的自动调整 </vt:lpstr>
      <vt:lpstr>集群架构 – Communication SPI</vt:lpstr>
      <vt:lpstr>集群架构 – Zookeeper Discovery</vt:lpstr>
      <vt:lpstr>集群架构 – Zookeeper Discovery</vt:lpstr>
      <vt:lpstr>集群架构 – Zookeeper Discovery</vt:lpstr>
      <vt:lpstr>集群架构 – Zookeeper Discovery</vt:lpstr>
      <vt:lpstr>集群架构 – Zookeeper Discovery</vt:lpstr>
      <vt:lpstr>集群架构 – Zookeeper Discovery</vt:lpstr>
      <vt:lpstr>集群架构 – Zookeeper Discovery</vt:lpstr>
      <vt:lpstr>集群架构 – Ignite zookeeper配置的考量</vt:lpstr>
      <vt:lpstr>集群架构 - Thin Client</vt:lpstr>
      <vt:lpstr>集群架构 - Thin Client</vt:lpstr>
      <vt:lpstr>PowerPoint 演示文稿</vt:lpstr>
      <vt:lpstr>集群架构 – Client 重连</vt:lpstr>
      <vt:lpstr>集群架构 – 处理Client连接异常</vt:lpstr>
      <vt:lpstr>数据模型</vt:lpstr>
      <vt:lpstr>数据模型 - Key-Value Cache vs. SQL Table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Ignite 入门学习</dc:title>
  <dc:creator>李 成钢</dc:creator>
  <cp:lastModifiedBy>李 成钢</cp:lastModifiedBy>
  <cp:revision>68</cp:revision>
  <dcterms:created xsi:type="dcterms:W3CDTF">2021-06-02T15:27:10Z</dcterms:created>
  <dcterms:modified xsi:type="dcterms:W3CDTF">2021-06-03T18:22:31Z</dcterms:modified>
</cp:coreProperties>
</file>