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1"/>
  </p:notesMasterIdLst>
  <p:sldIdLst>
    <p:sldId id="256" r:id="rId2"/>
    <p:sldId id="409" r:id="rId3"/>
    <p:sldId id="542" r:id="rId4"/>
    <p:sldId id="506" r:id="rId5"/>
    <p:sldId id="508" r:id="rId6"/>
    <p:sldId id="509" r:id="rId7"/>
    <p:sldId id="510" r:id="rId8"/>
    <p:sldId id="511" r:id="rId9"/>
    <p:sldId id="512" r:id="rId10"/>
    <p:sldId id="513" r:id="rId11"/>
    <p:sldId id="546" r:id="rId12"/>
    <p:sldId id="545" r:id="rId13"/>
    <p:sldId id="547" r:id="rId14"/>
    <p:sldId id="544" r:id="rId15"/>
    <p:sldId id="595" r:id="rId16"/>
    <p:sldId id="543" r:id="rId17"/>
    <p:sldId id="514" r:id="rId18"/>
    <p:sldId id="548" r:id="rId19"/>
    <p:sldId id="515" r:id="rId20"/>
    <p:sldId id="586" r:id="rId21"/>
    <p:sldId id="516" r:id="rId22"/>
    <p:sldId id="597" r:id="rId23"/>
    <p:sldId id="596" r:id="rId24"/>
    <p:sldId id="555" r:id="rId25"/>
    <p:sldId id="505" r:id="rId26"/>
    <p:sldId id="507" r:id="rId27"/>
    <p:sldId id="518" r:id="rId28"/>
    <p:sldId id="549" r:id="rId29"/>
    <p:sldId id="556" r:id="rId30"/>
    <p:sldId id="550" r:id="rId31"/>
    <p:sldId id="551" r:id="rId32"/>
    <p:sldId id="552" r:id="rId33"/>
    <p:sldId id="553" r:id="rId34"/>
    <p:sldId id="561" r:id="rId35"/>
    <p:sldId id="541" r:id="rId36"/>
    <p:sldId id="481" r:id="rId37"/>
    <p:sldId id="594" r:id="rId38"/>
    <p:sldId id="520" r:id="rId39"/>
    <p:sldId id="519" r:id="rId40"/>
    <p:sldId id="521" r:id="rId41"/>
    <p:sldId id="587" r:id="rId42"/>
    <p:sldId id="588" r:id="rId43"/>
    <p:sldId id="522" r:id="rId44"/>
    <p:sldId id="562" r:id="rId45"/>
    <p:sldId id="523" r:id="rId46"/>
    <p:sldId id="558" r:id="rId47"/>
    <p:sldId id="557" r:id="rId48"/>
    <p:sldId id="559" r:id="rId49"/>
    <p:sldId id="590" r:id="rId50"/>
    <p:sldId id="572" r:id="rId51"/>
    <p:sldId id="563" r:id="rId52"/>
    <p:sldId id="564" r:id="rId53"/>
    <p:sldId id="565" r:id="rId54"/>
    <p:sldId id="566" r:id="rId55"/>
    <p:sldId id="567" r:id="rId56"/>
    <p:sldId id="573" r:id="rId57"/>
    <p:sldId id="571" r:id="rId58"/>
    <p:sldId id="592" r:id="rId59"/>
    <p:sldId id="574" r:id="rId60"/>
    <p:sldId id="593" r:id="rId61"/>
    <p:sldId id="591" r:id="rId62"/>
    <p:sldId id="575" r:id="rId63"/>
    <p:sldId id="560" r:id="rId64"/>
    <p:sldId id="524" r:id="rId65"/>
    <p:sldId id="525" r:id="rId66"/>
    <p:sldId id="526" r:id="rId67"/>
    <p:sldId id="598" r:id="rId68"/>
    <p:sldId id="527" r:id="rId69"/>
    <p:sldId id="528" r:id="rId70"/>
    <p:sldId id="529" r:id="rId71"/>
    <p:sldId id="576" r:id="rId72"/>
    <p:sldId id="577" r:id="rId73"/>
    <p:sldId id="578" r:id="rId74"/>
    <p:sldId id="579" r:id="rId75"/>
    <p:sldId id="580" r:id="rId76"/>
    <p:sldId id="581" r:id="rId77"/>
    <p:sldId id="582" r:id="rId78"/>
    <p:sldId id="583" r:id="rId79"/>
    <p:sldId id="363" r:id="rId80"/>
  </p:sldIdLst>
  <p:sldSz cx="9144000" cy="5143500" type="screen16x9"/>
  <p:notesSz cx="6858000" cy="9144000"/>
  <p:embeddedFontLst>
    <p:embeddedFont>
      <p:font typeface="Amatic SC" panose="020B0604020202020204" charset="-79"/>
      <p:regular r:id="rId82"/>
      <p:bold r:id="rId83"/>
    </p:embeddedFont>
    <p:embeddedFont>
      <p:font typeface="Archivo" panose="020B0604020202020204" charset="0"/>
      <p:regular r:id="rId84"/>
      <p:bold r:id="rId85"/>
      <p:italic r:id="rId86"/>
      <p:boldItalic r:id="rId87"/>
    </p:embeddedFont>
    <p:embeddedFont>
      <p:font typeface="Chelsea Market" panose="020B0604020202020204" charset="0"/>
      <p:regular r:id="rId88"/>
    </p:embeddedFont>
    <p:embeddedFont>
      <p:font typeface="Paytone One" panose="020B0604020202020204" charset="0"/>
      <p:regular r:id="rId89"/>
    </p:embeddedFont>
    <p:embeddedFont>
      <p:font typeface="Signika Negative" panose="020B0604020202020204" charset="0"/>
      <p:regular r:id="rId90"/>
      <p:bold r:id="rId91"/>
    </p:embeddedFont>
    <p:embeddedFont>
      <p:font typeface="Signika Negative Light" panose="020B0604020202020204" charset="0"/>
      <p:regular r:id="rId92"/>
      <p:bold r:id="rId93"/>
    </p:embeddedFont>
    <p:embeddedFont>
      <p:font typeface="SimSun" panose="02010600030101010101" pitchFamily="2" charset="-122"/>
      <p:regular r:id="rId9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8FA29D5-7D8C-48AA-8696-D2FC24A2B66B}">
          <p14:sldIdLst>
            <p14:sldId id="256"/>
            <p14:sldId id="409"/>
            <p14:sldId id="542"/>
            <p14:sldId id="506"/>
            <p14:sldId id="508"/>
            <p14:sldId id="509"/>
            <p14:sldId id="510"/>
            <p14:sldId id="511"/>
            <p14:sldId id="512"/>
            <p14:sldId id="513"/>
            <p14:sldId id="546"/>
            <p14:sldId id="545"/>
            <p14:sldId id="547"/>
            <p14:sldId id="544"/>
            <p14:sldId id="595"/>
            <p14:sldId id="543"/>
            <p14:sldId id="514"/>
            <p14:sldId id="548"/>
            <p14:sldId id="515"/>
            <p14:sldId id="586"/>
            <p14:sldId id="516"/>
            <p14:sldId id="597"/>
            <p14:sldId id="596"/>
            <p14:sldId id="555"/>
            <p14:sldId id="505"/>
            <p14:sldId id="507"/>
            <p14:sldId id="518"/>
            <p14:sldId id="549"/>
            <p14:sldId id="556"/>
            <p14:sldId id="550"/>
            <p14:sldId id="551"/>
            <p14:sldId id="552"/>
            <p14:sldId id="553"/>
            <p14:sldId id="561"/>
            <p14:sldId id="541"/>
            <p14:sldId id="481"/>
            <p14:sldId id="594"/>
            <p14:sldId id="520"/>
            <p14:sldId id="519"/>
            <p14:sldId id="521"/>
            <p14:sldId id="587"/>
            <p14:sldId id="588"/>
            <p14:sldId id="522"/>
            <p14:sldId id="562"/>
            <p14:sldId id="523"/>
            <p14:sldId id="558"/>
            <p14:sldId id="557"/>
            <p14:sldId id="559"/>
            <p14:sldId id="590"/>
            <p14:sldId id="572"/>
            <p14:sldId id="563"/>
            <p14:sldId id="564"/>
            <p14:sldId id="565"/>
            <p14:sldId id="566"/>
            <p14:sldId id="567"/>
            <p14:sldId id="573"/>
            <p14:sldId id="571"/>
            <p14:sldId id="592"/>
            <p14:sldId id="574"/>
            <p14:sldId id="593"/>
            <p14:sldId id="591"/>
            <p14:sldId id="575"/>
            <p14:sldId id="560"/>
            <p14:sldId id="524"/>
            <p14:sldId id="525"/>
            <p14:sldId id="526"/>
            <p14:sldId id="598"/>
            <p14:sldId id="527"/>
            <p14:sldId id="528"/>
            <p14:sldId id="529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18D28E-21B2-4CDA-8CFF-4755CA59463A}">
  <a:tblStyle styleId="{7A18D28E-21B2-4CDA-8CFF-4755CA594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3.fntdata"/><Relationship Id="rId89" Type="http://schemas.openxmlformats.org/officeDocument/2006/relationships/font" Target="fonts/font8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9.fntdata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2.fntdata"/><Relationship Id="rId88" Type="http://schemas.openxmlformats.org/officeDocument/2006/relationships/font" Target="fonts/font7.fntdata"/><Relationship Id="rId91" Type="http://schemas.openxmlformats.org/officeDocument/2006/relationships/font" Target="fonts/font10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5.fntdata"/><Relationship Id="rId94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6.fntdata"/><Relationship Id="rId61" Type="http://schemas.openxmlformats.org/officeDocument/2006/relationships/slide" Target="slides/slide60.xml"/><Relationship Id="rId82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2.fntdata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5747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2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739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876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301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142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82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11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711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58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50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277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575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907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91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204670">
            <a:off x="851406" y="522992"/>
            <a:ext cx="7311366" cy="4103675"/>
            <a:chOff x="238125" y="847975"/>
            <a:chExt cx="7143400" cy="4009400"/>
          </a:xfrm>
        </p:grpSpPr>
        <p:sp>
          <p:nvSpPr>
            <p:cNvPr id="10" name="Google Shape;10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956058" y="542208"/>
            <a:ext cx="7231978" cy="4059117"/>
            <a:chOff x="238125" y="847975"/>
            <a:chExt cx="7143400" cy="4009400"/>
          </a:xfrm>
        </p:grpSpPr>
        <p:sp>
          <p:nvSpPr>
            <p:cNvPr id="41" name="Google Shape;41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 rot="1327">
            <a:off x="3017300" y="3396563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 rot="162584">
            <a:off x="3507427" y="610939"/>
            <a:ext cx="3477663" cy="3951386"/>
          </a:xfrm>
          <a:custGeom>
            <a:avLst/>
            <a:gdLst/>
            <a:ahLst/>
            <a:cxnLst/>
            <a:rect l="l" t="t" r="r" b="b"/>
            <a:pathLst>
              <a:path w="34540" h="39245" extrusionOk="0">
                <a:moveTo>
                  <a:pt x="1" y="0"/>
                </a:moveTo>
                <a:lnTo>
                  <a:pt x="1" y="39245"/>
                </a:lnTo>
                <a:lnTo>
                  <a:pt x="34539" y="39245"/>
                </a:lnTo>
                <a:lnTo>
                  <a:pt x="34539" y="1374"/>
                </a:lnTo>
                <a:cubicBezTo>
                  <a:pt x="34239" y="901"/>
                  <a:pt x="34065" y="395"/>
                  <a:pt x="33702" y="0"/>
                </a:cubicBezTo>
                <a:lnTo>
                  <a:pt x="32818" y="0"/>
                </a:lnTo>
                <a:cubicBezTo>
                  <a:pt x="32660" y="537"/>
                  <a:pt x="32470" y="1074"/>
                  <a:pt x="32628" y="1564"/>
                </a:cubicBezTo>
                <a:cubicBezTo>
                  <a:pt x="33276" y="1864"/>
                  <a:pt x="33197" y="2827"/>
                  <a:pt x="32486" y="3017"/>
                </a:cubicBezTo>
                <a:cubicBezTo>
                  <a:pt x="32419" y="3033"/>
                  <a:pt x="32354" y="3041"/>
                  <a:pt x="32291" y="3041"/>
                </a:cubicBezTo>
                <a:cubicBezTo>
                  <a:pt x="31683" y="3041"/>
                  <a:pt x="31280" y="2330"/>
                  <a:pt x="31681" y="1801"/>
                </a:cubicBezTo>
                <a:lnTo>
                  <a:pt x="31681" y="0"/>
                </a:lnTo>
                <a:lnTo>
                  <a:pt x="30117" y="0"/>
                </a:lnTo>
                <a:cubicBezTo>
                  <a:pt x="30086" y="553"/>
                  <a:pt x="30117" y="1090"/>
                  <a:pt x="30243" y="1627"/>
                </a:cubicBezTo>
                <a:cubicBezTo>
                  <a:pt x="30861" y="2075"/>
                  <a:pt x="30543" y="3034"/>
                  <a:pt x="29807" y="3034"/>
                </a:cubicBezTo>
                <a:cubicBezTo>
                  <a:pt x="29789" y="3034"/>
                  <a:pt x="29772" y="3034"/>
                  <a:pt x="29754" y="3033"/>
                </a:cubicBezTo>
                <a:cubicBezTo>
                  <a:pt x="28980" y="3001"/>
                  <a:pt x="28743" y="1975"/>
                  <a:pt x="29406" y="1596"/>
                </a:cubicBezTo>
                <a:cubicBezTo>
                  <a:pt x="29485" y="1059"/>
                  <a:pt x="29517" y="537"/>
                  <a:pt x="29485" y="0"/>
                </a:cubicBezTo>
                <a:lnTo>
                  <a:pt x="27685" y="0"/>
                </a:lnTo>
                <a:cubicBezTo>
                  <a:pt x="27732" y="632"/>
                  <a:pt x="27827" y="1248"/>
                  <a:pt x="27954" y="1864"/>
                </a:cubicBezTo>
                <a:cubicBezTo>
                  <a:pt x="28265" y="2402"/>
                  <a:pt x="27866" y="3028"/>
                  <a:pt x="27303" y="3028"/>
                </a:cubicBezTo>
                <a:cubicBezTo>
                  <a:pt x="27238" y="3028"/>
                  <a:pt x="27170" y="3019"/>
                  <a:pt x="27101" y="3001"/>
                </a:cubicBezTo>
                <a:cubicBezTo>
                  <a:pt x="26437" y="2843"/>
                  <a:pt x="26295" y="1959"/>
                  <a:pt x="26895" y="1596"/>
                </a:cubicBezTo>
                <a:cubicBezTo>
                  <a:pt x="26943" y="1059"/>
                  <a:pt x="27148" y="553"/>
                  <a:pt x="27038" y="0"/>
                </a:cubicBezTo>
                <a:lnTo>
                  <a:pt x="25064" y="0"/>
                </a:lnTo>
                <a:cubicBezTo>
                  <a:pt x="25127" y="601"/>
                  <a:pt x="25237" y="1185"/>
                  <a:pt x="25379" y="1769"/>
                </a:cubicBezTo>
                <a:cubicBezTo>
                  <a:pt x="25790" y="2286"/>
                  <a:pt x="25411" y="3036"/>
                  <a:pt x="24777" y="3036"/>
                </a:cubicBezTo>
                <a:cubicBezTo>
                  <a:pt x="24751" y="3036"/>
                  <a:pt x="24726" y="3035"/>
                  <a:pt x="24700" y="3033"/>
                </a:cubicBezTo>
                <a:cubicBezTo>
                  <a:pt x="24005" y="2954"/>
                  <a:pt x="23753" y="2085"/>
                  <a:pt x="24290" y="1659"/>
                </a:cubicBezTo>
                <a:cubicBezTo>
                  <a:pt x="24369" y="1106"/>
                  <a:pt x="24384" y="553"/>
                  <a:pt x="24353" y="0"/>
                </a:cubicBezTo>
                <a:lnTo>
                  <a:pt x="23026" y="0"/>
                </a:lnTo>
                <a:cubicBezTo>
                  <a:pt x="22979" y="537"/>
                  <a:pt x="22774" y="1090"/>
                  <a:pt x="22726" y="1643"/>
                </a:cubicBezTo>
                <a:cubicBezTo>
                  <a:pt x="23343" y="2075"/>
                  <a:pt x="23011" y="3034"/>
                  <a:pt x="22274" y="3034"/>
                </a:cubicBezTo>
                <a:cubicBezTo>
                  <a:pt x="22256" y="3034"/>
                  <a:pt x="22239" y="3034"/>
                  <a:pt x="22221" y="3033"/>
                </a:cubicBezTo>
                <a:cubicBezTo>
                  <a:pt x="21447" y="2985"/>
                  <a:pt x="21226" y="1943"/>
                  <a:pt x="21921" y="1580"/>
                </a:cubicBezTo>
                <a:cubicBezTo>
                  <a:pt x="22016" y="1043"/>
                  <a:pt x="22142" y="522"/>
                  <a:pt x="22205" y="0"/>
                </a:cubicBezTo>
                <a:lnTo>
                  <a:pt x="19994" y="0"/>
                </a:lnTo>
                <a:cubicBezTo>
                  <a:pt x="19963" y="506"/>
                  <a:pt x="19836" y="1185"/>
                  <a:pt x="20041" y="1532"/>
                </a:cubicBezTo>
                <a:cubicBezTo>
                  <a:pt x="20752" y="1801"/>
                  <a:pt x="20705" y="2827"/>
                  <a:pt x="19963" y="3017"/>
                </a:cubicBezTo>
                <a:cubicBezTo>
                  <a:pt x="19894" y="3035"/>
                  <a:pt x="19828" y="3043"/>
                  <a:pt x="19763" y="3043"/>
                </a:cubicBezTo>
                <a:cubicBezTo>
                  <a:pt x="19142" y="3043"/>
                  <a:pt x="18731" y="2269"/>
                  <a:pt x="19189" y="1753"/>
                </a:cubicBezTo>
                <a:cubicBezTo>
                  <a:pt x="19189" y="1169"/>
                  <a:pt x="19173" y="585"/>
                  <a:pt x="19141" y="0"/>
                </a:cubicBezTo>
                <a:lnTo>
                  <a:pt x="17767" y="0"/>
                </a:lnTo>
                <a:cubicBezTo>
                  <a:pt x="17752" y="632"/>
                  <a:pt x="17799" y="1280"/>
                  <a:pt x="17941" y="1896"/>
                </a:cubicBezTo>
                <a:cubicBezTo>
                  <a:pt x="18223" y="2431"/>
                  <a:pt x="17826" y="3029"/>
                  <a:pt x="17278" y="3029"/>
                </a:cubicBezTo>
                <a:cubicBezTo>
                  <a:pt x="17211" y="3029"/>
                  <a:pt x="17143" y="3020"/>
                  <a:pt x="17072" y="3001"/>
                </a:cubicBezTo>
                <a:cubicBezTo>
                  <a:pt x="16425" y="2843"/>
                  <a:pt x="16283" y="1990"/>
                  <a:pt x="16836" y="1627"/>
                </a:cubicBezTo>
                <a:cubicBezTo>
                  <a:pt x="16962" y="1090"/>
                  <a:pt x="16994" y="537"/>
                  <a:pt x="16962" y="0"/>
                </a:cubicBezTo>
                <a:lnTo>
                  <a:pt x="15462" y="0"/>
                </a:lnTo>
                <a:cubicBezTo>
                  <a:pt x="15462" y="664"/>
                  <a:pt x="15477" y="1564"/>
                  <a:pt x="15477" y="1975"/>
                </a:cubicBezTo>
                <a:cubicBezTo>
                  <a:pt x="15509" y="2069"/>
                  <a:pt x="15525" y="2164"/>
                  <a:pt x="15525" y="2259"/>
                </a:cubicBezTo>
                <a:cubicBezTo>
                  <a:pt x="15556" y="2701"/>
                  <a:pt x="15209" y="3064"/>
                  <a:pt x="14767" y="3064"/>
                </a:cubicBezTo>
                <a:cubicBezTo>
                  <a:pt x="14325" y="3064"/>
                  <a:pt x="13961" y="2701"/>
                  <a:pt x="13993" y="2259"/>
                </a:cubicBezTo>
                <a:cubicBezTo>
                  <a:pt x="14025" y="1927"/>
                  <a:pt x="14230" y="1643"/>
                  <a:pt x="14546" y="1532"/>
                </a:cubicBezTo>
                <a:cubicBezTo>
                  <a:pt x="14767" y="774"/>
                  <a:pt x="14625" y="601"/>
                  <a:pt x="14719" y="0"/>
                </a:cubicBezTo>
                <a:lnTo>
                  <a:pt x="13393" y="0"/>
                </a:lnTo>
                <a:cubicBezTo>
                  <a:pt x="13251" y="585"/>
                  <a:pt x="12966" y="1122"/>
                  <a:pt x="12809" y="1722"/>
                </a:cubicBezTo>
                <a:cubicBezTo>
                  <a:pt x="13296" y="2239"/>
                  <a:pt x="12911" y="3042"/>
                  <a:pt x="12267" y="3042"/>
                </a:cubicBezTo>
                <a:cubicBezTo>
                  <a:pt x="12203" y="3042"/>
                  <a:pt x="12135" y="3034"/>
                  <a:pt x="12066" y="3017"/>
                </a:cubicBezTo>
                <a:cubicBezTo>
                  <a:pt x="11308" y="2827"/>
                  <a:pt x="11277" y="1753"/>
                  <a:pt x="12035" y="1532"/>
                </a:cubicBezTo>
                <a:cubicBezTo>
                  <a:pt x="12145" y="1027"/>
                  <a:pt x="12272" y="522"/>
                  <a:pt x="12335" y="0"/>
                </a:cubicBezTo>
                <a:lnTo>
                  <a:pt x="10124" y="0"/>
                </a:lnTo>
                <a:cubicBezTo>
                  <a:pt x="10250" y="616"/>
                  <a:pt x="10282" y="1217"/>
                  <a:pt x="10376" y="1817"/>
                </a:cubicBezTo>
                <a:cubicBezTo>
                  <a:pt x="10471" y="1943"/>
                  <a:pt x="10519" y="2101"/>
                  <a:pt x="10519" y="2275"/>
                </a:cubicBezTo>
                <a:cubicBezTo>
                  <a:pt x="10519" y="2718"/>
                  <a:pt x="10153" y="3049"/>
                  <a:pt x="9748" y="3049"/>
                </a:cubicBezTo>
                <a:cubicBezTo>
                  <a:pt x="9647" y="3049"/>
                  <a:pt x="9545" y="3029"/>
                  <a:pt x="9445" y="2985"/>
                </a:cubicBezTo>
                <a:cubicBezTo>
                  <a:pt x="8924" y="2764"/>
                  <a:pt x="8813" y="2085"/>
                  <a:pt x="9224" y="1706"/>
                </a:cubicBezTo>
                <a:cubicBezTo>
                  <a:pt x="9318" y="1138"/>
                  <a:pt x="9397" y="569"/>
                  <a:pt x="9445" y="0"/>
                </a:cubicBezTo>
                <a:lnTo>
                  <a:pt x="7755" y="0"/>
                </a:lnTo>
                <a:cubicBezTo>
                  <a:pt x="7755" y="601"/>
                  <a:pt x="7850" y="1185"/>
                  <a:pt x="7834" y="1769"/>
                </a:cubicBezTo>
                <a:cubicBezTo>
                  <a:pt x="7960" y="1911"/>
                  <a:pt x="8023" y="2085"/>
                  <a:pt x="8023" y="2275"/>
                </a:cubicBezTo>
                <a:cubicBezTo>
                  <a:pt x="8023" y="2725"/>
                  <a:pt x="7658" y="3044"/>
                  <a:pt x="7252" y="3044"/>
                </a:cubicBezTo>
                <a:cubicBezTo>
                  <a:pt x="7131" y="3044"/>
                  <a:pt x="7006" y="3015"/>
                  <a:pt x="6886" y="2954"/>
                </a:cubicBezTo>
                <a:cubicBezTo>
                  <a:pt x="6365" y="2669"/>
                  <a:pt x="6349" y="1927"/>
                  <a:pt x="6839" y="1611"/>
                </a:cubicBezTo>
                <a:cubicBezTo>
                  <a:pt x="6997" y="1090"/>
                  <a:pt x="7076" y="553"/>
                  <a:pt x="7060" y="0"/>
                </a:cubicBezTo>
                <a:lnTo>
                  <a:pt x="5323" y="0"/>
                </a:lnTo>
                <a:lnTo>
                  <a:pt x="5323" y="1769"/>
                </a:lnTo>
                <a:cubicBezTo>
                  <a:pt x="5791" y="2292"/>
                  <a:pt x="5372" y="3054"/>
                  <a:pt x="4755" y="3054"/>
                </a:cubicBezTo>
                <a:cubicBezTo>
                  <a:pt x="4663" y="3054"/>
                  <a:pt x="4568" y="3038"/>
                  <a:pt x="4470" y="3001"/>
                </a:cubicBezTo>
                <a:cubicBezTo>
                  <a:pt x="3728" y="2717"/>
                  <a:pt x="3854" y="1611"/>
                  <a:pt x="4644" y="1501"/>
                </a:cubicBezTo>
                <a:cubicBezTo>
                  <a:pt x="4691" y="995"/>
                  <a:pt x="4707" y="522"/>
                  <a:pt x="4707" y="0"/>
                </a:cubicBezTo>
                <a:lnTo>
                  <a:pt x="2970" y="0"/>
                </a:lnTo>
                <a:cubicBezTo>
                  <a:pt x="2970" y="664"/>
                  <a:pt x="3033" y="1343"/>
                  <a:pt x="2970" y="1990"/>
                </a:cubicBezTo>
                <a:cubicBezTo>
                  <a:pt x="3172" y="2534"/>
                  <a:pt x="2746" y="3038"/>
                  <a:pt x="2252" y="3038"/>
                </a:cubicBezTo>
                <a:cubicBezTo>
                  <a:pt x="2129" y="3038"/>
                  <a:pt x="2003" y="3007"/>
                  <a:pt x="1880" y="2938"/>
                </a:cubicBezTo>
                <a:cubicBezTo>
                  <a:pt x="1248" y="2590"/>
                  <a:pt x="1391" y="1643"/>
                  <a:pt x="2101" y="1517"/>
                </a:cubicBezTo>
                <a:cubicBezTo>
                  <a:pt x="2212" y="1043"/>
                  <a:pt x="2275" y="522"/>
                  <a:pt x="2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783F04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rot="-1013395" flipH="1">
            <a:off x="1643515" y="1372580"/>
            <a:ext cx="2037451" cy="2057037"/>
            <a:chOff x="1626000" y="605300"/>
            <a:chExt cx="4068375" cy="4132125"/>
          </a:xfrm>
        </p:grpSpPr>
        <p:sp>
          <p:nvSpPr>
            <p:cNvPr id="76" name="Google Shape;76;p3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FFC5CB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3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/>
          <p:nvPr/>
        </p:nvSpPr>
        <p:spPr>
          <a:xfrm rot="4642448">
            <a:off x="3025611" y="1176296"/>
            <a:ext cx="693464" cy="725188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rot="-2537103">
            <a:off x="1371902" y="2008619"/>
            <a:ext cx="693456" cy="7252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189" name="Google Shape;189;p7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7"/>
          <p:cNvSpPr txBox="1">
            <a:spLocks noGrp="1"/>
          </p:cNvSpPr>
          <p:nvPr>
            <p:ph type="subTitle" idx="1"/>
          </p:nvPr>
        </p:nvSpPr>
        <p:spPr>
          <a:xfrm flipH="1">
            <a:off x="1314650" y="1169400"/>
            <a:ext cx="65151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SECTION_HEADER_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27"/>
          <p:cNvGrpSpPr/>
          <p:nvPr/>
        </p:nvGrpSpPr>
        <p:grpSpPr>
          <a:xfrm rot="243592">
            <a:off x="1092807" y="853714"/>
            <a:ext cx="6898576" cy="3556674"/>
            <a:chOff x="2016900" y="1269275"/>
            <a:chExt cx="6591250" cy="2916825"/>
          </a:xfrm>
        </p:grpSpPr>
        <p:sp>
          <p:nvSpPr>
            <p:cNvPr id="671" name="Google Shape;671;p27"/>
            <p:cNvSpPr/>
            <p:nvPr/>
          </p:nvSpPr>
          <p:spPr>
            <a:xfrm>
              <a:off x="2028525" y="1278000"/>
              <a:ext cx="6579625" cy="2908100"/>
            </a:xfrm>
            <a:custGeom>
              <a:avLst/>
              <a:gdLst/>
              <a:ahLst/>
              <a:cxnLst/>
              <a:rect l="l" t="t" r="r" b="b"/>
              <a:pathLst>
                <a:path w="263185" h="116324" extrusionOk="0">
                  <a:moveTo>
                    <a:pt x="1" y="0"/>
                  </a:moveTo>
                  <a:lnTo>
                    <a:pt x="1" y="116324"/>
                  </a:lnTo>
                  <a:lnTo>
                    <a:pt x="263184" y="116324"/>
                  </a:lnTo>
                  <a:lnTo>
                    <a:pt x="263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0013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016900" y="1730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016900" y="1875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016900" y="21620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016900" y="23074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016900" y="2595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016900" y="27407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016900" y="3027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016900" y="3172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2016900" y="34605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016900" y="360592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016900" y="3892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2016900" y="403777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2892250" y="1269275"/>
              <a:ext cx="25" cy="2916825"/>
            </a:xfrm>
            <a:custGeom>
              <a:avLst/>
              <a:gdLst/>
              <a:ahLst/>
              <a:cxnLst/>
              <a:rect l="l" t="t" r="r" b="b"/>
              <a:pathLst>
                <a:path w="1" h="116673" fill="none" extrusionOk="0">
                  <a:moveTo>
                    <a:pt x="0" y="0"/>
                  </a:moveTo>
                  <a:lnTo>
                    <a:pt x="0" y="116673"/>
                  </a:lnTo>
                </a:path>
              </a:pathLst>
            </a:custGeom>
            <a:solidFill>
              <a:srgbClr val="E72D53"/>
            </a:solidFill>
            <a:ln w="18900" cap="flat" cmpd="sng">
              <a:solidFill>
                <a:srgbClr val="E72D53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7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6" name="Google Shape;686;p27"/>
          <p:cNvSpPr txBox="1">
            <a:spLocks noGrp="1"/>
          </p:cNvSpPr>
          <p:nvPr>
            <p:ph type="subTitle" idx="1"/>
          </p:nvPr>
        </p:nvSpPr>
        <p:spPr>
          <a:xfrm flipH="1">
            <a:off x="4108275" y="1959600"/>
            <a:ext cx="2875800" cy="1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Negative Light"/>
              <a:buChar char="●"/>
              <a:defRPr sz="18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Negative Light"/>
              <a:buChar char="○"/>
              <a:defRPr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it.ly/2TtBDf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CS118</a:t>
            </a:r>
            <a:br>
              <a:rPr lang="en" dirty="0"/>
            </a:br>
            <a:r>
              <a:rPr lang="en" dirty="0"/>
              <a:t>Assembly Language</a:t>
            </a:r>
            <a:endParaRPr dirty="0"/>
          </a:p>
        </p:txBody>
      </p:sp>
      <p:sp>
        <p:nvSpPr>
          <p:cNvPr id="698" name="Google Shape;698;p32"/>
          <p:cNvSpPr txBox="1">
            <a:spLocks noGrp="1"/>
          </p:cNvSpPr>
          <p:nvPr>
            <p:ph type="subTitle" idx="1"/>
          </p:nvPr>
        </p:nvSpPr>
        <p:spPr>
          <a:xfrm rot="1327">
            <a:off x="3017300" y="3091820"/>
            <a:ext cx="3405536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Chapter 4</a:t>
            </a:r>
          </a:p>
          <a:p>
            <a:pPr marL="0" lvl="0" indent="0"/>
            <a:r>
              <a:rPr lang="en-US" sz="2400" dirty="0"/>
              <a:t>More on Intel Arithmetic and Logic Operations</a:t>
            </a:r>
            <a:endParaRPr sz="2400" dirty="0"/>
          </a:p>
        </p:txBody>
      </p:sp>
      <p:grpSp>
        <p:nvGrpSpPr>
          <p:cNvPr id="699" name="Google Shape;699;p32"/>
          <p:cNvGrpSpPr/>
          <p:nvPr/>
        </p:nvGrpSpPr>
        <p:grpSpPr>
          <a:xfrm>
            <a:off x="6738608" y="542575"/>
            <a:ext cx="1801551" cy="1807551"/>
            <a:chOff x="6966933" y="849500"/>
            <a:chExt cx="1801551" cy="1807551"/>
          </a:xfrm>
        </p:grpSpPr>
        <p:grpSp>
          <p:nvGrpSpPr>
            <p:cNvPr id="700" name="Google Shape;700;p32"/>
            <p:cNvGrpSpPr/>
            <p:nvPr/>
          </p:nvGrpSpPr>
          <p:grpSpPr>
            <a:xfrm rot="475911">
              <a:off x="7069452" y="952018"/>
              <a:ext cx="1596514" cy="1596514"/>
              <a:chOff x="1189525" y="238125"/>
              <a:chExt cx="5208300" cy="5208300"/>
            </a:xfrm>
          </p:grpSpPr>
          <p:sp>
            <p:nvSpPr>
              <p:cNvPr id="701" name="Google Shape;701;p32"/>
              <p:cNvSpPr/>
              <p:nvPr/>
            </p:nvSpPr>
            <p:spPr>
              <a:xfrm>
                <a:off x="1189525" y="238125"/>
                <a:ext cx="5208300" cy="520830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208332" extrusionOk="0">
                    <a:moveTo>
                      <a:pt x="208332" y="0"/>
                    </a:moveTo>
                    <a:lnTo>
                      <a:pt x="208332" y="170651"/>
                    </a:lnTo>
                    <a:cubicBezTo>
                      <a:pt x="208332" y="170912"/>
                      <a:pt x="208332" y="171086"/>
                      <a:pt x="208332" y="171260"/>
                    </a:cubicBezTo>
                    <a:cubicBezTo>
                      <a:pt x="208245" y="171695"/>
                      <a:pt x="208158" y="172043"/>
                      <a:pt x="208071" y="172391"/>
                    </a:cubicBezTo>
                    <a:cubicBezTo>
                      <a:pt x="207984" y="172565"/>
                      <a:pt x="207984" y="172740"/>
                      <a:pt x="207897" y="172914"/>
                    </a:cubicBezTo>
                    <a:cubicBezTo>
                      <a:pt x="207897" y="173001"/>
                      <a:pt x="207810" y="173175"/>
                      <a:pt x="207723" y="173349"/>
                    </a:cubicBezTo>
                    <a:cubicBezTo>
                      <a:pt x="207635" y="173523"/>
                      <a:pt x="207548" y="173697"/>
                      <a:pt x="207461" y="173871"/>
                    </a:cubicBezTo>
                    <a:cubicBezTo>
                      <a:pt x="207287" y="174219"/>
                      <a:pt x="207113" y="174480"/>
                      <a:pt x="206852" y="174741"/>
                    </a:cubicBezTo>
                    <a:cubicBezTo>
                      <a:pt x="206765" y="174915"/>
                      <a:pt x="206678" y="175002"/>
                      <a:pt x="206591" y="175176"/>
                    </a:cubicBezTo>
                    <a:cubicBezTo>
                      <a:pt x="206330" y="175350"/>
                      <a:pt x="206156" y="175611"/>
                      <a:pt x="205895" y="175785"/>
                    </a:cubicBezTo>
                    <a:cubicBezTo>
                      <a:pt x="205808" y="175872"/>
                      <a:pt x="205721" y="175959"/>
                      <a:pt x="205547" y="176046"/>
                    </a:cubicBezTo>
                    <a:cubicBezTo>
                      <a:pt x="205460" y="176133"/>
                      <a:pt x="205373" y="176220"/>
                      <a:pt x="205199" y="176307"/>
                    </a:cubicBezTo>
                    <a:lnTo>
                      <a:pt x="204851" y="176569"/>
                    </a:lnTo>
                    <a:cubicBezTo>
                      <a:pt x="204416" y="176743"/>
                      <a:pt x="204068" y="176917"/>
                      <a:pt x="203632" y="177091"/>
                    </a:cubicBezTo>
                    <a:cubicBezTo>
                      <a:pt x="203458" y="177091"/>
                      <a:pt x="203371" y="177178"/>
                      <a:pt x="203197" y="177178"/>
                    </a:cubicBezTo>
                    <a:lnTo>
                      <a:pt x="202849" y="177265"/>
                    </a:lnTo>
                    <a:cubicBezTo>
                      <a:pt x="202675" y="177265"/>
                      <a:pt x="202588" y="177265"/>
                      <a:pt x="202414" y="177265"/>
                    </a:cubicBezTo>
                    <a:cubicBezTo>
                      <a:pt x="202327" y="177265"/>
                      <a:pt x="202240" y="177265"/>
                      <a:pt x="202153" y="177265"/>
                    </a:cubicBezTo>
                    <a:lnTo>
                      <a:pt x="201892" y="177265"/>
                    </a:lnTo>
                    <a:lnTo>
                      <a:pt x="201283" y="177265"/>
                    </a:lnTo>
                    <a:cubicBezTo>
                      <a:pt x="200848" y="177265"/>
                      <a:pt x="200500" y="177178"/>
                      <a:pt x="200065" y="177091"/>
                    </a:cubicBezTo>
                    <a:cubicBezTo>
                      <a:pt x="199978" y="177004"/>
                      <a:pt x="199890" y="177004"/>
                      <a:pt x="199716" y="176917"/>
                    </a:cubicBezTo>
                    <a:cubicBezTo>
                      <a:pt x="194147" y="175089"/>
                      <a:pt x="189187" y="166996"/>
                      <a:pt x="189187" y="166996"/>
                    </a:cubicBezTo>
                    <a:cubicBezTo>
                      <a:pt x="189187" y="166996"/>
                      <a:pt x="120178" y="208332"/>
                      <a:pt x="37594" y="208332"/>
                    </a:cubicBezTo>
                    <a:lnTo>
                      <a:pt x="0" y="20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100013" dist="19050" dir="5400000" algn="bl" rotWithShape="0">
                  <a:srgbClr val="999999">
                    <a:alpha val="4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6221575" y="4671900"/>
                <a:ext cx="21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" extrusionOk="0">
                    <a:moveTo>
                      <a:pt x="871" y="1"/>
                    </a:moveTo>
                    <a:cubicBezTo>
                      <a:pt x="784" y="1"/>
                      <a:pt x="697" y="1"/>
                      <a:pt x="610" y="1"/>
                    </a:cubicBezTo>
                    <a:cubicBezTo>
                      <a:pt x="349" y="1"/>
                      <a:pt x="175" y="1"/>
                      <a:pt x="1" y="1"/>
                    </a:cubicBezTo>
                    <a:lnTo>
                      <a:pt x="610" y="1"/>
                    </a:lnTo>
                    <a:close/>
                  </a:path>
                </a:pathLst>
              </a:custGeom>
              <a:solidFill>
                <a:srgbClr val="F0DC7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1189525" y="238125"/>
                <a:ext cx="5208300" cy="96595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38638" extrusionOk="0">
                    <a:moveTo>
                      <a:pt x="0" y="0"/>
                    </a:moveTo>
                    <a:lnTo>
                      <a:pt x="208332" y="0"/>
                    </a:lnTo>
                    <a:lnTo>
                      <a:pt x="208332" y="38638"/>
                    </a:lnTo>
                    <a:lnTo>
                      <a:pt x="0" y="38638"/>
                    </a:lnTo>
                    <a:close/>
                  </a:path>
                </a:pathLst>
              </a:custGeom>
              <a:gradFill>
                <a:gsLst>
                  <a:gs pos="0">
                    <a:srgbClr val="FFE49E"/>
                  </a:gs>
                  <a:gs pos="100000">
                    <a:srgbClr val="DAC489">
                      <a:alpha val="3098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2129350" y="4406475"/>
                <a:ext cx="4268475" cy="1039950"/>
              </a:xfrm>
              <a:custGeom>
                <a:avLst/>
                <a:gdLst/>
                <a:ahLst/>
                <a:cxnLst/>
                <a:rect l="l" t="t" r="r" b="b"/>
                <a:pathLst>
                  <a:path w="170739" h="41598" extrusionOk="0">
                    <a:moveTo>
                      <a:pt x="170739" y="3917"/>
                    </a:moveTo>
                    <a:lnTo>
                      <a:pt x="170739" y="8877"/>
                    </a:lnTo>
                    <a:cubicBezTo>
                      <a:pt x="170042" y="20973"/>
                      <a:pt x="153073" y="25760"/>
                      <a:pt x="133928" y="30894"/>
                    </a:cubicBezTo>
                    <a:cubicBezTo>
                      <a:pt x="115392" y="35854"/>
                      <a:pt x="63179" y="41598"/>
                      <a:pt x="44121" y="41598"/>
                    </a:cubicBezTo>
                    <a:lnTo>
                      <a:pt x="1" y="41598"/>
                    </a:lnTo>
                    <a:cubicBezTo>
                      <a:pt x="82585" y="41598"/>
                      <a:pt x="151594" y="1"/>
                      <a:pt x="151594" y="1"/>
                    </a:cubicBezTo>
                    <a:cubicBezTo>
                      <a:pt x="151594" y="1"/>
                      <a:pt x="156554" y="8442"/>
                      <a:pt x="162123" y="10183"/>
                    </a:cubicBezTo>
                    <a:cubicBezTo>
                      <a:pt x="162297" y="10270"/>
                      <a:pt x="162385" y="10270"/>
                      <a:pt x="162472" y="10357"/>
                    </a:cubicBezTo>
                    <a:cubicBezTo>
                      <a:pt x="162733" y="10357"/>
                      <a:pt x="162907" y="10444"/>
                      <a:pt x="163081" y="10444"/>
                    </a:cubicBezTo>
                    <a:cubicBezTo>
                      <a:pt x="163342" y="10531"/>
                      <a:pt x="163516" y="10531"/>
                      <a:pt x="163690" y="10531"/>
                    </a:cubicBezTo>
                    <a:cubicBezTo>
                      <a:pt x="163864" y="10531"/>
                      <a:pt x="164038" y="10531"/>
                      <a:pt x="164212" y="10531"/>
                    </a:cubicBezTo>
                    <a:lnTo>
                      <a:pt x="164560" y="10531"/>
                    </a:lnTo>
                    <a:cubicBezTo>
                      <a:pt x="164647" y="10531"/>
                      <a:pt x="164734" y="10531"/>
                      <a:pt x="164821" y="10531"/>
                    </a:cubicBezTo>
                    <a:cubicBezTo>
                      <a:pt x="164995" y="10531"/>
                      <a:pt x="165082" y="10531"/>
                      <a:pt x="165256" y="10531"/>
                    </a:cubicBezTo>
                    <a:lnTo>
                      <a:pt x="165604" y="10444"/>
                    </a:lnTo>
                    <a:cubicBezTo>
                      <a:pt x="165778" y="10444"/>
                      <a:pt x="165865" y="10444"/>
                      <a:pt x="166039" y="10357"/>
                    </a:cubicBezTo>
                    <a:cubicBezTo>
                      <a:pt x="166475" y="10270"/>
                      <a:pt x="166823" y="10096"/>
                      <a:pt x="167258" y="9835"/>
                    </a:cubicBezTo>
                    <a:cubicBezTo>
                      <a:pt x="167345" y="9747"/>
                      <a:pt x="167519" y="9660"/>
                      <a:pt x="167606" y="9573"/>
                    </a:cubicBezTo>
                    <a:cubicBezTo>
                      <a:pt x="167780" y="9573"/>
                      <a:pt x="167867" y="9486"/>
                      <a:pt x="167954" y="9312"/>
                    </a:cubicBezTo>
                    <a:cubicBezTo>
                      <a:pt x="168128" y="9225"/>
                      <a:pt x="168215" y="9138"/>
                      <a:pt x="168302" y="9051"/>
                    </a:cubicBezTo>
                    <a:cubicBezTo>
                      <a:pt x="168563" y="8877"/>
                      <a:pt x="168737" y="8616"/>
                      <a:pt x="168998" y="8442"/>
                    </a:cubicBezTo>
                    <a:cubicBezTo>
                      <a:pt x="169085" y="8268"/>
                      <a:pt x="169172" y="8181"/>
                      <a:pt x="169259" y="8007"/>
                    </a:cubicBezTo>
                    <a:cubicBezTo>
                      <a:pt x="169520" y="7746"/>
                      <a:pt x="169694" y="7485"/>
                      <a:pt x="169868" y="7137"/>
                    </a:cubicBezTo>
                    <a:cubicBezTo>
                      <a:pt x="169955" y="6963"/>
                      <a:pt x="170042" y="6789"/>
                      <a:pt x="170130" y="6615"/>
                    </a:cubicBezTo>
                    <a:cubicBezTo>
                      <a:pt x="170217" y="6441"/>
                      <a:pt x="170217" y="6267"/>
                      <a:pt x="170304" y="6180"/>
                    </a:cubicBezTo>
                    <a:cubicBezTo>
                      <a:pt x="170391" y="6006"/>
                      <a:pt x="170391" y="5831"/>
                      <a:pt x="170478" y="5657"/>
                    </a:cubicBezTo>
                    <a:cubicBezTo>
                      <a:pt x="170565" y="5309"/>
                      <a:pt x="170652" y="4961"/>
                      <a:pt x="170739" y="4526"/>
                    </a:cubicBezTo>
                    <a:cubicBezTo>
                      <a:pt x="170739" y="4352"/>
                      <a:pt x="170739" y="4178"/>
                      <a:pt x="170739" y="3917"/>
                    </a:cubicBez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5" name="Google Shape;705;p32"/>
            <p:cNvSpPr/>
            <p:nvPr/>
          </p:nvSpPr>
          <p:spPr>
            <a:xfrm rot="475911">
              <a:off x="7268000" y="2249519"/>
              <a:ext cx="1308427" cy="318779"/>
            </a:xfrm>
            <a:custGeom>
              <a:avLst/>
              <a:gdLst/>
              <a:ahLst/>
              <a:cxnLst/>
              <a:rect l="l" t="t" r="r" b="b"/>
              <a:pathLst>
                <a:path w="170739" h="41598" extrusionOk="0">
                  <a:moveTo>
                    <a:pt x="170739" y="3917"/>
                  </a:moveTo>
                  <a:lnTo>
                    <a:pt x="170739" y="8877"/>
                  </a:lnTo>
                  <a:cubicBezTo>
                    <a:pt x="170042" y="20973"/>
                    <a:pt x="153073" y="25760"/>
                    <a:pt x="133928" y="30894"/>
                  </a:cubicBezTo>
                  <a:cubicBezTo>
                    <a:pt x="115392" y="35854"/>
                    <a:pt x="63179" y="41598"/>
                    <a:pt x="44121" y="41598"/>
                  </a:cubicBezTo>
                  <a:lnTo>
                    <a:pt x="1" y="41598"/>
                  </a:lnTo>
                  <a:cubicBezTo>
                    <a:pt x="82585" y="41598"/>
                    <a:pt x="151594" y="1"/>
                    <a:pt x="151594" y="1"/>
                  </a:cubicBezTo>
                  <a:cubicBezTo>
                    <a:pt x="151594" y="1"/>
                    <a:pt x="156554" y="8442"/>
                    <a:pt x="162123" y="10183"/>
                  </a:cubicBezTo>
                  <a:cubicBezTo>
                    <a:pt x="162297" y="10270"/>
                    <a:pt x="162385" y="10270"/>
                    <a:pt x="162472" y="10357"/>
                  </a:cubicBezTo>
                  <a:cubicBezTo>
                    <a:pt x="162733" y="10357"/>
                    <a:pt x="162907" y="10444"/>
                    <a:pt x="163081" y="10444"/>
                  </a:cubicBezTo>
                  <a:cubicBezTo>
                    <a:pt x="163342" y="10531"/>
                    <a:pt x="163516" y="10531"/>
                    <a:pt x="163690" y="10531"/>
                  </a:cubicBezTo>
                  <a:cubicBezTo>
                    <a:pt x="163864" y="10531"/>
                    <a:pt x="164038" y="10531"/>
                    <a:pt x="164212" y="10531"/>
                  </a:cubicBezTo>
                  <a:lnTo>
                    <a:pt x="164560" y="10531"/>
                  </a:lnTo>
                  <a:cubicBezTo>
                    <a:pt x="164647" y="10531"/>
                    <a:pt x="164734" y="10531"/>
                    <a:pt x="164821" y="10531"/>
                  </a:cubicBezTo>
                  <a:cubicBezTo>
                    <a:pt x="164995" y="10531"/>
                    <a:pt x="165082" y="10531"/>
                    <a:pt x="165256" y="10531"/>
                  </a:cubicBezTo>
                  <a:lnTo>
                    <a:pt x="165604" y="10444"/>
                  </a:lnTo>
                  <a:cubicBezTo>
                    <a:pt x="165778" y="10444"/>
                    <a:pt x="165865" y="10444"/>
                    <a:pt x="166039" y="10357"/>
                  </a:cubicBezTo>
                  <a:cubicBezTo>
                    <a:pt x="166475" y="10270"/>
                    <a:pt x="166823" y="10096"/>
                    <a:pt x="167258" y="9835"/>
                  </a:cubicBezTo>
                  <a:cubicBezTo>
                    <a:pt x="167345" y="9747"/>
                    <a:pt x="167519" y="9660"/>
                    <a:pt x="167606" y="9573"/>
                  </a:cubicBezTo>
                  <a:cubicBezTo>
                    <a:pt x="167780" y="9573"/>
                    <a:pt x="167867" y="9486"/>
                    <a:pt x="167954" y="9312"/>
                  </a:cubicBezTo>
                  <a:cubicBezTo>
                    <a:pt x="168128" y="9225"/>
                    <a:pt x="168215" y="9138"/>
                    <a:pt x="168302" y="9051"/>
                  </a:cubicBezTo>
                  <a:cubicBezTo>
                    <a:pt x="168563" y="8877"/>
                    <a:pt x="168737" y="8616"/>
                    <a:pt x="168998" y="8442"/>
                  </a:cubicBezTo>
                  <a:cubicBezTo>
                    <a:pt x="169085" y="8268"/>
                    <a:pt x="169172" y="8181"/>
                    <a:pt x="169259" y="8007"/>
                  </a:cubicBezTo>
                  <a:cubicBezTo>
                    <a:pt x="169520" y="7746"/>
                    <a:pt x="169694" y="7485"/>
                    <a:pt x="169868" y="7137"/>
                  </a:cubicBezTo>
                  <a:cubicBezTo>
                    <a:pt x="169955" y="6963"/>
                    <a:pt x="170042" y="6789"/>
                    <a:pt x="170130" y="6615"/>
                  </a:cubicBezTo>
                  <a:cubicBezTo>
                    <a:pt x="170217" y="6441"/>
                    <a:pt x="170217" y="6267"/>
                    <a:pt x="170304" y="6180"/>
                  </a:cubicBezTo>
                  <a:cubicBezTo>
                    <a:pt x="170391" y="6006"/>
                    <a:pt x="170391" y="5831"/>
                    <a:pt x="170478" y="5657"/>
                  </a:cubicBezTo>
                  <a:cubicBezTo>
                    <a:pt x="170565" y="5309"/>
                    <a:pt x="170652" y="4961"/>
                    <a:pt x="170739" y="4526"/>
                  </a:cubicBezTo>
                  <a:cubicBezTo>
                    <a:pt x="170739" y="4352"/>
                    <a:pt x="170739" y="4178"/>
                    <a:pt x="170739" y="3917"/>
                  </a:cubicBezTo>
                  <a:close/>
                </a:path>
              </a:pathLst>
            </a:custGeom>
            <a:solidFill>
              <a:srgbClr val="F7D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2"/>
          <p:cNvSpPr/>
          <p:nvPr/>
        </p:nvSpPr>
        <p:spPr>
          <a:xfrm rot="5920567">
            <a:off x="7640148" y="284064"/>
            <a:ext cx="295463" cy="760102"/>
          </a:xfrm>
          <a:custGeom>
            <a:avLst/>
            <a:gdLst/>
            <a:ahLst/>
            <a:cxnLst/>
            <a:rect l="l" t="t" r="r" b="b"/>
            <a:pathLst>
              <a:path w="45249" h="87700" extrusionOk="0">
                <a:moveTo>
                  <a:pt x="676" y="1"/>
                </a:moveTo>
                <a:lnTo>
                  <a:pt x="193" y="290"/>
                </a:lnTo>
                <a:lnTo>
                  <a:pt x="1" y="387"/>
                </a:lnTo>
                <a:lnTo>
                  <a:pt x="3088" y="82489"/>
                </a:lnTo>
                <a:lnTo>
                  <a:pt x="3667" y="82972"/>
                </a:lnTo>
                <a:lnTo>
                  <a:pt x="4149" y="82586"/>
                </a:lnTo>
                <a:lnTo>
                  <a:pt x="4631" y="82296"/>
                </a:lnTo>
                <a:lnTo>
                  <a:pt x="5114" y="82682"/>
                </a:lnTo>
                <a:lnTo>
                  <a:pt x="5693" y="83165"/>
                </a:lnTo>
                <a:lnTo>
                  <a:pt x="6175" y="82875"/>
                </a:lnTo>
                <a:lnTo>
                  <a:pt x="6657" y="82489"/>
                </a:lnTo>
                <a:lnTo>
                  <a:pt x="7236" y="82972"/>
                </a:lnTo>
                <a:lnTo>
                  <a:pt x="7719" y="83358"/>
                </a:lnTo>
                <a:lnTo>
                  <a:pt x="8201" y="83068"/>
                </a:lnTo>
                <a:lnTo>
                  <a:pt x="8683" y="82779"/>
                </a:lnTo>
                <a:lnTo>
                  <a:pt x="9262" y="83165"/>
                </a:lnTo>
                <a:lnTo>
                  <a:pt x="9745" y="83647"/>
                </a:lnTo>
                <a:lnTo>
                  <a:pt x="10227" y="83358"/>
                </a:lnTo>
                <a:lnTo>
                  <a:pt x="10806" y="82972"/>
                </a:lnTo>
                <a:lnTo>
                  <a:pt x="11288" y="83454"/>
                </a:lnTo>
                <a:lnTo>
                  <a:pt x="11771" y="83840"/>
                </a:lnTo>
                <a:lnTo>
                  <a:pt x="11867" y="83840"/>
                </a:lnTo>
                <a:lnTo>
                  <a:pt x="12350" y="83550"/>
                </a:lnTo>
                <a:lnTo>
                  <a:pt x="12832" y="83261"/>
                </a:lnTo>
                <a:lnTo>
                  <a:pt x="13314" y="83647"/>
                </a:lnTo>
                <a:lnTo>
                  <a:pt x="13797" y="84129"/>
                </a:lnTo>
                <a:lnTo>
                  <a:pt x="13893" y="84129"/>
                </a:lnTo>
                <a:lnTo>
                  <a:pt x="14376" y="83743"/>
                </a:lnTo>
                <a:lnTo>
                  <a:pt x="14858" y="83454"/>
                </a:lnTo>
                <a:lnTo>
                  <a:pt x="15340" y="83936"/>
                </a:lnTo>
                <a:lnTo>
                  <a:pt x="15919" y="84322"/>
                </a:lnTo>
                <a:lnTo>
                  <a:pt x="16402" y="84033"/>
                </a:lnTo>
                <a:lnTo>
                  <a:pt x="16884" y="83743"/>
                </a:lnTo>
                <a:lnTo>
                  <a:pt x="17366" y="84129"/>
                </a:lnTo>
                <a:lnTo>
                  <a:pt x="17945" y="84612"/>
                </a:lnTo>
                <a:lnTo>
                  <a:pt x="18428" y="84226"/>
                </a:lnTo>
                <a:lnTo>
                  <a:pt x="18910" y="83936"/>
                </a:lnTo>
                <a:lnTo>
                  <a:pt x="19392" y="84322"/>
                </a:lnTo>
                <a:lnTo>
                  <a:pt x="19971" y="84805"/>
                </a:lnTo>
                <a:lnTo>
                  <a:pt x="20454" y="84515"/>
                </a:lnTo>
                <a:lnTo>
                  <a:pt x="20936" y="84226"/>
                </a:lnTo>
                <a:lnTo>
                  <a:pt x="21515" y="84612"/>
                </a:lnTo>
                <a:lnTo>
                  <a:pt x="21997" y="85094"/>
                </a:lnTo>
                <a:lnTo>
                  <a:pt x="22480" y="84708"/>
                </a:lnTo>
                <a:lnTo>
                  <a:pt x="22962" y="84419"/>
                </a:lnTo>
                <a:lnTo>
                  <a:pt x="23541" y="84901"/>
                </a:lnTo>
                <a:lnTo>
                  <a:pt x="24023" y="85287"/>
                </a:lnTo>
                <a:lnTo>
                  <a:pt x="24120" y="85287"/>
                </a:lnTo>
                <a:lnTo>
                  <a:pt x="24602" y="84998"/>
                </a:lnTo>
                <a:lnTo>
                  <a:pt x="25085" y="84612"/>
                </a:lnTo>
                <a:lnTo>
                  <a:pt x="25567" y="85094"/>
                </a:lnTo>
                <a:lnTo>
                  <a:pt x="26049" y="85576"/>
                </a:lnTo>
                <a:lnTo>
                  <a:pt x="26146" y="85576"/>
                </a:lnTo>
                <a:lnTo>
                  <a:pt x="26628" y="85191"/>
                </a:lnTo>
                <a:lnTo>
                  <a:pt x="27111" y="84901"/>
                </a:lnTo>
                <a:lnTo>
                  <a:pt x="27593" y="85287"/>
                </a:lnTo>
                <a:lnTo>
                  <a:pt x="28075" y="85769"/>
                </a:lnTo>
                <a:lnTo>
                  <a:pt x="28172" y="85769"/>
                </a:lnTo>
                <a:lnTo>
                  <a:pt x="28654" y="85480"/>
                </a:lnTo>
                <a:lnTo>
                  <a:pt x="29137" y="85094"/>
                </a:lnTo>
                <a:lnTo>
                  <a:pt x="29619" y="85576"/>
                </a:lnTo>
                <a:lnTo>
                  <a:pt x="30198" y="85962"/>
                </a:lnTo>
                <a:lnTo>
                  <a:pt x="30680" y="85673"/>
                </a:lnTo>
                <a:lnTo>
                  <a:pt x="31163" y="85384"/>
                </a:lnTo>
                <a:lnTo>
                  <a:pt x="31645" y="85769"/>
                </a:lnTo>
                <a:lnTo>
                  <a:pt x="32224" y="86252"/>
                </a:lnTo>
                <a:lnTo>
                  <a:pt x="32706" y="85962"/>
                </a:lnTo>
                <a:lnTo>
                  <a:pt x="33189" y="85576"/>
                </a:lnTo>
                <a:lnTo>
                  <a:pt x="33768" y="86059"/>
                </a:lnTo>
                <a:lnTo>
                  <a:pt x="34250" y="86445"/>
                </a:lnTo>
                <a:lnTo>
                  <a:pt x="34732" y="86155"/>
                </a:lnTo>
                <a:lnTo>
                  <a:pt x="35215" y="85866"/>
                </a:lnTo>
                <a:lnTo>
                  <a:pt x="35794" y="86252"/>
                </a:lnTo>
                <a:lnTo>
                  <a:pt x="36276" y="86734"/>
                </a:lnTo>
                <a:lnTo>
                  <a:pt x="36855" y="86445"/>
                </a:lnTo>
                <a:lnTo>
                  <a:pt x="37337" y="86059"/>
                </a:lnTo>
                <a:lnTo>
                  <a:pt x="37820" y="86541"/>
                </a:lnTo>
                <a:lnTo>
                  <a:pt x="38302" y="86927"/>
                </a:lnTo>
                <a:lnTo>
                  <a:pt x="38398" y="86927"/>
                </a:lnTo>
                <a:lnTo>
                  <a:pt x="38881" y="86638"/>
                </a:lnTo>
                <a:lnTo>
                  <a:pt x="39363" y="86348"/>
                </a:lnTo>
                <a:lnTo>
                  <a:pt x="39846" y="86734"/>
                </a:lnTo>
                <a:lnTo>
                  <a:pt x="40328" y="87217"/>
                </a:lnTo>
                <a:lnTo>
                  <a:pt x="40424" y="87217"/>
                </a:lnTo>
                <a:lnTo>
                  <a:pt x="40907" y="86831"/>
                </a:lnTo>
                <a:lnTo>
                  <a:pt x="41389" y="86541"/>
                </a:lnTo>
                <a:lnTo>
                  <a:pt x="41872" y="87024"/>
                </a:lnTo>
                <a:lnTo>
                  <a:pt x="42450" y="87410"/>
                </a:lnTo>
                <a:lnTo>
                  <a:pt x="42933" y="87120"/>
                </a:lnTo>
                <a:lnTo>
                  <a:pt x="43415" y="86734"/>
                </a:lnTo>
                <a:lnTo>
                  <a:pt x="43898" y="87217"/>
                </a:lnTo>
                <a:lnTo>
                  <a:pt x="44477" y="87603"/>
                </a:lnTo>
                <a:lnTo>
                  <a:pt x="44477" y="87699"/>
                </a:lnTo>
                <a:lnTo>
                  <a:pt x="44959" y="87313"/>
                </a:lnTo>
                <a:lnTo>
                  <a:pt x="45248" y="87120"/>
                </a:lnTo>
                <a:lnTo>
                  <a:pt x="42258" y="5403"/>
                </a:lnTo>
                <a:lnTo>
                  <a:pt x="41968" y="5210"/>
                </a:lnTo>
                <a:lnTo>
                  <a:pt x="41486" y="4728"/>
                </a:lnTo>
                <a:lnTo>
                  <a:pt x="41003" y="5017"/>
                </a:lnTo>
                <a:lnTo>
                  <a:pt x="40521" y="5403"/>
                </a:lnTo>
                <a:lnTo>
                  <a:pt x="39942" y="4921"/>
                </a:lnTo>
                <a:lnTo>
                  <a:pt x="39460" y="4535"/>
                </a:lnTo>
                <a:lnTo>
                  <a:pt x="38977" y="4824"/>
                </a:lnTo>
                <a:lnTo>
                  <a:pt x="38398" y="5114"/>
                </a:lnTo>
                <a:lnTo>
                  <a:pt x="37916" y="4728"/>
                </a:lnTo>
                <a:lnTo>
                  <a:pt x="37434" y="4246"/>
                </a:lnTo>
                <a:lnTo>
                  <a:pt x="37337" y="4246"/>
                </a:lnTo>
                <a:lnTo>
                  <a:pt x="36855" y="4632"/>
                </a:lnTo>
                <a:lnTo>
                  <a:pt x="36372" y="4921"/>
                </a:lnTo>
                <a:lnTo>
                  <a:pt x="35890" y="4439"/>
                </a:lnTo>
                <a:lnTo>
                  <a:pt x="35408" y="4053"/>
                </a:lnTo>
                <a:lnTo>
                  <a:pt x="35311" y="4053"/>
                </a:lnTo>
                <a:lnTo>
                  <a:pt x="34829" y="4342"/>
                </a:lnTo>
                <a:lnTo>
                  <a:pt x="34346" y="4632"/>
                </a:lnTo>
                <a:lnTo>
                  <a:pt x="33864" y="4246"/>
                </a:lnTo>
                <a:lnTo>
                  <a:pt x="33382" y="3763"/>
                </a:lnTo>
                <a:lnTo>
                  <a:pt x="33285" y="3763"/>
                </a:lnTo>
                <a:lnTo>
                  <a:pt x="32803" y="4149"/>
                </a:lnTo>
                <a:lnTo>
                  <a:pt x="32320" y="4439"/>
                </a:lnTo>
                <a:lnTo>
                  <a:pt x="31838" y="3956"/>
                </a:lnTo>
                <a:lnTo>
                  <a:pt x="31259" y="3570"/>
                </a:lnTo>
                <a:lnTo>
                  <a:pt x="30777" y="3860"/>
                </a:lnTo>
                <a:lnTo>
                  <a:pt x="30294" y="4149"/>
                </a:lnTo>
                <a:lnTo>
                  <a:pt x="29812" y="3763"/>
                </a:lnTo>
                <a:lnTo>
                  <a:pt x="29233" y="3281"/>
                </a:lnTo>
                <a:lnTo>
                  <a:pt x="28751" y="3667"/>
                </a:lnTo>
                <a:lnTo>
                  <a:pt x="28268" y="3956"/>
                </a:lnTo>
                <a:lnTo>
                  <a:pt x="27689" y="3474"/>
                </a:lnTo>
                <a:lnTo>
                  <a:pt x="27207" y="3088"/>
                </a:lnTo>
                <a:lnTo>
                  <a:pt x="26725" y="3377"/>
                </a:lnTo>
                <a:lnTo>
                  <a:pt x="26242" y="3763"/>
                </a:lnTo>
                <a:lnTo>
                  <a:pt x="25663" y="3281"/>
                </a:lnTo>
                <a:lnTo>
                  <a:pt x="25181" y="2895"/>
                </a:lnTo>
                <a:lnTo>
                  <a:pt x="25085" y="2798"/>
                </a:lnTo>
                <a:lnTo>
                  <a:pt x="24602" y="3184"/>
                </a:lnTo>
                <a:lnTo>
                  <a:pt x="24120" y="3474"/>
                </a:lnTo>
                <a:lnTo>
                  <a:pt x="23637" y="3088"/>
                </a:lnTo>
                <a:lnTo>
                  <a:pt x="23155" y="2605"/>
                </a:lnTo>
                <a:lnTo>
                  <a:pt x="23059" y="2605"/>
                </a:lnTo>
                <a:lnTo>
                  <a:pt x="22576" y="2895"/>
                </a:lnTo>
                <a:lnTo>
                  <a:pt x="22094" y="3281"/>
                </a:lnTo>
                <a:lnTo>
                  <a:pt x="21611" y="2798"/>
                </a:lnTo>
                <a:lnTo>
                  <a:pt x="21129" y="2413"/>
                </a:lnTo>
                <a:lnTo>
                  <a:pt x="21033" y="2413"/>
                </a:lnTo>
                <a:lnTo>
                  <a:pt x="20550" y="2702"/>
                </a:lnTo>
                <a:lnTo>
                  <a:pt x="20068" y="2991"/>
                </a:lnTo>
                <a:lnTo>
                  <a:pt x="19585" y="2605"/>
                </a:lnTo>
                <a:lnTo>
                  <a:pt x="19007" y="2123"/>
                </a:lnTo>
                <a:lnTo>
                  <a:pt x="18524" y="2413"/>
                </a:lnTo>
                <a:lnTo>
                  <a:pt x="18042" y="2798"/>
                </a:lnTo>
                <a:lnTo>
                  <a:pt x="17559" y="2316"/>
                </a:lnTo>
                <a:lnTo>
                  <a:pt x="16981" y="1930"/>
                </a:lnTo>
                <a:lnTo>
                  <a:pt x="16498" y="2220"/>
                </a:lnTo>
                <a:lnTo>
                  <a:pt x="16016" y="2509"/>
                </a:lnTo>
                <a:lnTo>
                  <a:pt x="15437" y="2123"/>
                </a:lnTo>
                <a:lnTo>
                  <a:pt x="14955" y="1641"/>
                </a:lnTo>
                <a:lnTo>
                  <a:pt x="14472" y="2027"/>
                </a:lnTo>
                <a:lnTo>
                  <a:pt x="13990" y="2316"/>
                </a:lnTo>
                <a:lnTo>
                  <a:pt x="13411" y="1834"/>
                </a:lnTo>
                <a:lnTo>
                  <a:pt x="12928" y="1448"/>
                </a:lnTo>
                <a:lnTo>
                  <a:pt x="12350" y="1737"/>
                </a:lnTo>
                <a:lnTo>
                  <a:pt x="11867" y="2027"/>
                </a:lnTo>
                <a:lnTo>
                  <a:pt x="11385" y="1641"/>
                </a:lnTo>
                <a:lnTo>
                  <a:pt x="10902" y="1158"/>
                </a:lnTo>
                <a:lnTo>
                  <a:pt x="10806" y="1158"/>
                </a:lnTo>
                <a:lnTo>
                  <a:pt x="10324" y="1448"/>
                </a:lnTo>
                <a:lnTo>
                  <a:pt x="9841" y="1834"/>
                </a:lnTo>
                <a:lnTo>
                  <a:pt x="9359" y="1351"/>
                </a:lnTo>
                <a:lnTo>
                  <a:pt x="8876" y="965"/>
                </a:lnTo>
                <a:lnTo>
                  <a:pt x="8780" y="965"/>
                </a:lnTo>
                <a:lnTo>
                  <a:pt x="8298" y="1255"/>
                </a:lnTo>
                <a:lnTo>
                  <a:pt x="7815" y="1544"/>
                </a:lnTo>
                <a:lnTo>
                  <a:pt x="7333" y="1158"/>
                </a:lnTo>
                <a:lnTo>
                  <a:pt x="6754" y="676"/>
                </a:lnTo>
                <a:lnTo>
                  <a:pt x="6272" y="1062"/>
                </a:lnTo>
                <a:lnTo>
                  <a:pt x="5789" y="1351"/>
                </a:lnTo>
                <a:lnTo>
                  <a:pt x="5307" y="869"/>
                </a:lnTo>
                <a:lnTo>
                  <a:pt x="4728" y="483"/>
                </a:lnTo>
                <a:lnTo>
                  <a:pt x="4246" y="772"/>
                </a:lnTo>
                <a:lnTo>
                  <a:pt x="3763" y="1158"/>
                </a:lnTo>
                <a:lnTo>
                  <a:pt x="3184" y="676"/>
                </a:lnTo>
                <a:lnTo>
                  <a:pt x="2702" y="290"/>
                </a:lnTo>
                <a:lnTo>
                  <a:pt x="2702" y="194"/>
                </a:lnTo>
                <a:lnTo>
                  <a:pt x="2220" y="579"/>
                </a:lnTo>
                <a:lnTo>
                  <a:pt x="1737" y="869"/>
                </a:lnTo>
                <a:lnTo>
                  <a:pt x="1158" y="483"/>
                </a:lnTo>
                <a:lnTo>
                  <a:pt x="676" y="1"/>
                </a:lnTo>
                <a:close/>
              </a:path>
            </a:pathLst>
          </a:custGeom>
          <a:solidFill>
            <a:srgbClr val="FFFFFF">
              <a:alpha val="6927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7087425" y="1039925"/>
            <a:ext cx="970549" cy="916227"/>
          </a:xfrm>
          <a:custGeom>
            <a:avLst/>
            <a:gdLst/>
            <a:ahLst/>
            <a:cxnLst/>
            <a:rect l="l" t="t" r="r" b="b"/>
            <a:pathLst>
              <a:path w="65445" h="61782" extrusionOk="0">
                <a:moveTo>
                  <a:pt x="33201" y="1250"/>
                </a:moveTo>
                <a:lnTo>
                  <a:pt x="33808" y="2605"/>
                </a:lnTo>
                <a:cubicBezTo>
                  <a:pt x="33552" y="2301"/>
                  <a:pt x="33271" y="1974"/>
                  <a:pt x="32968" y="1671"/>
                </a:cubicBezTo>
                <a:lnTo>
                  <a:pt x="33201" y="1250"/>
                </a:lnTo>
                <a:close/>
                <a:moveTo>
                  <a:pt x="34205" y="2651"/>
                </a:moveTo>
                <a:lnTo>
                  <a:pt x="34205" y="2651"/>
                </a:lnTo>
                <a:cubicBezTo>
                  <a:pt x="34859" y="3772"/>
                  <a:pt x="35489" y="4939"/>
                  <a:pt x="36050" y="6107"/>
                </a:cubicBezTo>
                <a:cubicBezTo>
                  <a:pt x="35653" y="5313"/>
                  <a:pt x="35209" y="4519"/>
                  <a:pt x="34696" y="3772"/>
                </a:cubicBezTo>
                <a:lnTo>
                  <a:pt x="34205" y="2651"/>
                </a:lnTo>
                <a:close/>
                <a:moveTo>
                  <a:pt x="36166" y="6317"/>
                </a:moveTo>
                <a:cubicBezTo>
                  <a:pt x="37100" y="8325"/>
                  <a:pt x="37964" y="10380"/>
                  <a:pt x="38711" y="12481"/>
                </a:cubicBezTo>
                <a:cubicBezTo>
                  <a:pt x="38805" y="12738"/>
                  <a:pt x="38898" y="12995"/>
                  <a:pt x="38992" y="13228"/>
                </a:cubicBezTo>
                <a:lnTo>
                  <a:pt x="37707" y="10426"/>
                </a:lnTo>
                <a:cubicBezTo>
                  <a:pt x="37427" y="9516"/>
                  <a:pt x="37124" y="8605"/>
                  <a:pt x="36774" y="7718"/>
                </a:cubicBezTo>
                <a:cubicBezTo>
                  <a:pt x="36563" y="7228"/>
                  <a:pt x="36377" y="6784"/>
                  <a:pt x="36166" y="6317"/>
                </a:cubicBezTo>
                <a:close/>
                <a:moveTo>
                  <a:pt x="33341" y="573"/>
                </a:moveTo>
                <a:cubicBezTo>
                  <a:pt x="35606" y="3469"/>
                  <a:pt x="37497" y="6644"/>
                  <a:pt x="38945" y="10029"/>
                </a:cubicBezTo>
                <a:cubicBezTo>
                  <a:pt x="40182" y="12995"/>
                  <a:pt x="41093" y="16053"/>
                  <a:pt x="41677" y="19205"/>
                </a:cubicBezTo>
                <a:lnTo>
                  <a:pt x="40673" y="16987"/>
                </a:lnTo>
                <a:cubicBezTo>
                  <a:pt x="40509" y="16497"/>
                  <a:pt x="40346" y="16007"/>
                  <a:pt x="40182" y="15516"/>
                </a:cubicBezTo>
                <a:cubicBezTo>
                  <a:pt x="39575" y="13672"/>
                  <a:pt x="38922" y="11851"/>
                  <a:pt x="38221" y="10053"/>
                </a:cubicBezTo>
                <a:cubicBezTo>
                  <a:pt x="36937" y="6737"/>
                  <a:pt x="35303" y="3585"/>
                  <a:pt x="33318" y="620"/>
                </a:cubicBezTo>
                <a:cubicBezTo>
                  <a:pt x="33318" y="597"/>
                  <a:pt x="33341" y="573"/>
                  <a:pt x="33341" y="573"/>
                </a:cubicBezTo>
                <a:close/>
                <a:moveTo>
                  <a:pt x="42260" y="19859"/>
                </a:moveTo>
                <a:lnTo>
                  <a:pt x="42260" y="19859"/>
                </a:lnTo>
                <a:cubicBezTo>
                  <a:pt x="42774" y="19999"/>
                  <a:pt x="43311" y="20116"/>
                  <a:pt x="43848" y="20209"/>
                </a:cubicBezTo>
                <a:lnTo>
                  <a:pt x="43848" y="20233"/>
                </a:lnTo>
                <a:cubicBezTo>
                  <a:pt x="43334" y="20233"/>
                  <a:pt x="42821" y="20256"/>
                  <a:pt x="42307" y="20256"/>
                </a:cubicBezTo>
                <a:cubicBezTo>
                  <a:pt x="42307" y="20139"/>
                  <a:pt x="42260" y="19999"/>
                  <a:pt x="42260" y="19859"/>
                </a:cubicBezTo>
                <a:close/>
                <a:moveTo>
                  <a:pt x="41630" y="19929"/>
                </a:moveTo>
                <a:lnTo>
                  <a:pt x="41630" y="19929"/>
                </a:lnTo>
                <a:cubicBezTo>
                  <a:pt x="41677" y="20046"/>
                  <a:pt x="41747" y="20162"/>
                  <a:pt x="41793" y="20279"/>
                </a:cubicBezTo>
                <a:lnTo>
                  <a:pt x="41723" y="20303"/>
                </a:lnTo>
                <a:cubicBezTo>
                  <a:pt x="41677" y="20162"/>
                  <a:pt x="41653" y="20046"/>
                  <a:pt x="41630" y="19929"/>
                </a:cubicBezTo>
                <a:close/>
                <a:moveTo>
                  <a:pt x="38385" y="12761"/>
                </a:moveTo>
                <a:lnTo>
                  <a:pt x="38385" y="12761"/>
                </a:lnTo>
                <a:cubicBezTo>
                  <a:pt x="38968" y="14069"/>
                  <a:pt x="39575" y="15376"/>
                  <a:pt x="40159" y="16684"/>
                </a:cubicBezTo>
                <a:lnTo>
                  <a:pt x="40859" y="18785"/>
                </a:lnTo>
                <a:cubicBezTo>
                  <a:pt x="40906" y="18972"/>
                  <a:pt x="40976" y="19159"/>
                  <a:pt x="41023" y="19322"/>
                </a:cubicBezTo>
                <a:lnTo>
                  <a:pt x="40906" y="19322"/>
                </a:lnTo>
                <a:cubicBezTo>
                  <a:pt x="40900" y="19320"/>
                  <a:pt x="40894" y="19319"/>
                  <a:pt x="40888" y="19319"/>
                </a:cubicBezTo>
                <a:cubicBezTo>
                  <a:pt x="40829" y="19319"/>
                  <a:pt x="40798" y="19417"/>
                  <a:pt x="40883" y="19439"/>
                </a:cubicBezTo>
                <a:lnTo>
                  <a:pt x="41093" y="19509"/>
                </a:lnTo>
                <a:cubicBezTo>
                  <a:pt x="41163" y="19766"/>
                  <a:pt x="41256" y="20046"/>
                  <a:pt x="41350" y="20303"/>
                </a:cubicBezTo>
                <a:cubicBezTo>
                  <a:pt x="41116" y="20326"/>
                  <a:pt x="40859" y="20326"/>
                  <a:pt x="40626" y="20349"/>
                </a:cubicBezTo>
                <a:cubicBezTo>
                  <a:pt x="40579" y="20256"/>
                  <a:pt x="40533" y="20162"/>
                  <a:pt x="40486" y="20046"/>
                </a:cubicBezTo>
                <a:cubicBezTo>
                  <a:pt x="40276" y="19462"/>
                  <a:pt x="40089" y="18878"/>
                  <a:pt x="39902" y="18271"/>
                </a:cubicBezTo>
                <a:cubicBezTo>
                  <a:pt x="39529" y="17057"/>
                  <a:pt x="39202" y="15843"/>
                  <a:pt x="38875" y="14629"/>
                </a:cubicBezTo>
                <a:cubicBezTo>
                  <a:pt x="38711" y="13999"/>
                  <a:pt x="38548" y="13368"/>
                  <a:pt x="38385" y="12761"/>
                </a:cubicBezTo>
                <a:close/>
                <a:moveTo>
                  <a:pt x="47521" y="19654"/>
                </a:moveTo>
                <a:cubicBezTo>
                  <a:pt x="49456" y="19654"/>
                  <a:pt x="51392" y="19713"/>
                  <a:pt x="53327" y="19836"/>
                </a:cubicBezTo>
                <a:lnTo>
                  <a:pt x="53327" y="19859"/>
                </a:lnTo>
                <a:cubicBezTo>
                  <a:pt x="55195" y="19976"/>
                  <a:pt x="57016" y="20162"/>
                  <a:pt x="58861" y="20396"/>
                </a:cubicBezTo>
                <a:cubicBezTo>
                  <a:pt x="59468" y="20466"/>
                  <a:pt x="60075" y="20559"/>
                  <a:pt x="60682" y="20653"/>
                </a:cubicBezTo>
                <a:cubicBezTo>
                  <a:pt x="57787" y="20396"/>
                  <a:pt x="54845" y="20419"/>
                  <a:pt x="51973" y="20349"/>
                </a:cubicBezTo>
                <a:cubicBezTo>
                  <a:pt x="50292" y="20326"/>
                  <a:pt x="48564" y="20256"/>
                  <a:pt x="46860" y="20233"/>
                </a:cubicBezTo>
                <a:cubicBezTo>
                  <a:pt x="45693" y="20116"/>
                  <a:pt x="44525" y="19952"/>
                  <a:pt x="43381" y="19742"/>
                </a:cubicBezTo>
                <a:cubicBezTo>
                  <a:pt x="44761" y="19684"/>
                  <a:pt x="46141" y="19654"/>
                  <a:pt x="47521" y="19654"/>
                </a:cubicBezTo>
                <a:close/>
                <a:moveTo>
                  <a:pt x="40766" y="20536"/>
                </a:moveTo>
                <a:lnTo>
                  <a:pt x="41420" y="20559"/>
                </a:lnTo>
                <a:cubicBezTo>
                  <a:pt x="41467" y="20723"/>
                  <a:pt x="41513" y="20910"/>
                  <a:pt x="41560" y="21073"/>
                </a:cubicBezTo>
                <a:cubicBezTo>
                  <a:pt x="41233" y="20980"/>
                  <a:pt x="40953" y="20816"/>
                  <a:pt x="40766" y="20536"/>
                </a:cubicBezTo>
                <a:close/>
                <a:moveTo>
                  <a:pt x="41933" y="20583"/>
                </a:moveTo>
                <a:lnTo>
                  <a:pt x="41980" y="20699"/>
                </a:lnTo>
                <a:lnTo>
                  <a:pt x="42004" y="20910"/>
                </a:lnTo>
                <a:cubicBezTo>
                  <a:pt x="42027" y="20980"/>
                  <a:pt x="42074" y="21026"/>
                  <a:pt x="42120" y="21026"/>
                </a:cubicBezTo>
                <a:cubicBezTo>
                  <a:pt x="42074" y="21050"/>
                  <a:pt x="42027" y="21096"/>
                  <a:pt x="42027" y="21166"/>
                </a:cubicBezTo>
                <a:lnTo>
                  <a:pt x="41980" y="21166"/>
                </a:lnTo>
                <a:cubicBezTo>
                  <a:pt x="41910" y="20980"/>
                  <a:pt x="41840" y="20770"/>
                  <a:pt x="41793" y="20583"/>
                </a:cubicBezTo>
                <a:close/>
                <a:moveTo>
                  <a:pt x="46440" y="20583"/>
                </a:moveTo>
                <a:cubicBezTo>
                  <a:pt x="48448" y="20793"/>
                  <a:pt x="50502" y="20840"/>
                  <a:pt x="52440" y="20910"/>
                </a:cubicBezTo>
                <a:cubicBezTo>
                  <a:pt x="53911" y="20980"/>
                  <a:pt x="55382" y="21003"/>
                  <a:pt x="56876" y="21073"/>
                </a:cubicBezTo>
                <a:cubicBezTo>
                  <a:pt x="52253" y="21096"/>
                  <a:pt x="47630" y="21143"/>
                  <a:pt x="43007" y="21190"/>
                </a:cubicBezTo>
                <a:lnTo>
                  <a:pt x="42447" y="21190"/>
                </a:lnTo>
                <a:lnTo>
                  <a:pt x="42377" y="21096"/>
                </a:lnTo>
                <a:lnTo>
                  <a:pt x="42330" y="21073"/>
                </a:lnTo>
                <a:cubicBezTo>
                  <a:pt x="42424" y="21003"/>
                  <a:pt x="42447" y="20910"/>
                  <a:pt x="42400" y="20816"/>
                </a:cubicBezTo>
                <a:lnTo>
                  <a:pt x="42400" y="20816"/>
                </a:lnTo>
                <a:lnTo>
                  <a:pt x="42424" y="20840"/>
                </a:lnTo>
                <a:lnTo>
                  <a:pt x="42354" y="20699"/>
                </a:lnTo>
                <a:lnTo>
                  <a:pt x="42354" y="20583"/>
                </a:lnTo>
                <a:close/>
                <a:moveTo>
                  <a:pt x="62923" y="20956"/>
                </a:moveTo>
                <a:cubicBezTo>
                  <a:pt x="63437" y="21003"/>
                  <a:pt x="63997" y="21096"/>
                  <a:pt x="64348" y="21353"/>
                </a:cubicBezTo>
                <a:cubicBezTo>
                  <a:pt x="63997" y="21307"/>
                  <a:pt x="63647" y="21237"/>
                  <a:pt x="63297" y="21190"/>
                </a:cubicBezTo>
                <a:cubicBezTo>
                  <a:pt x="63180" y="21096"/>
                  <a:pt x="63063" y="21003"/>
                  <a:pt x="62923" y="20956"/>
                </a:cubicBezTo>
                <a:close/>
                <a:moveTo>
                  <a:pt x="32804" y="550"/>
                </a:moveTo>
                <a:lnTo>
                  <a:pt x="32851" y="597"/>
                </a:lnTo>
                <a:cubicBezTo>
                  <a:pt x="29022" y="7765"/>
                  <a:pt x="25310" y="14979"/>
                  <a:pt x="21877" y="22334"/>
                </a:cubicBezTo>
                <a:cubicBezTo>
                  <a:pt x="21761" y="22311"/>
                  <a:pt x="21667" y="22287"/>
                  <a:pt x="21574" y="22264"/>
                </a:cubicBezTo>
                <a:cubicBezTo>
                  <a:pt x="22414" y="20746"/>
                  <a:pt x="23138" y="19159"/>
                  <a:pt x="23909" y="17594"/>
                </a:cubicBezTo>
                <a:lnTo>
                  <a:pt x="23885" y="17594"/>
                </a:lnTo>
                <a:cubicBezTo>
                  <a:pt x="24843" y="15633"/>
                  <a:pt x="25823" y="13695"/>
                  <a:pt x="26827" y="11780"/>
                </a:cubicBezTo>
                <a:cubicBezTo>
                  <a:pt x="28765" y="8021"/>
                  <a:pt x="30750" y="4262"/>
                  <a:pt x="32804" y="550"/>
                </a:cubicBezTo>
                <a:close/>
                <a:moveTo>
                  <a:pt x="63507" y="21633"/>
                </a:moveTo>
                <a:cubicBezTo>
                  <a:pt x="63741" y="21657"/>
                  <a:pt x="63997" y="21703"/>
                  <a:pt x="64254" y="21727"/>
                </a:cubicBezTo>
                <a:cubicBezTo>
                  <a:pt x="63951" y="21960"/>
                  <a:pt x="63647" y="22194"/>
                  <a:pt x="63344" y="22404"/>
                </a:cubicBezTo>
                <a:cubicBezTo>
                  <a:pt x="63390" y="22311"/>
                  <a:pt x="63437" y="22194"/>
                  <a:pt x="63460" y="22077"/>
                </a:cubicBezTo>
                <a:cubicBezTo>
                  <a:pt x="63507" y="21937"/>
                  <a:pt x="63507" y="21774"/>
                  <a:pt x="63507" y="21633"/>
                </a:cubicBezTo>
                <a:close/>
                <a:moveTo>
                  <a:pt x="29139" y="8558"/>
                </a:moveTo>
                <a:lnTo>
                  <a:pt x="29139" y="8558"/>
                </a:lnTo>
                <a:cubicBezTo>
                  <a:pt x="27294" y="12388"/>
                  <a:pt x="25566" y="16263"/>
                  <a:pt x="23932" y="20209"/>
                </a:cubicBezTo>
                <a:cubicBezTo>
                  <a:pt x="23629" y="20956"/>
                  <a:pt x="23395" y="21867"/>
                  <a:pt x="22975" y="22567"/>
                </a:cubicBezTo>
                <a:cubicBezTo>
                  <a:pt x="22951" y="22614"/>
                  <a:pt x="22928" y="22637"/>
                  <a:pt x="22905" y="22684"/>
                </a:cubicBezTo>
                <a:cubicBezTo>
                  <a:pt x="22881" y="22637"/>
                  <a:pt x="22835" y="22614"/>
                  <a:pt x="22811" y="22591"/>
                </a:cubicBezTo>
                <a:cubicBezTo>
                  <a:pt x="22578" y="22521"/>
                  <a:pt x="22368" y="22451"/>
                  <a:pt x="22134" y="22404"/>
                </a:cubicBezTo>
                <a:cubicBezTo>
                  <a:pt x="24469" y="17781"/>
                  <a:pt x="26804" y="13158"/>
                  <a:pt x="29139" y="8558"/>
                </a:cubicBezTo>
                <a:close/>
                <a:moveTo>
                  <a:pt x="6881" y="22365"/>
                </a:moveTo>
                <a:cubicBezTo>
                  <a:pt x="9140" y="22365"/>
                  <a:pt x="11396" y="22530"/>
                  <a:pt x="13636" y="22848"/>
                </a:cubicBezTo>
                <a:cubicBezTo>
                  <a:pt x="11931" y="22824"/>
                  <a:pt x="10227" y="22813"/>
                  <a:pt x="8522" y="22813"/>
                </a:cubicBezTo>
                <a:cubicBezTo>
                  <a:pt x="6818" y="22813"/>
                  <a:pt x="5114" y="22824"/>
                  <a:pt x="3409" y="22848"/>
                </a:cubicBezTo>
                <a:lnTo>
                  <a:pt x="3362" y="22801"/>
                </a:lnTo>
                <a:cubicBezTo>
                  <a:pt x="4133" y="22614"/>
                  <a:pt x="4903" y="22474"/>
                  <a:pt x="5674" y="22381"/>
                </a:cubicBezTo>
                <a:cubicBezTo>
                  <a:pt x="6076" y="22370"/>
                  <a:pt x="6478" y="22365"/>
                  <a:pt x="6881" y="22365"/>
                </a:cubicBezTo>
                <a:close/>
                <a:moveTo>
                  <a:pt x="12188" y="21797"/>
                </a:moveTo>
                <a:cubicBezTo>
                  <a:pt x="13939" y="21797"/>
                  <a:pt x="15690" y="21914"/>
                  <a:pt x="17418" y="22100"/>
                </a:cubicBezTo>
                <a:cubicBezTo>
                  <a:pt x="18655" y="22217"/>
                  <a:pt x="19893" y="22474"/>
                  <a:pt x="21130" y="22684"/>
                </a:cubicBezTo>
                <a:lnTo>
                  <a:pt x="21060" y="22848"/>
                </a:lnTo>
                <a:lnTo>
                  <a:pt x="20944" y="22848"/>
                </a:lnTo>
                <a:cubicBezTo>
                  <a:pt x="20407" y="22801"/>
                  <a:pt x="19870" y="22754"/>
                  <a:pt x="19333" y="22684"/>
                </a:cubicBezTo>
                <a:cubicBezTo>
                  <a:pt x="18212" y="22544"/>
                  <a:pt x="17068" y="22404"/>
                  <a:pt x="15947" y="22264"/>
                </a:cubicBezTo>
                <a:cubicBezTo>
                  <a:pt x="14243" y="22077"/>
                  <a:pt x="12538" y="21890"/>
                  <a:pt x="10857" y="21820"/>
                </a:cubicBezTo>
                <a:cubicBezTo>
                  <a:pt x="11301" y="21797"/>
                  <a:pt x="11744" y="21797"/>
                  <a:pt x="12188" y="21797"/>
                </a:cubicBezTo>
                <a:close/>
                <a:moveTo>
                  <a:pt x="21364" y="22707"/>
                </a:moveTo>
                <a:lnTo>
                  <a:pt x="21691" y="22754"/>
                </a:lnTo>
                <a:cubicBezTo>
                  <a:pt x="21691" y="22777"/>
                  <a:pt x="21667" y="22801"/>
                  <a:pt x="21667" y="22824"/>
                </a:cubicBezTo>
                <a:cubicBezTo>
                  <a:pt x="21667" y="22848"/>
                  <a:pt x="21667" y="22871"/>
                  <a:pt x="21667" y="22871"/>
                </a:cubicBezTo>
                <a:lnTo>
                  <a:pt x="21270" y="22871"/>
                </a:lnTo>
                <a:lnTo>
                  <a:pt x="21364" y="22707"/>
                </a:lnTo>
                <a:close/>
                <a:moveTo>
                  <a:pt x="9993" y="22124"/>
                </a:moveTo>
                <a:lnTo>
                  <a:pt x="9993" y="22124"/>
                </a:lnTo>
                <a:cubicBezTo>
                  <a:pt x="10857" y="22147"/>
                  <a:pt x="11698" y="22194"/>
                  <a:pt x="12538" y="22264"/>
                </a:cubicBezTo>
                <a:cubicBezTo>
                  <a:pt x="13075" y="22311"/>
                  <a:pt x="16811" y="22661"/>
                  <a:pt x="19496" y="22988"/>
                </a:cubicBezTo>
                <a:lnTo>
                  <a:pt x="18095" y="22941"/>
                </a:lnTo>
                <a:cubicBezTo>
                  <a:pt x="15620" y="22661"/>
                  <a:pt x="13122" y="22404"/>
                  <a:pt x="10647" y="22194"/>
                </a:cubicBezTo>
                <a:lnTo>
                  <a:pt x="9993" y="22124"/>
                </a:lnTo>
                <a:close/>
                <a:moveTo>
                  <a:pt x="21948" y="22777"/>
                </a:moveTo>
                <a:cubicBezTo>
                  <a:pt x="22204" y="22848"/>
                  <a:pt x="22461" y="22871"/>
                  <a:pt x="22718" y="22894"/>
                </a:cubicBezTo>
                <a:cubicBezTo>
                  <a:pt x="22601" y="22988"/>
                  <a:pt x="22461" y="23058"/>
                  <a:pt x="22321" y="23058"/>
                </a:cubicBezTo>
                <a:cubicBezTo>
                  <a:pt x="22251" y="23011"/>
                  <a:pt x="22204" y="22988"/>
                  <a:pt x="22158" y="22964"/>
                </a:cubicBezTo>
                <a:cubicBezTo>
                  <a:pt x="22064" y="22941"/>
                  <a:pt x="21971" y="22918"/>
                  <a:pt x="21877" y="22894"/>
                </a:cubicBezTo>
                <a:lnTo>
                  <a:pt x="21948" y="22777"/>
                </a:lnTo>
                <a:close/>
                <a:moveTo>
                  <a:pt x="2895" y="22567"/>
                </a:moveTo>
                <a:cubicBezTo>
                  <a:pt x="2849" y="22637"/>
                  <a:pt x="2849" y="22731"/>
                  <a:pt x="2895" y="22801"/>
                </a:cubicBezTo>
                <a:cubicBezTo>
                  <a:pt x="4226" y="24248"/>
                  <a:pt x="5580" y="25649"/>
                  <a:pt x="7005" y="27004"/>
                </a:cubicBezTo>
                <a:lnTo>
                  <a:pt x="1705" y="22777"/>
                </a:lnTo>
                <a:cubicBezTo>
                  <a:pt x="2055" y="22731"/>
                  <a:pt x="2382" y="22661"/>
                  <a:pt x="2732" y="22591"/>
                </a:cubicBezTo>
                <a:lnTo>
                  <a:pt x="2895" y="22567"/>
                </a:lnTo>
                <a:close/>
                <a:moveTo>
                  <a:pt x="64745" y="21844"/>
                </a:moveTo>
                <a:lnTo>
                  <a:pt x="64745" y="21844"/>
                </a:lnTo>
                <a:cubicBezTo>
                  <a:pt x="64791" y="21984"/>
                  <a:pt x="64698" y="22077"/>
                  <a:pt x="64464" y="22170"/>
                </a:cubicBezTo>
                <a:lnTo>
                  <a:pt x="64464" y="22147"/>
                </a:lnTo>
                <a:lnTo>
                  <a:pt x="63881" y="22614"/>
                </a:lnTo>
                <a:lnTo>
                  <a:pt x="62690" y="23548"/>
                </a:lnTo>
                <a:lnTo>
                  <a:pt x="60308" y="25392"/>
                </a:lnTo>
                <a:lnTo>
                  <a:pt x="55826" y="28848"/>
                </a:lnTo>
                <a:cubicBezTo>
                  <a:pt x="54238" y="30109"/>
                  <a:pt x="52580" y="31323"/>
                  <a:pt x="50969" y="32584"/>
                </a:cubicBezTo>
                <a:cubicBezTo>
                  <a:pt x="51716" y="31907"/>
                  <a:pt x="52440" y="31230"/>
                  <a:pt x="53211" y="30576"/>
                </a:cubicBezTo>
                <a:cubicBezTo>
                  <a:pt x="53608" y="30249"/>
                  <a:pt x="54004" y="29922"/>
                  <a:pt x="54378" y="29595"/>
                </a:cubicBezTo>
                <a:cubicBezTo>
                  <a:pt x="57834" y="27027"/>
                  <a:pt x="61289" y="24412"/>
                  <a:pt x="64745" y="21844"/>
                </a:cubicBezTo>
                <a:close/>
                <a:moveTo>
                  <a:pt x="1191" y="22871"/>
                </a:moveTo>
                <a:cubicBezTo>
                  <a:pt x="4460" y="25486"/>
                  <a:pt x="7729" y="28078"/>
                  <a:pt x="11021" y="30693"/>
                </a:cubicBezTo>
                <a:lnTo>
                  <a:pt x="11534" y="31089"/>
                </a:lnTo>
                <a:cubicBezTo>
                  <a:pt x="12888" y="32233"/>
                  <a:pt x="14289" y="33331"/>
                  <a:pt x="15714" y="34405"/>
                </a:cubicBezTo>
                <a:lnTo>
                  <a:pt x="15900" y="34568"/>
                </a:lnTo>
                <a:lnTo>
                  <a:pt x="16624" y="35152"/>
                </a:lnTo>
                <a:cubicBezTo>
                  <a:pt x="10857" y="31720"/>
                  <a:pt x="5487" y="27634"/>
                  <a:pt x="677" y="22988"/>
                </a:cubicBezTo>
                <a:cubicBezTo>
                  <a:pt x="841" y="22941"/>
                  <a:pt x="1004" y="22918"/>
                  <a:pt x="1191" y="22871"/>
                </a:cubicBezTo>
                <a:close/>
                <a:moveTo>
                  <a:pt x="61779" y="21400"/>
                </a:moveTo>
                <a:cubicBezTo>
                  <a:pt x="62176" y="21447"/>
                  <a:pt x="62550" y="21493"/>
                  <a:pt x="62947" y="21540"/>
                </a:cubicBezTo>
                <a:cubicBezTo>
                  <a:pt x="63414" y="22077"/>
                  <a:pt x="62830" y="22661"/>
                  <a:pt x="62386" y="23058"/>
                </a:cubicBezTo>
                <a:cubicBezTo>
                  <a:pt x="62083" y="23314"/>
                  <a:pt x="61756" y="23571"/>
                  <a:pt x="61429" y="23805"/>
                </a:cubicBezTo>
                <a:lnTo>
                  <a:pt x="60308" y="24622"/>
                </a:lnTo>
                <a:cubicBezTo>
                  <a:pt x="59515" y="25206"/>
                  <a:pt x="58697" y="25743"/>
                  <a:pt x="57950" y="26326"/>
                </a:cubicBezTo>
                <a:cubicBezTo>
                  <a:pt x="57763" y="26466"/>
                  <a:pt x="57600" y="26607"/>
                  <a:pt x="57437" y="26747"/>
                </a:cubicBezTo>
                <a:cubicBezTo>
                  <a:pt x="53537" y="29595"/>
                  <a:pt x="49638" y="32444"/>
                  <a:pt x="45809" y="35386"/>
                </a:cubicBezTo>
                <a:cubicBezTo>
                  <a:pt x="45786" y="35409"/>
                  <a:pt x="45786" y="35432"/>
                  <a:pt x="45763" y="35456"/>
                </a:cubicBezTo>
                <a:lnTo>
                  <a:pt x="45669" y="35292"/>
                </a:lnTo>
                <a:cubicBezTo>
                  <a:pt x="45833" y="35175"/>
                  <a:pt x="45996" y="35082"/>
                  <a:pt x="46113" y="34965"/>
                </a:cubicBezTo>
                <a:lnTo>
                  <a:pt x="54962" y="27821"/>
                </a:lnTo>
                <a:lnTo>
                  <a:pt x="59374" y="24248"/>
                </a:lnTo>
                <a:cubicBezTo>
                  <a:pt x="60332" y="23455"/>
                  <a:pt x="61546" y="22684"/>
                  <a:pt x="61779" y="21400"/>
                </a:cubicBezTo>
                <a:close/>
                <a:moveTo>
                  <a:pt x="50292" y="32607"/>
                </a:moveTo>
                <a:cubicBezTo>
                  <a:pt x="48938" y="33821"/>
                  <a:pt x="47630" y="35059"/>
                  <a:pt x="46370" y="36343"/>
                </a:cubicBezTo>
                <a:lnTo>
                  <a:pt x="45926" y="35712"/>
                </a:lnTo>
                <a:cubicBezTo>
                  <a:pt x="45973" y="35712"/>
                  <a:pt x="45996" y="35712"/>
                  <a:pt x="46043" y="35689"/>
                </a:cubicBezTo>
                <a:cubicBezTo>
                  <a:pt x="47467" y="34685"/>
                  <a:pt x="48891" y="33658"/>
                  <a:pt x="50292" y="32607"/>
                </a:cubicBezTo>
                <a:close/>
                <a:moveTo>
                  <a:pt x="45366" y="35549"/>
                </a:moveTo>
                <a:cubicBezTo>
                  <a:pt x="45366" y="35596"/>
                  <a:pt x="45366" y="35642"/>
                  <a:pt x="45412" y="35689"/>
                </a:cubicBezTo>
                <a:lnTo>
                  <a:pt x="45412" y="35712"/>
                </a:lnTo>
                <a:cubicBezTo>
                  <a:pt x="45622" y="36039"/>
                  <a:pt x="45833" y="36366"/>
                  <a:pt x="46066" y="36716"/>
                </a:cubicBezTo>
                <a:cubicBezTo>
                  <a:pt x="45973" y="36786"/>
                  <a:pt x="45879" y="36880"/>
                  <a:pt x="45786" y="36973"/>
                </a:cubicBezTo>
                <a:cubicBezTo>
                  <a:pt x="45552" y="36693"/>
                  <a:pt x="45179" y="36226"/>
                  <a:pt x="45179" y="36016"/>
                </a:cubicBezTo>
                <a:cubicBezTo>
                  <a:pt x="45179" y="35852"/>
                  <a:pt x="45249" y="35689"/>
                  <a:pt x="45366" y="35549"/>
                </a:cubicBezTo>
                <a:close/>
                <a:moveTo>
                  <a:pt x="31800" y="43301"/>
                </a:moveTo>
                <a:lnTo>
                  <a:pt x="32501" y="43674"/>
                </a:lnTo>
                <a:lnTo>
                  <a:pt x="31824" y="44281"/>
                </a:lnTo>
                <a:lnTo>
                  <a:pt x="31123" y="44048"/>
                </a:lnTo>
                <a:cubicBezTo>
                  <a:pt x="31333" y="43791"/>
                  <a:pt x="31567" y="43557"/>
                  <a:pt x="31800" y="43301"/>
                </a:cubicBezTo>
                <a:close/>
                <a:moveTo>
                  <a:pt x="32233" y="42746"/>
                </a:moveTo>
                <a:cubicBezTo>
                  <a:pt x="32717" y="42746"/>
                  <a:pt x="33741" y="43621"/>
                  <a:pt x="34065" y="43838"/>
                </a:cubicBezTo>
                <a:cubicBezTo>
                  <a:pt x="34789" y="44305"/>
                  <a:pt x="35489" y="44771"/>
                  <a:pt x="36213" y="45215"/>
                </a:cubicBezTo>
                <a:lnTo>
                  <a:pt x="36423" y="45355"/>
                </a:lnTo>
                <a:cubicBezTo>
                  <a:pt x="34929" y="44608"/>
                  <a:pt x="33435" y="43861"/>
                  <a:pt x="31917" y="43137"/>
                </a:cubicBezTo>
                <a:cubicBezTo>
                  <a:pt x="31917" y="43090"/>
                  <a:pt x="31894" y="43044"/>
                  <a:pt x="31870" y="43020"/>
                </a:cubicBezTo>
                <a:cubicBezTo>
                  <a:pt x="31917" y="42904"/>
                  <a:pt x="32011" y="42834"/>
                  <a:pt x="32127" y="42764"/>
                </a:cubicBezTo>
                <a:cubicBezTo>
                  <a:pt x="32159" y="42751"/>
                  <a:pt x="32194" y="42746"/>
                  <a:pt x="32233" y="42746"/>
                </a:cubicBezTo>
                <a:close/>
                <a:moveTo>
                  <a:pt x="46230" y="36973"/>
                </a:moveTo>
                <a:lnTo>
                  <a:pt x="46253" y="37020"/>
                </a:lnTo>
                <a:cubicBezTo>
                  <a:pt x="47304" y="38724"/>
                  <a:pt x="48378" y="40429"/>
                  <a:pt x="49405" y="42156"/>
                </a:cubicBezTo>
                <a:lnTo>
                  <a:pt x="49382" y="42133"/>
                </a:lnTo>
                <a:lnTo>
                  <a:pt x="49382" y="42133"/>
                </a:lnTo>
                <a:cubicBezTo>
                  <a:pt x="50105" y="43394"/>
                  <a:pt x="50829" y="44678"/>
                  <a:pt x="51506" y="45986"/>
                </a:cubicBezTo>
                <a:lnTo>
                  <a:pt x="51366" y="45775"/>
                </a:lnTo>
                <a:lnTo>
                  <a:pt x="49685" y="43277"/>
                </a:lnTo>
                <a:cubicBezTo>
                  <a:pt x="48915" y="41900"/>
                  <a:pt x="48097" y="40545"/>
                  <a:pt x="47257" y="39215"/>
                </a:cubicBezTo>
                <a:cubicBezTo>
                  <a:pt x="46837" y="38538"/>
                  <a:pt x="46393" y="37884"/>
                  <a:pt x="45973" y="37207"/>
                </a:cubicBezTo>
                <a:lnTo>
                  <a:pt x="46230" y="36973"/>
                </a:lnTo>
                <a:close/>
                <a:moveTo>
                  <a:pt x="32734" y="43791"/>
                </a:moveTo>
                <a:cubicBezTo>
                  <a:pt x="34415" y="44678"/>
                  <a:pt x="36096" y="45542"/>
                  <a:pt x="37778" y="46406"/>
                </a:cubicBezTo>
                <a:cubicBezTo>
                  <a:pt x="36026" y="45729"/>
                  <a:pt x="34252" y="45098"/>
                  <a:pt x="32477" y="44491"/>
                </a:cubicBezTo>
                <a:cubicBezTo>
                  <a:pt x="32571" y="44375"/>
                  <a:pt x="32454" y="44234"/>
                  <a:pt x="32291" y="44234"/>
                </a:cubicBezTo>
                <a:lnTo>
                  <a:pt x="32734" y="43791"/>
                </a:lnTo>
                <a:close/>
                <a:moveTo>
                  <a:pt x="30960" y="44281"/>
                </a:moveTo>
                <a:lnTo>
                  <a:pt x="31590" y="44515"/>
                </a:lnTo>
                <a:lnTo>
                  <a:pt x="31053" y="45028"/>
                </a:lnTo>
                <a:lnTo>
                  <a:pt x="30843" y="44912"/>
                </a:lnTo>
                <a:cubicBezTo>
                  <a:pt x="30826" y="44906"/>
                  <a:pt x="30810" y="44903"/>
                  <a:pt x="30794" y="44903"/>
                </a:cubicBezTo>
                <a:cubicBezTo>
                  <a:pt x="30683" y="44903"/>
                  <a:pt x="30624" y="45037"/>
                  <a:pt x="30726" y="45098"/>
                </a:cubicBezTo>
                <a:lnTo>
                  <a:pt x="30866" y="45168"/>
                </a:lnTo>
                <a:cubicBezTo>
                  <a:pt x="29886" y="46079"/>
                  <a:pt x="28882" y="46990"/>
                  <a:pt x="27901" y="47923"/>
                </a:cubicBezTo>
                <a:cubicBezTo>
                  <a:pt x="28368" y="47386"/>
                  <a:pt x="28835" y="46849"/>
                  <a:pt x="29279" y="46312"/>
                </a:cubicBezTo>
                <a:cubicBezTo>
                  <a:pt x="29792" y="45729"/>
                  <a:pt x="30283" y="45122"/>
                  <a:pt x="30773" y="44515"/>
                </a:cubicBezTo>
                <a:lnTo>
                  <a:pt x="30960" y="44281"/>
                </a:lnTo>
                <a:close/>
                <a:moveTo>
                  <a:pt x="19146" y="37183"/>
                </a:moveTo>
                <a:cubicBezTo>
                  <a:pt x="19309" y="37277"/>
                  <a:pt x="19449" y="37393"/>
                  <a:pt x="19589" y="37510"/>
                </a:cubicBezTo>
                <a:cubicBezTo>
                  <a:pt x="19543" y="37627"/>
                  <a:pt x="19636" y="37767"/>
                  <a:pt x="19776" y="37767"/>
                </a:cubicBezTo>
                <a:cubicBezTo>
                  <a:pt x="19496" y="38934"/>
                  <a:pt x="19192" y="40078"/>
                  <a:pt x="18866" y="41223"/>
                </a:cubicBezTo>
                <a:cubicBezTo>
                  <a:pt x="18702" y="41736"/>
                  <a:pt x="18539" y="42273"/>
                  <a:pt x="18375" y="42787"/>
                </a:cubicBezTo>
                <a:cubicBezTo>
                  <a:pt x="17698" y="44842"/>
                  <a:pt x="17068" y="46896"/>
                  <a:pt x="16414" y="48974"/>
                </a:cubicBezTo>
                <a:cubicBezTo>
                  <a:pt x="16227" y="49628"/>
                  <a:pt x="16017" y="50282"/>
                  <a:pt x="15830" y="50935"/>
                </a:cubicBezTo>
                <a:lnTo>
                  <a:pt x="15620" y="51566"/>
                </a:lnTo>
                <a:lnTo>
                  <a:pt x="15620" y="51566"/>
                </a:lnTo>
                <a:cubicBezTo>
                  <a:pt x="15854" y="50632"/>
                  <a:pt x="16087" y="49698"/>
                  <a:pt x="16344" y="48787"/>
                </a:cubicBezTo>
                <a:cubicBezTo>
                  <a:pt x="16858" y="46779"/>
                  <a:pt x="17371" y="44795"/>
                  <a:pt x="17862" y="42787"/>
                </a:cubicBezTo>
                <a:cubicBezTo>
                  <a:pt x="18329" y="40966"/>
                  <a:pt x="18936" y="39051"/>
                  <a:pt x="19146" y="37183"/>
                </a:cubicBezTo>
                <a:close/>
                <a:moveTo>
                  <a:pt x="51459" y="46499"/>
                </a:moveTo>
                <a:cubicBezTo>
                  <a:pt x="51833" y="47036"/>
                  <a:pt x="52230" y="47573"/>
                  <a:pt x="52604" y="48110"/>
                </a:cubicBezTo>
                <a:cubicBezTo>
                  <a:pt x="53234" y="49348"/>
                  <a:pt x="53818" y="50562"/>
                  <a:pt x="54378" y="51799"/>
                </a:cubicBezTo>
                <a:cubicBezTo>
                  <a:pt x="54682" y="52476"/>
                  <a:pt x="54985" y="53177"/>
                  <a:pt x="55289" y="53854"/>
                </a:cubicBezTo>
                <a:cubicBezTo>
                  <a:pt x="55312" y="54017"/>
                  <a:pt x="55335" y="54204"/>
                  <a:pt x="55359" y="54368"/>
                </a:cubicBezTo>
                <a:cubicBezTo>
                  <a:pt x="54658" y="54017"/>
                  <a:pt x="53958" y="53667"/>
                  <a:pt x="53281" y="53317"/>
                </a:cubicBezTo>
                <a:lnTo>
                  <a:pt x="53281" y="53317"/>
                </a:lnTo>
                <a:cubicBezTo>
                  <a:pt x="53724" y="53434"/>
                  <a:pt x="54168" y="53550"/>
                  <a:pt x="54635" y="53644"/>
                </a:cubicBezTo>
                <a:cubicBezTo>
                  <a:pt x="54645" y="53646"/>
                  <a:pt x="54655" y="53646"/>
                  <a:pt x="54666" y="53646"/>
                </a:cubicBezTo>
                <a:cubicBezTo>
                  <a:pt x="54791" y="53646"/>
                  <a:pt x="54886" y="53517"/>
                  <a:pt x="54822" y="53387"/>
                </a:cubicBezTo>
                <a:cubicBezTo>
                  <a:pt x="53771" y="51052"/>
                  <a:pt x="52650" y="48764"/>
                  <a:pt x="51459" y="46499"/>
                </a:cubicBezTo>
                <a:close/>
                <a:moveTo>
                  <a:pt x="55896" y="54157"/>
                </a:moveTo>
                <a:cubicBezTo>
                  <a:pt x="56012" y="54368"/>
                  <a:pt x="56129" y="54601"/>
                  <a:pt x="56223" y="54835"/>
                </a:cubicBezTo>
                <a:lnTo>
                  <a:pt x="56129" y="54788"/>
                </a:lnTo>
                <a:cubicBezTo>
                  <a:pt x="56059" y="54554"/>
                  <a:pt x="55966" y="54344"/>
                  <a:pt x="55896" y="54157"/>
                </a:cubicBezTo>
                <a:close/>
                <a:moveTo>
                  <a:pt x="50456" y="52476"/>
                </a:moveTo>
                <a:lnTo>
                  <a:pt x="50782" y="52593"/>
                </a:lnTo>
                <a:cubicBezTo>
                  <a:pt x="52323" y="53317"/>
                  <a:pt x="53864" y="54064"/>
                  <a:pt x="55382" y="54835"/>
                </a:cubicBezTo>
                <a:cubicBezTo>
                  <a:pt x="55382" y="54881"/>
                  <a:pt x="55382" y="54951"/>
                  <a:pt x="55382" y="54975"/>
                </a:cubicBezTo>
                <a:cubicBezTo>
                  <a:pt x="53748" y="54157"/>
                  <a:pt x="52090" y="53317"/>
                  <a:pt x="50456" y="52476"/>
                </a:cubicBezTo>
                <a:close/>
                <a:moveTo>
                  <a:pt x="31217" y="45355"/>
                </a:moveTo>
                <a:lnTo>
                  <a:pt x="31217" y="45355"/>
                </a:lnTo>
                <a:cubicBezTo>
                  <a:pt x="30119" y="46546"/>
                  <a:pt x="29092" y="47807"/>
                  <a:pt x="27948" y="48974"/>
                </a:cubicBezTo>
                <a:cubicBezTo>
                  <a:pt x="26477" y="50468"/>
                  <a:pt x="24936" y="51916"/>
                  <a:pt x="23325" y="53270"/>
                </a:cubicBezTo>
                <a:cubicBezTo>
                  <a:pt x="22344" y="54111"/>
                  <a:pt x="21340" y="54905"/>
                  <a:pt x="20290" y="55675"/>
                </a:cubicBezTo>
                <a:cubicBezTo>
                  <a:pt x="24002" y="52313"/>
                  <a:pt x="27668" y="48904"/>
                  <a:pt x="31217" y="45355"/>
                </a:cubicBezTo>
                <a:close/>
                <a:moveTo>
                  <a:pt x="32267" y="44771"/>
                </a:moveTo>
                <a:cubicBezTo>
                  <a:pt x="35559" y="46056"/>
                  <a:pt x="38852" y="47363"/>
                  <a:pt x="42074" y="48717"/>
                </a:cubicBezTo>
                <a:cubicBezTo>
                  <a:pt x="42891" y="49161"/>
                  <a:pt x="43708" y="49581"/>
                  <a:pt x="44548" y="50001"/>
                </a:cubicBezTo>
                <a:cubicBezTo>
                  <a:pt x="45482" y="50445"/>
                  <a:pt x="46393" y="50889"/>
                  <a:pt x="47350" y="51286"/>
                </a:cubicBezTo>
                <a:cubicBezTo>
                  <a:pt x="50059" y="52640"/>
                  <a:pt x="52767" y="54017"/>
                  <a:pt x="55475" y="55395"/>
                </a:cubicBezTo>
                <a:cubicBezTo>
                  <a:pt x="55499" y="55418"/>
                  <a:pt x="55522" y="55418"/>
                  <a:pt x="55545" y="55418"/>
                </a:cubicBezTo>
                <a:cubicBezTo>
                  <a:pt x="55312" y="56002"/>
                  <a:pt x="55452" y="55932"/>
                  <a:pt x="54962" y="55979"/>
                </a:cubicBezTo>
                <a:cubicBezTo>
                  <a:pt x="54752" y="55955"/>
                  <a:pt x="54541" y="55932"/>
                  <a:pt x="54331" y="55862"/>
                </a:cubicBezTo>
                <a:cubicBezTo>
                  <a:pt x="52767" y="55418"/>
                  <a:pt x="51203" y="54484"/>
                  <a:pt x="49732" y="53807"/>
                </a:cubicBezTo>
                <a:cubicBezTo>
                  <a:pt x="46767" y="52476"/>
                  <a:pt x="43801" y="51099"/>
                  <a:pt x="40859" y="49721"/>
                </a:cubicBezTo>
                <a:cubicBezTo>
                  <a:pt x="37824" y="48297"/>
                  <a:pt x="34836" y="46826"/>
                  <a:pt x="31824" y="45379"/>
                </a:cubicBezTo>
                <a:cubicBezTo>
                  <a:pt x="31964" y="45192"/>
                  <a:pt x="32104" y="44982"/>
                  <a:pt x="32267" y="44771"/>
                </a:cubicBezTo>
                <a:close/>
                <a:moveTo>
                  <a:pt x="32828" y="1974"/>
                </a:moveTo>
                <a:cubicBezTo>
                  <a:pt x="33411" y="2581"/>
                  <a:pt x="33948" y="3235"/>
                  <a:pt x="34415" y="3935"/>
                </a:cubicBezTo>
                <a:cubicBezTo>
                  <a:pt x="35396" y="6154"/>
                  <a:pt x="36400" y="8372"/>
                  <a:pt x="37404" y="10590"/>
                </a:cubicBezTo>
                <a:cubicBezTo>
                  <a:pt x="37497" y="10870"/>
                  <a:pt x="37591" y="11173"/>
                  <a:pt x="37661" y="11454"/>
                </a:cubicBezTo>
                <a:cubicBezTo>
                  <a:pt x="38174" y="13181"/>
                  <a:pt x="38595" y="14932"/>
                  <a:pt x="39085" y="16684"/>
                </a:cubicBezTo>
                <a:cubicBezTo>
                  <a:pt x="39318" y="17524"/>
                  <a:pt x="39552" y="18341"/>
                  <a:pt x="39832" y="19182"/>
                </a:cubicBezTo>
                <a:cubicBezTo>
                  <a:pt x="39949" y="19532"/>
                  <a:pt x="40066" y="19952"/>
                  <a:pt x="40229" y="20349"/>
                </a:cubicBezTo>
                <a:lnTo>
                  <a:pt x="40159" y="20349"/>
                </a:lnTo>
                <a:cubicBezTo>
                  <a:pt x="40066" y="20349"/>
                  <a:pt x="40066" y="20466"/>
                  <a:pt x="40159" y="20489"/>
                </a:cubicBezTo>
                <a:lnTo>
                  <a:pt x="40299" y="20489"/>
                </a:lnTo>
                <a:cubicBezTo>
                  <a:pt x="40520" y="21086"/>
                  <a:pt x="41097" y="21474"/>
                  <a:pt x="41752" y="21474"/>
                </a:cubicBezTo>
                <a:cubicBezTo>
                  <a:pt x="41789" y="21474"/>
                  <a:pt x="41826" y="21472"/>
                  <a:pt x="41863" y="21470"/>
                </a:cubicBezTo>
                <a:cubicBezTo>
                  <a:pt x="41922" y="21528"/>
                  <a:pt x="42004" y="21558"/>
                  <a:pt x="42085" y="21558"/>
                </a:cubicBezTo>
                <a:cubicBezTo>
                  <a:pt x="42167" y="21558"/>
                  <a:pt x="42249" y="21528"/>
                  <a:pt x="42307" y="21470"/>
                </a:cubicBezTo>
                <a:lnTo>
                  <a:pt x="42611" y="21470"/>
                </a:lnTo>
                <a:cubicBezTo>
                  <a:pt x="43848" y="21470"/>
                  <a:pt x="45085" y="21447"/>
                  <a:pt x="46346" y="21447"/>
                </a:cubicBezTo>
                <a:lnTo>
                  <a:pt x="53444" y="21400"/>
                </a:lnTo>
                <a:lnTo>
                  <a:pt x="60542" y="21330"/>
                </a:lnTo>
                <a:cubicBezTo>
                  <a:pt x="60659" y="21318"/>
                  <a:pt x="60781" y="21312"/>
                  <a:pt x="60907" y="21312"/>
                </a:cubicBezTo>
                <a:cubicBezTo>
                  <a:pt x="61032" y="21312"/>
                  <a:pt x="61161" y="21318"/>
                  <a:pt x="61289" y="21330"/>
                </a:cubicBezTo>
                <a:cubicBezTo>
                  <a:pt x="61546" y="21563"/>
                  <a:pt x="61312" y="21867"/>
                  <a:pt x="61172" y="22077"/>
                </a:cubicBezTo>
                <a:cubicBezTo>
                  <a:pt x="60869" y="22521"/>
                  <a:pt x="60472" y="22918"/>
                  <a:pt x="60028" y="23244"/>
                </a:cubicBezTo>
                <a:cubicBezTo>
                  <a:pt x="59094" y="24015"/>
                  <a:pt x="58160" y="24762"/>
                  <a:pt x="57226" y="25509"/>
                </a:cubicBezTo>
                <a:cubicBezTo>
                  <a:pt x="53047" y="28918"/>
                  <a:pt x="48868" y="32304"/>
                  <a:pt x="44712" y="35689"/>
                </a:cubicBezTo>
                <a:cubicBezTo>
                  <a:pt x="44665" y="35689"/>
                  <a:pt x="44665" y="35736"/>
                  <a:pt x="44665" y="35759"/>
                </a:cubicBezTo>
                <a:cubicBezTo>
                  <a:pt x="44572" y="35642"/>
                  <a:pt x="44502" y="35526"/>
                  <a:pt x="44432" y="35409"/>
                </a:cubicBezTo>
                <a:cubicBezTo>
                  <a:pt x="44391" y="35354"/>
                  <a:pt x="44334" y="35331"/>
                  <a:pt x="44277" y="35331"/>
                </a:cubicBezTo>
                <a:cubicBezTo>
                  <a:pt x="44140" y="35331"/>
                  <a:pt x="44006" y="35464"/>
                  <a:pt x="44105" y="35596"/>
                </a:cubicBezTo>
                <a:cubicBezTo>
                  <a:pt x="45879" y="38234"/>
                  <a:pt x="47654" y="40849"/>
                  <a:pt x="49405" y="43487"/>
                </a:cubicBezTo>
                <a:cubicBezTo>
                  <a:pt x="51226" y="46663"/>
                  <a:pt x="52884" y="49908"/>
                  <a:pt x="54401" y="53247"/>
                </a:cubicBezTo>
                <a:cubicBezTo>
                  <a:pt x="53444" y="53037"/>
                  <a:pt x="52510" y="52780"/>
                  <a:pt x="51576" y="52476"/>
                </a:cubicBezTo>
                <a:cubicBezTo>
                  <a:pt x="48237" y="50842"/>
                  <a:pt x="44829" y="49278"/>
                  <a:pt x="41396" y="47853"/>
                </a:cubicBezTo>
                <a:lnTo>
                  <a:pt x="40136" y="47223"/>
                </a:lnTo>
                <a:cubicBezTo>
                  <a:pt x="37451" y="45659"/>
                  <a:pt x="34859" y="43954"/>
                  <a:pt x="32244" y="42273"/>
                </a:cubicBezTo>
                <a:cubicBezTo>
                  <a:pt x="32221" y="42258"/>
                  <a:pt x="32195" y="42250"/>
                  <a:pt x="32169" y="42250"/>
                </a:cubicBezTo>
                <a:cubicBezTo>
                  <a:pt x="32117" y="42250"/>
                  <a:pt x="32065" y="42281"/>
                  <a:pt x="32034" y="42343"/>
                </a:cubicBezTo>
                <a:lnTo>
                  <a:pt x="31567" y="42950"/>
                </a:lnTo>
                <a:lnTo>
                  <a:pt x="31333" y="42834"/>
                </a:lnTo>
                <a:cubicBezTo>
                  <a:pt x="31319" y="42828"/>
                  <a:pt x="31305" y="42825"/>
                  <a:pt x="31292" y="42825"/>
                </a:cubicBezTo>
                <a:cubicBezTo>
                  <a:pt x="31197" y="42825"/>
                  <a:pt x="31138" y="42956"/>
                  <a:pt x="31240" y="42997"/>
                </a:cubicBezTo>
                <a:lnTo>
                  <a:pt x="31450" y="43114"/>
                </a:lnTo>
                <a:cubicBezTo>
                  <a:pt x="31077" y="43581"/>
                  <a:pt x="30703" y="44071"/>
                  <a:pt x="30306" y="44538"/>
                </a:cubicBezTo>
                <a:cubicBezTo>
                  <a:pt x="25800" y="49278"/>
                  <a:pt x="21037" y="53761"/>
                  <a:pt x="16017" y="57963"/>
                </a:cubicBezTo>
                <a:cubicBezTo>
                  <a:pt x="17885" y="51029"/>
                  <a:pt x="19753" y="44094"/>
                  <a:pt x="21621" y="37160"/>
                </a:cubicBezTo>
                <a:cubicBezTo>
                  <a:pt x="21644" y="37090"/>
                  <a:pt x="21621" y="37020"/>
                  <a:pt x="21551" y="36973"/>
                </a:cubicBezTo>
                <a:cubicBezTo>
                  <a:pt x="15480" y="32537"/>
                  <a:pt x="9550" y="27937"/>
                  <a:pt x="3759" y="23128"/>
                </a:cubicBezTo>
                <a:cubicBezTo>
                  <a:pt x="5127" y="23113"/>
                  <a:pt x="6492" y="23105"/>
                  <a:pt x="7857" y="23105"/>
                </a:cubicBezTo>
                <a:cubicBezTo>
                  <a:pt x="10802" y="23105"/>
                  <a:pt x="13742" y="23141"/>
                  <a:pt x="16694" y="23221"/>
                </a:cubicBezTo>
                <a:cubicBezTo>
                  <a:pt x="18235" y="23408"/>
                  <a:pt x="19753" y="23595"/>
                  <a:pt x="21270" y="23735"/>
                </a:cubicBezTo>
                <a:cubicBezTo>
                  <a:pt x="21457" y="23735"/>
                  <a:pt x="21527" y="23455"/>
                  <a:pt x="21387" y="23361"/>
                </a:cubicBezTo>
                <a:lnTo>
                  <a:pt x="21387" y="23361"/>
                </a:lnTo>
                <a:lnTo>
                  <a:pt x="21924" y="23385"/>
                </a:lnTo>
                <a:lnTo>
                  <a:pt x="21924" y="23408"/>
                </a:lnTo>
                <a:lnTo>
                  <a:pt x="21924" y="23501"/>
                </a:lnTo>
                <a:cubicBezTo>
                  <a:pt x="21924" y="23571"/>
                  <a:pt x="21948" y="23665"/>
                  <a:pt x="22018" y="23688"/>
                </a:cubicBezTo>
                <a:cubicBezTo>
                  <a:pt x="22117" y="23748"/>
                  <a:pt x="22207" y="23773"/>
                  <a:pt x="22284" y="23773"/>
                </a:cubicBezTo>
                <a:cubicBezTo>
                  <a:pt x="22478" y="23773"/>
                  <a:pt x="22588" y="23609"/>
                  <a:pt x="22555" y="23408"/>
                </a:cubicBezTo>
                <a:lnTo>
                  <a:pt x="22905" y="23408"/>
                </a:lnTo>
                <a:cubicBezTo>
                  <a:pt x="22975" y="23408"/>
                  <a:pt x="23022" y="23361"/>
                  <a:pt x="23045" y="23291"/>
                </a:cubicBezTo>
                <a:cubicBezTo>
                  <a:pt x="25450" y="17244"/>
                  <a:pt x="28111" y="11267"/>
                  <a:pt x="31030" y="5453"/>
                </a:cubicBezTo>
                <a:lnTo>
                  <a:pt x="31030" y="5453"/>
                </a:lnTo>
                <a:cubicBezTo>
                  <a:pt x="29092" y="10706"/>
                  <a:pt x="27154" y="15960"/>
                  <a:pt x="25240" y="21237"/>
                </a:cubicBezTo>
                <a:cubicBezTo>
                  <a:pt x="25211" y="21307"/>
                  <a:pt x="25269" y="21361"/>
                  <a:pt x="25334" y="21361"/>
                </a:cubicBezTo>
                <a:cubicBezTo>
                  <a:pt x="25377" y="21361"/>
                  <a:pt x="25422" y="21338"/>
                  <a:pt x="25450" y="21283"/>
                </a:cubicBezTo>
                <a:cubicBezTo>
                  <a:pt x="27714" y="15236"/>
                  <a:pt x="29956" y="9189"/>
                  <a:pt x="32221" y="3142"/>
                </a:cubicBezTo>
                <a:cubicBezTo>
                  <a:pt x="32407" y="2745"/>
                  <a:pt x="32618" y="2371"/>
                  <a:pt x="32828" y="1974"/>
                </a:cubicBezTo>
                <a:close/>
                <a:moveTo>
                  <a:pt x="27084" y="48297"/>
                </a:moveTo>
                <a:lnTo>
                  <a:pt x="27084" y="48297"/>
                </a:lnTo>
                <a:cubicBezTo>
                  <a:pt x="25987" y="49511"/>
                  <a:pt x="24866" y="50679"/>
                  <a:pt x="23699" y="51823"/>
                </a:cubicBezTo>
                <a:lnTo>
                  <a:pt x="20126" y="55161"/>
                </a:lnTo>
                <a:cubicBezTo>
                  <a:pt x="18725" y="56399"/>
                  <a:pt x="17278" y="57590"/>
                  <a:pt x="15807" y="58734"/>
                </a:cubicBezTo>
                <a:lnTo>
                  <a:pt x="15807" y="58734"/>
                </a:lnTo>
                <a:lnTo>
                  <a:pt x="15854" y="58594"/>
                </a:lnTo>
                <a:cubicBezTo>
                  <a:pt x="19753" y="55348"/>
                  <a:pt x="23512" y="51916"/>
                  <a:pt x="27084" y="48297"/>
                </a:cubicBezTo>
                <a:close/>
                <a:moveTo>
                  <a:pt x="5440" y="24949"/>
                </a:moveTo>
                <a:cubicBezTo>
                  <a:pt x="7612" y="26723"/>
                  <a:pt x="9807" y="28474"/>
                  <a:pt x="12025" y="30202"/>
                </a:cubicBezTo>
                <a:cubicBezTo>
                  <a:pt x="13472" y="31346"/>
                  <a:pt x="14920" y="32467"/>
                  <a:pt x="16391" y="33564"/>
                </a:cubicBezTo>
                <a:cubicBezTo>
                  <a:pt x="17068" y="34078"/>
                  <a:pt x="17745" y="34592"/>
                  <a:pt x="18445" y="35105"/>
                </a:cubicBezTo>
                <a:cubicBezTo>
                  <a:pt x="19192" y="35642"/>
                  <a:pt x="20126" y="36156"/>
                  <a:pt x="20780" y="36833"/>
                </a:cubicBezTo>
                <a:cubicBezTo>
                  <a:pt x="21270" y="37323"/>
                  <a:pt x="21200" y="37510"/>
                  <a:pt x="21014" y="38164"/>
                </a:cubicBezTo>
                <a:cubicBezTo>
                  <a:pt x="20897" y="38654"/>
                  <a:pt x="20757" y="39121"/>
                  <a:pt x="20640" y="39612"/>
                </a:cubicBezTo>
                <a:lnTo>
                  <a:pt x="19940" y="42133"/>
                </a:lnTo>
                <a:cubicBezTo>
                  <a:pt x="19426" y="44071"/>
                  <a:pt x="18912" y="45986"/>
                  <a:pt x="18399" y="47923"/>
                </a:cubicBezTo>
                <a:cubicBezTo>
                  <a:pt x="17441" y="51379"/>
                  <a:pt x="16507" y="54858"/>
                  <a:pt x="15573" y="58337"/>
                </a:cubicBezTo>
                <a:cubicBezTo>
                  <a:pt x="15363" y="58524"/>
                  <a:pt x="15130" y="58710"/>
                  <a:pt x="14920" y="58874"/>
                </a:cubicBezTo>
                <a:cubicBezTo>
                  <a:pt x="14079" y="57193"/>
                  <a:pt x="14943" y="55161"/>
                  <a:pt x="15433" y="53504"/>
                </a:cubicBezTo>
                <a:cubicBezTo>
                  <a:pt x="15573" y="53060"/>
                  <a:pt x="15690" y="52593"/>
                  <a:pt x="15830" y="52150"/>
                </a:cubicBezTo>
                <a:cubicBezTo>
                  <a:pt x="16181" y="51192"/>
                  <a:pt x="16531" y="50212"/>
                  <a:pt x="16858" y="49231"/>
                </a:cubicBezTo>
                <a:cubicBezTo>
                  <a:pt x="17675" y="46826"/>
                  <a:pt x="18422" y="44421"/>
                  <a:pt x="19099" y="41970"/>
                </a:cubicBezTo>
                <a:cubicBezTo>
                  <a:pt x="19543" y="40662"/>
                  <a:pt x="19986" y="39355"/>
                  <a:pt x="20360" y="38024"/>
                </a:cubicBezTo>
                <a:cubicBezTo>
                  <a:pt x="20477" y="38117"/>
                  <a:pt x="20593" y="38187"/>
                  <a:pt x="20710" y="38257"/>
                </a:cubicBezTo>
                <a:cubicBezTo>
                  <a:pt x="20728" y="38266"/>
                  <a:pt x="20744" y="38270"/>
                  <a:pt x="20759" y="38270"/>
                </a:cubicBezTo>
                <a:cubicBezTo>
                  <a:pt x="20825" y="38270"/>
                  <a:pt x="20860" y="38198"/>
                  <a:pt x="20803" y="38141"/>
                </a:cubicBezTo>
                <a:lnTo>
                  <a:pt x="20430" y="37767"/>
                </a:lnTo>
                <a:cubicBezTo>
                  <a:pt x="20430" y="37720"/>
                  <a:pt x="20453" y="37697"/>
                  <a:pt x="20453" y="37650"/>
                </a:cubicBezTo>
                <a:lnTo>
                  <a:pt x="20617" y="37744"/>
                </a:lnTo>
                <a:cubicBezTo>
                  <a:pt x="20637" y="37756"/>
                  <a:pt x="20656" y="37761"/>
                  <a:pt x="20673" y="37761"/>
                </a:cubicBezTo>
                <a:cubicBezTo>
                  <a:pt x="20759" y="37761"/>
                  <a:pt x="20807" y="37638"/>
                  <a:pt x="20710" y="37580"/>
                </a:cubicBezTo>
                <a:lnTo>
                  <a:pt x="20617" y="37510"/>
                </a:lnTo>
                <a:cubicBezTo>
                  <a:pt x="20617" y="37440"/>
                  <a:pt x="20593" y="37393"/>
                  <a:pt x="20547" y="37370"/>
                </a:cubicBezTo>
                <a:lnTo>
                  <a:pt x="20687" y="36903"/>
                </a:lnTo>
                <a:cubicBezTo>
                  <a:pt x="20730" y="36787"/>
                  <a:pt x="20629" y="36698"/>
                  <a:pt x="20530" y="36698"/>
                </a:cubicBezTo>
                <a:cubicBezTo>
                  <a:pt x="20469" y="36698"/>
                  <a:pt x="20410" y="36730"/>
                  <a:pt x="20383" y="36810"/>
                </a:cubicBezTo>
                <a:cubicBezTo>
                  <a:pt x="20348" y="36740"/>
                  <a:pt x="20284" y="36705"/>
                  <a:pt x="20217" y="36705"/>
                </a:cubicBezTo>
                <a:cubicBezTo>
                  <a:pt x="20150" y="36705"/>
                  <a:pt x="20080" y="36740"/>
                  <a:pt x="20033" y="36810"/>
                </a:cubicBezTo>
                <a:lnTo>
                  <a:pt x="19893" y="36997"/>
                </a:lnTo>
                <a:cubicBezTo>
                  <a:pt x="14733" y="33401"/>
                  <a:pt x="9900" y="29385"/>
                  <a:pt x="5440" y="24949"/>
                </a:cubicBezTo>
                <a:close/>
                <a:moveTo>
                  <a:pt x="14336" y="56282"/>
                </a:moveTo>
                <a:lnTo>
                  <a:pt x="14336" y="56282"/>
                </a:lnTo>
                <a:cubicBezTo>
                  <a:pt x="14149" y="57286"/>
                  <a:pt x="14149" y="58313"/>
                  <a:pt x="14710" y="59271"/>
                </a:cubicBezTo>
                <a:cubicBezTo>
                  <a:pt x="14736" y="59323"/>
                  <a:pt x="14791" y="59354"/>
                  <a:pt x="14852" y="59354"/>
                </a:cubicBezTo>
                <a:cubicBezTo>
                  <a:pt x="14899" y="59354"/>
                  <a:pt x="14949" y="59335"/>
                  <a:pt x="14990" y="59294"/>
                </a:cubicBezTo>
                <a:lnTo>
                  <a:pt x="15410" y="58944"/>
                </a:lnTo>
                <a:lnTo>
                  <a:pt x="15387" y="59084"/>
                </a:lnTo>
                <a:cubicBezTo>
                  <a:pt x="14710" y="59481"/>
                  <a:pt x="14056" y="59878"/>
                  <a:pt x="13402" y="60275"/>
                </a:cubicBezTo>
                <a:cubicBezTo>
                  <a:pt x="13379" y="60041"/>
                  <a:pt x="13379" y="59831"/>
                  <a:pt x="13402" y="59598"/>
                </a:cubicBezTo>
                <a:cubicBezTo>
                  <a:pt x="13706" y="58500"/>
                  <a:pt x="14009" y="57379"/>
                  <a:pt x="14336" y="56282"/>
                </a:cubicBezTo>
                <a:close/>
                <a:moveTo>
                  <a:pt x="15387" y="59528"/>
                </a:moveTo>
                <a:lnTo>
                  <a:pt x="15387" y="59528"/>
                </a:lnTo>
                <a:cubicBezTo>
                  <a:pt x="14780" y="60088"/>
                  <a:pt x="14173" y="60648"/>
                  <a:pt x="13542" y="61185"/>
                </a:cubicBezTo>
                <a:cubicBezTo>
                  <a:pt x="13496" y="61022"/>
                  <a:pt x="13472" y="60858"/>
                  <a:pt x="13449" y="60695"/>
                </a:cubicBezTo>
                <a:cubicBezTo>
                  <a:pt x="14103" y="60321"/>
                  <a:pt x="14733" y="59924"/>
                  <a:pt x="15387" y="59528"/>
                </a:cubicBezTo>
                <a:close/>
                <a:moveTo>
                  <a:pt x="33318" y="0"/>
                </a:moveTo>
                <a:cubicBezTo>
                  <a:pt x="33255" y="0"/>
                  <a:pt x="33194" y="31"/>
                  <a:pt x="33155" y="83"/>
                </a:cubicBezTo>
                <a:cubicBezTo>
                  <a:pt x="33131" y="153"/>
                  <a:pt x="33085" y="200"/>
                  <a:pt x="33061" y="246"/>
                </a:cubicBezTo>
                <a:cubicBezTo>
                  <a:pt x="33038" y="200"/>
                  <a:pt x="33015" y="176"/>
                  <a:pt x="32968" y="130"/>
                </a:cubicBezTo>
                <a:cubicBezTo>
                  <a:pt x="32933" y="71"/>
                  <a:pt x="32874" y="42"/>
                  <a:pt x="32816" y="42"/>
                </a:cubicBezTo>
                <a:cubicBezTo>
                  <a:pt x="32758" y="42"/>
                  <a:pt x="32699" y="71"/>
                  <a:pt x="32664" y="130"/>
                </a:cubicBezTo>
                <a:cubicBezTo>
                  <a:pt x="30540" y="3982"/>
                  <a:pt x="28485" y="7881"/>
                  <a:pt x="26477" y="11804"/>
                </a:cubicBezTo>
                <a:cubicBezTo>
                  <a:pt x="25496" y="13742"/>
                  <a:pt x="24516" y="15680"/>
                  <a:pt x="23559" y="17618"/>
                </a:cubicBezTo>
                <a:cubicBezTo>
                  <a:pt x="22811" y="19135"/>
                  <a:pt x="22018" y="20676"/>
                  <a:pt x="21340" y="22240"/>
                </a:cubicBezTo>
                <a:cubicBezTo>
                  <a:pt x="20033" y="21984"/>
                  <a:pt x="18702" y="21844"/>
                  <a:pt x="17418" y="21703"/>
                </a:cubicBezTo>
                <a:cubicBezTo>
                  <a:pt x="15620" y="21517"/>
                  <a:pt x="13822" y="21423"/>
                  <a:pt x="12025" y="21400"/>
                </a:cubicBezTo>
                <a:cubicBezTo>
                  <a:pt x="8943" y="21400"/>
                  <a:pt x="5861" y="21657"/>
                  <a:pt x="2825" y="22194"/>
                </a:cubicBezTo>
                <a:cubicBezTo>
                  <a:pt x="1938" y="22311"/>
                  <a:pt x="1074" y="22474"/>
                  <a:pt x="210" y="22684"/>
                </a:cubicBezTo>
                <a:cubicBezTo>
                  <a:pt x="47" y="22731"/>
                  <a:pt x="0" y="22918"/>
                  <a:pt x="117" y="23034"/>
                </a:cubicBezTo>
                <a:cubicBezTo>
                  <a:pt x="5487" y="28381"/>
                  <a:pt x="11628" y="32934"/>
                  <a:pt x="18305" y="36506"/>
                </a:cubicBezTo>
                <a:cubicBezTo>
                  <a:pt x="18562" y="36716"/>
                  <a:pt x="18796" y="36903"/>
                  <a:pt x="19052" y="37090"/>
                </a:cubicBezTo>
                <a:cubicBezTo>
                  <a:pt x="18352" y="38958"/>
                  <a:pt x="18002" y="40989"/>
                  <a:pt x="17488" y="42904"/>
                </a:cubicBezTo>
                <a:cubicBezTo>
                  <a:pt x="16974" y="44888"/>
                  <a:pt x="16461" y="46896"/>
                  <a:pt x="15947" y="48881"/>
                </a:cubicBezTo>
                <a:cubicBezTo>
                  <a:pt x="15363" y="51099"/>
                  <a:pt x="14756" y="53317"/>
                  <a:pt x="14126" y="55512"/>
                </a:cubicBezTo>
                <a:cubicBezTo>
                  <a:pt x="14079" y="55675"/>
                  <a:pt x="14009" y="55839"/>
                  <a:pt x="13939" y="56002"/>
                </a:cubicBezTo>
                <a:cubicBezTo>
                  <a:pt x="13472" y="57193"/>
                  <a:pt x="13029" y="58430"/>
                  <a:pt x="12958" y="59668"/>
                </a:cubicBezTo>
                <a:cubicBezTo>
                  <a:pt x="12865" y="60041"/>
                  <a:pt x="12748" y="60415"/>
                  <a:pt x="12655" y="60788"/>
                </a:cubicBezTo>
                <a:cubicBezTo>
                  <a:pt x="12619" y="60915"/>
                  <a:pt x="12724" y="61028"/>
                  <a:pt x="12849" y="61028"/>
                </a:cubicBezTo>
                <a:cubicBezTo>
                  <a:pt x="12885" y="61028"/>
                  <a:pt x="12922" y="61019"/>
                  <a:pt x="12958" y="60998"/>
                </a:cubicBezTo>
                <a:lnTo>
                  <a:pt x="13075" y="60928"/>
                </a:lnTo>
                <a:cubicBezTo>
                  <a:pt x="13122" y="61162"/>
                  <a:pt x="13169" y="61395"/>
                  <a:pt x="13262" y="61629"/>
                </a:cubicBezTo>
                <a:cubicBezTo>
                  <a:pt x="13292" y="61720"/>
                  <a:pt x="13382" y="61781"/>
                  <a:pt x="13473" y="61781"/>
                </a:cubicBezTo>
                <a:cubicBezTo>
                  <a:pt x="13522" y="61781"/>
                  <a:pt x="13571" y="61763"/>
                  <a:pt x="13612" y="61722"/>
                </a:cubicBezTo>
                <a:cubicBezTo>
                  <a:pt x="14966" y="60485"/>
                  <a:pt x="16344" y="59271"/>
                  <a:pt x="17722" y="58057"/>
                </a:cubicBezTo>
                <a:cubicBezTo>
                  <a:pt x="19706" y="56702"/>
                  <a:pt x="21644" y="55231"/>
                  <a:pt x="23488" y="53690"/>
                </a:cubicBezTo>
                <a:cubicBezTo>
                  <a:pt x="25146" y="52290"/>
                  <a:pt x="26734" y="50819"/>
                  <a:pt x="28251" y="49278"/>
                </a:cubicBezTo>
                <a:cubicBezTo>
                  <a:pt x="29466" y="48110"/>
                  <a:pt x="30586" y="46873"/>
                  <a:pt x="31660" y="45589"/>
                </a:cubicBezTo>
                <a:cubicBezTo>
                  <a:pt x="38034" y="48904"/>
                  <a:pt x="44548" y="51916"/>
                  <a:pt x="51063" y="54858"/>
                </a:cubicBezTo>
                <a:cubicBezTo>
                  <a:pt x="51540" y="55081"/>
                  <a:pt x="53870" y="56344"/>
                  <a:pt x="55240" y="56344"/>
                </a:cubicBezTo>
                <a:cubicBezTo>
                  <a:pt x="55882" y="56344"/>
                  <a:pt x="56313" y="56067"/>
                  <a:pt x="56246" y="55278"/>
                </a:cubicBezTo>
                <a:lnTo>
                  <a:pt x="56246" y="55278"/>
                </a:lnTo>
                <a:lnTo>
                  <a:pt x="56573" y="55465"/>
                </a:lnTo>
                <a:cubicBezTo>
                  <a:pt x="56607" y="55482"/>
                  <a:pt x="56641" y="55490"/>
                  <a:pt x="56674" y="55490"/>
                </a:cubicBezTo>
                <a:cubicBezTo>
                  <a:pt x="56819" y="55490"/>
                  <a:pt x="56929" y="55337"/>
                  <a:pt x="56853" y="55185"/>
                </a:cubicBezTo>
                <a:cubicBezTo>
                  <a:pt x="53794" y="48881"/>
                  <a:pt x="50456" y="42553"/>
                  <a:pt x="46580" y="36693"/>
                </a:cubicBezTo>
                <a:cubicBezTo>
                  <a:pt x="47023" y="36273"/>
                  <a:pt x="47490" y="35852"/>
                  <a:pt x="47934" y="35432"/>
                </a:cubicBezTo>
                <a:cubicBezTo>
                  <a:pt x="50712" y="33448"/>
                  <a:pt x="53374" y="31253"/>
                  <a:pt x="56082" y="29175"/>
                </a:cubicBezTo>
                <a:cubicBezTo>
                  <a:pt x="59164" y="26817"/>
                  <a:pt x="62246" y="24435"/>
                  <a:pt x="65328" y="22054"/>
                </a:cubicBezTo>
                <a:cubicBezTo>
                  <a:pt x="65422" y="22007"/>
                  <a:pt x="65445" y="21890"/>
                  <a:pt x="65422" y="21797"/>
                </a:cubicBezTo>
                <a:cubicBezTo>
                  <a:pt x="65305" y="21353"/>
                  <a:pt x="64955" y="21003"/>
                  <a:pt x="64511" y="20886"/>
                </a:cubicBezTo>
                <a:cubicBezTo>
                  <a:pt x="63577" y="20536"/>
                  <a:pt x="62456" y="20466"/>
                  <a:pt x="61476" y="20326"/>
                </a:cubicBezTo>
                <a:cubicBezTo>
                  <a:pt x="59398" y="19999"/>
                  <a:pt x="57297" y="19719"/>
                  <a:pt x="55172" y="19555"/>
                </a:cubicBezTo>
                <a:cubicBezTo>
                  <a:pt x="52567" y="19316"/>
                  <a:pt x="49954" y="19204"/>
                  <a:pt x="47342" y="19204"/>
                </a:cubicBezTo>
                <a:cubicBezTo>
                  <a:pt x="45623" y="19204"/>
                  <a:pt x="43905" y="19253"/>
                  <a:pt x="42190" y="19345"/>
                </a:cubicBezTo>
                <a:cubicBezTo>
                  <a:pt x="41140" y="12341"/>
                  <a:pt x="37801" y="5523"/>
                  <a:pt x="33458" y="60"/>
                </a:cubicBezTo>
                <a:cubicBezTo>
                  <a:pt x="33417" y="19"/>
                  <a:pt x="33367" y="0"/>
                  <a:pt x="3331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2"/>
          <p:cNvGrpSpPr/>
          <p:nvPr/>
        </p:nvGrpSpPr>
        <p:grpSpPr>
          <a:xfrm flipH="1">
            <a:off x="1174604" y="542569"/>
            <a:ext cx="446283" cy="535571"/>
            <a:chOff x="2279900" y="1356008"/>
            <a:chExt cx="355973" cy="427192"/>
          </a:xfrm>
        </p:grpSpPr>
        <p:sp>
          <p:nvSpPr>
            <p:cNvPr id="709" name="Google Shape;709;p32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ADADAD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0" name="Google Shape;710;p32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711" name="Google Shape;711;p32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99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32"/>
          <p:cNvSpPr/>
          <p:nvPr/>
        </p:nvSpPr>
        <p:spPr>
          <a:xfrm>
            <a:off x="3495725" y="2809551"/>
            <a:ext cx="2276866" cy="106198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 Multiplication Table for Hex Math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736110"/>
              </p:ext>
            </p:extLst>
          </p:nvPr>
        </p:nvGraphicFramePr>
        <p:xfrm>
          <a:off x="1760220" y="1306195"/>
          <a:ext cx="5786334" cy="31089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{7A18D28E-21B2-4CDA-8CFF-4755CA59463A}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03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48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559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3F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677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Suppose I wanted to multiply x by 15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 would do this</a:t>
            </a:r>
          </a:p>
          <a:p>
            <a:pPr marL="688975" lvl="1" indent="0" algn="l" defTabSz="365760">
              <a:buNone/>
            </a:pPr>
            <a:r>
              <a:rPr lang="en-US" sz="2400" dirty="0" err="1"/>
              <a:t>movw</a:t>
            </a:r>
            <a:r>
              <a:rPr lang="en-US" sz="2400" dirty="0"/>
              <a:t>     $15, %</a:t>
            </a:r>
            <a:r>
              <a:rPr lang="en-US" sz="2400" dirty="0" err="1"/>
              <a:t>bx</a:t>
            </a:r>
            <a:endParaRPr lang="en-US" sz="2400" dirty="0"/>
          </a:p>
          <a:p>
            <a:pPr marL="688975" lvl="1" indent="0" algn="l" defTabSz="365760">
              <a:buNone/>
            </a:pPr>
            <a:r>
              <a:rPr lang="en-US" sz="2400" dirty="0" err="1"/>
              <a:t>movw</a:t>
            </a:r>
            <a:r>
              <a:rPr lang="en-US" sz="2400" dirty="0"/>
              <a:t>     x, %ax</a:t>
            </a:r>
          </a:p>
          <a:p>
            <a:pPr marL="688975" lvl="1" indent="0" algn="l" defTabSz="365760">
              <a:buNone/>
            </a:pPr>
            <a:r>
              <a:rPr lang="en-US" sz="2400" dirty="0" err="1"/>
              <a:t>imulw</a:t>
            </a:r>
            <a:r>
              <a:rPr lang="en-US" sz="2400" dirty="0"/>
              <a:t>     %</a:t>
            </a:r>
            <a:r>
              <a:rPr lang="en-US" sz="2400" dirty="0" err="1"/>
              <a:t>bx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After this, </a:t>
            </a:r>
            <a:r>
              <a:rPr lang="en-US" sz="2400" dirty="0" err="1"/>
              <a:t>dx:ax</a:t>
            </a:r>
            <a:r>
              <a:rPr lang="en-US" sz="2400" dirty="0"/>
              <a:t> contains 15*x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2023487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What if we convert -1 to two’s complement?</a:t>
            </a:r>
            <a:endParaRPr lang="en-US" sz="22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We use 8 bits (total), with one sign bit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copy that into a 16 bit word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Oops.  It’s not -1 anymore, it’s +255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have to extend the sign: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We fill the left byte with 1s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Extending the sign means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When copying data to a larger space, the extra bits to the left get filled with the sign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Signed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22012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something to watch for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 err="1"/>
              <a:t>imul</a:t>
            </a:r>
            <a:r>
              <a:rPr lang="en-US" sz="2400" dirty="0"/>
              <a:t> does it correctly, but you may have to  check dx for sign information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Remember, the result is in the full </a:t>
            </a:r>
            <a:r>
              <a:rPr lang="en-US" sz="2400" dirty="0" err="1"/>
              <a:t>dx:ax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is also the instruction MUL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MUL is unsigned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Otherwise, MUL is like IMUL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 err="1"/>
              <a:t>imul</a:t>
            </a:r>
            <a:r>
              <a:rPr lang="en-US" dirty="0"/>
              <a:t> Is Signed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2605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It’s very similar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combination </a:t>
            </a:r>
            <a:r>
              <a:rPr lang="en-US" sz="2400" dirty="0" err="1"/>
              <a:t>edx:eax</a:t>
            </a:r>
            <a:r>
              <a:rPr lang="en-US" sz="2400" dirty="0"/>
              <a:t> gets the result of </a:t>
            </a:r>
            <a:r>
              <a:rPr lang="en-US" sz="2400" dirty="0" err="1"/>
              <a:t>eax</a:t>
            </a:r>
            <a:r>
              <a:rPr lang="en-US" sz="2400" dirty="0"/>
              <a:t> times the operand of the IMUL instruction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How about 32 Bit Multiplication?</a:t>
            </a:r>
          </a:p>
        </p:txBody>
      </p:sp>
    </p:spTree>
    <p:extLst>
      <p:ext uri="{BB962C8B-B14F-4D97-AF65-F5344CB8AC3E}">
        <p14:creationId xmlns:p14="http://schemas.microsoft.com/office/powerpoint/2010/main" val="4115072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Some assemblers support having two operands in multiplication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Many don’t support this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are some details to watch for, or else it doesn’t work as expected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Don’t use it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 will take off points if you do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 Final Word</a:t>
            </a:r>
          </a:p>
        </p:txBody>
      </p:sp>
    </p:spTree>
    <p:extLst>
      <p:ext uri="{BB962C8B-B14F-4D97-AF65-F5344CB8AC3E}">
        <p14:creationId xmlns:p14="http://schemas.microsoft.com/office/powerpoint/2010/main" val="480685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Division</a:t>
            </a:r>
            <a:endParaRPr sz="40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182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will focus on integer division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Now we have the opposite problem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100 (a three-digit number) divided by 25 (a two-digit number) = 4 (a one-digit number)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quotient may have fewer digits than the original number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It’s called the dividend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It’s 100 in our case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Division vs.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204224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20 / 7 = 2 with a remainder of 6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 would be nice if we could get the quotient (which is 2) AND the remainder (which is 6)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guessed it—we can!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put 20 into </a:t>
            </a:r>
            <a:r>
              <a:rPr lang="en-US" sz="2400" dirty="0" err="1"/>
              <a:t>dx:ax</a:t>
            </a:r>
            <a:r>
              <a:rPr lang="en-US" sz="2400" dirty="0"/>
              <a:t>    (Be careful here!)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put 7 into </a:t>
            </a:r>
            <a:r>
              <a:rPr lang="en-US" sz="2400" dirty="0" err="1"/>
              <a:t>bx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execute:  IDIVW   %</a:t>
            </a:r>
            <a:r>
              <a:rPr lang="en-US" sz="2400" dirty="0" err="1"/>
              <a:t>bx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quotient is in ax; the remainder is in dx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There’s More!</a:t>
            </a:r>
          </a:p>
        </p:txBody>
      </p:sp>
    </p:spTree>
    <p:extLst>
      <p:ext uri="{BB962C8B-B14F-4D97-AF65-F5344CB8AC3E}">
        <p14:creationId xmlns:p14="http://schemas.microsoft.com/office/powerpoint/2010/main" val="2912351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start with a number in </a:t>
            </a:r>
            <a:r>
              <a:rPr lang="en-US" sz="2400" dirty="0" err="1"/>
              <a:t>dx:ax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divide by the operand of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IDIV operand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quotient goes into ax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remainder goes into dx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try that with an example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Division Itself</a:t>
            </a:r>
          </a:p>
        </p:txBody>
      </p:sp>
    </p:spTree>
    <p:extLst>
      <p:ext uri="{BB962C8B-B14F-4D97-AF65-F5344CB8AC3E}">
        <p14:creationId xmlns:p14="http://schemas.microsoft.com/office/powerpoint/2010/main" val="14115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 rot="-262775">
            <a:off x="948891" y="428850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Section 1</a:t>
            </a:r>
            <a:endParaRPr sz="3200" dirty="0"/>
          </a:p>
        </p:txBody>
      </p:sp>
      <p:sp>
        <p:nvSpPr>
          <p:cNvPr id="729" name="Google Shape;729;p34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484" y="1903079"/>
            <a:ext cx="2875700" cy="151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dirty="0"/>
              <a:t>Multiplication and Division</a:t>
            </a:r>
            <a:endParaRPr sz="2400" b="1" dirty="0"/>
          </a:p>
        </p:txBody>
      </p:sp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1031634">
            <a:off x="927641" y="291368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49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Suppose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dx contains 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ax contains 30</a:t>
            </a:r>
            <a:r>
              <a:rPr lang="en-US" sz="2400" baseline="-25000" dirty="0"/>
              <a:t>10</a:t>
            </a:r>
            <a:r>
              <a:rPr lang="en-US" sz="2400" dirty="0"/>
              <a:t>, which is 1E</a:t>
            </a:r>
            <a:r>
              <a:rPr lang="en-US" sz="2400" baseline="-25000" dirty="0"/>
              <a:t>16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x is a word variable that contains 4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execute </a:t>
            </a:r>
            <a:r>
              <a:rPr lang="en-US" sz="2400" dirty="0" err="1"/>
              <a:t>idivw</a:t>
            </a:r>
            <a:r>
              <a:rPr lang="en-US" sz="2400" dirty="0"/>
              <a:t> 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dx contains 2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ax contains 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An Example for Division</a:t>
            </a:r>
          </a:p>
        </p:txBody>
      </p:sp>
    </p:spTree>
    <p:extLst>
      <p:ext uri="{BB962C8B-B14F-4D97-AF65-F5344CB8AC3E}">
        <p14:creationId xmlns:p14="http://schemas.microsoft.com/office/powerpoint/2010/main" val="516512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Like </a:t>
            </a:r>
            <a:r>
              <a:rPr lang="en-US" sz="2400" dirty="0" err="1"/>
              <a:t>imul</a:t>
            </a:r>
            <a:r>
              <a:rPr lang="en-US" sz="2400" dirty="0"/>
              <a:t>, this is signed division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could be a problem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If you are only dividing by what’s in ax, you need to sign extend it into dx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book does this by putting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-1 into dx if the number in ax is negative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-1 is all 1s in bits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0 into dx if the number in ax is positive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Signs!</a:t>
            </a:r>
          </a:p>
        </p:txBody>
      </p:sp>
    </p:spTree>
    <p:extLst>
      <p:ext uri="{BB962C8B-B14F-4D97-AF65-F5344CB8AC3E}">
        <p14:creationId xmlns:p14="http://schemas.microsoft.com/office/powerpoint/2010/main" val="3639255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Just like multiplication, </a:t>
            </a:r>
            <a:r>
              <a:rPr lang="en-US" sz="2400" dirty="0" err="1"/>
              <a:t>idiv</a:t>
            </a:r>
            <a:r>
              <a:rPr lang="en-US" sz="2400" dirty="0"/>
              <a:t> is signed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Use div for unsigned division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Signed Division</a:t>
            </a:r>
          </a:p>
        </p:txBody>
      </p:sp>
    </p:spTree>
    <p:extLst>
      <p:ext uri="{BB962C8B-B14F-4D97-AF65-F5344CB8AC3E}">
        <p14:creationId xmlns:p14="http://schemas.microsoft.com/office/powerpoint/2010/main" val="2105039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Some assemblers support having two operands in division, just </a:t>
            </a:r>
            <a:r>
              <a:rPr lang="en-US" sz="2400"/>
              <a:t>like in multiplication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Many don’t support this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are some details to watch for, or else it doesn’t work as expected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Don’t use it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 will take off points if you do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 Final Word</a:t>
            </a:r>
          </a:p>
        </p:txBody>
      </p:sp>
    </p:spTree>
    <p:extLst>
      <p:ext uri="{BB962C8B-B14F-4D97-AF65-F5344CB8AC3E}">
        <p14:creationId xmlns:p14="http://schemas.microsoft.com/office/powerpoint/2010/main" val="600319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 rot="-262775">
            <a:off x="948891" y="428850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Section 2</a:t>
            </a:r>
            <a:endParaRPr sz="3200" dirty="0"/>
          </a:p>
        </p:txBody>
      </p:sp>
      <p:sp>
        <p:nvSpPr>
          <p:cNvPr id="729" name="Google Shape;729;p34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484" y="1903079"/>
            <a:ext cx="2875700" cy="151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dirty="0"/>
              <a:t>Carry and Overflow</a:t>
            </a:r>
            <a:endParaRPr sz="2400" b="1" dirty="0"/>
          </a:p>
        </p:txBody>
      </p:sp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1031634">
            <a:off x="927641" y="291368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162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Signed Math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2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Remember, Intel hardware uses twos complement to store negative numbers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causes two issues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 will illustrate them with 5 bits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One bit is the sign bit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other four bits are data bits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Signed Math</a:t>
            </a:r>
          </a:p>
        </p:txBody>
      </p:sp>
    </p:spTree>
    <p:extLst>
      <p:ext uri="{BB962C8B-B14F-4D97-AF65-F5344CB8AC3E}">
        <p14:creationId xmlns:p14="http://schemas.microsoft.com/office/powerpoint/2010/main" val="1367782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happens when you add two positive number and get a negative answer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For example, let’s add 12</a:t>
            </a:r>
            <a:r>
              <a:rPr lang="en-US" sz="2400" baseline="-25000" dirty="0"/>
              <a:t>10</a:t>
            </a:r>
            <a:r>
              <a:rPr lang="en-US" sz="2400" dirty="0"/>
              <a:t> and 12</a:t>
            </a:r>
            <a:r>
              <a:rPr lang="en-US" sz="2400" baseline="-25000" dirty="0"/>
              <a:t>10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Wait!  Run that by me again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Issue 1:  Overflow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666" y="2431686"/>
            <a:ext cx="2490556" cy="16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18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hardware doesn’t know it’s in the two’s complement world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 just adds bits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were wearing our glasses the day we programmed this and knew 12 was +12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also knew that if you add two positive numbers, you can’t get a negative number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an example of overflow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What Happened</a:t>
            </a:r>
          </a:p>
        </p:txBody>
      </p:sp>
    </p:spTree>
    <p:extLst>
      <p:ext uri="{BB962C8B-B14F-4D97-AF65-F5344CB8AC3E}">
        <p14:creationId xmlns:p14="http://schemas.microsoft.com/office/powerpoint/2010/main" val="1512292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is a similar situation for negative numbers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If you add two negative numbers and the result is positive, the overflow flag is 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sz="2800" dirty="0"/>
              <a:t>What about Adding Negative Numbers?</a:t>
            </a:r>
          </a:p>
        </p:txBody>
      </p:sp>
    </p:spTree>
    <p:extLst>
      <p:ext uri="{BB962C8B-B14F-4D97-AF65-F5344CB8AC3E}">
        <p14:creationId xmlns:p14="http://schemas.microsoft.com/office/powerpoint/2010/main" val="178263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Multiplication</a:t>
            </a:r>
            <a:endParaRPr sz="36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1960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 me try again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add 15 and 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time I will assume the numbers are unsigned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So, let’s assume we have 4 data bits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Issue 2: </a:t>
            </a:r>
          </a:p>
        </p:txBody>
      </p:sp>
    </p:spTree>
    <p:extLst>
      <p:ext uri="{BB962C8B-B14F-4D97-AF65-F5344CB8AC3E}">
        <p14:creationId xmlns:p14="http://schemas.microsoft.com/office/powerpoint/2010/main" val="2495901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74675" defTabSz="36576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4675" defTabSz="36576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4675" defTabSz="36576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4675" defTabSz="36576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4675" defTabSz="36576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4675" defTabSz="36576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574675" defTabSz="36576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31775" indent="0" defTabSz="365760">
              <a:buNone/>
            </a:pPr>
            <a:r>
              <a:rPr lang="en-US" sz="2400" dirty="0"/>
              <a:t>What?  15 + 1 = 0?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19" y="1092282"/>
            <a:ext cx="2189430" cy="22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78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carry bit is set every time there is a carry out of the leftmost bit position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Carry Bit</a:t>
            </a:r>
          </a:p>
        </p:txBody>
      </p:sp>
    </p:spTree>
    <p:extLst>
      <p:ext uri="{BB962C8B-B14F-4D97-AF65-F5344CB8AC3E}">
        <p14:creationId xmlns:p14="http://schemas.microsoft.com/office/powerpoint/2010/main" val="63842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If you are doing signed arithmetic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Check the overflow flag for erro</a:t>
            </a:r>
            <a:r>
              <a:rPr lang="en-US" sz="2400" dirty="0"/>
              <a:t>rs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Ignore the carry flag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If you are doing unsigned arithmetic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Check the carry flag for errors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Ignore the overflow flag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Moral of the Story</a:t>
            </a:r>
          </a:p>
        </p:txBody>
      </p:sp>
    </p:spTree>
    <p:extLst>
      <p:ext uri="{BB962C8B-B14F-4D97-AF65-F5344CB8AC3E}">
        <p14:creationId xmlns:p14="http://schemas.microsoft.com/office/powerpoint/2010/main" val="4162539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 rot="-262775">
            <a:off x="948891" y="428850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Section 3</a:t>
            </a:r>
            <a:endParaRPr sz="3200" dirty="0"/>
          </a:p>
        </p:txBody>
      </p:sp>
      <p:sp>
        <p:nvSpPr>
          <p:cNvPr id="729" name="Google Shape;729;p34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484" y="1903079"/>
            <a:ext cx="2875700" cy="151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dirty="0"/>
              <a:t>Logical Operations</a:t>
            </a:r>
            <a:endParaRPr sz="2400" b="1" dirty="0"/>
          </a:p>
        </p:txBody>
      </p:sp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1031634">
            <a:off x="927641" y="291368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215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The AND instruction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7319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AND means the same as &amp; in C++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&amp; is similar to &amp;&amp;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&amp;&amp; checks for a condition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&amp; is an operator, like + or –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If you are used to &amp;&amp;, you know its rules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&amp;&amp; is true only when the expressions on both sides are true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AND Logic</a:t>
            </a:r>
          </a:p>
        </p:txBody>
      </p:sp>
    </p:spTree>
    <p:extLst>
      <p:ext uri="{BB962C8B-B14F-4D97-AF65-F5344CB8AC3E}">
        <p14:creationId xmlns:p14="http://schemas.microsoft.com/office/powerpoint/2010/main" val="3951189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1 means true and 0 means false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 interpreting this in terms of &amp;&amp;</a:t>
            </a:r>
          </a:p>
          <a:p>
            <a:pPr marL="688975" lvl="1" indent="0" algn="l" defTabSz="365760">
              <a:buNone/>
            </a:pPr>
            <a:r>
              <a:rPr lang="en-US" sz="2400" dirty="0"/>
              <a:t>0 AND 0 = 0</a:t>
            </a:r>
          </a:p>
          <a:p>
            <a:pPr marL="688975" lvl="1" indent="0" algn="l" defTabSz="365760">
              <a:buNone/>
            </a:pPr>
            <a:r>
              <a:rPr lang="en-US" sz="2400" dirty="0"/>
              <a:t>0 AND 1 = 0</a:t>
            </a:r>
          </a:p>
          <a:p>
            <a:pPr marL="688975" lvl="1" indent="0" algn="l" defTabSz="365760">
              <a:buNone/>
            </a:pPr>
            <a:r>
              <a:rPr lang="en-US" sz="2400" dirty="0"/>
              <a:t>1 AND 0 = 0</a:t>
            </a:r>
          </a:p>
          <a:p>
            <a:pPr marL="688975" lvl="1" indent="0" algn="l" defTabSz="365760">
              <a:buNone/>
            </a:pPr>
            <a:r>
              <a:rPr lang="en-US" sz="2400" dirty="0"/>
              <a:t>1 AND 1 =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Interpreting This in Bits</a:t>
            </a:r>
          </a:p>
        </p:txBody>
      </p:sp>
    </p:spTree>
    <p:extLst>
      <p:ext uri="{BB962C8B-B14F-4D97-AF65-F5344CB8AC3E}">
        <p14:creationId xmlns:p14="http://schemas.microsoft.com/office/powerpoint/2010/main" val="892489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can extend this idea to many bits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use a 4-bit example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try to do this example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Doing This for Bits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295" y="2539387"/>
            <a:ext cx="3136411" cy="148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89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code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int x = 0b0001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int y = 0b0011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int z = x &amp; y.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z will have the value 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use 0x--- and 0b--- in assembler to create constants in those other bases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Back to C++:  ANDing Numbers</a:t>
            </a:r>
          </a:p>
        </p:txBody>
      </p:sp>
    </p:spTree>
    <p:extLst>
      <p:ext uri="{BB962C8B-B14F-4D97-AF65-F5344CB8AC3E}">
        <p14:creationId xmlns:p14="http://schemas.microsoft.com/office/powerpoint/2010/main" val="298710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If you multiply two numbers, you are likely to get an answer with more digits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For example, 9x6 = 54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9 has one digit, 6 has one digit, but the result has two digits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have the same problem on a computer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presents a problem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06860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key items to notice for AND is this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0 AND 0 = 0                 0 AND 1 = 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1 AND 0 = 0                 1 AND 1 = 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Notice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ANYTHING AND 0 = 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ANYTHING AND 1 = itself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means that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 err="1"/>
              <a:t>ANDing</a:t>
            </a:r>
            <a:r>
              <a:rPr lang="en-US" sz="2200" dirty="0"/>
              <a:t> against 0 changes bits to 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 err="1"/>
              <a:t>ANDing</a:t>
            </a:r>
            <a:r>
              <a:rPr lang="en-US" sz="2200" dirty="0"/>
              <a:t> against 1 keeps bits the same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Takeaway for AND</a:t>
            </a:r>
          </a:p>
        </p:txBody>
      </p:sp>
    </p:spTree>
    <p:extLst>
      <p:ext uri="{BB962C8B-B14F-4D97-AF65-F5344CB8AC3E}">
        <p14:creationId xmlns:p14="http://schemas.microsoft.com/office/powerpoint/2010/main" val="2300756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makes it easy to clear specific bits in storage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Clearing a bit means setting it to 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You can clear bits in a byte, word, …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To do this, you create a mask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You AND the mask against the data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 keeps the bits you want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 sets the other bits to 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mask has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 1s for bits you don’t want to change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0s for bits you want to set to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Clearing Bits</a:t>
            </a:r>
          </a:p>
        </p:txBody>
      </p:sp>
    </p:spTree>
    <p:extLst>
      <p:ext uri="{BB962C8B-B14F-4D97-AF65-F5344CB8AC3E}">
        <p14:creationId xmlns:p14="http://schemas.microsoft.com/office/powerpoint/2010/main" val="93206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find a mask to clear bits 2, 3 and 5 in an 8-bit byte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Since we have to clear bits, we need an AND instruction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mask is the 8-bit byte that we AND against the data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For the AND instruction, we code the mask in binary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Hex is OK too, but binary is better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3563430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Here is a picture of the bits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mask is (in binary) 11010011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Suppose  the data is in the byte 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instructions are 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000" dirty="0" err="1"/>
              <a:t>moveb</a:t>
            </a:r>
            <a:r>
              <a:rPr lang="en-US" sz="2000" dirty="0"/>
              <a:t>  $0b11010011, %al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000" dirty="0" err="1"/>
              <a:t>andb</a:t>
            </a:r>
            <a:r>
              <a:rPr lang="en-US" sz="2000" dirty="0"/>
              <a:t>  x, %al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ax register now contains the result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Instruction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911" y="1366350"/>
            <a:ext cx="26479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79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The OR instruction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2454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OR matches | in C++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| is like ||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| is an operator, || is for comparisons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bit rules for OR are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0 OR 0 = 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0 OR 1 = 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1 OR 0 = 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1 OR 1 =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Doing the Same for OR</a:t>
            </a:r>
          </a:p>
        </p:txBody>
      </p:sp>
    </p:spTree>
    <p:extLst>
      <p:ext uri="{BB962C8B-B14F-4D97-AF65-F5344CB8AC3E}">
        <p14:creationId xmlns:p14="http://schemas.microsoft.com/office/powerpoint/2010/main" val="1247984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try a problem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524" y="1979592"/>
            <a:ext cx="2730103" cy="157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358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key items to notice for OR are this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0 OR 1 = 1              0 OR 0 = 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1 OR 1 = 1              1 OR 0 = 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Notice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ANYTHING OR 1 = 1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ANYTHING OR 0 = itself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means that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 err="1"/>
              <a:t>ORing</a:t>
            </a:r>
            <a:r>
              <a:rPr lang="en-US" sz="2200" dirty="0"/>
              <a:t> against 1 changes bits to 1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 err="1"/>
              <a:t>ORing</a:t>
            </a:r>
            <a:r>
              <a:rPr lang="en-US" sz="2200" dirty="0"/>
              <a:t> against 1 changes bits to 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call this setting bits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Takeaway for OR</a:t>
            </a:r>
          </a:p>
        </p:txBody>
      </p:sp>
    </p:spTree>
    <p:extLst>
      <p:ext uri="{BB962C8B-B14F-4D97-AF65-F5344CB8AC3E}">
        <p14:creationId xmlns:p14="http://schemas.microsoft.com/office/powerpoint/2010/main" val="28338166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find a mask to set bits 2, 4 and 7 in an 8-bit byte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Setting a </a:t>
            </a:r>
            <a:r>
              <a:rPr lang="en-US" sz="2200"/>
              <a:t>bit means </a:t>
            </a:r>
            <a:r>
              <a:rPr lang="en-US" sz="2200" dirty="0"/>
              <a:t>changing it to 1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Since we have to set bits, we need an OR instruction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mask is the 8-bit byte that we OR the data against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Like the AND instruction, we code the mask in binary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Again, hex is OK too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Setting Bits-An Example</a:t>
            </a:r>
          </a:p>
        </p:txBody>
      </p:sp>
    </p:spTree>
    <p:extLst>
      <p:ext uri="{BB962C8B-B14F-4D97-AF65-F5344CB8AC3E}">
        <p14:creationId xmlns:p14="http://schemas.microsoft.com/office/powerpoint/2010/main" val="3815034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Here is a picture of the bits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mask is (in binary) 10010100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Suppose  the data is in the byte 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instructions are 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000" dirty="0" err="1"/>
              <a:t>moveb</a:t>
            </a:r>
            <a:r>
              <a:rPr lang="en-US" sz="2000" dirty="0"/>
              <a:t>  $0b10010100, %al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000" dirty="0"/>
              <a:t>orb  x, %al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/>
              <a:t>The al </a:t>
            </a:r>
            <a:r>
              <a:rPr lang="en-US" sz="2200" dirty="0"/>
              <a:t>register now contains the result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Instruction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385" y="1352062"/>
            <a:ext cx="26574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4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Pretend these numbers are decimal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Of course, they are binary numbers, but the ideas are the same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What if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ah contains 1000 0000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al contains 1000 0000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product is 100 0000 0000 0000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not just a few digits bigger than either of those registers, it’s a lot bigger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1775775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syntax is the same for AND, OR, and XOR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XOR will be discussed later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syntax is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ORW  %ax, $0xFFFF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ANDB %ah, $0b11010111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ORB %ah, %</a:t>
            </a:r>
            <a:r>
              <a:rPr lang="en-US" sz="2200" dirty="0" err="1"/>
              <a:t>bh</a:t>
            </a:r>
            <a:endParaRPr lang="en-US" sz="22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ANDW %ax, 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510093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Other Logical Instructions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03561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NOT instruction does a 1’s complement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what I refer to as “flipping the bits”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syntax is  </a:t>
            </a:r>
            <a:r>
              <a:rPr lang="en-US" sz="2400" dirty="0" err="1"/>
              <a:t>notl</a:t>
            </a:r>
            <a:r>
              <a:rPr lang="en-US" sz="2400" dirty="0"/>
              <a:t>  %</a:t>
            </a:r>
            <a:r>
              <a:rPr lang="en-US" sz="2400" dirty="0" err="1"/>
              <a:t>eax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also code </a:t>
            </a:r>
            <a:r>
              <a:rPr lang="en-US" sz="2400" dirty="0" err="1"/>
              <a:t>notl</a:t>
            </a:r>
            <a:r>
              <a:rPr lang="en-US" sz="2400" dirty="0"/>
              <a:t>  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NEG instruction does a 2’s complement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gives the negative of the number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syntax is  </a:t>
            </a:r>
            <a:r>
              <a:rPr lang="en-US" sz="2400" dirty="0" err="1"/>
              <a:t>negl</a:t>
            </a:r>
            <a:r>
              <a:rPr lang="en-US" sz="2400" dirty="0"/>
              <a:t>  %</a:t>
            </a:r>
            <a:r>
              <a:rPr lang="en-US" sz="2400" dirty="0" err="1"/>
              <a:t>eax</a:t>
            </a:r>
            <a:endParaRPr lang="en-US" sz="2400" dirty="0"/>
          </a:p>
          <a:p>
            <a:pPr marL="574675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also code </a:t>
            </a:r>
            <a:r>
              <a:rPr lang="en-US" sz="2400" dirty="0" err="1"/>
              <a:t>negl</a:t>
            </a:r>
            <a:r>
              <a:rPr lang="en-US" sz="2400" dirty="0"/>
              <a:t>  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NOT, NEG Instructions</a:t>
            </a:r>
          </a:p>
        </p:txBody>
      </p:sp>
    </p:spTree>
    <p:extLst>
      <p:ext uri="{BB962C8B-B14F-4D97-AF65-F5344CB8AC3E}">
        <p14:creationId xmlns:p14="http://schemas.microsoft.com/office/powerpoint/2010/main" val="550351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in the same category as AND </a:t>
            </a:r>
            <a:r>
              <a:rPr lang="en-US" sz="2400" dirty="0" err="1"/>
              <a:t>and</a:t>
            </a:r>
            <a:r>
              <a:rPr lang="en-US" sz="2400" dirty="0"/>
              <a:t> OR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Here are the bit rules for XOR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0  XOR  0 = 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0  XOR  1 = 1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1  XOR  0 = 1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1  XOR  1 = 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Notice that XOR is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0 if the bits are the same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1 if the bits are different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XOR Command</a:t>
            </a:r>
          </a:p>
        </p:txBody>
      </p:sp>
    </p:spTree>
    <p:extLst>
      <p:ext uri="{BB962C8B-B14F-4D97-AF65-F5344CB8AC3E}">
        <p14:creationId xmlns:p14="http://schemas.microsoft.com/office/powerpoint/2010/main" val="14309380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try some XOR problems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98" y="1995371"/>
            <a:ext cx="2695133" cy="1507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352" y="1995371"/>
            <a:ext cx="2792490" cy="144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761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If you XOR two identical values, the result is 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Suppose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You XOR a value against a mask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You then XOR the result against the same mask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end up where you started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is because 0 XOR 0 = 0, and 1 XOR 0 =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Two XOR Takeaways</a:t>
            </a:r>
          </a:p>
        </p:txBody>
      </p:sp>
    </p:spTree>
    <p:extLst>
      <p:ext uri="{BB962C8B-B14F-4D97-AF65-F5344CB8AC3E}">
        <p14:creationId xmlns:p14="http://schemas.microsoft.com/office/powerpoint/2010/main" val="30140820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The Shift Instructions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10876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SHLB $3,%ah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means to shift ah left 3 bits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moves every bit in ah left 3 positions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Bits moved out of the register are lost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0 is moved into all “empty” positions</a:t>
            </a:r>
          </a:p>
          <a:p>
            <a:pPr marL="688975" lvl="1" indent="0" algn="l" defTabSz="365760">
              <a:buNone/>
            </a:pPr>
            <a:endParaRPr lang="en-US" sz="2200" baseline="300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is also a right shift (SHR)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syntax is the same as SHL</a:t>
            </a:r>
          </a:p>
          <a:p>
            <a:pPr marL="231775" indent="0" defTabSz="36576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Two Plain Shift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0692251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SHL %ah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means to shift ah left 1 bit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It’s a shorter version of the instruction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There is a similar format for the SHR instruction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There is yet another version of the shift instructions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is SHL  %cl, %ax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%ax can be any valid operand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cl register must contain a number less than 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sz="2900" dirty="0"/>
              <a:t>Other Versions of the Shift Instruction</a:t>
            </a:r>
          </a:p>
        </p:txBody>
      </p:sp>
    </p:spTree>
    <p:extLst>
      <p:ext uri="{BB962C8B-B14F-4D97-AF65-F5344CB8AC3E}">
        <p14:creationId xmlns:p14="http://schemas.microsoft.com/office/powerpoint/2010/main" val="11730721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SALB $3,%ah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means to shift ah left 3 bits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is actually the same as SHLB $3,%ah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is also a right shift (SAR)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A right shift by n bits is an integer divide by 2</a:t>
            </a:r>
            <a:r>
              <a:rPr lang="en-US" sz="2200" baseline="30000" dirty="0"/>
              <a:t>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But, this shift sign-extends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A stands for arithmetic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Two Arithmetic Shift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176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IMUL instruction with 16 bit operands looks like this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 err="1"/>
              <a:t>imull</a:t>
            </a:r>
            <a:r>
              <a:rPr lang="en-US" sz="2400" dirty="0"/>
              <a:t> %bx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Wait--It seems that a lot of pieces are missing!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 err="1"/>
              <a:t>bx</a:t>
            </a:r>
            <a:r>
              <a:rPr lang="en-US" sz="2400" dirty="0"/>
              <a:t> is multiplied by </a:t>
            </a:r>
            <a:r>
              <a:rPr lang="en-US" sz="2400" i="1" dirty="0"/>
              <a:t>something</a:t>
            </a:r>
            <a:r>
              <a:rPr lang="en-US" sz="2400" dirty="0"/>
              <a:t>, but what?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Also, where does the result go?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If it goes to bx, what if it’s bigger than bx?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IMUL Instruction</a:t>
            </a:r>
          </a:p>
        </p:txBody>
      </p:sp>
    </p:spTree>
    <p:extLst>
      <p:ext uri="{BB962C8B-B14F-4D97-AF65-F5344CB8AC3E}">
        <p14:creationId xmlns:p14="http://schemas.microsoft.com/office/powerpoint/2010/main" val="10195586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A left shift is the same as multiplication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200" dirty="0"/>
              <a:t>Shifting left n bits is like multiplying by 2</a:t>
            </a:r>
            <a:r>
              <a:rPr lang="en-US" sz="2200" baseline="30000" dirty="0"/>
              <a:t>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 right shift is like division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Shifting right n bits is like dividing by 2</a:t>
            </a:r>
            <a:r>
              <a:rPr lang="en-US" sz="2400" baseline="30000" dirty="0"/>
              <a:t>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Shift Instructions and Math</a:t>
            </a:r>
          </a:p>
        </p:txBody>
      </p:sp>
    </p:spTree>
    <p:extLst>
      <p:ext uri="{BB962C8B-B14F-4D97-AF65-F5344CB8AC3E}">
        <p14:creationId xmlns:p14="http://schemas.microsoft.com/office/powerpoint/2010/main" val="35998767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Rotating is different from shifting 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Bits that are shifted out of one “side” of a register or memory location are moved into the other ”side”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For example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Suppose al contains 1010111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execute   ROR $3,%al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Then al contains 1111010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There is also a ROL (Rotate left)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Rotate Instructions</a:t>
            </a:r>
          </a:p>
        </p:txBody>
      </p:sp>
    </p:spTree>
    <p:extLst>
      <p:ext uri="{BB962C8B-B14F-4D97-AF65-F5344CB8AC3E}">
        <p14:creationId xmlns:p14="http://schemas.microsoft.com/office/powerpoint/2010/main" val="7112800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 rot="-262775">
            <a:off x="948891" y="428850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Section 3</a:t>
            </a:r>
            <a:endParaRPr sz="3200" dirty="0"/>
          </a:p>
        </p:txBody>
      </p:sp>
      <p:sp>
        <p:nvSpPr>
          <p:cNvPr id="729" name="Google Shape;729;p34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484" y="1903079"/>
            <a:ext cx="2875700" cy="151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dirty="0"/>
              <a:t>Floating Point:</a:t>
            </a:r>
          </a:p>
          <a:p>
            <a:pPr marL="0" lvl="0" indent="0"/>
            <a:r>
              <a:rPr lang="en-US" sz="2400" b="1" dirty="0"/>
              <a:t>Storage and Instructions</a:t>
            </a:r>
            <a:endParaRPr sz="2400" b="1" dirty="0"/>
          </a:p>
        </p:txBody>
      </p:sp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1031634">
            <a:off x="927641" y="291368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3672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Floating Point Data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279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Wait!  Not the glasses again! </a:t>
            </a:r>
            <a:r>
              <a:rPr lang="en-US" sz="2400" dirty="0">
                <a:sym typeface="Wingdings" panose="05000000000000000000" pitchFamily="2" charset="2"/>
              </a:rPr>
              <a:t>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How is Floating Point Data Stored?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24" y="2170093"/>
            <a:ext cx="2381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880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 will talk about the usual 32-bit floating point format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Here is a picture of a floating point number in 32 bits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sz="2800" dirty="0"/>
              <a:t>Interpreting Storage As Floating 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865" y="2830494"/>
            <a:ext cx="5644175" cy="16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902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Luckily, we aren’t. 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But there still is a sign bit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We first set the sign bit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Then we store the number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The number part of positive and negative numbers is stored in exactly the same way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>
                <a:sym typeface="Wingdings" panose="05000000000000000000" pitchFamily="2" charset="2"/>
              </a:rPr>
              <a:t>We store the absolute value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5417" y="446165"/>
            <a:ext cx="7535537" cy="635100"/>
          </a:xfrm>
        </p:spPr>
        <p:txBody>
          <a:bodyPr/>
          <a:lstStyle/>
          <a:p>
            <a:r>
              <a:rPr lang="en-US" sz="2600" dirty="0"/>
              <a:t>2’s Complement was quite involved.</a:t>
            </a:r>
            <a:br>
              <a:rPr lang="en-US" sz="2600" dirty="0"/>
            </a:br>
            <a:r>
              <a:rPr lang="en-US" sz="2600" dirty="0"/>
              <a:t>Are we going to do it again?</a:t>
            </a:r>
          </a:p>
        </p:txBody>
      </p:sp>
    </p:spTree>
    <p:extLst>
      <p:ext uri="{BB962C8B-B14F-4D97-AF65-F5344CB8AC3E}">
        <p14:creationId xmlns:p14="http://schemas.microsoft.com/office/powerpoint/2010/main" val="10912678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The only way to differentiate positive and negative numbers is by the sign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We did that before, but then we had to </a:t>
            </a:r>
            <a:r>
              <a:rPr lang="en-US" sz="2400" dirty="0" err="1">
                <a:sym typeface="Wingdings" panose="05000000000000000000" pitchFamily="2" charset="2"/>
              </a:rPr>
              <a:t>alw</a:t>
            </a:r>
            <a:r>
              <a:rPr lang="en-US" sz="2400" dirty="0">
                <a:sym typeface="Wingdings" panose="05000000000000000000" pitchFamily="2" charset="2"/>
              </a:rPr>
              <a:t> worry about two’s complement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>
                <a:sym typeface="Wingdings" panose="05000000000000000000" pitchFamily="2" charset="2"/>
              </a:rPr>
              <a:t>Now we just look at the sign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25417" y="446165"/>
            <a:ext cx="7535537" cy="635100"/>
          </a:xfrm>
        </p:spPr>
        <p:txBody>
          <a:bodyPr/>
          <a:lstStyle/>
          <a:p>
            <a:r>
              <a:rPr lang="en-US" sz="2600" dirty="0"/>
              <a:t>How Do We Tell Positive Numbers from Negative Numbers?</a:t>
            </a:r>
          </a:p>
        </p:txBody>
      </p:sp>
    </p:spTree>
    <p:extLst>
      <p:ext uri="{BB962C8B-B14F-4D97-AF65-F5344CB8AC3E}">
        <p14:creationId xmlns:p14="http://schemas.microsoft.com/office/powerpoint/2010/main" val="27197562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mantissa is the number itself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first step in storing the number is to convert it to binary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already know how to convert a whole number to binary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What about the fractional part?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For this, we break the problem into two parts: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Convert the whole number part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Convert the fractional (decimal) part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On to the Mantissa</a:t>
            </a:r>
          </a:p>
        </p:txBody>
      </p:sp>
    </p:spTree>
    <p:extLst>
      <p:ext uri="{BB962C8B-B14F-4D97-AF65-F5344CB8AC3E}">
        <p14:creationId xmlns:p14="http://schemas.microsoft.com/office/powerpoint/2010/main" val="22103154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 will now focus on the fractional part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 will focus on easy cases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There is a technique similar to the long division technique, that uses multiplication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If you want to learn the technique, check with me outside of class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For now, I will start by listing these facts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0.1</a:t>
            </a:r>
            <a:r>
              <a:rPr lang="en-US" sz="2200" baseline="-25000" dirty="0"/>
              <a:t>2</a:t>
            </a:r>
            <a:r>
              <a:rPr lang="en-US" sz="2200" dirty="0"/>
              <a:t> = 0.5</a:t>
            </a:r>
            <a:r>
              <a:rPr lang="en-US" sz="2200" baseline="-25000" dirty="0"/>
              <a:t>10</a:t>
            </a:r>
            <a:r>
              <a:rPr lang="en-US" sz="2200" dirty="0"/>
              <a:t> or 1/2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0.01</a:t>
            </a:r>
            <a:r>
              <a:rPr lang="en-US" sz="2200" baseline="-25000" dirty="0"/>
              <a:t>2</a:t>
            </a:r>
            <a:r>
              <a:rPr lang="en-US" sz="2200" dirty="0"/>
              <a:t> = 0.25</a:t>
            </a:r>
            <a:r>
              <a:rPr lang="en-US" sz="2200" baseline="-25000" dirty="0"/>
              <a:t>10</a:t>
            </a:r>
            <a:r>
              <a:rPr lang="en-US" sz="2200" dirty="0"/>
              <a:t> or 1/4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0.001</a:t>
            </a:r>
            <a:r>
              <a:rPr lang="en-US" sz="2200" baseline="-25000" dirty="0"/>
              <a:t>2</a:t>
            </a:r>
            <a:r>
              <a:rPr lang="en-US" sz="2200" dirty="0"/>
              <a:t> = 0.125</a:t>
            </a:r>
            <a:r>
              <a:rPr lang="en-US" sz="2200" baseline="-25000" dirty="0"/>
              <a:t>10</a:t>
            </a:r>
            <a:r>
              <a:rPr lang="en-US" sz="2200" dirty="0"/>
              <a:t> or 1/8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Converting a Fraction to Binary</a:t>
            </a:r>
          </a:p>
        </p:txBody>
      </p:sp>
    </p:spTree>
    <p:extLst>
      <p:ext uri="{BB962C8B-B14F-4D97-AF65-F5344CB8AC3E}">
        <p14:creationId xmlns:p14="http://schemas.microsoft.com/office/powerpoint/2010/main" val="2222878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1125541" y="1187333"/>
            <a:ext cx="7157321" cy="3294000"/>
          </a:xfrm>
        </p:spPr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IMUL instruction multiplies something by ax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 now we know the operation is ax * </a:t>
            </a:r>
            <a:r>
              <a:rPr lang="en-US" sz="2400" dirty="0" err="1"/>
              <a:t>bx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How about the result?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The result goes into </a:t>
            </a:r>
            <a:r>
              <a:rPr lang="en-US" sz="2200" dirty="0" err="1"/>
              <a:t>dx:ax</a:t>
            </a:r>
            <a:endParaRPr lang="en-US" sz="22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That means that we treat the dx register as placed to the left of the ax register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We now have 32 bits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And we treat that like one long 32-bit </a:t>
            </a:r>
            <a:r>
              <a:rPr lang="en-US" sz="2400" dirty="0" err="1"/>
              <a:t>doubleword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Examining the IMUL instruction</a:t>
            </a:r>
          </a:p>
        </p:txBody>
      </p:sp>
    </p:spTree>
    <p:extLst>
      <p:ext uri="{BB962C8B-B14F-4D97-AF65-F5344CB8AC3E}">
        <p14:creationId xmlns:p14="http://schemas.microsoft.com/office/powerpoint/2010/main" val="40323377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Start with 0.5 in the list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Compare it to your fraction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If your fraction is greater than or equal to 0.5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Subtract 0.5 from your number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Write down the binary version of 0.5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Repeat this for 0.25 and 0.125, stopping when the result is 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Add up the binary numbers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Some examples follow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Using Those Facts</a:t>
            </a:r>
          </a:p>
        </p:txBody>
      </p:sp>
    </p:spTree>
    <p:extLst>
      <p:ext uri="{BB962C8B-B14F-4D97-AF65-F5344CB8AC3E}">
        <p14:creationId xmlns:p14="http://schemas.microsoft.com/office/powerpoint/2010/main" val="7036959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whole number part is 3</a:t>
            </a:r>
            <a:r>
              <a:rPr lang="en-US" sz="2400" baseline="-25000" dirty="0"/>
              <a:t>10</a:t>
            </a:r>
            <a:r>
              <a:rPr lang="en-US" sz="2400" dirty="0"/>
              <a:t>, which is 11</a:t>
            </a:r>
            <a:r>
              <a:rPr lang="en-US" sz="2400" baseline="-25000" dirty="0"/>
              <a:t>2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fraction is 0.25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It’s less than 0.5, so skip this number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It’s equal to 0.25, so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0.25-0.25 = 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 write down 0.01 (binary)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answer is 0, so the converted fraction is 0.01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final answer is 11.01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Converting 3.25 to Binary</a:t>
            </a:r>
          </a:p>
        </p:txBody>
      </p:sp>
    </p:spTree>
    <p:extLst>
      <p:ext uri="{BB962C8B-B14F-4D97-AF65-F5344CB8AC3E}">
        <p14:creationId xmlns:p14="http://schemas.microsoft.com/office/powerpoint/2010/main" val="16444666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Convert the whole number part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12</a:t>
            </a:r>
            <a:r>
              <a:rPr lang="en-US" sz="2200" baseline="-25000" dirty="0"/>
              <a:t>10</a:t>
            </a:r>
            <a:r>
              <a:rPr lang="en-US" sz="2200" dirty="0"/>
              <a:t> = 1100</a:t>
            </a:r>
            <a:r>
              <a:rPr lang="en-US" sz="2200" baseline="-25000" dirty="0"/>
              <a:t>2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Convert the fraction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0.75 is greater than 0.5, so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0.75-0.5 = 0.25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Write down 0.1 (binary)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0.25 is equal to 0.25, so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0.25-0.25=0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Write down 0.01 (binary)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Converting -12.75 to Binary</a:t>
            </a:r>
          </a:p>
        </p:txBody>
      </p:sp>
    </p:spTree>
    <p:extLst>
      <p:ext uri="{BB962C8B-B14F-4D97-AF65-F5344CB8AC3E}">
        <p14:creationId xmlns:p14="http://schemas.microsoft.com/office/powerpoint/2010/main" val="22739562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Add up the numbers you wrote down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0.1 + 0.01 = 0.11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This is binary math!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So, 12.75</a:t>
            </a:r>
            <a:r>
              <a:rPr lang="en-US" sz="2400" baseline="-25000" dirty="0"/>
              <a:t>10</a:t>
            </a:r>
            <a:r>
              <a:rPr lang="en-US" sz="2400" dirty="0"/>
              <a:t> = 1100.11</a:t>
            </a:r>
            <a:r>
              <a:rPr lang="en-US" sz="2400" baseline="-25000" dirty="0"/>
              <a:t>2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Later on, we will remember that this was negative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Finishing the Conversion</a:t>
            </a:r>
          </a:p>
        </p:txBody>
      </p:sp>
    </p:spTree>
    <p:extLst>
      <p:ext uri="{BB962C8B-B14F-4D97-AF65-F5344CB8AC3E}">
        <p14:creationId xmlns:p14="http://schemas.microsoft.com/office/powerpoint/2010/main" val="11175233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Now, we rewrite the number in (binary) scientific notation until there is only one 1 on the left side of the decimal point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3.25</a:t>
            </a:r>
            <a:r>
              <a:rPr lang="en-US" sz="2400" baseline="-25000" dirty="0"/>
              <a:t>10</a:t>
            </a:r>
            <a:r>
              <a:rPr lang="en-US" sz="2400" dirty="0"/>
              <a:t> = 11.01</a:t>
            </a:r>
            <a:r>
              <a:rPr lang="en-US" sz="2400" baseline="-25000" dirty="0"/>
              <a:t>2</a:t>
            </a:r>
            <a:r>
              <a:rPr lang="en-US" sz="2400" dirty="0"/>
              <a:t> = 1.101 * 2</a:t>
            </a:r>
            <a:r>
              <a:rPr lang="en-US" sz="2400" baseline="30000" dirty="0"/>
              <a:t>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12.75</a:t>
            </a:r>
            <a:r>
              <a:rPr lang="en-US" sz="2400" baseline="-25000" dirty="0"/>
              <a:t>10</a:t>
            </a:r>
            <a:r>
              <a:rPr lang="en-US" sz="2400" dirty="0"/>
              <a:t> = 1100.11</a:t>
            </a:r>
            <a:r>
              <a:rPr lang="en-US" sz="2400" baseline="-25000" dirty="0"/>
              <a:t>2</a:t>
            </a:r>
            <a:r>
              <a:rPr lang="en-US" sz="2400" dirty="0"/>
              <a:t> = 1.10011 * 2</a:t>
            </a:r>
            <a:r>
              <a:rPr lang="en-US" sz="2400" baseline="30000" dirty="0"/>
              <a:t>3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When we store this, we will delete that 1 to the left of the decimal point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Then we add 127 to the exponent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We call this biasing the exponent by 127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Normalizing the Number</a:t>
            </a:r>
          </a:p>
        </p:txBody>
      </p:sp>
    </p:spTree>
    <p:extLst>
      <p:ext uri="{BB962C8B-B14F-4D97-AF65-F5344CB8AC3E}">
        <p14:creationId xmlns:p14="http://schemas.microsoft.com/office/powerpoint/2010/main" val="34563153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Now we store the pieces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3.25 is stored as  +   128   101, which is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-12.75 is stored as  -   130   10011, which 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Viewing the Bits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14" y="2002028"/>
            <a:ext cx="7191375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514" y="3479580"/>
            <a:ext cx="72009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829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Floating point math is a bit different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 uses a floating point stack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You can also use memory</a:t>
            </a:r>
            <a:endParaRPr lang="en-US" sz="20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It’s a bit different from integer math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Some examples follow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Floating Point Math</a:t>
            </a:r>
          </a:p>
        </p:txBody>
      </p:sp>
    </p:spTree>
    <p:extLst>
      <p:ext uri="{BB962C8B-B14F-4D97-AF65-F5344CB8AC3E}">
        <p14:creationId xmlns:p14="http://schemas.microsoft.com/office/powerpoint/2010/main" val="18875396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declare a floating </a:t>
            </a:r>
            <a:r>
              <a:rPr lang="en-US" sz="2400"/>
              <a:t>point constant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push a floating point number onto the stack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add the top two numbers on the stack and push the result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Code Specifics</a:t>
            </a:r>
          </a:p>
        </p:txBody>
      </p:sp>
    </p:spTree>
    <p:extLst>
      <p:ext uri="{BB962C8B-B14F-4D97-AF65-F5344CB8AC3E}">
        <p14:creationId xmlns:p14="http://schemas.microsoft.com/office/powerpoint/2010/main" val="39474878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book has a sample program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should look at it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Like all the programs in the book, you can type it in and run it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use the debugger to follow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 Sample Program</a:t>
            </a:r>
          </a:p>
        </p:txBody>
      </p:sp>
    </p:spTree>
    <p:extLst>
      <p:ext uri="{BB962C8B-B14F-4D97-AF65-F5344CB8AC3E}">
        <p14:creationId xmlns:p14="http://schemas.microsoft.com/office/powerpoint/2010/main" val="2240942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CREDITS!</a:t>
            </a:r>
          </a:p>
        </p:txBody>
      </p:sp>
      <p:grpSp>
        <p:nvGrpSpPr>
          <p:cNvPr id="4" name="Google Shape;2155;p64"/>
          <p:cNvGrpSpPr/>
          <p:nvPr/>
        </p:nvGrpSpPr>
        <p:grpSpPr>
          <a:xfrm rot="-123601">
            <a:off x="2394343" y="1894754"/>
            <a:ext cx="4495268" cy="1072621"/>
            <a:chOff x="3535500" y="1450675"/>
            <a:chExt cx="3606875" cy="675400"/>
          </a:xfrm>
        </p:grpSpPr>
        <p:sp>
          <p:nvSpPr>
            <p:cNvPr id="5" name="Google Shape;2156;p64"/>
            <p:cNvSpPr/>
            <p:nvPr/>
          </p:nvSpPr>
          <p:spPr>
            <a:xfrm>
              <a:off x="3535500" y="1450675"/>
              <a:ext cx="3606875" cy="675400"/>
            </a:xfrm>
            <a:custGeom>
              <a:avLst/>
              <a:gdLst/>
              <a:ahLst/>
              <a:cxnLst/>
              <a:rect l="l" t="t" r="r" b="b"/>
              <a:pathLst>
                <a:path w="144275" h="27016" extrusionOk="0">
                  <a:moveTo>
                    <a:pt x="3484" y="1786"/>
                  </a:moveTo>
                  <a:cubicBezTo>
                    <a:pt x="3925" y="1786"/>
                    <a:pt x="4367" y="2080"/>
                    <a:pt x="4367" y="2669"/>
                  </a:cubicBezTo>
                  <a:lnTo>
                    <a:pt x="4367" y="5234"/>
                  </a:lnTo>
                  <a:cubicBezTo>
                    <a:pt x="4367" y="5823"/>
                    <a:pt x="3925" y="6118"/>
                    <a:pt x="3484" y="6118"/>
                  </a:cubicBezTo>
                  <a:cubicBezTo>
                    <a:pt x="3042" y="6118"/>
                    <a:pt x="2600" y="5823"/>
                    <a:pt x="2600" y="5234"/>
                  </a:cubicBezTo>
                  <a:lnTo>
                    <a:pt x="2600" y="2669"/>
                  </a:lnTo>
                  <a:cubicBezTo>
                    <a:pt x="2600" y="2080"/>
                    <a:pt x="3042" y="1786"/>
                    <a:pt x="3484" y="1786"/>
                  </a:cubicBezTo>
                  <a:close/>
                  <a:moveTo>
                    <a:pt x="3484" y="8024"/>
                  </a:moveTo>
                  <a:cubicBezTo>
                    <a:pt x="3925" y="8024"/>
                    <a:pt x="4367" y="8318"/>
                    <a:pt x="4367" y="8908"/>
                  </a:cubicBezTo>
                  <a:lnTo>
                    <a:pt x="4367" y="11472"/>
                  </a:lnTo>
                  <a:cubicBezTo>
                    <a:pt x="4367" y="12061"/>
                    <a:pt x="3925" y="12356"/>
                    <a:pt x="3484" y="12356"/>
                  </a:cubicBezTo>
                  <a:cubicBezTo>
                    <a:pt x="3042" y="12356"/>
                    <a:pt x="2600" y="12061"/>
                    <a:pt x="2600" y="11472"/>
                  </a:cubicBezTo>
                  <a:lnTo>
                    <a:pt x="2600" y="8908"/>
                  </a:lnTo>
                  <a:cubicBezTo>
                    <a:pt x="2600" y="8318"/>
                    <a:pt x="3042" y="8024"/>
                    <a:pt x="3484" y="8024"/>
                  </a:cubicBezTo>
                  <a:close/>
                  <a:moveTo>
                    <a:pt x="3484" y="14279"/>
                  </a:moveTo>
                  <a:cubicBezTo>
                    <a:pt x="3925" y="14279"/>
                    <a:pt x="4367" y="14574"/>
                    <a:pt x="4367" y="15163"/>
                  </a:cubicBezTo>
                  <a:lnTo>
                    <a:pt x="4367" y="17710"/>
                  </a:lnTo>
                  <a:cubicBezTo>
                    <a:pt x="4367" y="18300"/>
                    <a:pt x="3925" y="18594"/>
                    <a:pt x="3484" y="18594"/>
                  </a:cubicBezTo>
                  <a:cubicBezTo>
                    <a:pt x="3042" y="18594"/>
                    <a:pt x="2600" y="18300"/>
                    <a:pt x="2600" y="17710"/>
                  </a:cubicBezTo>
                  <a:lnTo>
                    <a:pt x="2600" y="15163"/>
                  </a:lnTo>
                  <a:cubicBezTo>
                    <a:pt x="2600" y="14574"/>
                    <a:pt x="3042" y="14279"/>
                    <a:pt x="3484" y="14279"/>
                  </a:cubicBezTo>
                  <a:close/>
                  <a:moveTo>
                    <a:pt x="3484" y="20518"/>
                  </a:moveTo>
                  <a:cubicBezTo>
                    <a:pt x="3925" y="20518"/>
                    <a:pt x="4367" y="20812"/>
                    <a:pt x="4367" y="21401"/>
                  </a:cubicBezTo>
                  <a:lnTo>
                    <a:pt x="4367" y="23966"/>
                  </a:lnTo>
                  <a:cubicBezTo>
                    <a:pt x="4367" y="24555"/>
                    <a:pt x="3925" y="24850"/>
                    <a:pt x="3484" y="24850"/>
                  </a:cubicBezTo>
                  <a:cubicBezTo>
                    <a:pt x="3042" y="24850"/>
                    <a:pt x="2600" y="24555"/>
                    <a:pt x="2600" y="23966"/>
                  </a:cubicBezTo>
                  <a:lnTo>
                    <a:pt x="2600" y="21401"/>
                  </a:lnTo>
                  <a:cubicBezTo>
                    <a:pt x="2600" y="20812"/>
                    <a:pt x="3042" y="20518"/>
                    <a:pt x="3484" y="20518"/>
                  </a:cubicBezTo>
                  <a:close/>
                  <a:moveTo>
                    <a:pt x="1" y="1"/>
                  </a:moveTo>
                  <a:lnTo>
                    <a:pt x="1" y="27016"/>
                  </a:lnTo>
                  <a:lnTo>
                    <a:pt x="144275" y="27016"/>
                  </a:lnTo>
                  <a:lnTo>
                    <a:pt x="144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57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8;p64"/>
            <p:cNvSpPr/>
            <p:nvPr/>
          </p:nvSpPr>
          <p:spPr>
            <a:xfrm>
              <a:off x="5354100" y="1601000"/>
              <a:ext cx="450" cy="475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9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0;p64"/>
            <p:cNvSpPr/>
            <p:nvPr/>
          </p:nvSpPr>
          <p:spPr>
            <a:xfrm>
              <a:off x="3886400" y="15849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1"/>
                  </a:moveTo>
                  <a:lnTo>
                    <a:pt x="125785" y="1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61;p64"/>
            <p:cNvSpPr/>
            <p:nvPr/>
          </p:nvSpPr>
          <p:spPr>
            <a:xfrm>
              <a:off x="3886400" y="1724050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2;p64"/>
            <p:cNvSpPr/>
            <p:nvPr/>
          </p:nvSpPr>
          <p:spPr>
            <a:xfrm>
              <a:off x="3886400" y="18626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63;p64"/>
            <p:cNvSpPr/>
            <p:nvPr/>
          </p:nvSpPr>
          <p:spPr>
            <a:xfrm>
              <a:off x="3886400" y="200172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4;p64"/>
            <p:cNvSpPr/>
            <p:nvPr/>
          </p:nvSpPr>
          <p:spPr>
            <a:xfrm>
              <a:off x="3886400" y="1450675"/>
              <a:ext cx="25" cy="675400"/>
            </a:xfrm>
            <a:custGeom>
              <a:avLst/>
              <a:gdLst/>
              <a:ahLst/>
              <a:cxnLst/>
              <a:rect l="l" t="t" r="r" b="b"/>
              <a:pathLst>
                <a:path w="1" h="27016" fill="none" extrusionOk="0">
                  <a:moveTo>
                    <a:pt x="0" y="1"/>
                  </a:moveTo>
                  <a:lnTo>
                    <a:pt x="0" y="27016"/>
                  </a:lnTo>
                </a:path>
              </a:pathLst>
            </a:custGeom>
            <a:noFill/>
            <a:ln w="5625" cap="flat" cmpd="sng">
              <a:solidFill>
                <a:schemeClr val="accent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169;p64"/>
          <p:cNvSpPr txBox="1"/>
          <p:nvPr/>
        </p:nvSpPr>
        <p:spPr>
          <a:xfrm>
            <a:off x="3062065" y="2099725"/>
            <a:ext cx="3159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CREDITS: This presentation template was created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2"/>
              </a:rPr>
              <a:t>Slidesgo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including icons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3"/>
              </a:rPr>
              <a:t>Flaticon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and infographics &amp; images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4"/>
              </a:rPr>
              <a:t>Freepik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.</a:t>
            </a:r>
            <a:endParaRPr sz="1000" dirty="0">
              <a:solidFill>
                <a:schemeClr val="dk1"/>
              </a:solidFill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19" name="Google Shape;2172;p64"/>
          <p:cNvSpPr/>
          <p:nvPr/>
        </p:nvSpPr>
        <p:spPr>
          <a:xfrm>
            <a:off x="6735805" y="755537"/>
            <a:ext cx="1722758" cy="1349888"/>
          </a:xfrm>
          <a:custGeom>
            <a:avLst/>
            <a:gdLst/>
            <a:ahLst/>
            <a:cxnLst/>
            <a:rect l="l" t="t" r="r" b="b"/>
            <a:pathLst>
              <a:path w="45010" h="32894" extrusionOk="0">
                <a:moveTo>
                  <a:pt x="11615" y="1"/>
                </a:moveTo>
                <a:cubicBezTo>
                  <a:pt x="10960" y="1"/>
                  <a:pt x="10298" y="56"/>
                  <a:pt x="9634" y="171"/>
                </a:cubicBezTo>
                <a:cubicBezTo>
                  <a:pt x="4075" y="1119"/>
                  <a:pt x="1" y="5936"/>
                  <a:pt x="1" y="11574"/>
                </a:cubicBezTo>
                <a:cubicBezTo>
                  <a:pt x="1" y="17717"/>
                  <a:pt x="15256" y="31741"/>
                  <a:pt x="22110" y="32830"/>
                </a:cubicBezTo>
                <a:lnTo>
                  <a:pt x="22110" y="32893"/>
                </a:lnTo>
                <a:cubicBezTo>
                  <a:pt x="22237" y="32893"/>
                  <a:pt x="22363" y="32893"/>
                  <a:pt x="22505" y="32878"/>
                </a:cubicBezTo>
                <a:cubicBezTo>
                  <a:pt x="22534" y="32875"/>
                  <a:pt x="22561" y="32873"/>
                  <a:pt x="22589" y="32873"/>
                </a:cubicBezTo>
                <a:cubicBezTo>
                  <a:pt x="22698" y="32873"/>
                  <a:pt x="22799" y="32893"/>
                  <a:pt x="22900" y="32893"/>
                </a:cubicBezTo>
                <a:lnTo>
                  <a:pt x="22900" y="32830"/>
                </a:lnTo>
                <a:cubicBezTo>
                  <a:pt x="29770" y="31741"/>
                  <a:pt x="45010" y="17717"/>
                  <a:pt x="45010" y="11574"/>
                </a:cubicBezTo>
                <a:cubicBezTo>
                  <a:pt x="45010" y="5936"/>
                  <a:pt x="40935" y="1119"/>
                  <a:pt x="35376" y="171"/>
                </a:cubicBezTo>
                <a:cubicBezTo>
                  <a:pt x="34712" y="56"/>
                  <a:pt x="34050" y="1"/>
                  <a:pt x="33395" y="1"/>
                </a:cubicBezTo>
                <a:cubicBezTo>
                  <a:pt x="28570" y="1"/>
                  <a:pt x="24160" y="3034"/>
                  <a:pt x="22505" y="7720"/>
                </a:cubicBezTo>
                <a:cubicBezTo>
                  <a:pt x="20850" y="3034"/>
                  <a:pt x="16440" y="1"/>
                  <a:pt x="116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04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Let’s multiply 25000</a:t>
            </a:r>
            <a:r>
              <a:rPr lang="en-US" sz="2400" baseline="-25000" dirty="0"/>
              <a:t>10</a:t>
            </a:r>
            <a:r>
              <a:rPr lang="en-US" sz="2400" dirty="0"/>
              <a:t> by 4</a:t>
            </a:r>
            <a:r>
              <a:rPr lang="en-US" sz="2400" baseline="-25000" dirty="0"/>
              <a:t>10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hardware does this in binary, but I will do it in hex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Suppose </a:t>
            </a:r>
            <a:r>
              <a:rPr lang="en-US" sz="2400" dirty="0" err="1"/>
              <a:t>bx</a:t>
            </a:r>
            <a:r>
              <a:rPr lang="en-US" sz="2400" dirty="0"/>
              <a:t> contains 25000</a:t>
            </a:r>
            <a:r>
              <a:rPr lang="en-US" sz="2400" baseline="-25000" dirty="0"/>
              <a:t>10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Suppose ax contains 4</a:t>
            </a:r>
            <a:r>
              <a:rPr lang="en-US" sz="2400" baseline="-25000" dirty="0"/>
              <a:t>10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product is, of course, 100000</a:t>
            </a:r>
            <a:r>
              <a:rPr lang="en-US" sz="2400" baseline="-25000" dirty="0"/>
              <a:t>10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25000</a:t>
            </a:r>
            <a:r>
              <a:rPr lang="en-US" sz="2400" baseline="-25000" dirty="0"/>
              <a:t>10</a:t>
            </a:r>
            <a:r>
              <a:rPr lang="en-US" sz="2400" dirty="0"/>
              <a:t> = 61A8</a:t>
            </a:r>
            <a:r>
              <a:rPr lang="en-US" sz="2400" baseline="-25000" dirty="0"/>
              <a:t>16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4</a:t>
            </a:r>
            <a:r>
              <a:rPr lang="en-US" sz="2400" baseline="-25000" dirty="0"/>
              <a:t>10</a:t>
            </a:r>
            <a:r>
              <a:rPr lang="en-US" sz="2400" dirty="0"/>
              <a:t> = 4</a:t>
            </a:r>
            <a:r>
              <a:rPr lang="en-US" sz="2400" baseline="-25000" dirty="0"/>
              <a:t>16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315411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61A8</a:t>
            </a:r>
            <a:r>
              <a:rPr lang="en-US" sz="2400" baseline="-25000" dirty="0"/>
              <a:t>16</a:t>
            </a:r>
            <a:r>
              <a:rPr lang="en-US" sz="2400" dirty="0"/>
              <a:t> * 4</a:t>
            </a:r>
            <a:r>
              <a:rPr lang="en-US" sz="2400" baseline="-25000" dirty="0"/>
              <a:t>16</a:t>
            </a:r>
            <a:r>
              <a:rPr lang="en-US" sz="2400" dirty="0"/>
              <a:t> = 186A0</a:t>
            </a:r>
            <a:r>
              <a:rPr lang="en-US" sz="2400" baseline="-25000" dirty="0"/>
              <a:t>16</a:t>
            </a: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So, dx contains 1 and ax contains 86A0(hex)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86A0</a:t>
            </a:r>
            <a:r>
              <a:rPr lang="en-US" sz="2200" baseline="-25000" dirty="0"/>
              <a:t>16</a:t>
            </a:r>
            <a:r>
              <a:rPr lang="en-US" sz="2200" dirty="0"/>
              <a:t> = 34464</a:t>
            </a:r>
            <a:r>
              <a:rPr lang="en-US" sz="2200" baseline="-25000" dirty="0"/>
              <a:t>10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convert these numbers to decimal and check the answer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Remember, to convert </a:t>
            </a:r>
            <a:r>
              <a:rPr lang="en-US" sz="2400" dirty="0" err="1"/>
              <a:t>dx:ax</a:t>
            </a:r>
            <a:r>
              <a:rPr lang="en-US" sz="2400" dirty="0"/>
              <a:t> to decimal, you multiply dx by 65536 and add it to 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Looking into the Hardware</a:t>
            </a:r>
          </a:p>
        </p:txBody>
      </p:sp>
    </p:spTree>
    <p:extLst>
      <p:ext uri="{BB962C8B-B14F-4D97-AF65-F5344CB8AC3E}">
        <p14:creationId xmlns:p14="http://schemas.microsoft.com/office/powerpoint/2010/main" val="3851654678"/>
      </p:ext>
    </p:extLst>
  </p:cSld>
  <p:clrMapOvr>
    <a:masterClrMapping/>
  </p:clrMapOvr>
</p:sld>
</file>

<file path=ppt/theme/theme1.xml><?xml version="1.0" encoding="utf-8"?>
<a:theme xmlns:a="http://schemas.openxmlformats.org/drawingml/2006/main" name="Distance Learning by Slidesgo">
  <a:themeElements>
    <a:clrScheme name="Simple Light">
      <a:dk1>
        <a:srgbClr val="040404"/>
      </a:dk1>
      <a:lt1>
        <a:srgbClr val="FFFFFF"/>
      </a:lt1>
      <a:dk2>
        <a:srgbClr val="FFE49E"/>
      </a:dk2>
      <a:lt2>
        <a:srgbClr val="D1EAF7"/>
      </a:lt2>
      <a:accent1>
        <a:srgbClr val="1552BD"/>
      </a:accent1>
      <a:accent2>
        <a:srgbClr val="FEDFE3"/>
      </a:accent2>
      <a:accent3>
        <a:srgbClr val="E93F62"/>
      </a:accent3>
      <a:accent4>
        <a:srgbClr val="FFE49E"/>
      </a:accent4>
      <a:accent5>
        <a:srgbClr val="D1EAF7"/>
      </a:accent5>
      <a:accent6>
        <a:srgbClr val="1552BD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7396</TotalTime>
  <Words>3356</Words>
  <Application>Microsoft Office PowerPoint</Application>
  <PresentationFormat>On-screen Show (16:9)</PresentationFormat>
  <Paragraphs>773</Paragraphs>
  <Slides>79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1" baseType="lpstr">
      <vt:lpstr>Chelsea Market</vt:lpstr>
      <vt:lpstr>Amatic SC</vt:lpstr>
      <vt:lpstr>Paytone One</vt:lpstr>
      <vt:lpstr>Arial</vt:lpstr>
      <vt:lpstr>Archivo</vt:lpstr>
      <vt:lpstr>Signika Negative Light</vt:lpstr>
      <vt:lpstr>Roboto Condensed Light</vt:lpstr>
      <vt:lpstr>Times New Roman</vt:lpstr>
      <vt:lpstr>Wingdings</vt:lpstr>
      <vt:lpstr>SimSun</vt:lpstr>
      <vt:lpstr>Signika Negative</vt:lpstr>
      <vt:lpstr>Distance Learning by Slidesgo</vt:lpstr>
      <vt:lpstr>CS118 Assembly Language</vt:lpstr>
      <vt:lpstr>Section 1</vt:lpstr>
      <vt:lpstr>Multiplication</vt:lpstr>
      <vt:lpstr>Multiplication</vt:lpstr>
      <vt:lpstr>The Problem</vt:lpstr>
      <vt:lpstr>The IMUL Instruction</vt:lpstr>
      <vt:lpstr>Examining the IMUL instruction</vt:lpstr>
      <vt:lpstr>An Example</vt:lpstr>
      <vt:lpstr>Looking into the Hardware</vt:lpstr>
      <vt:lpstr>A Multiplication Table for Hex Math </vt:lpstr>
      <vt:lpstr>An Example</vt:lpstr>
      <vt:lpstr>Signed Multiplication</vt:lpstr>
      <vt:lpstr>imul Is Signed Multiplication</vt:lpstr>
      <vt:lpstr>How about 32 Bit Multiplication?</vt:lpstr>
      <vt:lpstr>A Final Word</vt:lpstr>
      <vt:lpstr>Division</vt:lpstr>
      <vt:lpstr>Division vs. Multiplication</vt:lpstr>
      <vt:lpstr>There’s More!</vt:lpstr>
      <vt:lpstr>Division Itself</vt:lpstr>
      <vt:lpstr>An Example for Division</vt:lpstr>
      <vt:lpstr>Signs!</vt:lpstr>
      <vt:lpstr>Signed Division</vt:lpstr>
      <vt:lpstr>A Final Word</vt:lpstr>
      <vt:lpstr>Section 2</vt:lpstr>
      <vt:lpstr>Signed Math</vt:lpstr>
      <vt:lpstr>Signed Math</vt:lpstr>
      <vt:lpstr>Issue 1:  Overflow</vt:lpstr>
      <vt:lpstr>What Happened</vt:lpstr>
      <vt:lpstr>What about Adding Negative Numbers?</vt:lpstr>
      <vt:lpstr>Issue 2: </vt:lpstr>
      <vt:lpstr>An Example</vt:lpstr>
      <vt:lpstr>The Carry Bit</vt:lpstr>
      <vt:lpstr>The Moral of the Story</vt:lpstr>
      <vt:lpstr>Section 3</vt:lpstr>
      <vt:lpstr>The AND instruction</vt:lpstr>
      <vt:lpstr>AND Logic</vt:lpstr>
      <vt:lpstr>Interpreting This in Bits</vt:lpstr>
      <vt:lpstr>Doing This for Bits</vt:lpstr>
      <vt:lpstr>Back to C++:  ANDing Numbers</vt:lpstr>
      <vt:lpstr>The Takeaway for AND</vt:lpstr>
      <vt:lpstr>Clearing Bits</vt:lpstr>
      <vt:lpstr>An Example</vt:lpstr>
      <vt:lpstr>The Instruction</vt:lpstr>
      <vt:lpstr>The OR instruction</vt:lpstr>
      <vt:lpstr>Doing the Same for OR</vt:lpstr>
      <vt:lpstr>An Example</vt:lpstr>
      <vt:lpstr>The Takeaway for OR</vt:lpstr>
      <vt:lpstr>Setting Bits-An Example</vt:lpstr>
      <vt:lpstr>The Instruction</vt:lpstr>
      <vt:lpstr>Syntax</vt:lpstr>
      <vt:lpstr>Other Logical Instructions</vt:lpstr>
      <vt:lpstr>The NOT, NEG Instructions</vt:lpstr>
      <vt:lpstr>The XOR Command</vt:lpstr>
      <vt:lpstr>An Example</vt:lpstr>
      <vt:lpstr>Two XOR Takeaways</vt:lpstr>
      <vt:lpstr>The Shift Instructions</vt:lpstr>
      <vt:lpstr>Two Plain Shift Instructions</vt:lpstr>
      <vt:lpstr>Other Versions of the Shift Instruction</vt:lpstr>
      <vt:lpstr>Two Arithmetic Shift Instructions</vt:lpstr>
      <vt:lpstr>The Shift Instructions and Math</vt:lpstr>
      <vt:lpstr>The Rotate Instructions</vt:lpstr>
      <vt:lpstr>Section 3</vt:lpstr>
      <vt:lpstr>Floating Point Data</vt:lpstr>
      <vt:lpstr>How is Floating Point Data Stored?</vt:lpstr>
      <vt:lpstr>Interpreting Storage As Floating Point</vt:lpstr>
      <vt:lpstr>2’s Complement was quite involved. Are we going to do it again?</vt:lpstr>
      <vt:lpstr>How Do We Tell Positive Numbers from Negative Numbers?</vt:lpstr>
      <vt:lpstr>On to the Mantissa</vt:lpstr>
      <vt:lpstr>Converting a Fraction to Binary</vt:lpstr>
      <vt:lpstr>Using Those Facts</vt:lpstr>
      <vt:lpstr>Converting 3.25 to Binary</vt:lpstr>
      <vt:lpstr>Converting -12.75 to Binary</vt:lpstr>
      <vt:lpstr>Finishing the Conversion</vt:lpstr>
      <vt:lpstr>Normalizing the Number</vt:lpstr>
      <vt:lpstr>Viewing the Bits</vt:lpstr>
      <vt:lpstr>Floating Point Math</vt:lpstr>
      <vt:lpstr>Code Specifics</vt:lpstr>
      <vt:lpstr>A Sample Program</vt:lpstr>
      <vt:lpstr>CREDITS!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LEARNING</dc:title>
  <dc:creator>Hoffman, James</dc:creator>
  <cp:lastModifiedBy>Hoffman, James</cp:lastModifiedBy>
  <cp:revision>237</cp:revision>
  <dcterms:modified xsi:type="dcterms:W3CDTF">2023-07-11T07:12:19Z</dcterms:modified>
</cp:coreProperties>
</file>