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62"/>
  </p:notesMasterIdLst>
  <p:sldIdLst>
    <p:sldId id="256" r:id="rId2"/>
    <p:sldId id="409" r:id="rId3"/>
    <p:sldId id="415" r:id="rId4"/>
    <p:sldId id="414" r:id="rId5"/>
    <p:sldId id="416" r:id="rId6"/>
    <p:sldId id="417" r:id="rId7"/>
    <p:sldId id="418" r:id="rId8"/>
    <p:sldId id="419" r:id="rId9"/>
    <p:sldId id="420" r:id="rId10"/>
    <p:sldId id="410" r:id="rId11"/>
    <p:sldId id="422" r:id="rId12"/>
    <p:sldId id="421" r:id="rId13"/>
    <p:sldId id="430" r:id="rId14"/>
    <p:sldId id="431" r:id="rId15"/>
    <p:sldId id="432" r:id="rId16"/>
    <p:sldId id="433" r:id="rId17"/>
    <p:sldId id="423" r:id="rId18"/>
    <p:sldId id="424" r:id="rId19"/>
    <p:sldId id="434" r:id="rId20"/>
    <p:sldId id="428" r:id="rId21"/>
    <p:sldId id="425" r:id="rId22"/>
    <p:sldId id="435" r:id="rId23"/>
    <p:sldId id="447" r:id="rId24"/>
    <p:sldId id="481" r:id="rId25"/>
    <p:sldId id="436" r:id="rId26"/>
    <p:sldId id="437" r:id="rId27"/>
    <p:sldId id="438" r:id="rId28"/>
    <p:sldId id="479" r:id="rId29"/>
    <p:sldId id="480" r:id="rId30"/>
    <p:sldId id="439" r:id="rId31"/>
    <p:sldId id="440" r:id="rId32"/>
    <p:sldId id="441" r:id="rId33"/>
    <p:sldId id="446" r:id="rId34"/>
    <p:sldId id="442" r:id="rId35"/>
    <p:sldId id="443" r:id="rId36"/>
    <p:sldId id="444" r:id="rId37"/>
    <p:sldId id="445" r:id="rId38"/>
    <p:sldId id="426" r:id="rId39"/>
    <p:sldId id="427" r:id="rId40"/>
    <p:sldId id="448" r:id="rId41"/>
    <p:sldId id="449" r:id="rId42"/>
    <p:sldId id="450" r:id="rId43"/>
    <p:sldId id="477" r:id="rId44"/>
    <p:sldId id="451" r:id="rId45"/>
    <p:sldId id="452" r:id="rId46"/>
    <p:sldId id="453" r:id="rId47"/>
    <p:sldId id="464" r:id="rId48"/>
    <p:sldId id="454" r:id="rId49"/>
    <p:sldId id="455" r:id="rId50"/>
    <p:sldId id="466" r:id="rId51"/>
    <p:sldId id="467" r:id="rId52"/>
    <p:sldId id="468" r:id="rId53"/>
    <p:sldId id="469" r:id="rId54"/>
    <p:sldId id="478" r:id="rId55"/>
    <p:sldId id="470" r:id="rId56"/>
    <p:sldId id="471" r:id="rId57"/>
    <p:sldId id="475" r:id="rId58"/>
    <p:sldId id="473" r:id="rId59"/>
    <p:sldId id="476" r:id="rId60"/>
    <p:sldId id="363" r:id="rId61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63"/>
      <p:bold r:id="rId64"/>
    </p:embeddedFont>
    <p:embeddedFont>
      <p:font typeface="Archivo" panose="020B0604020202020204" charset="0"/>
      <p:regular r:id="rId65"/>
      <p:bold r:id="rId66"/>
      <p:italic r:id="rId67"/>
      <p:boldItalic r:id="rId68"/>
    </p:embeddedFont>
    <p:embeddedFont>
      <p:font typeface="Chelsea Market" panose="020B0604020202020204" charset="0"/>
      <p:regular r:id="rId69"/>
    </p:embeddedFont>
    <p:embeddedFont>
      <p:font typeface="Paytone One" panose="020B0604020202020204" charset="0"/>
      <p:regular r:id="rId70"/>
    </p:embeddedFont>
    <p:embeddedFont>
      <p:font typeface="Roboto Condensed Light" panose="02000000000000000000" pitchFamily="2" charset="0"/>
      <p:regular r:id="rId71"/>
      <p:italic r:id="rId72"/>
    </p:embeddedFont>
    <p:embeddedFont>
      <p:font typeface="Signika Negative" panose="020B0604020202020204" charset="0"/>
      <p:regular r:id="rId73"/>
      <p:bold r:id="rId74"/>
    </p:embeddedFont>
    <p:embeddedFont>
      <p:font typeface="Signika Negative Light" panose="020B0604020202020204" charset="0"/>
      <p:regular r:id="rId75"/>
      <p:bold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FA29D5-7D8C-48AA-8696-D2FC24A2B66B}">
          <p14:sldIdLst>
            <p14:sldId id="256"/>
            <p14:sldId id="409"/>
            <p14:sldId id="415"/>
            <p14:sldId id="414"/>
            <p14:sldId id="416"/>
            <p14:sldId id="417"/>
            <p14:sldId id="418"/>
            <p14:sldId id="419"/>
            <p14:sldId id="420"/>
            <p14:sldId id="410"/>
            <p14:sldId id="422"/>
            <p14:sldId id="421"/>
            <p14:sldId id="430"/>
            <p14:sldId id="431"/>
            <p14:sldId id="432"/>
            <p14:sldId id="433"/>
            <p14:sldId id="423"/>
            <p14:sldId id="424"/>
            <p14:sldId id="434"/>
            <p14:sldId id="428"/>
            <p14:sldId id="425"/>
            <p14:sldId id="435"/>
            <p14:sldId id="447"/>
            <p14:sldId id="481"/>
            <p14:sldId id="436"/>
            <p14:sldId id="437"/>
            <p14:sldId id="438"/>
            <p14:sldId id="479"/>
            <p14:sldId id="480"/>
            <p14:sldId id="439"/>
            <p14:sldId id="440"/>
            <p14:sldId id="441"/>
            <p14:sldId id="446"/>
            <p14:sldId id="442"/>
            <p14:sldId id="443"/>
            <p14:sldId id="444"/>
            <p14:sldId id="445"/>
            <p14:sldId id="426"/>
            <p14:sldId id="427"/>
            <p14:sldId id="448"/>
            <p14:sldId id="449"/>
            <p14:sldId id="450"/>
            <p14:sldId id="477"/>
            <p14:sldId id="451"/>
            <p14:sldId id="452"/>
            <p14:sldId id="453"/>
            <p14:sldId id="464"/>
            <p14:sldId id="454"/>
            <p14:sldId id="455"/>
            <p14:sldId id="466"/>
            <p14:sldId id="467"/>
            <p14:sldId id="468"/>
            <p14:sldId id="469"/>
            <p14:sldId id="478"/>
            <p14:sldId id="470"/>
            <p14:sldId id="471"/>
            <p14:sldId id="475"/>
            <p14:sldId id="473"/>
            <p14:sldId id="476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18D28E-21B2-4CDA-8CFF-4755CA59463A}">
  <a:tblStyle styleId="{7A18D28E-21B2-4CDA-8CFF-4755CA594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94050" autoAdjust="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font" Target="fonts/font12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57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2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99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1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96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65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7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301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91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463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87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3965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rot="-1013395" flipH="1">
            <a:off x="1643515" y="1372580"/>
            <a:ext cx="2037451" cy="2057037"/>
            <a:chOff x="1626000" y="605300"/>
            <a:chExt cx="4068375" cy="4132125"/>
          </a:xfrm>
        </p:grpSpPr>
        <p:sp>
          <p:nvSpPr>
            <p:cNvPr id="76" name="Google Shape;76;p3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FFC5CB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/>
          <p:nvPr/>
        </p:nvSpPr>
        <p:spPr>
          <a:xfrm rot="4642448">
            <a:off x="3025611" y="1176296"/>
            <a:ext cx="693464" cy="72518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-2537103">
            <a:off x="1371902" y="2008619"/>
            <a:ext cx="693456" cy="7252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89" name="Google Shape;189;p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7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671" name="Google Shape;671;p27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 flipH="1">
            <a:off x="4108275" y="1959600"/>
            <a:ext cx="2875800" cy="1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2TtBDf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CS118</a:t>
            </a:r>
            <a:br>
              <a:rPr lang="en" dirty="0"/>
            </a:br>
            <a:r>
              <a:rPr lang="en" dirty="0"/>
              <a:t>Assembly Language</a:t>
            </a:r>
            <a:endParaRPr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0917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Chapter 2</a:t>
            </a:r>
          </a:p>
          <a:p>
            <a:pPr marL="0" lvl="0" indent="0"/>
            <a:r>
              <a:rPr lang="en-US" sz="2400" dirty="0"/>
              <a:t>Major Components of Computer “Engines”</a:t>
            </a:r>
            <a:endParaRPr sz="2400" dirty="0"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6738608" y="542575"/>
            <a:ext cx="1801551" cy="1807551"/>
            <a:chOff x="6966933" y="849500"/>
            <a:chExt cx="1801551" cy="1807551"/>
          </a:xfrm>
        </p:grpSpPr>
        <p:grpSp>
          <p:nvGrpSpPr>
            <p:cNvPr id="700" name="Google Shape;700;p32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701" name="Google Shape;701;p32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32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2"/>
          <p:cNvSpPr/>
          <p:nvPr/>
        </p:nvSpPr>
        <p:spPr>
          <a:xfrm rot="5920567">
            <a:off x="7640148" y="2840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2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709" name="Google Shape;709;p32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2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32"/>
          <p:cNvSpPr/>
          <p:nvPr/>
        </p:nvSpPr>
        <p:spPr>
          <a:xfrm>
            <a:off x="34957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2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330" y="1907276"/>
            <a:ext cx="2990473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Examining Hardware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91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Memory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83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Memory is just a series of chips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know that what is stored there is temporary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If the CPU loses power, memory loses its contents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However, memory should be viewed like a long array of bytes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Memory-Just Chips</a:t>
            </a:r>
          </a:p>
        </p:txBody>
      </p:sp>
    </p:spTree>
    <p:extLst>
      <p:ext uri="{BB962C8B-B14F-4D97-AF65-F5344CB8AC3E}">
        <p14:creationId xmlns:p14="http://schemas.microsoft.com/office/powerpoint/2010/main" val="418223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As the book suggests, many (non-technical) people confuse memory and disk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They are very different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Term Memory</a:t>
            </a:r>
          </a:p>
        </p:txBody>
      </p:sp>
    </p:spTree>
    <p:extLst>
      <p:ext uri="{BB962C8B-B14F-4D97-AF65-F5344CB8AC3E}">
        <p14:creationId xmlns:p14="http://schemas.microsoft.com/office/powerpoint/2010/main" val="328711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Memory is just a series of chips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disk has a spinning “platter” inside 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Memory is volatile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 disk stores data permanently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Memory is super fast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 disk is a very slow storage device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Memory vs. Other Storage</a:t>
            </a:r>
          </a:p>
        </p:txBody>
      </p:sp>
    </p:spTree>
    <p:extLst>
      <p:ext uri="{BB962C8B-B14F-4D97-AF65-F5344CB8AC3E}">
        <p14:creationId xmlns:p14="http://schemas.microsoft.com/office/powerpoint/2010/main" val="423835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Getting data from a device is called reading the data or reading from the device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Sending data to a device is called writing the data or writing to the device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Of course, you write to a device because you want to change data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writing data often means changing the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Vocabulary:  Reading and Writing</a:t>
            </a:r>
          </a:p>
        </p:txBody>
      </p:sp>
    </p:spTree>
    <p:extLst>
      <p:ext uri="{BB962C8B-B14F-4D97-AF65-F5344CB8AC3E}">
        <p14:creationId xmlns:p14="http://schemas.microsoft.com/office/powerpoint/2010/main" val="99883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wires connecting the devices are called buses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There is a data bus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The CPU sends data to memory or retrieves data from memory on this bus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There is an address bus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The CPU uses this to tell memory where to store the data or get it from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There is a control bus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The CPU uses this to tell if it’s reading or writing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Connecting the CPU and Memory</a:t>
            </a:r>
          </a:p>
        </p:txBody>
      </p:sp>
    </p:spTree>
    <p:extLst>
      <p:ext uri="{BB962C8B-B14F-4D97-AF65-F5344CB8AC3E}">
        <p14:creationId xmlns:p14="http://schemas.microsoft.com/office/powerpoint/2010/main" val="687943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I/O Devices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6527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CPU has a lot of other devices connected to 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purpose of most of them is to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Get data from us, and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Make answers available to us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These are called I/O devices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I/O means input/output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Examples are printers, keyboards, mice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I/O Devices</a:t>
            </a:r>
          </a:p>
        </p:txBody>
      </p:sp>
    </p:spTree>
    <p:extLst>
      <p:ext uri="{BB962C8B-B14F-4D97-AF65-F5344CB8AC3E}">
        <p14:creationId xmlns:p14="http://schemas.microsoft.com/office/powerpoint/2010/main" val="240020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use the same vocabulary (reading, writing) when talking about devices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also have buses connecting the devices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is very similar to how the CPU and memory are connected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Nothing Ever Changes</a:t>
            </a:r>
          </a:p>
        </p:txBody>
      </p:sp>
    </p:spTree>
    <p:extLst>
      <p:ext uri="{BB962C8B-B14F-4D97-AF65-F5344CB8AC3E}">
        <p14:creationId xmlns:p14="http://schemas.microsoft.com/office/powerpoint/2010/main" val="192670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1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Understanding the Limits of Portability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CPU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148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the last chapter, I mentioned several components of the CPU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 want to look at them in more detail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Inside the CPU</a:t>
            </a:r>
          </a:p>
        </p:txBody>
      </p:sp>
    </p:spTree>
    <p:extLst>
      <p:ext uri="{BB962C8B-B14F-4D97-AF65-F5344CB8AC3E}">
        <p14:creationId xmlns:p14="http://schemas.microsoft.com/office/powerpoint/2010/main" val="111367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is the part of the CPU that does math and other similar operations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If you need to add 2 and 3, the CPU does that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has to store its answers somewhere, though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ALU</a:t>
            </a:r>
          </a:p>
        </p:txBody>
      </p:sp>
    </p:spTree>
    <p:extLst>
      <p:ext uri="{BB962C8B-B14F-4D97-AF65-F5344CB8AC3E}">
        <p14:creationId xmlns:p14="http://schemas.microsoft.com/office/powerpoint/2010/main" val="427252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Registers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01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Notice that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A byte is eight bits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One hex digit is four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means there are two hex digits in a byte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Some people call one hex digit in a byte a nibble  </a:t>
            </a:r>
            <a:r>
              <a:rPr lang="en-US" sz="2800" dirty="0">
                <a:sym typeface="Wingdings" panose="05000000000000000000" pitchFamily="2" charset="2"/>
              </a:rPr>
              <a:t>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Hex Digits And Bytes</a:t>
            </a:r>
          </a:p>
        </p:txBody>
      </p:sp>
    </p:spTree>
    <p:extLst>
      <p:ext uri="{BB962C8B-B14F-4D97-AF65-F5344CB8AC3E}">
        <p14:creationId xmlns:p14="http://schemas.microsoft.com/office/powerpoint/2010/main" val="334782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Registers are storage places inside the CPU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That makes it fast to store data or retrieve data from them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registers are broken down by their sizes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98093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8 bit registers:  al, bl, cl, dl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More 8 bit registers :  ah, </a:t>
            </a:r>
            <a:r>
              <a:rPr lang="en-US" sz="2800" dirty="0" err="1"/>
              <a:t>bh</a:t>
            </a:r>
            <a:r>
              <a:rPr lang="en-US" sz="2800" dirty="0"/>
              <a:t>, </a:t>
            </a:r>
            <a:r>
              <a:rPr lang="en-US" sz="2800" dirty="0" err="1"/>
              <a:t>ch</a:t>
            </a:r>
            <a:r>
              <a:rPr lang="en-US" sz="2800" dirty="0"/>
              <a:t>, dh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16 bit registers :  ax, bx, cx, dx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32 bit registers :  </a:t>
            </a:r>
            <a:r>
              <a:rPr lang="en-US" sz="2800" dirty="0" err="1"/>
              <a:t>eax</a:t>
            </a:r>
            <a:r>
              <a:rPr lang="en-US" sz="2800" dirty="0"/>
              <a:t>, </a:t>
            </a:r>
            <a:r>
              <a:rPr lang="en-US" sz="2800" dirty="0" err="1"/>
              <a:t>ebx</a:t>
            </a:r>
            <a:r>
              <a:rPr lang="en-US" sz="2800" dirty="0"/>
              <a:t>, </a:t>
            </a:r>
            <a:r>
              <a:rPr lang="en-US" sz="2800" dirty="0" err="1"/>
              <a:t>ecx</a:t>
            </a:r>
            <a:r>
              <a:rPr lang="en-US" sz="2800" dirty="0"/>
              <a:t>, </a:t>
            </a:r>
            <a:r>
              <a:rPr lang="en-US" sz="2800" dirty="0" err="1"/>
              <a:t>edx</a:t>
            </a: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64 bit registers : </a:t>
            </a:r>
            <a:r>
              <a:rPr lang="en-US" sz="2800" dirty="0" err="1"/>
              <a:t>rax</a:t>
            </a:r>
            <a:r>
              <a:rPr lang="en-US" sz="2800" dirty="0"/>
              <a:t>, </a:t>
            </a:r>
            <a:r>
              <a:rPr lang="en-US" sz="2800" dirty="0" err="1"/>
              <a:t>rbx</a:t>
            </a:r>
            <a:r>
              <a:rPr lang="en-US" sz="2800" dirty="0"/>
              <a:t>, </a:t>
            </a:r>
            <a:r>
              <a:rPr lang="en-US" sz="2800" dirty="0" err="1"/>
              <a:t>rcx</a:t>
            </a:r>
            <a:r>
              <a:rPr lang="en-US" sz="2800" dirty="0"/>
              <a:t>, </a:t>
            </a:r>
            <a:r>
              <a:rPr lang="en-US" sz="2800" dirty="0" err="1"/>
              <a:t>rdx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General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2424148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Remember this picture and its b, c, d, versions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Picture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34" y="1804500"/>
            <a:ext cx="7332962" cy="25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74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Wait!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Are you telling me that ah is inside ax?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Yes, yes, and yes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Oops.  There was only one question  </a:t>
            </a:r>
            <a:r>
              <a:rPr lang="en-US" sz="2600" dirty="0">
                <a:sym typeface="Wingdings" panose="05000000000000000000" pitchFamily="2" charset="2"/>
              </a:rPr>
              <a:t></a:t>
            </a:r>
            <a:endParaRPr lang="en-US" sz="26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So, also, ax is part of </a:t>
            </a:r>
            <a:r>
              <a:rPr lang="en-US" sz="2600" dirty="0" err="1"/>
              <a:t>eax</a:t>
            </a:r>
            <a:r>
              <a:rPr lang="en-US" sz="2600" dirty="0"/>
              <a:t>, etc., according to what you see in the picture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This takes some getting used 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Checking That Picture</a:t>
            </a:r>
          </a:p>
        </p:txBody>
      </p:sp>
    </p:spTree>
    <p:extLst>
      <p:ext uri="{BB962C8B-B14F-4D97-AF65-F5344CB8AC3E}">
        <p14:creationId xmlns:p14="http://schemas.microsoft.com/office/powerpoint/2010/main" val="1091133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Suppose I execute the (fake) instruction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STORE  22343234</a:t>
            </a:r>
            <a:r>
              <a:rPr lang="en-US" sz="2600" baseline="-25000" dirty="0"/>
              <a:t>16</a:t>
            </a:r>
            <a:r>
              <a:rPr lang="en-US" sz="2600" dirty="0"/>
              <a:t> INTO </a:t>
            </a:r>
            <a:r>
              <a:rPr lang="en-US" sz="2600" dirty="0" err="1"/>
              <a:t>eax</a:t>
            </a:r>
            <a:endParaRPr lang="en-US" sz="26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is in ah?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is in al?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is in ax?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is in </a:t>
            </a:r>
            <a:r>
              <a:rPr lang="en-US" sz="2800" dirty="0" err="1"/>
              <a:t>eax</a:t>
            </a:r>
            <a:r>
              <a:rPr lang="en-US" sz="2800" dirty="0"/>
              <a:t>?  (obvious question)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is in </a:t>
            </a:r>
            <a:r>
              <a:rPr lang="en-US" sz="2800" dirty="0" err="1"/>
              <a:t>rax</a:t>
            </a:r>
            <a:r>
              <a:rPr lang="en-US" sz="2800" dirty="0"/>
              <a:t>?  (trick question?)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Testing This Idea</a:t>
            </a:r>
          </a:p>
        </p:txBody>
      </p:sp>
    </p:spTree>
    <p:extLst>
      <p:ext uri="{BB962C8B-B14F-4D97-AF65-F5344CB8AC3E}">
        <p14:creationId xmlns:p14="http://schemas.microsoft.com/office/powerpoint/2010/main" val="321058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chapter is about the components of computers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will study the internals of the computer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Keep an eye out for how the components contribute to speed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Hardware Components of Computers</a:t>
            </a:r>
          </a:p>
        </p:txBody>
      </p:sp>
    </p:spTree>
    <p:extLst>
      <p:ext uri="{BB962C8B-B14F-4D97-AF65-F5344CB8AC3E}">
        <p14:creationId xmlns:p14="http://schemas.microsoft.com/office/powerpoint/2010/main" val="3605451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PC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program counter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Holds the address of the currently executing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IR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instruction register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Contains the currently executing instruction itself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Special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203847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EFLAGS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also called the processor status register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There are individual flags (indicators) to tell if the result of the last calculation was 0, negative, etc.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ESP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stack pointer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Points to a stack in memory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More Special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2067166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MAR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memory address register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It’s where the CPU puts a data address to read or write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Connected directly to the address bus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MDR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memory data register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It’s where the CPU puts data or gets data that is transferred to/from memory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Connected directly to the data bus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Still More Special Purpose Registers</a:t>
            </a:r>
          </a:p>
        </p:txBody>
      </p:sp>
    </p:spTree>
    <p:extLst>
      <p:ext uri="{BB962C8B-B14F-4D97-AF65-F5344CB8AC3E}">
        <p14:creationId xmlns:p14="http://schemas.microsoft.com/office/powerpoint/2010/main" val="2656506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The Instruction Cycle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034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Here are the steps the CPU goes through to process one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are four steps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They are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Fetch the current instruction from the address pointed to by the PC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Update the PC to point to the next instruction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Copy the instruction to the IR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Execute the instruction in the IR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Executing Instructions</a:t>
            </a:r>
          </a:p>
        </p:txBody>
      </p:sp>
    </p:spTree>
    <p:extLst>
      <p:ext uri="{BB962C8B-B14F-4D97-AF65-F5344CB8AC3E}">
        <p14:creationId xmlns:p14="http://schemas.microsoft.com/office/powerpoint/2010/main" val="598757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CPU copies the PC to the MAR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CPU reads memory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contents of memory is then in the MDR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Step 1:  Fetch an Instruction from Memory</a:t>
            </a:r>
          </a:p>
        </p:txBody>
      </p:sp>
    </p:spTree>
    <p:extLst>
      <p:ext uri="{BB962C8B-B14F-4D97-AF65-F5344CB8AC3E}">
        <p14:creationId xmlns:p14="http://schemas.microsoft.com/office/powerpoint/2010/main" val="1945590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PC is incremented to point to the next location in memory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Step 2:  Update the PC</a:t>
            </a:r>
          </a:p>
        </p:txBody>
      </p:sp>
    </p:spTree>
    <p:extLst>
      <p:ext uri="{BB962C8B-B14F-4D97-AF65-F5344CB8AC3E}">
        <p14:creationId xmlns:p14="http://schemas.microsoft.com/office/powerpoint/2010/main" val="2475451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instruction is copied from the MDR to the IR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instruction in the IR is decoded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Step 3: Copy the Instruction</a:t>
            </a:r>
          </a:p>
        </p:txBody>
      </p:sp>
    </p:spTree>
    <p:extLst>
      <p:ext uri="{BB962C8B-B14F-4D97-AF65-F5344CB8AC3E}">
        <p14:creationId xmlns:p14="http://schemas.microsoft.com/office/powerpoint/2010/main" val="1896699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instruction is then executed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may involve more memory access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For example, if the instruction is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800" dirty="0" err="1"/>
              <a:t>movw</a:t>
            </a:r>
            <a:r>
              <a:rPr lang="en-US" sz="2800" dirty="0"/>
              <a:t> </a:t>
            </a:r>
            <a:r>
              <a:rPr lang="en-US" sz="2800" dirty="0" err="1"/>
              <a:t>x,%ax</a:t>
            </a: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/>
              <a:t>then </a:t>
            </a:r>
            <a:r>
              <a:rPr lang="en-US" sz="2800" dirty="0"/>
              <a:t>execution will require getting the contents of x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Step 4:  Execute the Instruction</a:t>
            </a:r>
          </a:p>
        </p:txBody>
      </p:sp>
    </p:spTree>
    <p:extLst>
      <p:ext uri="{BB962C8B-B14F-4D97-AF65-F5344CB8AC3E}">
        <p14:creationId xmlns:p14="http://schemas.microsoft.com/office/powerpoint/2010/main" val="2662696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CPU just repeats this cycle over and over again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As the book says, this is done by the hardware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very easy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same process is used over and over again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That’s ideal for the hardware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Repeat, Repeat, Repeat</a:t>
            </a:r>
          </a:p>
        </p:txBody>
      </p:sp>
    </p:spTree>
    <p:extLst>
      <p:ext uri="{BB962C8B-B14F-4D97-AF65-F5344CB8AC3E}">
        <p14:creationId xmlns:p14="http://schemas.microsoft.com/office/powerpoint/2010/main" val="264963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programming classes, portability is a big consideration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Java is a very portable language due to the JVM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C++ is mostly portable, but there are several add-ons that are not portable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302158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Speeding up the Process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9360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can execute the next Copy instruction while the executing the previous Fetch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is called pipelining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It’s also referred to as parallel architecture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Pipelining</a:t>
            </a:r>
          </a:p>
        </p:txBody>
      </p:sp>
    </p:spTree>
    <p:extLst>
      <p:ext uri="{BB962C8B-B14F-4D97-AF65-F5344CB8AC3E}">
        <p14:creationId xmlns:p14="http://schemas.microsoft.com/office/powerpoint/2010/main" val="1267855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Some machines have multiple ALUs 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is another way to speed up a processor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Superscalar Hardware</a:t>
            </a:r>
          </a:p>
        </p:txBody>
      </p:sp>
    </p:spTree>
    <p:extLst>
      <p:ext uri="{BB962C8B-B14F-4D97-AF65-F5344CB8AC3E}">
        <p14:creationId xmlns:p14="http://schemas.microsoft.com/office/powerpoint/2010/main" val="1458753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There are other techniques that are used to speed up </a:t>
            </a:r>
            <a:r>
              <a:rPr lang="en-US" sz="2800"/>
              <a:t>instruction execution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1147327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It’s very common to have more than one CPU inside of a processor chip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Common processors today have 2, 4, or 8 CPUs inside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906622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There is a clock that controls CPU speed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is like a metronome used in music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goes tick, tick, tick, …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processor can do one step in every tick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Most instructions take multiple steps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Clock Cycle</a:t>
            </a:r>
          </a:p>
        </p:txBody>
      </p:sp>
    </p:spTree>
    <p:extLst>
      <p:ext uri="{BB962C8B-B14F-4D97-AF65-F5344CB8AC3E}">
        <p14:creationId xmlns:p14="http://schemas.microsoft.com/office/powerpoint/2010/main" val="1042455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If a CPU runs at one gigahertz, it has one clock tick every billionth of a second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Hertz means once per second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Giga means a billion or 10</a:t>
            </a:r>
            <a:r>
              <a:rPr lang="en-US" sz="2600" baseline="30000" dirty="0"/>
              <a:t>9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Common speeds today are 3-4GHz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Clock Speed</a:t>
            </a:r>
          </a:p>
        </p:txBody>
      </p:sp>
    </p:spTree>
    <p:extLst>
      <p:ext uri="{BB962C8B-B14F-4D97-AF65-F5344CB8AC3E}">
        <p14:creationId xmlns:p14="http://schemas.microsoft.com/office/powerpoint/2010/main" val="2733900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Cache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021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314650" y="1147366"/>
            <a:ext cx="6515100" cy="3294000"/>
          </a:xfrm>
        </p:spPr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Cache is a small amount of memory inside the CPU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has very quick access since it’s inside the CPU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Getting to memory is hard and takes time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bus is slower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There is often bus overhead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5181589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Scenario 1:  No cache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have a while loop in a program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while (</a:t>
            </a:r>
            <a:r>
              <a:rPr lang="en-US" sz="2200" dirty="0" err="1"/>
              <a:t>item_count</a:t>
            </a:r>
            <a:r>
              <a:rPr lang="en-US" sz="2200" dirty="0"/>
              <a:t> != 0)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{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}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Evert iteration of the loop requires a memory access to 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Idea behind Cache:  No Cache</a:t>
            </a:r>
          </a:p>
        </p:txBody>
      </p:sp>
    </p:spTree>
    <p:extLst>
      <p:ext uri="{BB962C8B-B14F-4D97-AF65-F5344CB8AC3E}">
        <p14:creationId xmlns:p14="http://schemas.microsoft.com/office/powerpoint/2010/main" val="11495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For most programming languages, portability is a serious consideration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By portability, we don’t mean that the language itself is portable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mean that programs written in the language are portable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Examining Portability:</a:t>
            </a:r>
            <a:br>
              <a:rPr lang="en-US" dirty="0"/>
            </a:br>
            <a:r>
              <a:rPr lang="en-US" dirty="0"/>
              <a:t>The Software Viewpoint</a:t>
            </a:r>
          </a:p>
        </p:txBody>
      </p:sp>
    </p:spTree>
    <p:extLst>
      <p:ext uri="{BB962C8B-B14F-4D97-AF65-F5344CB8AC3E}">
        <p14:creationId xmlns:p14="http://schemas.microsoft.com/office/powerpoint/2010/main" val="4173453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first time the CPU executes the loop, it copies </a:t>
            </a:r>
            <a:r>
              <a:rPr lang="en-US" sz="2600" dirty="0" err="1"/>
              <a:t>item_count</a:t>
            </a:r>
            <a:r>
              <a:rPr lang="en-US" sz="2600" dirty="0"/>
              <a:t> to cache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cache keeps track of whether </a:t>
            </a:r>
            <a:r>
              <a:rPr lang="en-US" sz="2600" dirty="0" err="1"/>
              <a:t>item_count</a:t>
            </a:r>
            <a:r>
              <a:rPr lang="en-US" sz="2600" dirty="0"/>
              <a:t> changes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quite easy and takes no time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Now, the loop runs faster, since the CPU only accesses cache, not memory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Idea behind Cache:  With Cache</a:t>
            </a:r>
          </a:p>
        </p:txBody>
      </p:sp>
    </p:spTree>
    <p:extLst>
      <p:ext uri="{BB962C8B-B14F-4D97-AF65-F5344CB8AC3E}">
        <p14:creationId xmlns:p14="http://schemas.microsoft.com/office/powerpoint/2010/main" val="42352412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Memory is broken into blocks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cache can hold several blocks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 storage area in cache that can hold a block is called a line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cache knows which block is stored in which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Storing Memory Values in Cache</a:t>
            </a:r>
          </a:p>
        </p:txBody>
      </p:sp>
    </p:spTree>
    <p:extLst>
      <p:ext uri="{BB962C8B-B14F-4D97-AF65-F5344CB8AC3E}">
        <p14:creationId xmlns:p14="http://schemas.microsoft.com/office/powerpoint/2010/main" val="2878189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314649" y="1169400"/>
            <a:ext cx="6644017" cy="3294000"/>
          </a:xfrm>
        </p:spPr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So, instead of accessing actual memory, the CPU only accesses cache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If the CPU needs a byte not in cache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cache finds an open line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If there’s not an open line, the cache evicts a block of memory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 then reads the correct block into cache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 also notes which block went into the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Speed and Cache</a:t>
            </a:r>
          </a:p>
        </p:txBody>
      </p:sp>
    </p:spTree>
    <p:extLst>
      <p:ext uri="{BB962C8B-B14F-4D97-AF65-F5344CB8AC3E}">
        <p14:creationId xmlns:p14="http://schemas.microsoft.com/office/powerpoint/2010/main" val="15392727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CPU is pretty clueless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talks to the cache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Cache talks to memory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CPU reads and writes to cache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It thinks cache is memory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lets cache manage itself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CPU and Cache</a:t>
            </a:r>
          </a:p>
        </p:txBody>
      </p:sp>
    </p:spTree>
    <p:extLst>
      <p:ext uri="{BB962C8B-B14F-4D97-AF65-F5344CB8AC3E}">
        <p14:creationId xmlns:p14="http://schemas.microsoft.com/office/powerpoint/2010/main" val="2024767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What if the CPU wants to change the value of a byte in memory?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CPU just tells the cache to change the value of the byte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How should the cache respond?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CPU thinks the byte is in memory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cache knows it’s only in cache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Changing Memory</a:t>
            </a:r>
          </a:p>
        </p:txBody>
      </p:sp>
    </p:spTree>
    <p:extLst>
      <p:ext uri="{BB962C8B-B14F-4D97-AF65-F5344CB8AC3E}">
        <p14:creationId xmlns:p14="http://schemas.microsoft.com/office/powerpoint/2010/main" val="2182179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There are two strategies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One is write-back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cache only writes to memory when it evicts a block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It writes an entire block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other is write-through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Every time the cache changes a byte, it also changes that byte in memory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Write-Back and Write-Through</a:t>
            </a:r>
          </a:p>
        </p:txBody>
      </p:sp>
    </p:spTree>
    <p:extLst>
      <p:ext uri="{BB962C8B-B14F-4D97-AF65-F5344CB8AC3E}">
        <p14:creationId xmlns:p14="http://schemas.microsoft.com/office/powerpoint/2010/main" val="17096809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Write-through can be a time waster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Look at this loop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int</a:t>
            </a:r>
            <a:r>
              <a:rPr lang="en-US" sz="2200" dirty="0"/>
              <a:t> sum = 0;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for 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=0;  </a:t>
            </a:r>
            <a:r>
              <a:rPr lang="en-US" sz="2200" dirty="0" err="1"/>
              <a:t>i</a:t>
            </a:r>
            <a:r>
              <a:rPr lang="en-US" sz="2200" dirty="0"/>
              <a:t>&lt;10000;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sum += </a:t>
            </a:r>
            <a:r>
              <a:rPr lang="en-US" sz="2200" dirty="0" err="1"/>
              <a:t>i</a:t>
            </a:r>
            <a:r>
              <a:rPr lang="en-US" sz="2200" dirty="0"/>
              <a:t>;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Every iteration changes sum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only care about sum after the loop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sum is being written back to memory on each iteration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Comparing the Techniques-Part 1</a:t>
            </a:r>
          </a:p>
        </p:txBody>
      </p:sp>
    </p:spTree>
    <p:extLst>
      <p:ext uri="{BB962C8B-B14F-4D97-AF65-F5344CB8AC3E}">
        <p14:creationId xmlns:p14="http://schemas.microsoft.com/office/powerpoint/2010/main" val="36093004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Write-back can be a time waster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Look at this loop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for (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=0;  </a:t>
            </a:r>
            <a:r>
              <a:rPr lang="en-US" sz="2200" dirty="0" err="1"/>
              <a:t>i</a:t>
            </a:r>
            <a:r>
              <a:rPr lang="en-US" sz="2200" dirty="0"/>
              <a:t>&lt;10000;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 &lt;&lt; </a:t>
            </a:r>
            <a:r>
              <a:rPr lang="en-US" sz="2200" dirty="0" err="1"/>
              <a:t>i</a:t>
            </a:r>
            <a:r>
              <a:rPr lang="en-US" sz="2200" dirty="0"/>
              <a:t>;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Every iteration changes </a:t>
            </a:r>
            <a:r>
              <a:rPr lang="en-US" sz="2400" dirty="0" err="1"/>
              <a:t>i</a:t>
            </a:r>
            <a:endParaRPr lang="en-US" sz="24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When the block is evicted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entire block would have to be written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But, only one byte was changed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bad if the block is written back often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Comparing the Techniques-Part 2</a:t>
            </a:r>
          </a:p>
        </p:txBody>
      </p:sp>
    </p:spTree>
    <p:extLst>
      <p:ext uri="{BB962C8B-B14F-4D97-AF65-F5344CB8AC3E}">
        <p14:creationId xmlns:p14="http://schemas.microsoft.com/office/powerpoint/2010/main" val="11076220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Many CPUs allow a programmer to choose write-back or write-through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fact, a programmer can even declare parts of memory as non-cacheable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Choosing</a:t>
            </a:r>
          </a:p>
        </p:txBody>
      </p:sp>
    </p:spTree>
    <p:extLst>
      <p:ext uri="{BB962C8B-B14F-4D97-AF65-F5344CB8AC3E}">
        <p14:creationId xmlns:p14="http://schemas.microsoft.com/office/powerpoint/2010/main" val="25120785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 similar idea for disks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Disks are slow devices and cache is used to speed them up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also a similar idea for the internet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Usually, large amounts of data come in from the internet for each page access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Redisplaying saved data is faster than re-retrieving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Other Uses of the Word Cache</a:t>
            </a:r>
          </a:p>
        </p:txBody>
      </p:sp>
    </p:spTree>
    <p:extLst>
      <p:ext uri="{BB962C8B-B14F-4D97-AF65-F5344CB8AC3E}">
        <p14:creationId xmlns:p14="http://schemas.microsoft.com/office/powerpoint/2010/main" val="127341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Most operating systems are written for a specific piece of hardware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is because the operating system has to work with the hardware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Different hardware operates (at a low level) in </a:t>
            </a:r>
            <a:r>
              <a:rPr lang="en-US" sz="2600"/>
              <a:t>different ways</a:t>
            </a:r>
            <a:endParaRPr lang="en-US" sz="26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Operating systems are written by people and different people think differently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92142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CREDITS!</a:t>
            </a:r>
          </a:p>
        </p:txBody>
      </p:sp>
      <p:grpSp>
        <p:nvGrpSpPr>
          <p:cNvPr id="4" name="Google Shape;2155;p64"/>
          <p:cNvGrpSpPr/>
          <p:nvPr/>
        </p:nvGrpSpPr>
        <p:grpSpPr>
          <a:xfrm rot="-123601">
            <a:off x="2394343" y="1894754"/>
            <a:ext cx="4495268" cy="1072621"/>
            <a:chOff x="3535500" y="1450675"/>
            <a:chExt cx="3606875" cy="675400"/>
          </a:xfrm>
        </p:grpSpPr>
        <p:sp>
          <p:nvSpPr>
            <p:cNvPr id="5" name="Google Shape;2156;p64"/>
            <p:cNvSpPr/>
            <p:nvPr/>
          </p:nvSpPr>
          <p:spPr>
            <a:xfrm>
              <a:off x="3535500" y="1450675"/>
              <a:ext cx="3606875" cy="675400"/>
            </a:xfrm>
            <a:custGeom>
              <a:avLst/>
              <a:gdLst/>
              <a:ahLst/>
              <a:cxnLst/>
              <a:rect l="l" t="t" r="r" b="b"/>
              <a:pathLst>
                <a:path w="144275" h="27016" extrusionOk="0">
                  <a:moveTo>
                    <a:pt x="3484" y="1786"/>
                  </a:moveTo>
                  <a:cubicBezTo>
                    <a:pt x="3925" y="1786"/>
                    <a:pt x="4367" y="2080"/>
                    <a:pt x="4367" y="2669"/>
                  </a:cubicBezTo>
                  <a:lnTo>
                    <a:pt x="4367" y="5234"/>
                  </a:lnTo>
                  <a:cubicBezTo>
                    <a:pt x="4367" y="5823"/>
                    <a:pt x="3925" y="6118"/>
                    <a:pt x="3484" y="6118"/>
                  </a:cubicBezTo>
                  <a:cubicBezTo>
                    <a:pt x="3042" y="6118"/>
                    <a:pt x="2600" y="5823"/>
                    <a:pt x="2600" y="5234"/>
                  </a:cubicBezTo>
                  <a:lnTo>
                    <a:pt x="2600" y="2669"/>
                  </a:lnTo>
                  <a:cubicBezTo>
                    <a:pt x="2600" y="2080"/>
                    <a:pt x="3042" y="1786"/>
                    <a:pt x="3484" y="1786"/>
                  </a:cubicBezTo>
                  <a:close/>
                  <a:moveTo>
                    <a:pt x="3484" y="8024"/>
                  </a:moveTo>
                  <a:cubicBezTo>
                    <a:pt x="3925" y="8024"/>
                    <a:pt x="4367" y="8318"/>
                    <a:pt x="4367" y="8908"/>
                  </a:cubicBezTo>
                  <a:lnTo>
                    <a:pt x="4367" y="11472"/>
                  </a:lnTo>
                  <a:cubicBezTo>
                    <a:pt x="4367" y="12061"/>
                    <a:pt x="3925" y="12356"/>
                    <a:pt x="3484" y="12356"/>
                  </a:cubicBezTo>
                  <a:cubicBezTo>
                    <a:pt x="3042" y="12356"/>
                    <a:pt x="2600" y="12061"/>
                    <a:pt x="2600" y="11472"/>
                  </a:cubicBezTo>
                  <a:lnTo>
                    <a:pt x="2600" y="8908"/>
                  </a:lnTo>
                  <a:cubicBezTo>
                    <a:pt x="2600" y="8318"/>
                    <a:pt x="3042" y="8024"/>
                    <a:pt x="3484" y="8024"/>
                  </a:cubicBezTo>
                  <a:close/>
                  <a:moveTo>
                    <a:pt x="3484" y="14279"/>
                  </a:moveTo>
                  <a:cubicBezTo>
                    <a:pt x="3925" y="14279"/>
                    <a:pt x="4367" y="14574"/>
                    <a:pt x="4367" y="15163"/>
                  </a:cubicBezTo>
                  <a:lnTo>
                    <a:pt x="4367" y="17710"/>
                  </a:lnTo>
                  <a:cubicBezTo>
                    <a:pt x="4367" y="18300"/>
                    <a:pt x="3925" y="18594"/>
                    <a:pt x="3484" y="18594"/>
                  </a:cubicBezTo>
                  <a:cubicBezTo>
                    <a:pt x="3042" y="18594"/>
                    <a:pt x="2600" y="18300"/>
                    <a:pt x="2600" y="17710"/>
                  </a:cubicBezTo>
                  <a:lnTo>
                    <a:pt x="2600" y="15163"/>
                  </a:lnTo>
                  <a:cubicBezTo>
                    <a:pt x="2600" y="14574"/>
                    <a:pt x="3042" y="14279"/>
                    <a:pt x="3484" y="14279"/>
                  </a:cubicBezTo>
                  <a:close/>
                  <a:moveTo>
                    <a:pt x="3484" y="20518"/>
                  </a:moveTo>
                  <a:cubicBezTo>
                    <a:pt x="3925" y="20518"/>
                    <a:pt x="4367" y="20812"/>
                    <a:pt x="4367" y="21401"/>
                  </a:cubicBezTo>
                  <a:lnTo>
                    <a:pt x="4367" y="23966"/>
                  </a:lnTo>
                  <a:cubicBezTo>
                    <a:pt x="4367" y="24555"/>
                    <a:pt x="3925" y="24850"/>
                    <a:pt x="3484" y="24850"/>
                  </a:cubicBezTo>
                  <a:cubicBezTo>
                    <a:pt x="3042" y="24850"/>
                    <a:pt x="2600" y="24555"/>
                    <a:pt x="2600" y="23966"/>
                  </a:cubicBezTo>
                  <a:lnTo>
                    <a:pt x="2600" y="21401"/>
                  </a:lnTo>
                  <a:cubicBezTo>
                    <a:pt x="2600" y="20812"/>
                    <a:pt x="3042" y="20518"/>
                    <a:pt x="3484" y="20518"/>
                  </a:cubicBezTo>
                  <a:close/>
                  <a:moveTo>
                    <a:pt x="1" y="1"/>
                  </a:moveTo>
                  <a:lnTo>
                    <a:pt x="1" y="27016"/>
                  </a:lnTo>
                  <a:lnTo>
                    <a:pt x="144275" y="27016"/>
                  </a:lnTo>
                  <a:lnTo>
                    <a:pt x="144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7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8;p64"/>
            <p:cNvSpPr/>
            <p:nvPr/>
          </p:nvSpPr>
          <p:spPr>
            <a:xfrm>
              <a:off x="5354100" y="1601000"/>
              <a:ext cx="450" cy="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9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0;p64"/>
            <p:cNvSpPr/>
            <p:nvPr/>
          </p:nvSpPr>
          <p:spPr>
            <a:xfrm>
              <a:off x="3886400" y="15849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1"/>
                  </a:moveTo>
                  <a:lnTo>
                    <a:pt x="125785" y="1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1;p64"/>
            <p:cNvSpPr/>
            <p:nvPr/>
          </p:nvSpPr>
          <p:spPr>
            <a:xfrm>
              <a:off x="3886400" y="1724050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2;p64"/>
            <p:cNvSpPr/>
            <p:nvPr/>
          </p:nvSpPr>
          <p:spPr>
            <a:xfrm>
              <a:off x="3886400" y="18626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3;p64"/>
            <p:cNvSpPr/>
            <p:nvPr/>
          </p:nvSpPr>
          <p:spPr>
            <a:xfrm>
              <a:off x="3886400" y="200172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64"/>
            <p:cNvSpPr/>
            <p:nvPr/>
          </p:nvSpPr>
          <p:spPr>
            <a:xfrm>
              <a:off x="3886400" y="1450675"/>
              <a:ext cx="25" cy="675400"/>
            </a:xfrm>
            <a:custGeom>
              <a:avLst/>
              <a:gdLst/>
              <a:ahLst/>
              <a:cxnLst/>
              <a:rect l="l" t="t" r="r" b="b"/>
              <a:pathLst>
                <a:path w="1" h="27016" fill="none" extrusionOk="0">
                  <a:moveTo>
                    <a:pt x="0" y="1"/>
                  </a:moveTo>
                  <a:lnTo>
                    <a:pt x="0" y="27016"/>
                  </a:lnTo>
                </a:path>
              </a:pathLst>
            </a:custGeom>
            <a:noFill/>
            <a:ln w="5625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9;p64"/>
          <p:cNvSpPr txBox="1"/>
          <p:nvPr/>
        </p:nvSpPr>
        <p:spPr>
          <a:xfrm>
            <a:off x="3062065" y="2099725"/>
            <a:ext cx="3159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CREDITS: This presentation template was created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2"/>
              </a:rPr>
              <a:t>Slidesgo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including icons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3"/>
              </a:rPr>
              <a:t>Flaticon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and infographics &amp; images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4"/>
              </a:rPr>
              <a:t>Freepik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.</a:t>
            </a:r>
            <a:endParaRPr sz="1000" dirty="0">
              <a:solidFill>
                <a:schemeClr val="dk1"/>
              </a:solidFill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19" name="Google Shape;2172;p64"/>
          <p:cNvSpPr/>
          <p:nvPr/>
        </p:nvSpPr>
        <p:spPr>
          <a:xfrm>
            <a:off x="6775234" y="1461747"/>
            <a:ext cx="1722758" cy="1349888"/>
          </a:xfrm>
          <a:custGeom>
            <a:avLst/>
            <a:gdLst/>
            <a:ahLst/>
            <a:cxnLst/>
            <a:rect l="l" t="t" r="r" b="b"/>
            <a:pathLst>
              <a:path w="45010" h="32894" extrusionOk="0">
                <a:moveTo>
                  <a:pt x="11615" y="1"/>
                </a:moveTo>
                <a:cubicBezTo>
                  <a:pt x="10960" y="1"/>
                  <a:pt x="10298" y="56"/>
                  <a:pt x="9634" y="171"/>
                </a:cubicBezTo>
                <a:cubicBezTo>
                  <a:pt x="4075" y="1119"/>
                  <a:pt x="1" y="5936"/>
                  <a:pt x="1" y="11574"/>
                </a:cubicBezTo>
                <a:cubicBezTo>
                  <a:pt x="1" y="17717"/>
                  <a:pt x="15256" y="31741"/>
                  <a:pt x="22110" y="32830"/>
                </a:cubicBezTo>
                <a:lnTo>
                  <a:pt x="22110" y="32893"/>
                </a:lnTo>
                <a:cubicBezTo>
                  <a:pt x="22237" y="32893"/>
                  <a:pt x="22363" y="32893"/>
                  <a:pt x="22505" y="32878"/>
                </a:cubicBezTo>
                <a:cubicBezTo>
                  <a:pt x="22534" y="32875"/>
                  <a:pt x="22561" y="32873"/>
                  <a:pt x="22589" y="32873"/>
                </a:cubicBezTo>
                <a:cubicBezTo>
                  <a:pt x="22698" y="32873"/>
                  <a:pt x="22799" y="32893"/>
                  <a:pt x="22900" y="32893"/>
                </a:cubicBezTo>
                <a:lnTo>
                  <a:pt x="22900" y="32830"/>
                </a:lnTo>
                <a:cubicBezTo>
                  <a:pt x="29770" y="31741"/>
                  <a:pt x="45010" y="17717"/>
                  <a:pt x="45010" y="11574"/>
                </a:cubicBezTo>
                <a:cubicBezTo>
                  <a:pt x="45010" y="5936"/>
                  <a:pt x="40935" y="1119"/>
                  <a:pt x="35376" y="171"/>
                </a:cubicBezTo>
                <a:cubicBezTo>
                  <a:pt x="34712" y="56"/>
                  <a:pt x="34050" y="1"/>
                  <a:pt x="33395" y="1"/>
                </a:cubicBezTo>
                <a:cubicBezTo>
                  <a:pt x="28570" y="1"/>
                  <a:pt x="24160" y="3034"/>
                  <a:pt x="22505" y="7720"/>
                </a:cubicBezTo>
                <a:cubicBezTo>
                  <a:pt x="20850" y="3034"/>
                  <a:pt x="16440" y="1"/>
                  <a:pt x="116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4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From the book: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“A program written to work on a PC under the Windows OS will probably not run on the same machine under the Linux OS (and vice versa), since the program will probably call operating system functions”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Specific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13020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Programs are almost never portable across different hardware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IBM PCs are upward compatible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means that programs designed for Pentium hardware still run on today’s machines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Examining Portability:</a:t>
            </a:r>
            <a:br>
              <a:rPr lang="en-US" dirty="0"/>
            </a:br>
            <a:r>
              <a:rPr lang="en-US" dirty="0"/>
              <a:t>The Hardware Viewpoint</a:t>
            </a:r>
          </a:p>
        </p:txBody>
      </p:sp>
    </p:spTree>
    <p:extLst>
      <p:ext uri="{BB962C8B-B14F-4D97-AF65-F5344CB8AC3E}">
        <p14:creationId xmlns:p14="http://schemas.microsoft.com/office/powerpoint/2010/main" val="141928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is almost always impossible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Programs written for Motorola hardware will not run on Intel hardware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Portability Across Different Microprocessors</a:t>
            </a:r>
          </a:p>
        </p:txBody>
      </p:sp>
    </p:spTree>
    <p:extLst>
      <p:ext uri="{BB962C8B-B14F-4D97-AF65-F5344CB8AC3E}">
        <p14:creationId xmlns:p14="http://schemas.microsoft.com/office/powerpoint/2010/main" val="2098262570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2020</Words>
  <Application>Microsoft Office PowerPoint</Application>
  <PresentationFormat>On-screen Show (16:9)</PresentationFormat>
  <Paragraphs>290</Paragraphs>
  <Slides>60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Roboto Condensed Light</vt:lpstr>
      <vt:lpstr>Paytone One</vt:lpstr>
      <vt:lpstr>Signika Negative</vt:lpstr>
      <vt:lpstr>Amatic SC</vt:lpstr>
      <vt:lpstr>Signika Negative Light</vt:lpstr>
      <vt:lpstr>Chelsea Market</vt:lpstr>
      <vt:lpstr>Archivo</vt:lpstr>
      <vt:lpstr>Arial</vt:lpstr>
      <vt:lpstr>Wingdings</vt:lpstr>
      <vt:lpstr>Distance Learning by Slidesgo</vt:lpstr>
      <vt:lpstr>CS118 Assembly Language</vt:lpstr>
      <vt:lpstr>Section 1</vt:lpstr>
      <vt:lpstr>Hardware Components of Computers</vt:lpstr>
      <vt:lpstr>Portability</vt:lpstr>
      <vt:lpstr>Examining Portability: The Software Viewpoint</vt:lpstr>
      <vt:lpstr>Operating Systems</vt:lpstr>
      <vt:lpstr>Specific Operating Systems</vt:lpstr>
      <vt:lpstr>Examining Portability: The Hardware Viewpoint</vt:lpstr>
      <vt:lpstr>Portability Across Different Microprocessors</vt:lpstr>
      <vt:lpstr>Section 2</vt:lpstr>
      <vt:lpstr>Memory</vt:lpstr>
      <vt:lpstr>Memory-Just Chips</vt:lpstr>
      <vt:lpstr>The Term Memory</vt:lpstr>
      <vt:lpstr>Memory vs. Other Storage</vt:lpstr>
      <vt:lpstr>Vocabulary:  Reading and Writing</vt:lpstr>
      <vt:lpstr>Connecting the CPU and Memory</vt:lpstr>
      <vt:lpstr>I/O Devices</vt:lpstr>
      <vt:lpstr>I/O Devices</vt:lpstr>
      <vt:lpstr>Nothing Ever Changes</vt:lpstr>
      <vt:lpstr>The CPU</vt:lpstr>
      <vt:lpstr>Inside the CPU</vt:lpstr>
      <vt:lpstr>The ALU</vt:lpstr>
      <vt:lpstr>Registers</vt:lpstr>
      <vt:lpstr>Hex Digits And Bytes</vt:lpstr>
      <vt:lpstr>Registers</vt:lpstr>
      <vt:lpstr>General Purpose Registers</vt:lpstr>
      <vt:lpstr>A Picture</vt:lpstr>
      <vt:lpstr>Checking That Picture</vt:lpstr>
      <vt:lpstr>Testing This Idea</vt:lpstr>
      <vt:lpstr>Special Purpose Registers</vt:lpstr>
      <vt:lpstr>More Special Purpose Registers</vt:lpstr>
      <vt:lpstr>Still More Special Purpose Registers</vt:lpstr>
      <vt:lpstr>The Instruction Cycle</vt:lpstr>
      <vt:lpstr>Executing Instructions</vt:lpstr>
      <vt:lpstr>Step 1:  Fetch an Instruction from Memory</vt:lpstr>
      <vt:lpstr>Step 2:  Update the PC</vt:lpstr>
      <vt:lpstr>Step 3: Copy the Instruction</vt:lpstr>
      <vt:lpstr>Step 4:  Execute the Instruction</vt:lpstr>
      <vt:lpstr>Repeat, Repeat, Repeat</vt:lpstr>
      <vt:lpstr>Speeding up the Process</vt:lpstr>
      <vt:lpstr>Pipelining</vt:lpstr>
      <vt:lpstr>Superscalar Hardware</vt:lpstr>
      <vt:lpstr>Other Techniques</vt:lpstr>
      <vt:lpstr>Multiprocessors</vt:lpstr>
      <vt:lpstr>The Clock Cycle</vt:lpstr>
      <vt:lpstr>The Clock Speed</vt:lpstr>
      <vt:lpstr>Cache</vt:lpstr>
      <vt:lpstr>Cache</vt:lpstr>
      <vt:lpstr>The Idea behind Cache:  No Cache</vt:lpstr>
      <vt:lpstr>The Idea behind Cache:  With Cache</vt:lpstr>
      <vt:lpstr>Storing Memory Values in Cache</vt:lpstr>
      <vt:lpstr>Speed and Cache</vt:lpstr>
      <vt:lpstr>The CPU and Cache</vt:lpstr>
      <vt:lpstr>Changing Memory</vt:lpstr>
      <vt:lpstr>Write-Back and Write-Through</vt:lpstr>
      <vt:lpstr>Comparing the Techniques-Part 1</vt:lpstr>
      <vt:lpstr>Comparing the Techniques-Part 2</vt:lpstr>
      <vt:lpstr>Choosing</vt:lpstr>
      <vt:lpstr>Other Uses of the Word Cache</vt:lpstr>
      <vt:lpstr>CREDITS!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</dc:title>
  <dc:creator>Hoffman, James</dc:creator>
  <cp:lastModifiedBy>Hoffman, James</cp:lastModifiedBy>
  <cp:revision>99</cp:revision>
  <dcterms:modified xsi:type="dcterms:W3CDTF">2024-06-18T02:56:31Z</dcterms:modified>
</cp:coreProperties>
</file>