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0" r:id="rId4"/>
    <p:sldId id="259" r:id="rId5"/>
    <p:sldId id="258" r:id="rId6"/>
    <p:sldId id="264" r:id="rId7"/>
    <p:sldId id="268" r:id="rId8"/>
    <p:sldId id="265" r:id="rId9"/>
    <p:sldId id="266" r:id="rId10"/>
    <p:sldId id="267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E378-F28F-4CAB-9F8E-A2D577DF17A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1A1-3AD6-46F6-AF20-574E3323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E378-F28F-4CAB-9F8E-A2D577DF17A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1A1-3AD6-46F6-AF20-574E3323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E378-F28F-4CAB-9F8E-A2D577DF17A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1A1-3AD6-46F6-AF20-574E3323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4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E378-F28F-4CAB-9F8E-A2D577DF17A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1A1-3AD6-46F6-AF20-574E3323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0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E378-F28F-4CAB-9F8E-A2D577DF17A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1A1-3AD6-46F6-AF20-574E3323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3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E378-F28F-4CAB-9F8E-A2D577DF17A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1A1-3AD6-46F6-AF20-574E3323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0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E378-F28F-4CAB-9F8E-A2D577DF17A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1A1-3AD6-46F6-AF20-574E3323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2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E378-F28F-4CAB-9F8E-A2D577DF17A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1A1-3AD6-46F6-AF20-574E3323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4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E378-F28F-4CAB-9F8E-A2D577DF17A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1A1-3AD6-46F6-AF20-574E3323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E378-F28F-4CAB-9F8E-A2D577DF17A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1A1-3AD6-46F6-AF20-574E3323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E378-F28F-4CAB-9F8E-A2D577DF17A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C1A1-3AD6-46F6-AF20-574E3323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7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E378-F28F-4CAB-9F8E-A2D577DF17AC}" type="datetimeFigureOut">
              <a:rPr lang="en-US" smtClean="0"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DC1A1-3AD6-46F6-AF20-574E33236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4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Stitched </a:t>
            </a:r>
            <a:r>
              <a:rPr lang="en-US" dirty="0" err="1" smtClean="0"/>
              <a:t>MetHb</a:t>
            </a:r>
            <a:r>
              <a:rPr lang="en-US" dirty="0" smtClean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Louis\Desktop\Useful Texts\Emory\Dyer-HbHydration\SVD and Pseudoinverse Methods\MetHb in D2O-Whole Trace\A-RawData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r="6772"/>
          <a:stretch/>
        </p:blipFill>
        <p:spPr bwMode="auto">
          <a:xfrm>
            <a:off x="514350" y="1219200"/>
            <a:ext cx="849249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26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U*S*V</a:t>
            </a:r>
            <a:r>
              <a:rPr lang="en-US" sz="3600" b="1" i="1" baseline="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b="1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MetHb</a:t>
            </a:r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EG/D</a:t>
            </a:r>
            <a:r>
              <a:rPr lang="en-US" sz="3600" b="1" i="1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1530-1710 cm</a:t>
            </a:r>
            <a:r>
              <a:rPr lang="en-US" sz="3600" b="1" i="1" baseline="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 2</a:t>
            </a:r>
            <a:endParaRPr lang="en-US" sz="36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:\Users\Louis\Desktop\Useful Texts\Emory\Dyer-HbHydration\SVD and Pseudoinverse Methods\MetHb in D2O EG - Pub Data\MetHb-EGD2O-GF-USVT-Rank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77518"/>
            <a:ext cx="7924800" cy="390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63958" y="5867400"/>
            <a:ext cx="2503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Comparison to Raw Data</a:t>
            </a:r>
            <a:endParaRPr lang="en-US" dirty="0"/>
          </a:p>
        </p:txBody>
      </p:sp>
      <p:pic>
        <p:nvPicPr>
          <p:cNvPr id="10" name="Picture 3" descr="C:\Users\Louis\Desktop\Useful Texts\Emory\Dyer-HbHydration\SVD and Pseudoinverse Methods\MetHb in D2O EG - Pub Data\MetHb-EGD2O-GF-Raw Dat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842" y="5209030"/>
            <a:ext cx="3348158" cy="164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91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218" name="Picture 2" descr="C:\Users\Louis\Desktop\Useful Texts\Emory\Dyer-HbHydration\SVD and Pseudoinverse Methods\MetHb in D2O EG - Pub Data\MetHb-EGD2O-GF-USVT-Rank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27404"/>
            <a:ext cx="8534400" cy="420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Louis\Desktop\Useful Texts\Emory\Dyer-HbHydration\SVD and Pseudoinverse Methods\MetHb in D2O EG - Pub Data\MetHb-EGD2O-GF-Raw Data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842" y="5209030"/>
            <a:ext cx="3348158" cy="1648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U*S*V</a:t>
            </a:r>
            <a:r>
              <a:rPr lang="en-US" sz="3600" b="1" i="1" baseline="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3600" b="1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MetHb</a:t>
            </a:r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EG/D</a:t>
            </a:r>
            <a:r>
              <a:rPr lang="en-US" sz="3600" b="1" i="1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1530-1710 cm</a:t>
            </a:r>
            <a:r>
              <a:rPr lang="en-US" sz="3600" b="1" i="1" baseline="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Rank 4</a:t>
            </a:r>
            <a:endParaRPr lang="en-US" sz="3600" b="1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89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U and V</a:t>
            </a:r>
            <a:r>
              <a:rPr lang="en-US" baseline="30000" dirty="0" smtClean="0"/>
              <a:t>T</a:t>
            </a:r>
            <a:r>
              <a:rPr lang="en-US" dirty="0" smtClean="0"/>
              <a:t>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Louis\Desktop\Useful Texts\Emory\Dyer-HbHydration\SVD and Pseudoinverse Methods\MetHb in D2O-Whole Trace\SVD-U-V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51018"/>
            <a:ext cx="7467600" cy="5554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40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MetHb</a:t>
            </a:r>
            <a:r>
              <a:rPr lang="en-US" dirty="0" smtClean="0"/>
              <a:t> in D</a:t>
            </a:r>
            <a:r>
              <a:rPr lang="en-US" baseline="-25000" dirty="0" smtClean="0"/>
              <a:t>2</a:t>
            </a:r>
            <a:r>
              <a:rPr lang="en-US" dirty="0" smtClean="0"/>
              <a:t>O - VT 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5" name="Picture 3" descr="C:\Users\Louis\Desktop\Useful Texts\Emory\Dyer-HbHydration\SVD and Pseudoinverse Methods\MetHb in D2O-Whole Trace\MetHbD2O-Whole-VT-fi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5415"/>
            <a:ext cx="9144000" cy="504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94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ouis\Desktop\Useful Texts\Emory\Dyer-HbHydration\SVD and Pseudoinverse Methods\MetHb in D2O-Whole Trace\USVT-Rank3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5875"/>
          <a:stretch/>
        </p:blipFill>
        <p:spPr bwMode="auto">
          <a:xfrm>
            <a:off x="228600" y="838200"/>
            <a:ext cx="8189044" cy="465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Louis\Desktop\Useful Texts\Emory\Dyer-HbHydration\SVD and Pseudoinverse Methods\MetHb in D2O-Whole Trace\A-RawData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r="6772"/>
          <a:stretch/>
        </p:blipFill>
        <p:spPr bwMode="auto">
          <a:xfrm>
            <a:off x="5680710" y="4869210"/>
            <a:ext cx="3463290" cy="198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U*S*V</a:t>
            </a:r>
            <a:r>
              <a:rPr lang="en-US" baseline="30000" dirty="0" smtClean="0"/>
              <a:t>T</a:t>
            </a:r>
            <a:r>
              <a:rPr lang="en-US" dirty="0" smtClean="0"/>
              <a:t> to Rank 3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90887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MetHb</a:t>
            </a:r>
            <a:r>
              <a:rPr lang="en-US" dirty="0" smtClean="0"/>
              <a:t> EG/D</a:t>
            </a:r>
            <a:r>
              <a:rPr lang="en-US" baseline="-25000" dirty="0" smtClean="0"/>
              <a:t>2</a:t>
            </a:r>
            <a:r>
              <a:rPr lang="en-US" dirty="0" smtClean="0"/>
              <a:t>O Stitched Raw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1899" y="5943600"/>
            <a:ext cx="7057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Incomplete Low Frequency Data, only down to ~1420 cm</a:t>
            </a:r>
            <a:r>
              <a:rPr lang="en-US" baseline="30000" dirty="0" smtClean="0"/>
              <a:t>-1</a:t>
            </a:r>
            <a:endParaRPr lang="en-US" dirty="0" smtClean="0"/>
          </a:p>
          <a:p>
            <a:r>
              <a:rPr lang="en-US" dirty="0" smtClean="0"/>
              <a:t>Missing principal </a:t>
            </a:r>
            <a:r>
              <a:rPr lang="en-US" dirty="0" err="1" smtClean="0"/>
              <a:t>heme</a:t>
            </a:r>
            <a:r>
              <a:rPr lang="en-US" dirty="0" smtClean="0"/>
              <a:t> mode at 1407 cm</a:t>
            </a:r>
            <a:r>
              <a:rPr lang="en-US" baseline="30000" dirty="0" smtClean="0"/>
              <a:t>-1</a:t>
            </a:r>
          </a:p>
          <a:p>
            <a:r>
              <a:rPr lang="en-US" dirty="0" smtClean="0"/>
              <a:t>SVD of whole data doesn’t add anything compared to high frequency half</a:t>
            </a:r>
            <a:endParaRPr lang="en-US" dirty="0"/>
          </a:p>
        </p:txBody>
      </p:sp>
      <p:pic>
        <p:nvPicPr>
          <p:cNvPr id="5123" name="Picture 3" descr="C:\Users\Louis\Desktop\Useful Texts\Emory\Dyer-HbHydration\SVD and Pseudoinverse Methods\120313-EGStitchedRaw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77290"/>
            <a:ext cx="9144000" cy="450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24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 Data: </a:t>
            </a:r>
            <a:r>
              <a:rPr lang="en-US" sz="3600" b="1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MetHb</a:t>
            </a:r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EG/D</a:t>
            </a:r>
            <a:r>
              <a:rPr lang="en-US" sz="3600" b="1" i="1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1530-1710 cm</a:t>
            </a:r>
            <a:r>
              <a:rPr lang="en-US" sz="3600" b="1" i="1" baseline="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3600" b="1" i="1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C:\Users\Louis\Desktop\Useful Texts\Emory\Dyer-HbHydration\SVD and Pseudoinverse Methods\MetHb in D2O EG - Pub Data\MetHb-EGD2O-GF-Raw Dat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9144000" cy="450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40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MetHb</a:t>
            </a:r>
            <a:r>
              <a:rPr lang="en-US" dirty="0" smtClean="0"/>
              <a:t> in EG/D</a:t>
            </a:r>
            <a:r>
              <a:rPr lang="en-US" baseline="-25000" dirty="0" smtClean="0"/>
              <a:t>2</a:t>
            </a:r>
            <a:r>
              <a:rPr lang="en-US" dirty="0" smtClean="0"/>
              <a:t>O Raw Transient 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525963"/>
          </a:xfrm>
        </p:spPr>
        <p:txBody>
          <a:bodyPr/>
          <a:lstStyle/>
          <a:p>
            <a:r>
              <a:rPr lang="en-US" dirty="0" smtClean="0"/>
              <a:t>Transients are noisy, so fits have larger std. dev.</a:t>
            </a:r>
          </a:p>
          <a:p>
            <a:r>
              <a:rPr lang="en-US" dirty="0" err="1" smtClean="0"/>
              <a:t>MetHb</a:t>
            </a:r>
            <a:r>
              <a:rPr lang="en-US" dirty="0" smtClean="0"/>
              <a:t> in D</a:t>
            </a:r>
            <a:r>
              <a:rPr lang="en-US" baseline="-25000" dirty="0" smtClean="0"/>
              <a:t>2</a:t>
            </a:r>
            <a:r>
              <a:rPr lang="en-US" dirty="0" smtClean="0"/>
              <a:t>O @ 1560 cm-1 </a:t>
            </a:r>
          </a:p>
          <a:p>
            <a:pPr lvl="1"/>
            <a:r>
              <a:rPr lang="en-US" dirty="0" smtClean="0"/>
              <a:t>same bleach time</a:t>
            </a:r>
          </a:p>
          <a:p>
            <a:pPr lvl="1"/>
            <a:r>
              <a:rPr lang="en-US" dirty="0" smtClean="0"/>
              <a:t>faster decay time (~2 ps) but noisier data</a:t>
            </a:r>
            <a:endParaRPr lang="en-US" dirty="0"/>
          </a:p>
        </p:txBody>
      </p:sp>
      <p:pic>
        <p:nvPicPr>
          <p:cNvPr id="6146" name="Picture 2" descr="C:\Users\Louis\Desktop\Useful Texts\Emory\Dyer-HbHydration\SVD and Pseudoinverse Methods\MetHb in D2O EG - Pub Data\Raw Transients-Fi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24715"/>
            <a:ext cx="9144000" cy="275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346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 and V</a:t>
            </a:r>
            <a:r>
              <a:rPr lang="en-US" sz="3600" b="1" i="1" baseline="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Rank 2: </a:t>
            </a:r>
            <a:r>
              <a:rPr lang="en-US" sz="3600" b="1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MetHb</a:t>
            </a:r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EG/D</a:t>
            </a:r>
            <a:r>
              <a:rPr lang="en-US" sz="3600" b="1" i="1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1530-1710 cm</a:t>
            </a:r>
            <a:r>
              <a:rPr lang="en-US" sz="3600" b="1" i="1" baseline="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3600" b="1" i="1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Louis\Desktop\Useful Texts\Emory\Dyer-HbHydration\SVD and Pseudoinverse Methods\MetHb in D2O EG - Pub Data\GF-EGPub-UV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064982"/>
            <a:ext cx="7467600" cy="579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62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3600" b="1" i="1" baseline="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Fitting to Rank </a:t>
            </a:r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4: </a:t>
            </a:r>
            <a:r>
              <a:rPr lang="en-US" sz="3600" b="1" i="1" dirty="0" err="1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MetHb</a:t>
            </a:r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EG/D</a:t>
            </a:r>
            <a:r>
              <a:rPr lang="en-US" sz="3600" b="1" i="1" baseline="-25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600" b="1" i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1530-1710 cm</a:t>
            </a:r>
            <a:r>
              <a:rPr lang="en-US" sz="3600" b="1" i="1" baseline="30000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endParaRPr lang="en-US" sz="3600" b="1" i="1" baseline="30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4600" y="3048000"/>
            <a:ext cx="1135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&lt;</a:t>
            </a:r>
            <a:r>
              <a:rPr lang="en-US" sz="1400" dirty="0" smtClean="0">
                <a:latin typeface="Symbol" panose="05050102010706020507" pitchFamily="18" charset="2"/>
              </a:rPr>
              <a:t>t</a:t>
            </a:r>
            <a:r>
              <a:rPr lang="en-US" sz="1400" dirty="0" smtClean="0"/>
              <a:t>&gt; = 14.7 ps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194" name="Picture 2" descr="C:\Users\Louis\Desktop\Useful Texts\Emory\Dyer-HbHydration\SVD and Pseudoinverse Methods\MetHb in D2O EG - Pub Data\VT-GFPub-EG-fit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04995"/>
            <a:ext cx="8534400" cy="5202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34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145</Words>
  <Application>Microsoft Office PowerPoint</Application>
  <PresentationFormat>On-screen Show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Stitched MetHb Data</vt:lpstr>
      <vt:lpstr>U and VT Components</vt:lpstr>
      <vt:lpstr>MetHb in D2O - VT Fitting</vt:lpstr>
      <vt:lpstr>U*S*VT to Rank 3</vt:lpstr>
      <vt:lpstr>MetHb EG/D2O Stitched Raw Data</vt:lpstr>
      <vt:lpstr>Raw Data: MetHb EG/D2O 1530-1710 cm-1</vt:lpstr>
      <vt:lpstr>MetHb in EG/D2O Raw Transient Fits</vt:lpstr>
      <vt:lpstr>U and VT to Rank 2: MetHb EG/D2O 1530-1710 cm-1</vt:lpstr>
      <vt:lpstr>VT Fitting to Rank 4: MetHb EG/D2O 1530-1710 cm-1</vt:lpstr>
      <vt:lpstr>U*S*VT: MetHb in EG/D2O 1530-1710 cm-1 Rank 2</vt:lpstr>
      <vt:lpstr>U*S*VT: MetHb in EG/D2O 1530-1710 cm-1 Rank 4</vt:lpstr>
    </vt:vector>
  </TitlesOfParts>
  <Company>Clemson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Stitched MetHb Data</dc:title>
  <dc:creator>Louis</dc:creator>
  <cp:lastModifiedBy>Louis</cp:lastModifiedBy>
  <cp:revision>10</cp:revision>
  <dcterms:created xsi:type="dcterms:W3CDTF">2016-07-12T17:37:05Z</dcterms:created>
  <dcterms:modified xsi:type="dcterms:W3CDTF">2016-07-20T16:21:50Z</dcterms:modified>
</cp:coreProperties>
</file>