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1" r:id="rId5"/>
    <p:sldId id="257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97D7F-F761-4279-86C2-43601E653702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9A24F-DDC2-4219-BCEF-3C4AED5E4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5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72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3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5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0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7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FACC5-2327-444C-A143-F4CA93AF8CD9}" type="datetimeFigureOut">
              <a:rPr lang="en-US" smtClean="0"/>
              <a:t>12/1/2016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DAA3-08AE-4FC3-90BF-52DFD36B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SVD Global Fitting and Pseudoinverse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Separation via </a:t>
            </a:r>
            <a:r>
              <a:rPr lang="en-US" dirty="0" smtClean="0"/>
              <a:t>Pseudoinverse (</a:t>
            </a:r>
            <a:r>
              <a:rPr lang="en-US" dirty="0" err="1" smtClean="0"/>
              <a:t>PInv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Pseudoinverse matrix is the approximate inverse of a non-square matrix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+</a:t>
            </a:r>
            <a:r>
              <a:rPr lang="en-US" dirty="0" smtClean="0"/>
              <a:t>A = AA</a:t>
            </a:r>
            <a:r>
              <a:rPr lang="en-US" baseline="30000" dirty="0" smtClean="0"/>
              <a:t>+</a:t>
            </a:r>
            <a:r>
              <a:rPr lang="en-US" dirty="0" smtClean="0"/>
              <a:t> = Identity matrix I</a:t>
            </a:r>
          </a:p>
          <a:p>
            <a:r>
              <a:rPr lang="en-US" dirty="0" smtClean="0"/>
              <a:t>DF</a:t>
            </a:r>
            <a:r>
              <a:rPr lang="en-US" baseline="30000" dirty="0" smtClean="0"/>
              <a:t>T</a:t>
            </a:r>
            <a:r>
              <a:rPr lang="en-US" dirty="0" smtClean="0"/>
              <a:t> = USV</a:t>
            </a:r>
            <a:r>
              <a:rPr lang="en-US" baseline="30000" dirty="0" smtClean="0"/>
              <a:t>T</a:t>
            </a:r>
            <a:r>
              <a:rPr lang="en-US" dirty="0" smtClean="0"/>
              <a:t> = Approximate data matrix A </a:t>
            </a:r>
          </a:p>
          <a:p>
            <a:r>
              <a:rPr lang="en-US" dirty="0" smtClean="0"/>
              <a:t>Spectral components corresponding to each tau are given in matrix D</a:t>
            </a:r>
          </a:p>
          <a:p>
            <a:pPr lvl="1"/>
            <a:r>
              <a:rPr lang="en-US" dirty="0" smtClean="0"/>
              <a:t>DF</a:t>
            </a:r>
            <a:r>
              <a:rPr lang="en-US" baseline="30000" dirty="0" smtClean="0"/>
              <a:t>T</a:t>
            </a:r>
            <a:r>
              <a:rPr lang="en-US" dirty="0" smtClean="0"/>
              <a:t>F</a:t>
            </a:r>
            <a:r>
              <a:rPr lang="en-US" baseline="30000" dirty="0" smtClean="0"/>
              <a:t>T+</a:t>
            </a:r>
            <a:r>
              <a:rPr lang="en-US" dirty="0" smtClean="0"/>
              <a:t> = DI = D = USV</a:t>
            </a:r>
            <a:r>
              <a:rPr lang="en-US" baseline="30000" dirty="0" smtClean="0"/>
              <a:t>T</a:t>
            </a:r>
            <a:r>
              <a:rPr lang="en-US" dirty="0" smtClean="0"/>
              <a:t>F</a:t>
            </a:r>
            <a:r>
              <a:rPr lang="en-US" baseline="30000" dirty="0" smtClean="0"/>
              <a:t>T+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lvl="1"/>
            <a:r>
              <a:rPr lang="en-US" dirty="0" smtClean="0"/>
              <a:t>H = V</a:t>
            </a:r>
            <a:r>
              <a:rPr lang="en-US" baseline="30000" dirty="0" smtClean="0"/>
              <a:t>T</a:t>
            </a:r>
            <a:r>
              <a:rPr lang="en-US" dirty="0" smtClean="0"/>
              <a:t>F</a:t>
            </a:r>
            <a:r>
              <a:rPr lang="en-US" baseline="30000" dirty="0" smtClean="0"/>
              <a:t>T+</a:t>
            </a:r>
            <a:endParaRPr lang="en-US" dirty="0" smtClean="0"/>
          </a:p>
          <a:p>
            <a:pPr lvl="1"/>
            <a:r>
              <a:rPr lang="en-US" dirty="0" smtClean="0"/>
              <a:t>D = USH (Use this to get spectral components)</a:t>
            </a:r>
          </a:p>
          <a:p>
            <a:r>
              <a:rPr lang="en-US" dirty="0" smtClean="0"/>
              <a:t>F</a:t>
            </a:r>
            <a:r>
              <a:rPr lang="en-US" baseline="30000" dirty="0" smtClean="0"/>
              <a:t>T+</a:t>
            </a:r>
            <a:r>
              <a:rPr lang="en-US" dirty="0"/>
              <a:t> </a:t>
            </a:r>
            <a:r>
              <a:rPr lang="en-US" dirty="0" smtClean="0"/>
              <a:t>is pseudoinverse of transient component matrix</a:t>
            </a:r>
          </a:p>
          <a:p>
            <a:pPr lvl="1"/>
            <a:r>
              <a:rPr lang="en-US" dirty="0" smtClean="0"/>
              <a:t>V</a:t>
            </a:r>
            <a:r>
              <a:rPr lang="en-US" baseline="30000" dirty="0" smtClean="0"/>
              <a:t>T+</a:t>
            </a:r>
            <a:r>
              <a:rPr lang="en-US" dirty="0" smtClean="0"/>
              <a:t>H = V</a:t>
            </a:r>
            <a:r>
              <a:rPr lang="en-US" baseline="30000" dirty="0" smtClean="0"/>
              <a:t>T+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  <a:r>
              <a:rPr lang="en-US" dirty="0" smtClean="0"/>
              <a:t>F</a:t>
            </a:r>
            <a:r>
              <a:rPr lang="en-US" baseline="30000" dirty="0" smtClean="0"/>
              <a:t>T+</a:t>
            </a:r>
            <a:r>
              <a:rPr lang="en-US" dirty="0" smtClean="0"/>
              <a:t> = IF</a:t>
            </a:r>
            <a:r>
              <a:rPr lang="en-US" baseline="30000" dirty="0" smtClean="0"/>
              <a:t>T+</a:t>
            </a:r>
            <a:r>
              <a:rPr lang="en-US" dirty="0" smtClean="0"/>
              <a:t> = F</a:t>
            </a:r>
            <a:r>
              <a:rPr lang="en-US" baseline="30000" dirty="0" smtClean="0"/>
              <a:t>T+</a:t>
            </a:r>
            <a:endParaRPr lang="en-US" dirty="0" smtClean="0"/>
          </a:p>
          <a:p>
            <a:pPr lvl="1"/>
            <a:r>
              <a:rPr lang="en-US" dirty="0" smtClean="0"/>
              <a:t>Pseudoinverse of F</a:t>
            </a:r>
            <a:r>
              <a:rPr lang="en-US" baseline="30000" dirty="0" smtClean="0"/>
              <a:t>T+</a:t>
            </a:r>
            <a:r>
              <a:rPr lang="en-US" dirty="0" smtClean="0"/>
              <a:t> = F</a:t>
            </a:r>
            <a:r>
              <a:rPr lang="en-US" baseline="30000" dirty="0" smtClean="0"/>
              <a:t>T</a:t>
            </a:r>
            <a:r>
              <a:rPr lang="en-US" dirty="0" smtClean="0"/>
              <a:t> (transients)</a:t>
            </a:r>
          </a:p>
          <a:p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02518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Fitting Details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95400"/>
                <a:ext cx="8229600" cy="53340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Globally fit V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(j) to tetra-exponential</a:t>
                </a:r>
                <a:endParaRPr lang="en-US" dirty="0"/>
              </a:p>
              <a:p>
                <a:pPr lvl="1"/>
                <a:r>
                  <a:rPr lang="en-US" dirty="0" smtClean="0"/>
                  <a:t>Individual curve fits show separate pairs of rates for V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(1), V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(4) (5 ps bleach, 30 ps decay) and V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(2), V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(3) (1.5 ps bleach, 10 ps decay)</a:t>
                </a:r>
              </a:p>
              <a:p>
                <a:pPr lvl="1"/>
                <a:r>
                  <a:rPr lang="en-US" dirty="0" smtClean="0"/>
                  <a:t>Use these values as held initial guesses to let amplitudes converge</a:t>
                </a:r>
              </a:p>
              <a:p>
                <a:pPr lvl="1"/>
                <a:r>
                  <a:rPr lang="en-US" dirty="0" smtClean="0"/>
                  <a:t>constrained fit the linked </a:t>
                </a:r>
                <a:r>
                  <a:rPr lang="en-US" dirty="0" err="1" smtClean="0"/>
                  <a:t>taus</a:t>
                </a:r>
                <a:r>
                  <a:rPr lang="en-US" dirty="0" smtClean="0"/>
                  <a:t> with unconstrained amplitudes</a:t>
                </a:r>
              </a:p>
              <a:p>
                <a:r>
                  <a:rPr lang="en-US" dirty="0" smtClean="0"/>
                  <a:t>Use fit amplitudes and offsets to construct matrix H</a:t>
                </a:r>
              </a:p>
              <a:p>
                <a:pPr lvl="1"/>
                <a:r>
                  <a:rPr lang="en-US" dirty="0" smtClean="0"/>
                  <a:t>E.g. using 4 exponentials and two SVD components V</a:t>
                </a:r>
                <a:r>
                  <a:rPr lang="en-US" baseline="30000" dirty="0" smtClean="0"/>
                  <a:t>T</a:t>
                </a:r>
                <a:r>
                  <a:rPr lang="en-US" dirty="0" smtClean="0"/>
                  <a:t>(j) (j= 1,2)</a:t>
                </a:r>
              </a:p>
              <a:p>
                <a:pPr marL="457200" lvl="1" indent="0" algn="ctr">
                  <a:buNone/>
                </a:pPr>
                <a:r>
                  <a:rPr lang="en-US" b="0" dirty="0" smtClean="0"/>
                  <a:t>Global Fit: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𝑘𝑗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exp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⁡(−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22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42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/>
                  <a:t>For </a:t>
                </a:r>
                <a:r>
                  <a:rPr lang="en-US" dirty="0" err="1" smtClean="0"/>
                  <a:t>A</a:t>
                </a:r>
                <a:r>
                  <a:rPr lang="en-US" baseline="-25000" dirty="0" err="1" smtClean="0"/>
                  <a:t>kj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j</a:t>
                </a:r>
                <a:r>
                  <a:rPr lang="en-US" dirty="0" smtClean="0"/>
                  <a:t>, k = Amplitude from equation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95400"/>
                <a:ext cx="8229600" cy="5334000"/>
              </a:xfrm>
              <a:blipFill rotWithShape="1">
                <a:blip r:embed="rId2"/>
                <a:stretch>
                  <a:fillRect l="-1111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05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Global Fits and H-matrix </a:t>
            </a:r>
            <a:br>
              <a:rPr lang="en-US" dirty="0" smtClean="0"/>
            </a:br>
            <a:r>
              <a:rPr lang="en-US" dirty="0" smtClean="0"/>
              <a:t>from Rank 2 SVD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0"/>
            <a:ext cx="4356416" cy="28707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17255" y="4343400"/>
                <a:ext cx="4902945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1265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5.7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−21794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19.6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0.17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−0.05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−0.047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−0.036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255" y="4343400"/>
                <a:ext cx="4902945" cy="5598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06296" y="1905000"/>
            <a:ext cx="14479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ymbol" panose="05050102010706020507" pitchFamily="18" charset="2"/>
              </a:rPr>
              <a:t>t</a:t>
            </a:r>
            <a:r>
              <a:rPr lang="en-US" dirty="0" smtClean="0"/>
              <a:t>1 = 2.2 ps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t</a:t>
            </a:r>
            <a:r>
              <a:rPr lang="en-US" dirty="0" smtClean="0"/>
              <a:t>2 = 6.3 ps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t</a:t>
            </a:r>
            <a:r>
              <a:rPr lang="en-US" dirty="0" smtClean="0"/>
              <a:t>3 = 9.3 ps</a:t>
            </a:r>
          </a:p>
          <a:p>
            <a:r>
              <a:rPr lang="en-US" dirty="0" smtClean="0">
                <a:latin typeface="Symbol" panose="05050102010706020507" pitchFamily="18" charset="2"/>
              </a:rPr>
              <a:t>t</a:t>
            </a:r>
            <a:r>
              <a:rPr lang="en-US" dirty="0" smtClean="0"/>
              <a:t>4 = 49 ps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0 </a:t>
            </a:r>
            <a:r>
              <a:rPr lang="en-US" dirty="0" smtClean="0"/>
              <a:t>= -18.6 ps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174970" y="3607833"/>
                <a:ext cx="3333285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H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21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22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31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41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32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42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i="1" baseline="-2500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70" y="3607833"/>
                <a:ext cx="3333285" cy="5542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4400" y="4903233"/>
            <a:ext cx="25774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VT(1) = Black Dots</a:t>
            </a:r>
          </a:p>
          <a:p>
            <a:r>
              <a:rPr lang="en-US" dirty="0" smtClean="0"/>
              <a:t>VT(2) = Blue Dots</a:t>
            </a:r>
          </a:p>
          <a:p>
            <a:endParaRPr lang="en-US" dirty="0" smtClean="0"/>
          </a:p>
          <a:p>
            <a:r>
              <a:rPr lang="en-US" dirty="0" smtClean="0"/>
              <a:t>4-Exponential Global Fits:</a:t>
            </a:r>
          </a:p>
          <a:p>
            <a:r>
              <a:rPr lang="en-US" dirty="0" smtClean="0"/>
              <a:t>VT(1) Fit = Red Curve</a:t>
            </a:r>
          </a:p>
          <a:p>
            <a:r>
              <a:rPr lang="en-US" dirty="0" smtClean="0"/>
              <a:t>VT(2) Fit = Green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1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 2 SVD and Pseudoinverse Comparison: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5029200"/>
            <a:ext cx="44196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i="1" dirty="0" smtClean="0"/>
              <a:t>raw data </a:t>
            </a:r>
          </a:p>
          <a:p>
            <a:pPr marL="342900" indent="-342900" algn="ctr">
              <a:buAutoNum type="alphaLcParenBoth"/>
            </a:pPr>
            <a:r>
              <a:rPr lang="en-US" i="1" dirty="0" smtClean="0"/>
              <a:t>reproduced data</a:t>
            </a:r>
            <a:r>
              <a:rPr lang="en-US" i="1" dirty="0"/>
              <a:t> </a:t>
            </a:r>
            <a:r>
              <a:rPr lang="en-US" i="1" dirty="0" smtClean="0"/>
              <a:t>from SVD truncated to Rank 2, </a:t>
            </a:r>
          </a:p>
          <a:p>
            <a:pPr algn="ctr"/>
            <a:r>
              <a:rPr lang="en-US" i="1" dirty="0" smtClean="0"/>
              <a:t>(c) global fit/pseudoinverse analysis of Rank 2 SVD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Rank 2 – Test </a:t>
            </a:r>
            <a:r>
              <a:rPr lang="en-US" dirty="0" err="1" smtClean="0"/>
              <a:t>PInv</a:t>
            </a:r>
            <a:r>
              <a:rPr lang="en-US" dirty="0" smtClean="0"/>
              <a:t> analysis method</a:t>
            </a:r>
          </a:p>
          <a:p>
            <a:pPr lvl="1"/>
            <a:r>
              <a:rPr lang="en-US" dirty="0" smtClean="0"/>
              <a:t>Both SVD and </a:t>
            </a:r>
            <a:r>
              <a:rPr lang="en-US" dirty="0" err="1" smtClean="0"/>
              <a:t>PInv</a:t>
            </a:r>
            <a:r>
              <a:rPr lang="en-US" dirty="0" smtClean="0"/>
              <a:t> methods reproduce the important features of the raw data</a:t>
            </a:r>
          </a:p>
          <a:p>
            <a:pPr lvl="1"/>
            <a:r>
              <a:rPr lang="en-US" dirty="0" err="1" smtClean="0"/>
              <a:t>PInv</a:t>
            </a:r>
            <a:r>
              <a:rPr lang="en-US" dirty="0" smtClean="0"/>
              <a:t> further refines SVD results</a:t>
            </a:r>
            <a:endParaRPr lang="en-US" dirty="0"/>
          </a:p>
        </p:txBody>
      </p:sp>
      <p:pic>
        <p:nvPicPr>
          <p:cNvPr id="6" name="Picture 2" descr="C:\Users\Louis\Desktop\Useful Texts\Emory\Dyer-HbHydration\SVD and Pseudoinverse Methods\MetHb in D2O-Whole Trace\Pseudoinverse\RawDataVsSVDVsPseudoinverse-Rank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2"/>
          <a:stretch/>
        </p:blipFill>
        <p:spPr bwMode="auto">
          <a:xfrm>
            <a:off x="4709160" y="1424940"/>
            <a:ext cx="435864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04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Pseudoinverse Analysis Results D(k)F</a:t>
            </a:r>
            <a:r>
              <a:rPr lang="en-US" baseline="30000" dirty="0" smtClean="0"/>
              <a:t>T</a:t>
            </a:r>
            <a:r>
              <a:rPr lang="en-US" dirty="0" smtClean="0"/>
              <a:t>(k) for V</a:t>
            </a:r>
            <a:r>
              <a:rPr lang="en-US" baseline="30000" dirty="0" smtClean="0"/>
              <a:t>T</a:t>
            </a:r>
            <a:r>
              <a:rPr lang="en-US" dirty="0" smtClean="0"/>
              <a:t>(j</a:t>
            </a:r>
            <a:r>
              <a:rPr lang="en-US" smtClean="0"/>
              <a:t>)=1,2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53" t="12972"/>
          <a:stretch/>
        </p:blipFill>
        <p:spPr>
          <a:xfrm>
            <a:off x="228600" y="1828800"/>
            <a:ext cx="3883152" cy="2981547"/>
          </a:xfrm>
        </p:spPr>
      </p:pic>
      <p:pic>
        <p:nvPicPr>
          <p:cNvPr id="1026" name="Picture 2" descr="C:\Users\Louis\Desktop\Useful Texts\Emory\Dyer-HbHydration\SVD and Pseudoinverse Methods\MetHb in D2O-Whole Trace\Pseudoinverse\DFT-2DIntensity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8" t="12456"/>
          <a:stretch/>
        </p:blipFill>
        <p:spPr bwMode="auto">
          <a:xfrm>
            <a:off x="4876800" y="1801368"/>
            <a:ext cx="3962400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7482" y="5181600"/>
            <a:ext cx="7244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Contributions to Total </a:t>
            </a:r>
            <a:r>
              <a:rPr lang="en-US" i="1" dirty="0" err="1" smtClean="0"/>
              <a:t>PInv</a:t>
            </a:r>
            <a:r>
              <a:rPr lang="en-US" i="1" dirty="0" smtClean="0"/>
              <a:t> Data </a:t>
            </a:r>
            <a:r>
              <a:rPr lang="en-US" i="1" dirty="0" smtClean="0"/>
              <a:t>Matrix (a-d) = D(k)FT(k) k = 1-4, respectively</a:t>
            </a:r>
          </a:p>
          <a:p>
            <a:pPr algn="ctr"/>
            <a:r>
              <a:rPr lang="en-US" i="1" dirty="0" smtClean="0"/>
              <a:t>Raw amplitudes (left), scaled to D(1)F</a:t>
            </a:r>
            <a:r>
              <a:rPr lang="en-US" i="1" baseline="30000" dirty="0" smtClean="0"/>
              <a:t>T</a:t>
            </a:r>
            <a:r>
              <a:rPr lang="en-US" i="1" dirty="0" smtClean="0"/>
              <a:t>(1) (right)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475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SVD Global Fitting and Pseudoinverse Analysis</vt:lpstr>
      <vt:lpstr>Separation via Pseudoinverse (PInv)</vt:lpstr>
      <vt:lpstr>Global Fitting Details</vt:lpstr>
      <vt:lpstr>Global Fits and H-matrix  from Rank 2 SVD</vt:lpstr>
      <vt:lpstr>Rank 2 SVD and Pseudoinverse Comparison:</vt:lpstr>
      <vt:lpstr>Pseudoinverse Analysis Results D(k)FT(k) for VT(j)=1,2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SVD Global Fitting and Pseudoinverse Analysis</dc:title>
  <dc:creator>Louis</dc:creator>
  <cp:lastModifiedBy>Louis</cp:lastModifiedBy>
  <cp:revision>12</cp:revision>
  <dcterms:created xsi:type="dcterms:W3CDTF">2016-11-30T17:08:18Z</dcterms:created>
  <dcterms:modified xsi:type="dcterms:W3CDTF">2016-12-01T19:29:38Z</dcterms:modified>
</cp:coreProperties>
</file>