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9F9F9"/>
    <a:srgbClr val="EBE7ED"/>
    <a:srgbClr val="F3F0F4"/>
    <a:srgbClr val="E0E6E8"/>
    <a:srgbClr val="30303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C0B7-5D29-4BF0-B368-F389E8F6C5E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04D-BF6B-4D60-8CE6-A66333F26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97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C0B7-5D29-4BF0-B368-F389E8F6C5E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04D-BF6B-4D60-8CE6-A66333F26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7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C0B7-5D29-4BF0-B368-F389E8F6C5E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04D-BF6B-4D60-8CE6-A66333F26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4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C0B7-5D29-4BF0-B368-F389E8F6C5E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04D-BF6B-4D60-8CE6-A66333F26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9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C0B7-5D29-4BF0-B368-F389E8F6C5E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04D-BF6B-4D60-8CE6-A66333F26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5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C0B7-5D29-4BF0-B368-F389E8F6C5E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04D-BF6B-4D60-8CE6-A66333F26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3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C0B7-5D29-4BF0-B368-F389E8F6C5E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04D-BF6B-4D60-8CE6-A66333F26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66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C0B7-5D29-4BF0-B368-F389E8F6C5E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04D-BF6B-4D60-8CE6-A66333F26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56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C0B7-5D29-4BF0-B368-F389E8F6C5E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04D-BF6B-4D60-8CE6-A66333F26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4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C0B7-5D29-4BF0-B368-F389E8F6C5E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04D-BF6B-4D60-8CE6-A66333F26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6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C0B7-5D29-4BF0-B368-F389E8F6C5E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04D-BF6B-4D60-8CE6-A66333F26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4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C0B7-5D29-4BF0-B368-F389E8F6C5E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04D-BF6B-4D60-8CE6-A66333F26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각 삼각형 33"/>
          <p:cNvSpPr/>
          <p:nvPr/>
        </p:nvSpPr>
        <p:spPr>
          <a:xfrm flipH="1">
            <a:off x="7546312" y="97972"/>
            <a:ext cx="4533482" cy="666205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404040">
                    <a:alpha val="20000"/>
                  </a:srgbClr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35" name="직각 삼각형 34"/>
          <p:cNvSpPr/>
          <p:nvPr/>
        </p:nvSpPr>
        <p:spPr>
          <a:xfrm rot="10800000" flipH="1">
            <a:off x="112207" y="97972"/>
            <a:ext cx="4533482" cy="666205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04040">
                    <a:alpha val="20000"/>
                  </a:srgbClr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207" y="97972"/>
            <a:ext cx="11967587" cy="66620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04040">
                    <a:alpha val="20000"/>
                  </a:srgbClr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2658" y="377309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rgbClr val="404040">
                      <a:alpha val="2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탐색적데이터분석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51814" y="6298364"/>
            <a:ext cx="2590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rgbClr val="303030">
                      <a:alpha val="20000"/>
                    </a:srgbClr>
                  </a:solidFill>
                </a:ln>
                <a:solidFill>
                  <a:srgbClr val="30303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2019.05.02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6640" y="1989815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>
                <a:ln>
                  <a:solidFill>
                    <a:srgbClr val="303030">
                      <a:alpha val="20000"/>
                    </a:srgbClr>
                  </a:solidFill>
                </a:ln>
                <a:solidFill>
                  <a:srgbClr val="30303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미세먼지</a:t>
            </a:r>
            <a:endParaRPr lang="en-US" altLang="ko-KR" sz="8800" dirty="0">
              <a:ln>
                <a:solidFill>
                  <a:srgbClr val="303030">
                    <a:alpha val="20000"/>
                  </a:srgbClr>
                </a:solidFill>
              </a:ln>
              <a:solidFill>
                <a:srgbClr val="30303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90525" y="1559171"/>
            <a:ext cx="2590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rgbClr val="303030">
                      <a:alpha val="20000"/>
                    </a:srgbClr>
                  </a:solidFill>
                </a:ln>
                <a:solidFill>
                  <a:srgbClr val="30303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2016~2018</a:t>
            </a:r>
          </a:p>
          <a:p>
            <a:pPr algn="ctr"/>
            <a:r>
              <a:rPr lang="ko-KR" altLang="en-US" sz="1100" dirty="0">
                <a:ln>
                  <a:solidFill>
                    <a:srgbClr val="303030">
                      <a:alpha val="20000"/>
                    </a:srgbClr>
                  </a:solidFill>
                </a:ln>
                <a:solidFill>
                  <a:srgbClr val="30303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미세먼지 데이터분석</a:t>
            </a:r>
            <a:endParaRPr lang="en-US" altLang="ko-KR" sz="1100" dirty="0">
              <a:ln>
                <a:solidFill>
                  <a:srgbClr val="303030">
                    <a:alpha val="20000"/>
                  </a:srgbClr>
                </a:solidFill>
              </a:ln>
              <a:solidFill>
                <a:srgbClr val="30303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790525" y="5037219"/>
            <a:ext cx="2590854" cy="523220"/>
            <a:chOff x="4790525" y="5440691"/>
            <a:chExt cx="2590854" cy="523220"/>
          </a:xfrm>
        </p:grpSpPr>
        <p:sp>
          <p:nvSpPr>
            <p:cNvPr id="33" name="TextBox 32"/>
            <p:cNvSpPr txBox="1"/>
            <p:nvPr/>
          </p:nvSpPr>
          <p:spPr>
            <a:xfrm>
              <a:off x="4790525" y="5440691"/>
              <a:ext cx="2590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ln>
                    <a:solidFill>
                      <a:srgbClr val="303030">
                        <a:alpha val="20000"/>
                      </a:srgbClr>
                    </a:solidFill>
                  </a:ln>
                  <a:solidFill>
                    <a:srgbClr val="30303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린튼글로벌</a:t>
              </a:r>
              <a:r>
                <a:rPr lang="en-US" altLang="ko-KR" sz="1400" dirty="0">
                  <a:ln>
                    <a:solidFill>
                      <a:srgbClr val="303030">
                        <a:alpha val="20000"/>
                      </a:srgbClr>
                    </a:solidFill>
                  </a:ln>
                  <a:solidFill>
                    <a:srgbClr val="30303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it</a:t>
              </a:r>
              <a:r>
                <a:rPr lang="ko-KR" altLang="en-US" sz="1400" dirty="0">
                  <a:ln>
                    <a:solidFill>
                      <a:srgbClr val="303030">
                        <a:alpha val="20000"/>
                      </a:srgbClr>
                    </a:solidFill>
                  </a:ln>
                  <a:solidFill>
                    <a:srgbClr val="30303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경영학과</a:t>
              </a:r>
              <a:endParaRPr lang="en-US" altLang="ko-KR" sz="1400" dirty="0">
                <a:ln>
                  <a:solidFill>
                    <a:srgbClr val="303030">
                      <a:alpha val="20000"/>
                    </a:srgbClr>
                  </a:solidFill>
                </a:ln>
                <a:solidFill>
                  <a:srgbClr val="30303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en-US" altLang="ko-KR" sz="1400" dirty="0">
                  <a:ln>
                    <a:solidFill>
                      <a:srgbClr val="303030">
                        <a:alpha val="20000"/>
                      </a:srgbClr>
                    </a:solidFill>
                  </a:ln>
                  <a:solidFill>
                    <a:srgbClr val="30303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20140736 </a:t>
              </a:r>
              <a:r>
                <a:rPr lang="ko-KR" altLang="en-US" sz="1400" dirty="0">
                  <a:ln>
                    <a:solidFill>
                      <a:srgbClr val="303030">
                        <a:alpha val="20000"/>
                      </a:srgbClr>
                    </a:solidFill>
                  </a:ln>
                  <a:solidFill>
                    <a:srgbClr val="30303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이창현</a:t>
              </a:r>
              <a:endParaRPr lang="en-US" altLang="ko-KR" sz="1400" dirty="0">
                <a:ln>
                  <a:solidFill>
                    <a:srgbClr val="303030">
                      <a:alpha val="20000"/>
                    </a:srgbClr>
                  </a:solidFill>
                </a:ln>
                <a:solidFill>
                  <a:srgbClr val="30303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38" name="직선 연결선 37"/>
            <p:cNvCxnSpPr>
              <a:cxnSpLocks/>
            </p:cNvCxnSpPr>
            <p:nvPr/>
          </p:nvCxnSpPr>
          <p:spPr>
            <a:xfrm flipH="1">
              <a:off x="5981210" y="5449220"/>
              <a:ext cx="229580" cy="0"/>
            </a:xfrm>
            <a:prstGeom prst="line">
              <a:avLst/>
            </a:prstGeom>
            <a:ln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65123E-4B7E-4017-B160-823C3841CBC6}"/>
              </a:ext>
            </a:extLst>
          </p:cNvPr>
          <p:cNvSpPr/>
          <p:nvPr/>
        </p:nvSpPr>
        <p:spPr>
          <a:xfrm>
            <a:off x="8229184" y="2975359"/>
            <a:ext cx="149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303030">
                      <a:alpha val="20000"/>
                    </a:srgbClr>
                  </a:solidFill>
                </a:ln>
                <a:solidFill>
                  <a:srgbClr val="30303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with Boxplot</a:t>
            </a:r>
          </a:p>
        </p:txBody>
      </p:sp>
    </p:spTree>
    <p:extLst>
      <p:ext uri="{BB962C8B-B14F-4D97-AF65-F5344CB8AC3E}">
        <p14:creationId xmlns:p14="http://schemas.microsoft.com/office/powerpoint/2010/main" val="147129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207" y="97972"/>
            <a:ext cx="11967587" cy="66620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DE8EBF-F20E-4B9A-ADF9-AB9609E657E3}"/>
              </a:ext>
            </a:extLst>
          </p:cNvPr>
          <p:cNvSpPr/>
          <p:nvPr/>
        </p:nvSpPr>
        <p:spPr>
          <a:xfrm>
            <a:off x="332658" y="377309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rgbClr val="404040">
                      <a:alpha val="2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탐색적데이터분석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C4212E-C70E-4686-B8A4-D9F35FDC1665}"/>
              </a:ext>
            </a:extLst>
          </p:cNvPr>
          <p:cNvSpPr/>
          <p:nvPr/>
        </p:nvSpPr>
        <p:spPr>
          <a:xfrm>
            <a:off x="3917358" y="192642"/>
            <a:ext cx="4818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초미세먼지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광역시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1670FB-FA36-4774-BCBE-FAC486BAB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8" y="838973"/>
            <a:ext cx="11671988" cy="5240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8CC8F0-86A8-4B3D-8672-F855A94A32E3}"/>
              </a:ext>
            </a:extLst>
          </p:cNvPr>
          <p:cNvSpPr txBox="1"/>
          <p:nvPr/>
        </p:nvSpPr>
        <p:spPr>
          <a:xfrm>
            <a:off x="795930" y="6002121"/>
            <a:ext cx="1081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앞서 시도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초미세먼지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boxplot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보았듯이 겨울철에 대기정체로 인해 초미세먼지가 겨울철과 봄철에 높게 측정되었음을 알 수 있다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12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각 삼각형 39"/>
          <p:cNvSpPr/>
          <p:nvPr/>
        </p:nvSpPr>
        <p:spPr>
          <a:xfrm flipH="1" flipV="1">
            <a:off x="7546313" y="97972"/>
            <a:ext cx="4533482" cy="6662057"/>
          </a:xfrm>
          <a:prstGeom prst="rtTriangle">
            <a:avLst/>
          </a:prstGeom>
          <a:solidFill>
            <a:srgbClr val="EBE7E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04040">
                    <a:alpha val="20000"/>
                  </a:srgbClr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41" name="직각 삼각형 40"/>
          <p:cNvSpPr/>
          <p:nvPr/>
        </p:nvSpPr>
        <p:spPr>
          <a:xfrm rot="5400000" flipH="1" flipV="1">
            <a:off x="6482025" y="1159785"/>
            <a:ext cx="4533482" cy="6662057"/>
          </a:xfrm>
          <a:prstGeom prst="rtTriangle">
            <a:avLst/>
          </a:prstGeom>
          <a:solidFill>
            <a:srgbClr val="EBE7E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04040">
                    <a:alpha val="20000"/>
                  </a:srgbClr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207" y="97972"/>
            <a:ext cx="11967587" cy="66620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5166856" y="2500427"/>
            <a:ext cx="1858289" cy="1857146"/>
            <a:chOff x="5166856" y="2500427"/>
            <a:chExt cx="1858289" cy="1857146"/>
          </a:xfrm>
        </p:grpSpPr>
        <p:sp>
          <p:nvSpPr>
            <p:cNvPr id="25" name="직사각형 24"/>
            <p:cNvSpPr/>
            <p:nvPr/>
          </p:nvSpPr>
          <p:spPr>
            <a:xfrm>
              <a:off x="5166856" y="2500427"/>
              <a:ext cx="1858289" cy="1857146"/>
            </a:xfrm>
            <a:prstGeom prst="rect">
              <a:avLst/>
            </a:prstGeom>
            <a:noFill/>
            <a:ln w="698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5963584" y="3798504"/>
              <a:ext cx="223855" cy="0"/>
            </a:xfrm>
            <a:prstGeom prst="line">
              <a:avLst/>
            </a:prstGeom>
            <a:ln w="762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5334414" y="3226473"/>
              <a:ext cx="15231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404040">
                        <a:alpha val="5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감사합니다</a:t>
              </a:r>
            </a:p>
          </p:txBody>
        </p:sp>
      </p:grpSp>
      <p:sp>
        <p:nvSpPr>
          <p:cNvPr id="43" name="직각 삼각형 42"/>
          <p:cNvSpPr/>
          <p:nvPr/>
        </p:nvSpPr>
        <p:spPr>
          <a:xfrm>
            <a:off x="112206" y="95499"/>
            <a:ext cx="4533482" cy="6662057"/>
          </a:xfrm>
          <a:prstGeom prst="rtTriangle">
            <a:avLst/>
          </a:prstGeom>
          <a:solidFill>
            <a:srgbClr val="EBE7E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rgbClr val="404040">
                    <a:alpha val="20000"/>
                  </a:srgbClr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44" name="직각 삼각형 43"/>
          <p:cNvSpPr/>
          <p:nvPr/>
        </p:nvSpPr>
        <p:spPr>
          <a:xfrm rot="5400000">
            <a:off x="1192588" y="-957222"/>
            <a:ext cx="4533482" cy="6662057"/>
          </a:xfrm>
          <a:prstGeom prst="rtTriangle">
            <a:avLst/>
          </a:prstGeom>
          <a:solidFill>
            <a:srgbClr val="EBE7E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rgbClr val="404040">
                    <a:alpha val="20000"/>
                  </a:srgbClr>
                </a:solidFill>
              </a:ln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02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각 삼각형 39"/>
          <p:cNvSpPr/>
          <p:nvPr/>
        </p:nvSpPr>
        <p:spPr>
          <a:xfrm flipH="1">
            <a:off x="7546312" y="97972"/>
            <a:ext cx="4533482" cy="666205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04040">
                    <a:alpha val="20000"/>
                  </a:srgbClr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41" name="직각 삼각형 40"/>
          <p:cNvSpPr/>
          <p:nvPr/>
        </p:nvSpPr>
        <p:spPr>
          <a:xfrm rot="10800000" flipH="1">
            <a:off x="112207" y="97972"/>
            <a:ext cx="4533482" cy="666205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04040">
                    <a:alpha val="20000"/>
                  </a:srgbClr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207" y="97972"/>
            <a:ext cx="11967587" cy="66620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1874520" y="3398520"/>
            <a:ext cx="2506980" cy="0"/>
          </a:xfrm>
          <a:prstGeom prst="line">
            <a:avLst/>
          </a:prstGeom>
          <a:ln>
            <a:solidFill>
              <a:schemeClr val="bg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23257" y="3208194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INDEX</a:t>
            </a:r>
            <a:endParaRPr lang="ko-KR" altLang="en-US" dirty="0">
              <a:ln>
                <a:solidFill>
                  <a:schemeClr val="bg2">
                    <a:lumMod val="50000"/>
                    <a:alpha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63846" y="3283942"/>
            <a:ext cx="168733" cy="1691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81394" y="34825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미세먼지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81394" y="3881210"/>
            <a:ext cx="11592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시도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_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연도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월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_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연도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광역시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_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연도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월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_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광역시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120352" y="3283942"/>
            <a:ext cx="168733" cy="16918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27528" y="348251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초미세먼지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6200000">
            <a:off x="10122294" y="5200134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미세먼지는 </a:t>
            </a:r>
            <a:r>
              <a:rPr lang="ko-KR" altLang="en-US" sz="105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미세미세해</a:t>
            </a:r>
            <a:endParaRPr lang="ko-KR" altLang="en-US" dirty="0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2D8FB3-60F7-4E63-8CA5-1C6C833DB7E9}"/>
              </a:ext>
            </a:extLst>
          </p:cNvPr>
          <p:cNvSpPr/>
          <p:nvPr/>
        </p:nvSpPr>
        <p:spPr>
          <a:xfrm>
            <a:off x="7027528" y="3881210"/>
            <a:ext cx="11592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시도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_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연도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월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_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연도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광역시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_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연도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월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_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광역시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76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207" y="97972"/>
            <a:ext cx="11967587" cy="66620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4" name="그룹 13"/>
          <p:cNvGrpSpPr/>
          <p:nvPr/>
        </p:nvGrpSpPr>
        <p:grpSpPr>
          <a:xfrm>
            <a:off x="302492" y="192642"/>
            <a:ext cx="7972149" cy="3679767"/>
            <a:chOff x="540045" y="-51198"/>
            <a:chExt cx="7972149" cy="3679767"/>
          </a:xfrm>
        </p:grpSpPr>
        <p:sp>
          <p:nvSpPr>
            <p:cNvPr id="9" name="직사각형 8"/>
            <p:cNvSpPr/>
            <p:nvPr/>
          </p:nvSpPr>
          <p:spPr>
            <a:xfrm>
              <a:off x="4154911" y="-51198"/>
              <a:ext cx="435728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미세먼지</a:t>
              </a:r>
              <a:r>
                <a:rPr lang="en-US" altLang="ko-KR" sz="3600" dirty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</a:t>
              </a:r>
              <a:r>
                <a:rPr lang="ko-KR" altLang="en-US" sz="3600" dirty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시도</a:t>
              </a:r>
              <a:r>
                <a:rPr lang="en-US" altLang="ko-KR" sz="3600" dirty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_</a:t>
              </a:r>
              <a:r>
                <a:rPr lang="ko-KR" altLang="en-US" sz="3600" dirty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연도</a:t>
              </a:r>
              <a:r>
                <a:rPr lang="en-US" altLang="ko-KR" sz="3600" dirty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endPara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12" name="직선 연결선 11"/>
            <p:cNvCxnSpPr>
              <a:cxnSpLocks/>
            </p:cNvCxnSpPr>
            <p:nvPr/>
          </p:nvCxnSpPr>
          <p:spPr>
            <a:xfrm flipH="1">
              <a:off x="540045" y="3628569"/>
              <a:ext cx="2295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40544" y="5003853"/>
            <a:ext cx="10046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시도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연도 별 미세먼지 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boxplot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살펴본 결과 경기도에 유독 미세먼지가 높게 측정됨을 알 수 있었다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endParaRPr lang="en-US" altLang="ko-KR" sz="1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 이유로는 경기도에 대부분의 인구 및 산업단지가 몰려 있기 때문이다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DE8EBF-F20E-4B9A-ADF9-AB9609E657E3}"/>
              </a:ext>
            </a:extLst>
          </p:cNvPr>
          <p:cNvSpPr/>
          <p:nvPr/>
        </p:nvSpPr>
        <p:spPr>
          <a:xfrm>
            <a:off x="332658" y="377309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rgbClr val="404040">
                      <a:alpha val="2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탐색적데이터분석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9741B3-6698-49D6-BB6F-D7F7132BE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0" y="1023639"/>
            <a:ext cx="11519187" cy="379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7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207" y="97972"/>
            <a:ext cx="11967587" cy="66620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DE8EBF-F20E-4B9A-ADF9-AB9609E657E3}"/>
              </a:ext>
            </a:extLst>
          </p:cNvPr>
          <p:cNvSpPr/>
          <p:nvPr/>
        </p:nvSpPr>
        <p:spPr>
          <a:xfrm>
            <a:off x="332658" y="377309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rgbClr val="404040">
                      <a:alpha val="2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탐색적데이터분석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13D087-A04F-4DC6-BDAC-3E128B503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5" y="1118310"/>
            <a:ext cx="11462263" cy="38044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89F2AC-9CA1-4149-9632-D5FCF4A19555}"/>
              </a:ext>
            </a:extLst>
          </p:cNvPr>
          <p:cNvSpPr/>
          <p:nvPr/>
        </p:nvSpPr>
        <p:spPr>
          <a:xfrm>
            <a:off x="3686526" y="192642"/>
            <a:ext cx="4818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초미세먼지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시도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연도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9F8E5-559B-4406-9692-C57C0B787FE7}"/>
              </a:ext>
            </a:extLst>
          </p:cNvPr>
          <p:cNvSpPr txBox="1"/>
          <p:nvPr/>
        </p:nvSpPr>
        <p:spPr>
          <a:xfrm>
            <a:off x="1040544" y="5003853"/>
            <a:ext cx="10237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초미세먼지도 미세먼지와 마찬가지로 경기도지역만 유독 높게 측정되었다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  <a:p>
            <a:endParaRPr lang="en-US" altLang="ko-KR" sz="1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그런데 초미세먼지의 경우에는 인구나 산업단지가 비교적 적은 충북지역에도 높게 측정이 되었다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 이유로는 우리나라에서 유리하게 바다를 끼고있지 않은 도로써 대기순환이 덜 일어나게 되고 정체된 대기속에서 초미세먼지가 축적된다고 볼 수 있다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63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207" y="97972"/>
            <a:ext cx="11967587" cy="66620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DE8EBF-F20E-4B9A-ADF9-AB9609E657E3}"/>
              </a:ext>
            </a:extLst>
          </p:cNvPr>
          <p:cNvSpPr/>
          <p:nvPr/>
        </p:nvSpPr>
        <p:spPr>
          <a:xfrm>
            <a:off x="332658" y="377309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rgbClr val="404040">
                      <a:alpha val="2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탐색적데이터분석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57314F-C966-4556-8118-E8835A6F8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6" y="1118310"/>
            <a:ext cx="11664368" cy="39048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9BA3C9-E6D5-45A5-AA33-AFF2DA6E7B09}"/>
              </a:ext>
            </a:extLst>
          </p:cNvPr>
          <p:cNvSpPr/>
          <p:nvPr/>
        </p:nvSpPr>
        <p:spPr>
          <a:xfrm>
            <a:off x="3917358" y="192642"/>
            <a:ext cx="3895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미세먼지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연도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A3D6D2-71B2-449E-BB44-4B21E92B3246}"/>
              </a:ext>
            </a:extLst>
          </p:cNvPr>
          <p:cNvSpPr/>
          <p:nvPr/>
        </p:nvSpPr>
        <p:spPr>
          <a:xfrm>
            <a:off x="5702300" y="2362200"/>
            <a:ext cx="3949700" cy="12573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B6254-5F06-4559-8677-7D29B35AD812}"/>
              </a:ext>
            </a:extLst>
          </p:cNvPr>
          <p:cNvSpPr txBox="1"/>
          <p:nvPr/>
        </p:nvSpPr>
        <p:spPr>
          <a:xfrm>
            <a:off x="795930" y="4989336"/>
            <a:ext cx="970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연도 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boxplot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살펴보면 미세먼지는 </a:t>
            </a:r>
            <a:r>
              <a:rPr lang="ko-KR" altLang="en-US" sz="1400" b="1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봄</a:t>
            </a:r>
            <a:r>
              <a:rPr lang="en-US" altLang="ko-KR" sz="1400" b="1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400" b="1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겨울</a:t>
            </a:r>
            <a:r>
              <a:rPr lang="en-US" altLang="ko-KR" sz="1400" b="1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400" b="1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가을</a:t>
            </a:r>
            <a:r>
              <a:rPr lang="en-US" altLang="ko-KR" sz="1400" b="1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400" b="1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여름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순으로 계절별 큰 차이를 나타내고 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3EDAC-A59E-4E4C-80F3-9D09CA041444}"/>
              </a:ext>
            </a:extLst>
          </p:cNvPr>
          <p:cNvSpPr txBox="1"/>
          <p:nvPr/>
        </p:nvSpPr>
        <p:spPr>
          <a:xfrm>
            <a:off x="795930" y="5526584"/>
            <a:ext cx="10811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특히 여름철인 </a:t>
            </a:r>
            <a:r>
              <a:rPr lang="ko-KR" altLang="en-US" sz="1400" dirty="0" err="1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빨간원을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보면 분포가 거의 일어나고있지 않은데 이는 비가 많이 내리는 계절 특성상 빗방울이 대기오염물질을 씻어내는데 효과적임을 알 수 있다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또한 봄철이 되면 편서풍과 이동성고기압의 영향으로 북서풍이 부는데 이로써 중국의 미세먼지의 영향이 큼을 알 수 있다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9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207" y="97972"/>
            <a:ext cx="11967587" cy="66620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DE8EBF-F20E-4B9A-ADF9-AB9609E657E3}"/>
              </a:ext>
            </a:extLst>
          </p:cNvPr>
          <p:cNvSpPr/>
          <p:nvPr/>
        </p:nvSpPr>
        <p:spPr>
          <a:xfrm>
            <a:off x="332658" y="377309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rgbClr val="404040">
                      <a:alpha val="2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탐색적데이터분석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3125D-81FF-4D00-91AE-4999144CD7E6}"/>
              </a:ext>
            </a:extLst>
          </p:cNvPr>
          <p:cNvSpPr/>
          <p:nvPr/>
        </p:nvSpPr>
        <p:spPr>
          <a:xfrm>
            <a:off x="3686526" y="192642"/>
            <a:ext cx="43572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초미세먼지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연도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6E79CD-9C80-44B0-BCCD-8271CABF0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8" y="1118309"/>
            <a:ext cx="11613265" cy="3834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E69534-8407-4228-BB42-48AB4E9CB2CD}"/>
              </a:ext>
            </a:extLst>
          </p:cNvPr>
          <p:cNvSpPr txBox="1"/>
          <p:nvPr/>
        </p:nvSpPr>
        <p:spPr>
          <a:xfrm>
            <a:off x="795930" y="5001027"/>
            <a:ext cx="10811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미세먼지와 달리 초미세먼지는 봄철이 아닌 겨울철에 농가가 가장 높게 측정이 되었다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  <a:p>
            <a:endParaRPr lang="en-US" altLang="ko-KR" sz="1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 이유로는 초미세먼지는 황사 모래의 입자보다 </a:t>
            </a:r>
            <a:r>
              <a:rPr lang="ko-KR" altLang="en-US" sz="1400" dirty="0" err="1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훨신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작기 때문에 황사의 영향을 거의 받지 않으며 대기의 정체로 인한 누적된 미세먼지가 </a:t>
            </a:r>
            <a:r>
              <a:rPr lang="ko-KR" altLang="en-US" sz="1400" dirty="0" err="1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많아짐으로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초미세먼지도 높게 측정된 것이라고 볼 수 있다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20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207" y="97972"/>
            <a:ext cx="11967587" cy="66620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DE8EBF-F20E-4B9A-ADF9-AB9609E657E3}"/>
              </a:ext>
            </a:extLst>
          </p:cNvPr>
          <p:cNvSpPr/>
          <p:nvPr/>
        </p:nvSpPr>
        <p:spPr>
          <a:xfrm>
            <a:off x="332658" y="377309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rgbClr val="404040">
                      <a:alpha val="2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탐색적데이터분석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ECFBD1-C16A-4381-AF28-C38098498271}"/>
              </a:ext>
            </a:extLst>
          </p:cNvPr>
          <p:cNvSpPr/>
          <p:nvPr/>
        </p:nvSpPr>
        <p:spPr>
          <a:xfrm>
            <a:off x="3917358" y="192642"/>
            <a:ext cx="4818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미세먼지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광역시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연도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D11C4B-2C67-478C-9055-2B446BB32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7" y="838973"/>
            <a:ext cx="11529375" cy="5220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2C417-4D2D-4AA3-9E9D-56135309790E}"/>
              </a:ext>
            </a:extLst>
          </p:cNvPr>
          <p:cNvSpPr txBox="1"/>
          <p:nvPr/>
        </p:nvSpPr>
        <p:spPr>
          <a:xfrm>
            <a:off x="795930" y="5925921"/>
            <a:ext cx="10811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광역시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연도의 미세먼지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boxplot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살펴보면 신도시인 세종과 인접도시인 대전을 제외하고 대부분의 도시에서 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16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-17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-18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순으로 미세먼지 농도가 낮아지고 있으며 인천을 보면 높은 이상치를 발견 할 수 있다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이는 중국과 가장 인접한 위치에 있어 인천은 중국 발 황사로부터 취약함을 알 수 있다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endParaRPr lang="ko-KR" altLang="en-US" sz="1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28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207" y="97972"/>
            <a:ext cx="11967587" cy="66620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DE8EBF-F20E-4B9A-ADF9-AB9609E657E3}"/>
              </a:ext>
            </a:extLst>
          </p:cNvPr>
          <p:cNvSpPr/>
          <p:nvPr/>
        </p:nvSpPr>
        <p:spPr>
          <a:xfrm>
            <a:off x="332658" y="377309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rgbClr val="404040">
                      <a:alpha val="2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탐색적데이터분석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7143D-AA1E-44BA-A33E-0ED18562252A}"/>
              </a:ext>
            </a:extLst>
          </p:cNvPr>
          <p:cNvSpPr/>
          <p:nvPr/>
        </p:nvSpPr>
        <p:spPr>
          <a:xfrm>
            <a:off x="3686526" y="192642"/>
            <a:ext cx="5280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초미세먼지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광역시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연도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887EEA-3D66-4ABE-A990-87B2C92CD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8" y="838973"/>
            <a:ext cx="11621654" cy="5399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A09B0-6A42-4D66-91A3-6257D28B627F}"/>
              </a:ext>
            </a:extLst>
          </p:cNvPr>
          <p:cNvSpPr txBox="1"/>
          <p:nvPr/>
        </p:nvSpPr>
        <p:spPr>
          <a:xfrm>
            <a:off x="795930" y="6002121"/>
            <a:ext cx="1081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광역시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연도의 초미세먼지도 미세먼지와 비슷한 양상을 보이고 있고 역시 인천을 보면 높은 이상치가 보인다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또한 중국의 대기오염물질과 황사로 인한 영향임을 알 수 있다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72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207" y="97972"/>
            <a:ext cx="11967587" cy="66620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DE8EBF-F20E-4B9A-ADF9-AB9609E657E3}"/>
              </a:ext>
            </a:extLst>
          </p:cNvPr>
          <p:cNvSpPr/>
          <p:nvPr/>
        </p:nvSpPr>
        <p:spPr>
          <a:xfrm>
            <a:off x="332658" y="377309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rgbClr val="404040">
                      <a:alpha val="2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탐색적데이터분석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58E55-01C5-47A2-9767-AE205867613D}"/>
              </a:ext>
            </a:extLst>
          </p:cNvPr>
          <p:cNvSpPr/>
          <p:nvPr/>
        </p:nvSpPr>
        <p:spPr>
          <a:xfrm>
            <a:off x="3917358" y="192642"/>
            <a:ext cx="43572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미세먼지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광역시</a:t>
            </a:r>
            <a:r>
              <a:rPr lang="en-US" altLang="ko-KR" sz="36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ADC400-7922-49E5-A829-C8F47A8D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8" y="744552"/>
            <a:ext cx="11571320" cy="5368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551B05-812B-4F27-8352-C666F71CB795}"/>
              </a:ext>
            </a:extLst>
          </p:cNvPr>
          <p:cNvSpPr txBox="1"/>
          <p:nvPr/>
        </p:nvSpPr>
        <p:spPr>
          <a:xfrm>
            <a:off x="795930" y="6002121"/>
            <a:ext cx="1081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광역시를 보면 편서풍의 영향으로 봄철에 미세먼지가 확연히 높게 측정됨을 볼 수 있다</a:t>
            </a:r>
            <a:r>
              <a:rPr lang="en-US" altLang="ko-KR" sz="1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endParaRPr lang="ko-KR" altLang="en-US" sz="1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5783B83-5131-44A0-85A0-EBDC5731BC73}"/>
              </a:ext>
            </a:extLst>
          </p:cNvPr>
          <p:cNvSpPr/>
          <p:nvPr/>
        </p:nvSpPr>
        <p:spPr>
          <a:xfrm>
            <a:off x="3445196" y="2000367"/>
            <a:ext cx="2066604" cy="22745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43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380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KoPub돋움체 Bold</vt:lpstr>
      <vt:lpstr>KoPub돋움체 Light</vt:lpstr>
      <vt:lpstr>맑은 고딕</vt:lpstr>
      <vt:lpstr>-윤고딕310</vt:lpstr>
      <vt:lpstr>-윤고딕320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changhenoy Lee</cp:lastModifiedBy>
  <cp:revision>35</cp:revision>
  <dcterms:created xsi:type="dcterms:W3CDTF">2017-05-30T08:07:56Z</dcterms:created>
  <dcterms:modified xsi:type="dcterms:W3CDTF">2019-05-01T21:26:20Z</dcterms:modified>
</cp:coreProperties>
</file>