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2024</a:t>
            </a:r>
            <a:r>
              <a:rPr lang="zh-CN" altLang="en-US"/>
              <a:t>年，南海区在区委、区政府领导下，经济社会平稳健康发展，预计全年地区生产总值突破</a:t>
            </a:r>
            <a:r>
              <a:rPr lang="en-US" altLang="zh-CN"/>
              <a:t>4000</a:t>
            </a:r>
            <a:r>
              <a:rPr lang="zh-CN" altLang="en-US"/>
              <a:t>亿元。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人文经济成为新增长点，常住人口预计破</a:t>
            </a:r>
            <a:r>
              <a:rPr lang="en-US" altLang="zh-CN"/>
              <a:t>370</a:t>
            </a:r>
            <a:r>
              <a:rPr lang="zh-CN" altLang="en-US"/>
              <a:t>万，技能人才增</a:t>
            </a:r>
            <a:r>
              <a:rPr lang="en-US" altLang="zh-CN"/>
              <a:t>7.8% </a:t>
            </a:r>
            <a:r>
              <a:rPr lang="zh-CN" altLang="en-US"/>
              <a:t>。文旅活动火爆，旅游收入和接待游客量大幅增长，</a:t>
            </a:r>
            <a:r>
              <a:rPr lang="en-US" altLang="zh-CN"/>
              <a:t>“</a:t>
            </a:r>
            <a:r>
              <a:rPr lang="zh-CN" altLang="en-US"/>
              <a:t>两新</a:t>
            </a:r>
            <a:r>
              <a:rPr lang="en-US" altLang="zh-CN"/>
              <a:t>”</a:t>
            </a:r>
            <a:r>
              <a:rPr lang="zh-CN" altLang="en-US"/>
              <a:t>政策带动消费品销售额超</a:t>
            </a:r>
            <a:r>
              <a:rPr lang="en-US" altLang="zh-CN"/>
              <a:t>40</a:t>
            </a:r>
            <a:r>
              <a:rPr lang="zh-CN" altLang="en-US"/>
              <a:t>亿。工业投资高位增长，占固投比重升至</a:t>
            </a:r>
            <a:r>
              <a:rPr lang="en-US" altLang="zh-CN"/>
              <a:t>44%</a:t>
            </a:r>
            <a:r>
              <a:rPr lang="zh-CN" altLang="en-US"/>
              <a:t>，超</a:t>
            </a:r>
            <a:r>
              <a:rPr lang="en-US" altLang="zh-CN"/>
              <a:t>7</a:t>
            </a:r>
            <a:r>
              <a:rPr lang="zh-CN" altLang="en-US"/>
              <a:t>成规上工业企业数智化转型</a:t>
            </a:r>
            <a:r>
              <a:rPr lang="en-US" altLang="zh-CN"/>
              <a:t> </a:t>
            </a:r>
            <a:r>
              <a:rPr lang="zh-CN" altLang="en-US"/>
              <a:t>。</a:t>
            </a:r>
            <a:r>
              <a:rPr lang="en-US" altLang="zh-CN"/>
              <a:t>“3+3”</a:t>
            </a:r>
            <a:r>
              <a:rPr lang="zh-CN" altLang="en-US"/>
              <a:t>新型产业集群有</a:t>
            </a:r>
            <a:r>
              <a:rPr lang="en-US" altLang="zh-CN"/>
              <a:t>276</a:t>
            </a:r>
            <a:r>
              <a:rPr lang="zh-CN" altLang="en-US"/>
              <a:t>个项目落地。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工程建设和环境改善成效显著，融入大湾区交通网，新改建公园和自行车道，河涌水质提升，</a:t>
            </a:r>
            <a:r>
              <a:rPr lang="en-US" altLang="zh-CN"/>
              <a:t>“</a:t>
            </a:r>
            <a:r>
              <a:rPr lang="zh-CN" altLang="en-US"/>
              <a:t>无废城市</a:t>
            </a:r>
            <a:r>
              <a:rPr lang="en-US" altLang="zh-CN"/>
              <a:t>”</a:t>
            </a:r>
            <a:r>
              <a:rPr lang="zh-CN" altLang="en-US"/>
              <a:t>建设扎实。</a:t>
            </a:r>
            <a:r>
              <a:rPr lang="en-US" altLang="zh-CN"/>
              <a:t>“</a:t>
            </a:r>
            <a:r>
              <a:rPr lang="zh-CN" altLang="en-US"/>
              <a:t>百千万工程</a:t>
            </a:r>
            <a:r>
              <a:rPr lang="en-US" altLang="zh-CN"/>
              <a:t>”</a:t>
            </a:r>
            <a:r>
              <a:rPr lang="zh-CN" altLang="en-US"/>
              <a:t>深入推进，打造全域土地综合整治</a:t>
            </a:r>
            <a:r>
              <a:rPr lang="en-US" altLang="zh-CN"/>
              <a:t>“</a:t>
            </a:r>
            <a:r>
              <a:rPr lang="zh-CN" altLang="en-US"/>
              <a:t>南海样板</a:t>
            </a:r>
            <a:r>
              <a:rPr lang="en-US" altLang="zh-CN"/>
              <a:t>” </a:t>
            </a:r>
            <a:r>
              <a:rPr lang="zh-CN" altLang="en-US"/>
              <a:t>，村集体和村民改革意识增强。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民生事业也取得新突破，</a:t>
            </a:r>
            <a:r>
              <a:rPr lang="en-US" altLang="zh-CN"/>
              <a:t>10</a:t>
            </a:r>
            <a:r>
              <a:rPr lang="zh-CN" altLang="en-US"/>
              <a:t>项民生实事完成，教育、医疗更优质均衡，就业、住房保障有力，社会治安防控体系完善。营商环境持续优化，</a:t>
            </a:r>
            <a:r>
              <a:rPr lang="en-US" altLang="zh-CN"/>
              <a:t>“</a:t>
            </a:r>
            <a:r>
              <a:rPr lang="zh-CN" altLang="en-US"/>
              <a:t>政务服务合伙人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智能办</a:t>
            </a:r>
            <a:r>
              <a:rPr lang="en-US" altLang="zh-CN"/>
              <a:t>”</a:t>
            </a:r>
            <a:r>
              <a:rPr lang="zh-CN" altLang="en-US"/>
              <a:t>提升服务效率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1275" y="761365"/>
            <a:ext cx="1199070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7305" y="233045"/>
            <a:ext cx="12164695" cy="5931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5580" y="219710"/>
            <a:ext cx="11898630" cy="6366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0" y="527685"/>
            <a:ext cx="12165965" cy="5617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lch71</dc:creator>
  <cp:lastModifiedBy>WPS_1601991102</cp:lastModifiedBy>
  <cp:revision>4</cp:revision>
  <dcterms:created xsi:type="dcterms:W3CDTF">2023-08-09T12:44:00Z</dcterms:created>
  <dcterms:modified xsi:type="dcterms:W3CDTF">2025-03-22T14:54:43Z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2052-12.1.0.20754</vt:lpwstr>
  </property>
</Properties>
</file>