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dvent Pro SemiBold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Fira Sans Extra Condensed Medium"/>
      <p:regular r:id="rId22"/>
      <p:bold r:id="rId23"/>
      <p:italic r:id="rId24"/>
      <p:boldItalic r:id="rId25"/>
    </p:embeddedFont>
    <p:embeddedFont>
      <p:font typeface="Fira Sans Condensed Medium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  <p:embeddedFont>
      <p:font typeface="Share Tech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gLTmyrRWlew05DM2smLxrdKlgC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EF6C84-0E6C-4BFF-9299-E603DE4C8E05}">
  <a:tblStyle styleId="{71EF6C84-0E6C-4BFF-9299-E603DE4C8E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A8F520E-5F27-4B2D-8AC5-0D9F086B29FB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FiraSansExtraCondensed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FiraSansExtraCondensedMedium-italic.fntdata"/><Relationship Id="rId23" Type="http://schemas.openxmlformats.org/officeDocument/2006/relationships/font" Target="fonts/FiraSansExtraCondensed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CondensedMedium-regular.fntdata"/><Relationship Id="rId25" Type="http://schemas.openxmlformats.org/officeDocument/2006/relationships/font" Target="fonts/FiraSansExtraCondensedMedium-boldItalic.fntdata"/><Relationship Id="rId28" Type="http://schemas.openxmlformats.org/officeDocument/2006/relationships/font" Target="fonts/FiraSansCondensedMedium-italic.fntdata"/><Relationship Id="rId27" Type="http://schemas.openxmlformats.org/officeDocument/2006/relationships/font" Target="fonts/FiraSansCondense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Condensed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ShareTech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dventProSemiBold-bold.fntdata"/><Relationship Id="rId16" Type="http://schemas.openxmlformats.org/officeDocument/2006/relationships/font" Target="fonts/AdventProSemiBold-regular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24c36f446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24c36f446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251dd8bf7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1251dd8bf7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Filter out Year, Nan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Filter out keyword counts &lt; 93 (1%)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24a29527c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g124a29527c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2229ba015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g12229ba015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24e9f335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24e9f335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24c36f446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24c36f446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f3e4e8198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gf3e4e8198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24c36f4463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24c36f446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3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3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3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3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3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3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43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9" name="Google Shape;19;p4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4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43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24" name="Google Shape;24;p43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3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43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7" name="Google Shape;27;p4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29;p43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30" name="Google Shape;30;p43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3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3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3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4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3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43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7" name="Google Shape;37;p43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3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2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5" name="Google Shape;175;p5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2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52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82" name="Google Shape;182;p5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5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2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2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52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189" name="Google Shape;189;p5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5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92" name="Google Shape;192;p5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52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95" name="Google Shape;195;p52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2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52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198" name="Google Shape;198;p5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5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5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52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203" name="Google Shape;203;p52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52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52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5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" name="Google Shape;207;p5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8" name="Google Shape;208;p5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52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211" name="Google Shape;211;p52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2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52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52"/>
          <p:cNvGrpSpPr/>
          <p:nvPr/>
        </p:nvGrpSpPr>
        <p:grpSpPr>
          <a:xfrm>
            <a:off x="4095146" y="-859690"/>
            <a:ext cx="199001" cy="2139770"/>
            <a:chOff x="8008096" y="2108910"/>
            <a:chExt cx="199001" cy="2139770"/>
          </a:xfrm>
        </p:grpSpPr>
        <p:sp>
          <p:nvSpPr>
            <p:cNvPr id="215" name="Google Shape;215;p52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2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52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218" name="Google Shape;218;p52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2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52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221" name="Google Shape;221;p5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52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2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3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28" name="Google Shape;228;p53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29" name="Google Shape;229;p53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30" name="Google Shape;230;p53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1" name="Google Shape;231;p53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53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3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3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" name="Google Shape;235;p53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36" name="Google Shape;236;p5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53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53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53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41" name="Google Shape;241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4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4" name="Google Shape;244;p54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5" name="Google Shape;245;p54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4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54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54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4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Google Shape;250;p54"/>
          <p:cNvGrpSpPr/>
          <p:nvPr/>
        </p:nvGrpSpPr>
        <p:grpSpPr>
          <a:xfrm>
            <a:off x="8217007" y="3576772"/>
            <a:ext cx="188886" cy="1181532"/>
            <a:chOff x="2877432" y="975334"/>
            <a:chExt cx="188886" cy="1181532"/>
          </a:xfrm>
        </p:grpSpPr>
        <p:sp>
          <p:nvSpPr>
            <p:cNvPr id="251" name="Google Shape;251;p5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54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54"/>
          <p:cNvGrpSpPr/>
          <p:nvPr/>
        </p:nvGrpSpPr>
        <p:grpSpPr>
          <a:xfrm>
            <a:off x="7519346" y="3243318"/>
            <a:ext cx="98059" cy="1147595"/>
            <a:chOff x="3347921" y="16006"/>
            <a:chExt cx="98059" cy="1147595"/>
          </a:xfrm>
        </p:grpSpPr>
        <p:sp>
          <p:nvSpPr>
            <p:cNvPr id="256" name="Google Shape;256;p5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54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59" name="Google Shape;259;p5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5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" name="Google Shape;261;p54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62" name="Google Shape;262;p54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54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54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54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54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4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54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69" name="Google Shape;269;p5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5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54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Google Shape;272;p54"/>
          <p:cNvGrpSpPr/>
          <p:nvPr/>
        </p:nvGrpSpPr>
        <p:grpSpPr>
          <a:xfrm>
            <a:off x="4920170" y="-496491"/>
            <a:ext cx="188886" cy="1181532"/>
            <a:chOff x="2877432" y="975334"/>
            <a:chExt cx="188886" cy="1181532"/>
          </a:xfrm>
        </p:grpSpPr>
        <p:sp>
          <p:nvSpPr>
            <p:cNvPr id="273" name="Google Shape;273;p5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5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5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p54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7" name="Google Shape;277;p54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78" name="Google Shape;278;p5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5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54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81" name="Google Shape;281;p54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4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4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7" name="Google Shape;287;p55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8" name="Google Shape;288;p55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9" name="Google Shape;289;p55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0" name="Google Shape;290;p55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1" name="Google Shape;291;p55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2" name="Google Shape;292;p55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3" name="Google Shape;293;p55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4" name="Google Shape;294;p55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95" name="Google Shape;295;p55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55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5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55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55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55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5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55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5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5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5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5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0" name="Google Shape;310;p5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1" name="Google Shape;311;p5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5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5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4" name="Google Shape;314;p5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5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5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5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5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5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5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5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5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7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57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33" name="Google Shape;333;p57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334" name="Google Shape;334;p57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7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57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57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7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7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7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7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7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7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7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7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7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7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7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7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7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7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7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7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7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7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7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7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7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7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7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57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7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7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7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7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7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7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7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8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8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58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58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5" name="Google Shape;375;p58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76" name="Google Shape;376;p5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58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8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8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1" name="Google Shape;381;p58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2" name="Google Shape;382;p58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3" name="Google Shape;383;p58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4" name="Google Shape;384;p58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5" name="Google Shape;385;p58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6" name="Google Shape;386;p58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87" name="Google Shape;387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9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0" name="Google Shape;390;p59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91" name="Google Shape;391;p59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9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59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59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5" name="Google Shape;395;p59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96" name="Google Shape;396;p59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59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59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9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0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3" name="Google Shape;403;p60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4" name="Google Shape;404;p60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0" i="0" lang="en" sz="1000" u="none" cap="none" strike="noStrike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000" u="none" cap="none" strike="noStrik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05" name="Google Shape;405;p60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60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0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60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60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60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60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60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3" name="Google Shape;413;p60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414" name="Google Shape;414;p60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60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6" name="Google Shape;416;p60"/>
          <p:cNvGrpSpPr/>
          <p:nvPr/>
        </p:nvGrpSpPr>
        <p:grpSpPr>
          <a:xfrm>
            <a:off x="1510029" y="507749"/>
            <a:ext cx="203534" cy="2663108"/>
            <a:chOff x="250617" y="2402301"/>
            <a:chExt cx="188650" cy="2468355"/>
          </a:xfrm>
        </p:grpSpPr>
        <p:sp>
          <p:nvSpPr>
            <p:cNvPr id="417" name="Google Shape;417;p60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60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60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60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1" name="Google Shape;421;p60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22" name="Google Shape;422;p60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60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60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5" name="Google Shape;425;p60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60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7" name="Google Shape;427;p60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28" name="Google Shape;428;p60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60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0" name="Google Shape;430;p60"/>
          <p:cNvGrpSpPr/>
          <p:nvPr/>
        </p:nvGrpSpPr>
        <p:grpSpPr>
          <a:xfrm>
            <a:off x="8568723" y="2184809"/>
            <a:ext cx="214702" cy="2308598"/>
            <a:chOff x="8008096" y="2108910"/>
            <a:chExt cx="199001" cy="2139770"/>
          </a:xfrm>
        </p:grpSpPr>
        <p:sp>
          <p:nvSpPr>
            <p:cNvPr id="431" name="Google Shape;431;p6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6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3" name="Google Shape;433;p60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4" name="Google Shape;434;p60"/>
          <p:cNvGrpSpPr/>
          <p:nvPr/>
        </p:nvGrpSpPr>
        <p:grpSpPr>
          <a:xfrm>
            <a:off x="8221223" y="9"/>
            <a:ext cx="214702" cy="2308598"/>
            <a:chOff x="8008096" y="2108910"/>
            <a:chExt cx="199001" cy="2139770"/>
          </a:xfrm>
        </p:grpSpPr>
        <p:sp>
          <p:nvSpPr>
            <p:cNvPr id="435" name="Google Shape;435;p6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6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7" name="Google Shape;437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1" name="Google Shape;441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2" name="Google Shape;442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4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" name="Google Shape;41;p4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2" name="Google Shape;42;p44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3" name="Google Shape;43;p44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4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4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4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4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4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4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4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4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4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4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5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45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5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5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5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5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5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5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5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5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5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5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68" name="Google Shape;68;p45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9" name="Google Shape;69;p45"/>
          <p:cNvSpPr txBox="1"/>
          <p:nvPr>
            <p:ph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0" name="Google Shape;70;p45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71" name="Google Shape;71;p45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2" name="Google Shape;72;p45"/>
          <p:cNvSpPr txBox="1"/>
          <p:nvPr>
            <p:ph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3" name="Google Shape;73;p45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74" name="Google Shape;74;p45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75" name="Google Shape;75;p45"/>
          <p:cNvSpPr txBox="1"/>
          <p:nvPr>
            <p:ph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6" name="Google Shape;76;p45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77" name="Google Shape;77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6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46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1" name="Google Shape;81;p46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6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6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6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6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46"/>
          <p:cNvGrpSpPr/>
          <p:nvPr/>
        </p:nvGrpSpPr>
        <p:grpSpPr>
          <a:xfrm>
            <a:off x="8148521" y="3004593"/>
            <a:ext cx="98059" cy="1147595"/>
            <a:chOff x="3347921" y="16006"/>
            <a:chExt cx="98059" cy="1147595"/>
          </a:xfrm>
        </p:grpSpPr>
        <p:sp>
          <p:nvSpPr>
            <p:cNvPr id="87" name="Google Shape;87;p46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6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46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90" name="Google Shape;90;p4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46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93" name="Google Shape;93;p46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6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46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6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7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00" name="Google Shape;100;p47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1" name="Google Shape;101;p47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02" name="Google Shape;102;p47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" name="Google Shape;103;p47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4" name="Google Shape;104;p4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4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09" name="Google Shape;109;p4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4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8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6" name="Google Shape;116;p48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7" name="Google Shape;117;p48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8" name="Google Shape;118;p48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9" name="Google Shape;119;p48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0" name="Google Shape;120;p48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1" name="Google Shape;121;p48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2" name="Google Shape;122;p48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3" name="Google Shape;123;p4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24" name="Google Shape;124;p4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9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37" name="Google Shape;137;p49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9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9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9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9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9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9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9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9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9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0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0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50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52" name="Google Shape;152;p50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0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0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50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50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157" name="Google Shape;157;p50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0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50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50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161" name="Google Shape;161;p5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50"/>
          <p:cNvGrpSpPr/>
          <p:nvPr/>
        </p:nvGrpSpPr>
        <p:grpSpPr>
          <a:xfrm>
            <a:off x="520996" y="1091548"/>
            <a:ext cx="199001" cy="2139770"/>
            <a:chOff x="8008096" y="2108910"/>
            <a:chExt cx="199001" cy="2139770"/>
          </a:xfrm>
        </p:grpSpPr>
        <p:sp>
          <p:nvSpPr>
            <p:cNvPr id="164" name="Google Shape;164;p5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50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7" name="Google Shape;167;p50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8" name="Google Shape;168;p50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69" name="Google Shape;16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1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2" name="Google Shape;172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b="0" i="0" sz="18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8" name="Google Shape;8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hyperlink" Target="https://github.com/lch99310" TargetMode="External"/><Relationship Id="rId5" Type="http://schemas.openxmlformats.org/officeDocument/2006/relationships/hyperlink" Target="https://www.linkedin.com/in/lch99310/" TargetMode="External"/><Relationship Id="rId6" Type="http://schemas.openxmlformats.org/officeDocument/2006/relationships/image" Target="../media/image11.jpg"/><Relationship Id="rId7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"/>
          <p:cNvSpPr txBox="1"/>
          <p:nvPr>
            <p:ph idx="1" type="subTitle"/>
          </p:nvPr>
        </p:nvSpPr>
        <p:spPr>
          <a:xfrm>
            <a:off x="2924250" y="2804505"/>
            <a:ext cx="32955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Wang-Han Li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Chung-Hao Lee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Fabienne Yang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52" name="Google Shape;452;p1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accent2"/>
                </a:solidFill>
              </a:rPr>
              <a:t>IS Datathon 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Team 5</a:t>
            </a:r>
            <a:endParaRPr/>
          </a:p>
        </p:txBody>
      </p:sp>
      <p:sp>
        <p:nvSpPr>
          <p:cNvPr id="453" name="Google Shape;453;p1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5" name="Google Shape;455;p1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6" name="Google Shape;456;p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9" name="Google Shape;459;p1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0" name="Google Shape;460;p1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461" name="Google Shape;461;p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63" name="Google Shape;46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40" y="4123276"/>
            <a:ext cx="285750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24c36f4463_0_232"/>
          <p:cNvSpPr txBox="1"/>
          <p:nvPr>
            <p:ph type="ctrTitle"/>
          </p:nvPr>
        </p:nvSpPr>
        <p:spPr>
          <a:xfrm>
            <a:off x="2208150" y="71580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</a:t>
            </a:r>
            <a:endParaRPr b="1"/>
          </a:p>
        </p:txBody>
      </p:sp>
      <p:sp>
        <p:nvSpPr>
          <p:cNvPr id="670" name="Google Shape;670;g124c36f4463_0_2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1" name="Google Shape;671;g124c36f4463_0_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125" y="1609950"/>
            <a:ext cx="1923600" cy="1923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72" name="Google Shape;672;g124c36f4463_0_232"/>
          <p:cNvSpPr txBox="1"/>
          <p:nvPr/>
        </p:nvSpPr>
        <p:spPr>
          <a:xfrm>
            <a:off x="348350" y="3638350"/>
            <a:ext cx="316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https://github.com/lch99310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https://www.linkedin.com/in/lch99310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chunghao.lee@marylandsmith.umd.edu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3" name="Google Shape;673;g124c36f4463_0_232"/>
          <p:cNvPicPr preferRelativeResize="0"/>
          <p:nvPr/>
        </p:nvPicPr>
        <p:blipFill rotWithShape="1">
          <a:blip r:embed="rId6">
            <a:alphaModFix/>
          </a:blip>
          <a:srcRect b="-2579" l="2214" r="31476" t="2580"/>
          <a:stretch/>
        </p:blipFill>
        <p:spPr>
          <a:xfrm>
            <a:off x="6633175" y="1609950"/>
            <a:ext cx="1923600" cy="1923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74" name="Google Shape;674;g124c36f4463_0_232"/>
          <p:cNvSpPr txBox="1"/>
          <p:nvPr/>
        </p:nvSpPr>
        <p:spPr>
          <a:xfrm>
            <a:off x="6366300" y="3638350"/>
            <a:ext cx="277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https://github.com/FabienneYang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https://www.linkedin.com/in/fabienne-yang/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fabienne.yang@marylandsmith.umd.edu</a:t>
            </a:r>
            <a:endParaRPr sz="1200">
              <a:solidFill>
                <a:srgbClr val="9E9E9E"/>
              </a:solidFill>
            </a:endParaRPr>
          </a:p>
        </p:txBody>
      </p:sp>
      <p:pic>
        <p:nvPicPr>
          <p:cNvPr id="675" name="Google Shape;675;g124c36f4463_0_232"/>
          <p:cNvPicPr preferRelativeResize="0"/>
          <p:nvPr/>
        </p:nvPicPr>
        <p:blipFill rotWithShape="1">
          <a:blip r:embed="rId7">
            <a:alphaModFix/>
          </a:blip>
          <a:srcRect b="0" l="12469" r="12461" t="0"/>
          <a:stretch/>
        </p:blipFill>
        <p:spPr>
          <a:xfrm>
            <a:off x="3610200" y="1609950"/>
            <a:ext cx="1923600" cy="1923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76" name="Google Shape;676;g124c36f4463_0_232"/>
          <p:cNvSpPr txBox="1"/>
          <p:nvPr/>
        </p:nvSpPr>
        <p:spPr>
          <a:xfrm>
            <a:off x="3052150" y="3638350"/>
            <a:ext cx="316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https://github.com/whl0217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https://www.linkedin.com/in/wang-han-li-5b789913b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wang-han.li@marylandsmith.umd.edu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469" name="Google Shape;469;p5"/>
          <p:cNvSpPr txBox="1"/>
          <p:nvPr/>
        </p:nvSpPr>
        <p:spPr>
          <a:xfrm>
            <a:off x="6315875" y="2095763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Keywords</a:t>
            </a:r>
            <a:r>
              <a:rPr b="1"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:</a:t>
            </a:r>
            <a:endParaRPr b="1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●"/>
            </a:pPr>
            <a:r>
              <a:rPr b="1"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headshots</a:t>
            </a:r>
            <a:endParaRPr b="1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●"/>
            </a:pPr>
            <a:r>
              <a:rPr b="1"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portraits</a:t>
            </a:r>
            <a:endParaRPr b="1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●"/>
            </a:pPr>
            <a:r>
              <a:rPr b="1"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srs</a:t>
            </a:r>
            <a:endParaRPr b="1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●"/>
            </a:pPr>
            <a:r>
              <a:rPr b="1"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steve swartz</a:t>
            </a:r>
            <a:endParaRPr b="1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●"/>
            </a:pPr>
            <a:r>
              <a:rPr b="1"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steven r. swartz</a:t>
            </a:r>
            <a:endParaRPr b="1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470" name="Google Shape;47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625" y="2095775"/>
            <a:ext cx="2582723" cy="16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"/>
          <p:cNvSpPr/>
          <p:nvPr/>
        </p:nvSpPr>
        <p:spPr>
          <a:xfrm>
            <a:off x="1956900" y="1425826"/>
            <a:ext cx="1692454" cy="669973"/>
          </a:xfrm>
          <a:custGeom>
            <a:rect b="b" l="l" r="r" t="t"/>
            <a:pathLst>
              <a:path extrusionOk="0" h="20186" w="68757">
                <a:moveTo>
                  <a:pt x="0" y="20186"/>
                </a:moveTo>
                <a:cubicBezTo>
                  <a:pt x="6082" y="16836"/>
                  <a:pt x="25035" y="793"/>
                  <a:pt x="36494" y="88"/>
                </a:cubicBezTo>
                <a:cubicBezTo>
                  <a:pt x="47954" y="-617"/>
                  <a:pt x="63380" y="13310"/>
                  <a:pt x="68757" y="15954"/>
                </a:cubicBezTo>
              </a:path>
            </a:pathLst>
          </a:custGeom>
          <a:noFill/>
          <a:ln cap="flat" cmpd="sng" w="38100">
            <a:solidFill>
              <a:srgbClr val="FF9973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2" name="Google Shape;472;p5"/>
          <p:cNvSpPr/>
          <p:nvPr/>
        </p:nvSpPr>
        <p:spPr>
          <a:xfrm>
            <a:off x="5079975" y="1425826"/>
            <a:ext cx="1692454" cy="669973"/>
          </a:xfrm>
          <a:custGeom>
            <a:rect b="b" l="l" r="r" t="t"/>
            <a:pathLst>
              <a:path extrusionOk="0" h="20186" w="68757">
                <a:moveTo>
                  <a:pt x="0" y="20186"/>
                </a:moveTo>
                <a:cubicBezTo>
                  <a:pt x="6082" y="16836"/>
                  <a:pt x="25035" y="793"/>
                  <a:pt x="36494" y="88"/>
                </a:cubicBezTo>
                <a:cubicBezTo>
                  <a:pt x="47954" y="-617"/>
                  <a:pt x="63380" y="13310"/>
                  <a:pt x="68757" y="15954"/>
                </a:cubicBezTo>
              </a:path>
            </a:pathLst>
          </a:custGeom>
          <a:noFill/>
          <a:ln cap="flat" cmpd="sng" w="38100">
            <a:solidFill>
              <a:srgbClr val="FF9973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3" name="Google Shape;473;p5"/>
          <p:cNvSpPr txBox="1"/>
          <p:nvPr/>
        </p:nvSpPr>
        <p:spPr>
          <a:xfrm>
            <a:off x="998838" y="3851150"/>
            <a:ext cx="129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CFCC"/>
                </a:solidFill>
                <a:latin typeface="Share Tech"/>
                <a:ea typeface="Share Tech"/>
                <a:cs typeface="Share Tech"/>
                <a:sym typeface="Share Tech"/>
              </a:rPr>
              <a:t>Input</a:t>
            </a:r>
            <a:endParaRPr b="1" sz="2000">
              <a:solidFill>
                <a:srgbClr val="00CFCC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74" name="Google Shape;474;p5"/>
          <p:cNvSpPr txBox="1"/>
          <p:nvPr/>
        </p:nvSpPr>
        <p:spPr>
          <a:xfrm>
            <a:off x="6476450" y="3851150"/>
            <a:ext cx="129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CFCC"/>
                </a:solidFill>
                <a:latin typeface="Share Tech"/>
                <a:ea typeface="Share Tech"/>
                <a:cs typeface="Share Tech"/>
                <a:sym typeface="Share Tech"/>
              </a:rPr>
              <a:t>Out</a:t>
            </a:r>
            <a:r>
              <a:rPr b="1" lang="en" sz="2000">
                <a:solidFill>
                  <a:srgbClr val="00CFCC"/>
                </a:solidFill>
                <a:latin typeface="Share Tech"/>
                <a:ea typeface="Share Tech"/>
                <a:cs typeface="Share Tech"/>
                <a:sym typeface="Share Tech"/>
              </a:rPr>
              <a:t>put</a:t>
            </a:r>
            <a:endParaRPr b="1" sz="2000">
              <a:solidFill>
                <a:srgbClr val="00CFCC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75" name="Google Shape;475;p5"/>
          <p:cNvSpPr txBox="1"/>
          <p:nvPr/>
        </p:nvSpPr>
        <p:spPr>
          <a:xfrm>
            <a:off x="3942138" y="3851150"/>
            <a:ext cx="129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CFCC"/>
                </a:solidFill>
                <a:latin typeface="Share Tech"/>
                <a:ea typeface="Share Tech"/>
                <a:cs typeface="Share Tech"/>
                <a:sym typeface="Share Tech"/>
              </a:rPr>
              <a:t>CNN Model</a:t>
            </a:r>
            <a:endParaRPr b="1" sz="2000">
              <a:solidFill>
                <a:srgbClr val="00CFCC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76" name="Google Shape;476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7" name="Google Shape;47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23" y="2095800"/>
            <a:ext cx="2245275" cy="1683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251dd8bf70_0_28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Keyword Exploration</a:t>
            </a:r>
            <a:endParaRPr/>
          </a:p>
        </p:txBody>
      </p:sp>
      <p:sp>
        <p:nvSpPr>
          <p:cNvPr id="483" name="Google Shape;483;g1251dd8bf70_0_28"/>
          <p:cNvSpPr txBox="1"/>
          <p:nvPr/>
        </p:nvSpPr>
        <p:spPr>
          <a:xfrm>
            <a:off x="618825" y="146108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484" name="Google Shape;484;g1251dd8bf70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47948"/>
            <a:ext cx="2764574" cy="2185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1251dd8bf70_0_28"/>
          <p:cNvSpPr/>
          <p:nvPr/>
        </p:nvSpPr>
        <p:spPr>
          <a:xfrm>
            <a:off x="1272600" y="1861301"/>
            <a:ext cx="1692454" cy="669973"/>
          </a:xfrm>
          <a:custGeom>
            <a:rect b="b" l="l" r="r" t="t"/>
            <a:pathLst>
              <a:path extrusionOk="0" h="20186" w="68757">
                <a:moveTo>
                  <a:pt x="0" y="20186"/>
                </a:moveTo>
                <a:cubicBezTo>
                  <a:pt x="6082" y="16836"/>
                  <a:pt x="25035" y="793"/>
                  <a:pt x="36494" y="88"/>
                </a:cubicBezTo>
                <a:cubicBezTo>
                  <a:pt x="47954" y="-617"/>
                  <a:pt x="63380" y="13310"/>
                  <a:pt x="68757" y="15954"/>
                </a:cubicBezTo>
              </a:path>
            </a:pathLst>
          </a:custGeom>
          <a:noFill/>
          <a:ln cap="flat" cmpd="sng" w="38100">
            <a:solidFill>
              <a:srgbClr val="FF9973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86" name="Google Shape;486;g1251dd8bf70_0_28"/>
          <p:cNvSpPr txBox="1"/>
          <p:nvPr/>
        </p:nvSpPr>
        <p:spPr>
          <a:xfrm>
            <a:off x="152400" y="1079525"/>
            <a:ext cx="292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Share Tech"/>
                <a:ea typeface="Share Tech"/>
                <a:cs typeface="Share Tech"/>
                <a:sym typeface="Share Tech"/>
              </a:rPr>
              <a:t>Filter out four digit Year and </a:t>
            </a:r>
            <a:endParaRPr b="1">
              <a:solidFill>
                <a:schemeClr val="l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Share Tech"/>
                <a:ea typeface="Share Tech"/>
                <a:cs typeface="Share Tech"/>
                <a:sym typeface="Share Tech"/>
              </a:rPr>
              <a:t>keyword counts &lt; 93 (1% data points)</a:t>
            </a:r>
            <a:endParaRPr b="1">
              <a:solidFill>
                <a:schemeClr val="l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aphicFrame>
        <p:nvGraphicFramePr>
          <p:cNvPr id="487" name="Google Shape;487;g1251dd8bf70_0_28"/>
          <p:cNvGraphicFramePr/>
          <p:nvPr/>
        </p:nvGraphicFramePr>
        <p:xfrm>
          <a:off x="7843338" y="463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{71EF6C84-0E6C-4BFF-9299-E603DE4C8E05}</a:tableStyleId>
              </a:tblPr>
              <a:tblGrid>
                <a:gridCol w="1144525"/>
              </a:tblGrid>
              <a:tr h="31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2"/>
                          </a:solidFill>
                          <a:extLst>
                            <a:ext uri="http://customooxmlschemas.google.com/">
                              <go:slidesCustomData xmlns:go="http://customooxmlschemas.google.com/" textRoundtripDataId="1"/>
                            </a:ext>
                          </a:extLst>
                        </a:rPr>
                        <a:t>112</a:t>
                      </a:r>
                      <a:r>
                        <a:rPr b="1" lang="en" sz="1000">
                          <a:solidFill>
                            <a:schemeClr val="lt2"/>
                          </a:solidFill>
                        </a:rPr>
                        <a:t> keywords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88" name="Google Shape;488;g1251dd8bf70_0_28"/>
          <p:cNvGraphicFramePr/>
          <p:nvPr/>
        </p:nvGraphicFramePr>
        <p:xfrm>
          <a:off x="1772438" y="463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{71EF6C84-0E6C-4BFF-9299-E603DE4C8E05}</a:tableStyleId>
              </a:tblPr>
              <a:tblGrid>
                <a:gridCol w="1144525"/>
              </a:tblGrid>
              <a:tr h="31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2"/>
                          </a:solidFill>
                        </a:rPr>
                        <a:t>1388 keywords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9" name="Google Shape;489;g1251dd8bf70_0_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0" name="Google Shape;490;g1251dd8bf70_0_28"/>
          <p:cNvPicPr preferRelativeResize="0"/>
          <p:nvPr/>
        </p:nvPicPr>
        <p:blipFill rotWithShape="1">
          <a:blip r:embed="rId4">
            <a:alphaModFix/>
          </a:blip>
          <a:srcRect b="4489" l="0" r="0" t="0"/>
          <a:stretch/>
        </p:blipFill>
        <p:spPr>
          <a:xfrm>
            <a:off x="3321375" y="973150"/>
            <a:ext cx="5666500" cy="35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24a29527c2_0_17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496" name="Google Shape;496;g124a29527c2_0_17"/>
          <p:cNvSpPr txBox="1"/>
          <p:nvPr/>
        </p:nvSpPr>
        <p:spPr>
          <a:xfrm>
            <a:off x="466425" y="115628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Step1: Split </a:t>
            </a:r>
            <a:r>
              <a:rPr b="1"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k</a:t>
            </a:r>
            <a:r>
              <a:rPr b="1"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eywords</a:t>
            </a:r>
            <a:endParaRPr b="1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497" name="Google Shape;497;g124a29527c2_0_17"/>
          <p:cNvCxnSpPr/>
          <p:nvPr/>
        </p:nvCxnSpPr>
        <p:spPr>
          <a:xfrm>
            <a:off x="279675" y="1308700"/>
            <a:ext cx="14400" cy="3568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98" name="Google Shape;498;g124a29527c2_0_17"/>
          <p:cNvGrpSpPr/>
          <p:nvPr/>
        </p:nvGrpSpPr>
        <p:grpSpPr>
          <a:xfrm>
            <a:off x="92925" y="1156300"/>
            <a:ext cx="373500" cy="373500"/>
            <a:chOff x="1372725" y="1912500"/>
            <a:chExt cx="373500" cy="373500"/>
          </a:xfrm>
        </p:grpSpPr>
        <p:sp>
          <p:nvSpPr>
            <p:cNvPr id="499" name="Google Shape;499;g124a29527c2_0_17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g124a29527c2_0_17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g124a29527c2_0_17"/>
          <p:cNvSpPr txBox="1"/>
          <p:nvPr/>
        </p:nvSpPr>
        <p:spPr>
          <a:xfrm>
            <a:off x="466425" y="1480300"/>
            <a:ext cx="353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Share Tech"/>
                <a:ea typeface="Share Tech"/>
                <a:cs typeface="Share Tech"/>
                <a:sym typeface="Share Tech"/>
              </a:rPr>
              <a:t>Portraits,Headshots,2017,Steven R. Swartz,revised 2022</a:t>
            </a:r>
            <a:endParaRPr b="1" sz="1200">
              <a:solidFill>
                <a:schemeClr val="l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502" name="Google Shape;502;g124a29527c2_0_17"/>
          <p:cNvGrpSpPr/>
          <p:nvPr/>
        </p:nvGrpSpPr>
        <p:grpSpPr>
          <a:xfrm>
            <a:off x="97167" y="2945013"/>
            <a:ext cx="373500" cy="373500"/>
            <a:chOff x="3212675" y="1912500"/>
            <a:chExt cx="373500" cy="373500"/>
          </a:xfrm>
        </p:grpSpPr>
        <p:sp>
          <p:nvSpPr>
            <p:cNvPr id="503" name="Google Shape;503;g124a29527c2_0_17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g124a29527c2_0_17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5" name="Google Shape;505;g124a29527c2_0_17"/>
          <p:cNvSpPr txBox="1"/>
          <p:nvPr/>
        </p:nvSpPr>
        <p:spPr>
          <a:xfrm>
            <a:off x="466425" y="2931675"/>
            <a:ext cx="34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Step2: Convert </a:t>
            </a:r>
            <a:r>
              <a:rPr b="1"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keywords </a:t>
            </a:r>
            <a:r>
              <a:rPr b="1"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to </a:t>
            </a:r>
            <a:r>
              <a:rPr b="1"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l</a:t>
            </a:r>
            <a:r>
              <a:rPr b="1"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owercase</a:t>
            </a:r>
            <a:endParaRPr b="1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aphicFrame>
        <p:nvGraphicFramePr>
          <p:cNvPr id="506" name="Google Shape;506;g124a29527c2_0_17"/>
          <p:cNvGraphicFramePr/>
          <p:nvPr/>
        </p:nvGraphicFramePr>
        <p:xfrm>
          <a:off x="412450" y="214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{71EF6C84-0E6C-4BFF-9299-E603DE4C8E05}</a:tableStyleId>
              </a:tblPr>
              <a:tblGrid>
                <a:gridCol w="705475"/>
                <a:gridCol w="810825"/>
                <a:gridCol w="476675"/>
                <a:gridCol w="1176325"/>
                <a:gridCol w="97185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Portraits</a:t>
                      </a:r>
                      <a:endParaRPr sz="12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Headshots</a:t>
                      </a:r>
                      <a:endParaRPr sz="12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2017</a:t>
                      </a:r>
                      <a:endParaRPr sz="12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Steven R. Swartz</a:t>
                      </a:r>
                      <a:endParaRPr sz="12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revised 2022</a:t>
                      </a:r>
                      <a:endParaRPr b="1" sz="120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07" name="Google Shape;507;g124a29527c2_0_17"/>
          <p:cNvCxnSpPr/>
          <p:nvPr/>
        </p:nvCxnSpPr>
        <p:spPr>
          <a:xfrm flipH="1">
            <a:off x="2348175" y="3845250"/>
            <a:ext cx="5400" cy="254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8" name="Google Shape;508;g124a29527c2_0_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09" name="Google Shape;509;g124a29527c2_0_17"/>
          <p:cNvCxnSpPr/>
          <p:nvPr/>
        </p:nvCxnSpPr>
        <p:spPr>
          <a:xfrm flipH="1">
            <a:off x="2348175" y="1799175"/>
            <a:ext cx="5400" cy="254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g124a29527c2_0_17"/>
          <p:cNvCxnSpPr/>
          <p:nvPr/>
        </p:nvCxnSpPr>
        <p:spPr>
          <a:xfrm>
            <a:off x="4724508" y="1342700"/>
            <a:ext cx="21600" cy="3517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11" name="Google Shape;511;g124a29527c2_0_17"/>
          <p:cNvGrpSpPr/>
          <p:nvPr/>
        </p:nvGrpSpPr>
        <p:grpSpPr>
          <a:xfrm>
            <a:off x="4537758" y="1114100"/>
            <a:ext cx="373500" cy="373500"/>
            <a:chOff x="5557850" y="1912500"/>
            <a:chExt cx="373500" cy="373500"/>
          </a:xfrm>
        </p:grpSpPr>
        <p:sp>
          <p:nvSpPr>
            <p:cNvPr id="512" name="Google Shape;512;g124a29527c2_0_17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g124a29527c2_0_17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4" name="Google Shape;514;g124a29527c2_0_17"/>
          <p:cNvGrpSpPr/>
          <p:nvPr/>
        </p:nvGrpSpPr>
        <p:grpSpPr>
          <a:xfrm>
            <a:off x="4537750" y="2979025"/>
            <a:ext cx="373500" cy="373500"/>
            <a:chOff x="7457825" y="1912500"/>
            <a:chExt cx="373500" cy="373500"/>
          </a:xfrm>
        </p:grpSpPr>
        <p:sp>
          <p:nvSpPr>
            <p:cNvPr id="515" name="Google Shape;515;g124a29527c2_0_17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g124a29527c2_0_17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7" name="Google Shape;517;g124a29527c2_0_17"/>
          <p:cNvSpPr txBox="1"/>
          <p:nvPr/>
        </p:nvSpPr>
        <p:spPr>
          <a:xfrm>
            <a:off x="4911250" y="1192550"/>
            <a:ext cx="391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Step3: Filter out year and low frequency keywords</a:t>
            </a:r>
            <a:endParaRPr b="1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18" name="Google Shape;518;g124a29527c2_0_17"/>
          <p:cNvSpPr txBox="1"/>
          <p:nvPr/>
        </p:nvSpPr>
        <p:spPr>
          <a:xfrm>
            <a:off x="4971100" y="2965675"/>
            <a:ext cx="39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Step4: Connect image with keywords</a:t>
            </a:r>
            <a:endParaRPr b="1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519" name="Google Shape;519;g124a29527c2_0_17"/>
          <p:cNvCxnSpPr/>
          <p:nvPr/>
        </p:nvCxnSpPr>
        <p:spPr>
          <a:xfrm flipH="1">
            <a:off x="6918400" y="2124700"/>
            <a:ext cx="5400" cy="254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g124a29527c2_0_17"/>
          <p:cNvCxnSpPr/>
          <p:nvPr/>
        </p:nvCxnSpPr>
        <p:spPr>
          <a:xfrm flipH="1" rot="10800000">
            <a:off x="6366825" y="1728075"/>
            <a:ext cx="461400" cy="30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1" name="Google Shape;521;g124a29527c2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100" y="3390200"/>
            <a:ext cx="1622900" cy="121717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g124a29527c2_0_17"/>
          <p:cNvSpPr txBox="1"/>
          <p:nvPr/>
        </p:nvSpPr>
        <p:spPr>
          <a:xfrm>
            <a:off x="6509325" y="3840550"/>
            <a:ext cx="24252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</a:t>
            </a:r>
            <a:r>
              <a:rPr b="1" lang="en" sz="12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ortraits, headshots, steven r. swartz</a:t>
            </a:r>
            <a:endParaRPr b="1" sz="12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aphicFrame>
        <p:nvGraphicFramePr>
          <p:cNvPr id="523" name="Google Shape;523;g124a29527c2_0_17"/>
          <p:cNvGraphicFramePr/>
          <p:nvPr/>
        </p:nvGraphicFramePr>
        <p:xfrm>
          <a:off x="398213" y="340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{71EF6C84-0E6C-4BFF-9299-E603DE4C8E05}</a:tableStyleId>
              </a:tblPr>
              <a:tblGrid>
                <a:gridCol w="705475"/>
                <a:gridCol w="810825"/>
                <a:gridCol w="476675"/>
                <a:gridCol w="1176325"/>
                <a:gridCol w="97185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Portraits</a:t>
                      </a:r>
                      <a:endParaRPr sz="12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Headshots</a:t>
                      </a:r>
                      <a:endParaRPr sz="12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2017</a:t>
                      </a:r>
                      <a:endParaRPr sz="12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Steven R. Swartz</a:t>
                      </a:r>
                      <a:endParaRPr sz="12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revised 2022</a:t>
                      </a:r>
                      <a:endParaRPr b="1" sz="120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4" name="Google Shape;524;g124a29527c2_0_17"/>
          <p:cNvGraphicFramePr/>
          <p:nvPr/>
        </p:nvGraphicFramePr>
        <p:xfrm>
          <a:off x="4850525" y="167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{71EF6C84-0E6C-4BFF-9299-E603DE4C8E05}</a:tableStyleId>
              </a:tblPr>
              <a:tblGrid>
                <a:gridCol w="705475"/>
                <a:gridCol w="810825"/>
                <a:gridCol w="476675"/>
                <a:gridCol w="1176325"/>
                <a:gridCol w="97185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portraits</a:t>
                      </a:r>
                      <a:endParaRPr sz="12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headshots</a:t>
                      </a:r>
                      <a:endParaRPr sz="12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2017</a:t>
                      </a:r>
                      <a:endParaRPr sz="12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steven r. swartz</a:t>
                      </a:r>
                      <a:endParaRPr sz="12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revised 2022</a:t>
                      </a:r>
                      <a:endParaRPr b="1" sz="120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5" name="Google Shape;525;g124a29527c2_0_17"/>
          <p:cNvGraphicFramePr/>
          <p:nvPr/>
        </p:nvGraphicFramePr>
        <p:xfrm>
          <a:off x="412450" y="4209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{71EF6C84-0E6C-4BFF-9299-E603DE4C8E05}</a:tableStyleId>
              </a:tblPr>
              <a:tblGrid>
                <a:gridCol w="705475"/>
                <a:gridCol w="810825"/>
                <a:gridCol w="476675"/>
                <a:gridCol w="1176325"/>
                <a:gridCol w="97185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p</a:t>
                      </a:r>
                      <a:r>
                        <a:rPr b="1" lang="en" sz="120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ortraits</a:t>
                      </a:r>
                      <a:endParaRPr sz="12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h</a:t>
                      </a:r>
                      <a:r>
                        <a:rPr b="1" lang="en" sz="120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eadshots</a:t>
                      </a:r>
                      <a:endParaRPr sz="12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2017</a:t>
                      </a:r>
                      <a:endParaRPr sz="12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s</a:t>
                      </a:r>
                      <a:r>
                        <a:rPr b="1" lang="en" sz="120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teven r. swartz</a:t>
                      </a:r>
                      <a:endParaRPr sz="12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revised 2022</a:t>
                      </a:r>
                      <a:endParaRPr b="1" sz="120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26" name="Google Shape;526;g124a29527c2_0_17"/>
          <p:cNvCxnSpPr/>
          <p:nvPr/>
        </p:nvCxnSpPr>
        <p:spPr>
          <a:xfrm flipH="1" rot="10800000">
            <a:off x="8019825" y="1711713"/>
            <a:ext cx="963600" cy="299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527" name="Google Shape;527;g124a29527c2_0_17"/>
          <p:cNvGraphicFramePr/>
          <p:nvPr/>
        </p:nvGraphicFramePr>
        <p:xfrm>
          <a:off x="4850525" y="248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{71EF6C84-0E6C-4BFF-9299-E603DE4C8E05}</a:tableStyleId>
              </a:tblPr>
              <a:tblGrid>
                <a:gridCol w="705475"/>
                <a:gridCol w="810825"/>
                <a:gridCol w="1176325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portraits</a:t>
                      </a:r>
                      <a:endParaRPr sz="12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headshots</a:t>
                      </a:r>
                      <a:endParaRPr sz="12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steven r. swartz</a:t>
                      </a:r>
                      <a:endParaRPr sz="12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g12229ba015c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725" y="2004938"/>
            <a:ext cx="1288000" cy="9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g12229ba015c_0_83"/>
          <p:cNvSpPr txBox="1"/>
          <p:nvPr>
            <p:ph idx="4" type="ctrTitle"/>
          </p:nvPr>
        </p:nvSpPr>
        <p:spPr>
          <a:xfrm>
            <a:off x="695025" y="411675"/>
            <a:ext cx="6153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Build Image Classification Model</a:t>
            </a:r>
            <a:endParaRPr/>
          </a:p>
        </p:txBody>
      </p:sp>
      <p:cxnSp>
        <p:nvCxnSpPr>
          <p:cNvPr id="534" name="Google Shape;534;g12229ba015c_0_83"/>
          <p:cNvCxnSpPr/>
          <p:nvPr/>
        </p:nvCxnSpPr>
        <p:spPr>
          <a:xfrm>
            <a:off x="360117" y="1296238"/>
            <a:ext cx="15300" cy="3577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35" name="Google Shape;535;g12229ba015c_0_83"/>
          <p:cNvGrpSpPr/>
          <p:nvPr/>
        </p:nvGrpSpPr>
        <p:grpSpPr>
          <a:xfrm>
            <a:off x="180675" y="2811675"/>
            <a:ext cx="373500" cy="373500"/>
            <a:chOff x="1372725" y="1912500"/>
            <a:chExt cx="373500" cy="373500"/>
          </a:xfrm>
        </p:grpSpPr>
        <p:sp>
          <p:nvSpPr>
            <p:cNvPr id="536" name="Google Shape;536;g12229ba015c_0_83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g12229ba015c_0_83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8" name="Google Shape;538;g12229ba015c_0_83"/>
          <p:cNvSpPr txBox="1"/>
          <p:nvPr/>
        </p:nvSpPr>
        <p:spPr>
          <a:xfrm>
            <a:off x="616150" y="2811675"/>
            <a:ext cx="34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Step6: Train CNN model</a:t>
            </a:r>
            <a:endParaRPr b="1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539" name="Google Shape;539;g12229ba015c_0_83"/>
          <p:cNvCxnSpPr/>
          <p:nvPr/>
        </p:nvCxnSpPr>
        <p:spPr>
          <a:xfrm>
            <a:off x="4927075" y="1316713"/>
            <a:ext cx="6900" cy="3459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40" name="Google Shape;540;g12229ba015c_0_83"/>
          <p:cNvGrpSpPr/>
          <p:nvPr/>
        </p:nvGrpSpPr>
        <p:grpSpPr>
          <a:xfrm>
            <a:off x="4740333" y="2935850"/>
            <a:ext cx="373500" cy="373500"/>
            <a:chOff x="5557850" y="1912500"/>
            <a:chExt cx="373500" cy="373500"/>
          </a:xfrm>
        </p:grpSpPr>
        <p:sp>
          <p:nvSpPr>
            <p:cNvPr id="541" name="Google Shape;541;g12229ba015c_0_83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g12229ba015c_0_83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3" name="Google Shape;543;g12229ba015c_0_83"/>
          <p:cNvSpPr txBox="1"/>
          <p:nvPr/>
        </p:nvSpPr>
        <p:spPr>
          <a:xfrm>
            <a:off x="5184000" y="2935838"/>
            <a:ext cx="39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Step8: Compute accuracy</a:t>
            </a:r>
            <a:endParaRPr b="1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544" name="Google Shape;544;g12229ba015c_0_83"/>
          <p:cNvCxnSpPr/>
          <p:nvPr/>
        </p:nvCxnSpPr>
        <p:spPr>
          <a:xfrm flipH="1">
            <a:off x="2320250" y="4188025"/>
            <a:ext cx="5400" cy="254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5" name="Google Shape;545;g12229ba015c_0_83"/>
          <p:cNvSpPr txBox="1"/>
          <p:nvPr>
            <p:ph idx="12" type="sldNum"/>
          </p:nvPr>
        </p:nvSpPr>
        <p:spPr>
          <a:xfrm>
            <a:off x="8595309" y="47224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46" name="Google Shape;546;g12229ba015c_0_83"/>
          <p:cNvGraphicFramePr/>
          <p:nvPr/>
        </p:nvGraphicFramePr>
        <p:xfrm>
          <a:off x="1736938" y="4523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{71EF6C84-0E6C-4BFF-9299-E603DE4C8E05}</a:tableStyleId>
              </a:tblPr>
              <a:tblGrid>
                <a:gridCol w="1144525"/>
              </a:tblGrid>
              <a:tr h="31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CNN Model</a:t>
                      </a:r>
                      <a:endParaRPr sz="12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7" name="Google Shape;547;g12229ba015c_0_83"/>
          <p:cNvGraphicFramePr/>
          <p:nvPr/>
        </p:nvGraphicFramePr>
        <p:xfrm>
          <a:off x="5241725" y="348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{71EF6C84-0E6C-4BFF-9299-E603DE4C8E05}</a:tableStyleId>
              </a:tblPr>
              <a:tblGrid>
                <a:gridCol w="108525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prediction</a:t>
                      </a:r>
                      <a:endParaRPr sz="12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8" name="Google Shape;548;g12229ba015c_0_83"/>
          <p:cNvGraphicFramePr/>
          <p:nvPr/>
        </p:nvGraphicFramePr>
        <p:xfrm>
          <a:off x="5241725" y="4356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{71EF6C84-0E6C-4BFF-9299-E603DE4C8E05}</a:tableStyleId>
              </a:tblPr>
              <a:tblGrid>
                <a:gridCol w="1144525"/>
              </a:tblGrid>
              <a:tr h="31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correct answer</a:t>
                      </a:r>
                      <a:endParaRPr sz="12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49" name="Google Shape;549;g12229ba015c_0_83"/>
          <p:cNvGrpSpPr/>
          <p:nvPr/>
        </p:nvGrpSpPr>
        <p:grpSpPr>
          <a:xfrm>
            <a:off x="4740325" y="1164313"/>
            <a:ext cx="373500" cy="373500"/>
            <a:chOff x="7457825" y="1912500"/>
            <a:chExt cx="373500" cy="373500"/>
          </a:xfrm>
        </p:grpSpPr>
        <p:sp>
          <p:nvSpPr>
            <p:cNvPr id="550" name="Google Shape;550;g12229ba015c_0_83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g12229ba015c_0_83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2" name="Google Shape;552;g12229ba015c_0_83"/>
          <p:cNvSpPr txBox="1"/>
          <p:nvPr/>
        </p:nvSpPr>
        <p:spPr>
          <a:xfrm>
            <a:off x="5178825" y="1143013"/>
            <a:ext cx="39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Step7: Prediction output (image tagging)</a:t>
            </a:r>
            <a:endParaRPr b="1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aphicFrame>
        <p:nvGraphicFramePr>
          <p:cNvPr id="553" name="Google Shape;553;g12229ba015c_0_83"/>
          <p:cNvGraphicFramePr/>
          <p:nvPr/>
        </p:nvGraphicFramePr>
        <p:xfrm>
          <a:off x="6499625" y="155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{71EF6C84-0E6C-4BFF-9299-E603DE4C8E05}</a:tableStyleId>
              </a:tblPr>
              <a:tblGrid>
                <a:gridCol w="1144525"/>
              </a:tblGrid>
              <a:tr h="19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CNN Model</a:t>
                      </a:r>
                      <a:endParaRPr sz="12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54" name="Google Shape;554;g12229ba015c_0_83"/>
          <p:cNvCxnSpPr/>
          <p:nvPr/>
        </p:nvCxnSpPr>
        <p:spPr>
          <a:xfrm flipH="1">
            <a:off x="7009763" y="2004938"/>
            <a:ext cx="5400" cy="254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55" name="Google Shape;555;g12229ba015c_0_83"/>
          <p:cNvGrpSpPr/>
          <p:nvPr/>
        </p:nvGrpSpPr>
        <p:grpSpPr>
          <a:xfrm>
            <a:off x="173367" y="1143838"/>
            <a:ext cx="373500" cy="373500"/>
            <a:chOff x="3212675" y="1912500"/>
            <a:chExt cx="373500" cy="373500"/>
          </a:xfrm>
        </p:grpSpPr>
        <p:sp>
          <p:nvSpPr>
            <p:cNvPr id="556" name="Google Shape;556;g12229ba015c_0_83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g12229ba015c_0_83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8" name="Google Shape;558;g12229ba015c_0_83"/>
          <p:cNvSpPr txBox="1"/>
          <p:nvPr/>
        </p:nvSpPr>
        <p:spPr>
          <a:xfrm>
            <a:off x="616150" y="1130500"/>
            <a:ext cx="34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Step5: Split dataset</a:t>
            </a:r>
            <a:endParaRPr b="1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59" name="Google Shape;559;g12229ba015c_0_83"/>
          <p:cNvSpPr/>
          <p:nvPr/>
        </p:nvSpPr>
        <p:spPr>
          <a:xfrm>
            <a:off x="616150" y="1688200"/>
            <a:ext cx="1003200" cy="966000"/>
          </a:xfrm>
          <a:prstGeom prst="ellipse">
            <a:avLst/>
          </a:prstGeom>
          <a:solidFill>
            <a:srgbClr val="FF997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F2F2"/>
                </a:solidFill>
              </a:rPr>
              <a:t>80 %</a:t>
            </a:r>
            <a:endParaRPr b="1">
              <a:solidFill>
                <a:srgbClr val="F2F2F2"/>
              </a:solidFill>
            </a:endParaRPr>
          </a:p>
        </p:txBody>
      </p:sp>
      <p:sp>
        <p:nvSpPr>
          <p:cNvPr id="560" name="Google Shape;560;g12229ba015c_0_83"/>
          <p:cNvSpPr/>
          <p:nvPr/>
        </p:nvSpPr>
        <p:spPr>
          <a:xfrm>
            <a:off x="2647000" y="1824913"/>
            <a:ext cx="772500" cy="792900"/>
          </a:xfrm>
          <a:prstGeom prst="ellipse">
            <a:avLst/>
          </a:prstGeom>
          <a:solidFill>
            <a:srgbClr val="00CF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F2F2"/>
                </a:solidFill>
              </a:rPr>
              <a:t>20%</a:t>
            </a:r>
            <a:endParaRPr b="1">
              <a:solidFill>
                <a:srgbClr val="F2F2F2"/>
              </a:solidFill>
            </a:endParaRPr>
          </a:p>
        </p:txBody>
      </p:sp>
      <p:sp>
        <p:nvSpPr>
          <p:cNvPr id="561" name="Google Shape;561;g12229ba015c_0_83"/>
          <p:cNvSpPr txBox="1"/>
          <p:nvPr/>
        </p:nvSpPr>
        <p:spPr>
          <a:xfrm>
            <a:off x="1430025" y="2095113"/>
            <a:ext cx="10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Training set</a:t>
            </a:r>
            <a:endParaRPr b="1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62" name="Google Shape;562;g12229ba015c_0_83"/>
          <p:cNvSpPr txBox="1"/>
          <p:nvPr/>
        </p:nvSpPr>
        <p:spPr>
          <a:xfrm>
            <a:off x="3230250" y="2095113"/>
            <a:ext cx="10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Test set</a:t>
            </a:r>
            <a:endParaRPr b="1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63" name="Google Shape;563;g12229ba015c_0_83"/>
          <p:cNvSpPr txBox="1"/>
          <p:nvPr/>
        </p:nvSpPr>
        <p:spPr>
          <a:xfrm>
            <a:off x="6393600" y="4407775"/>
            <a:ext cx="24837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portraits, headshots, steven r. swartz</a:t>
            </a:r>
            <a:endParaRPr b="1" sz="12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564" name="Google Shape;564;g12229ba015c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50" y="3293150"/>
            <a:ext cx="1288000" cy="9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g12229ba015c_0_83"/>
          <p:cNvSpPr txBox="1"/>
          <p:nvPr/>
        </p:nvSpPr>
        <p:spPr>
          <a:xfrm>
            <a:off x="1827125" y="3558125"/>
            <a:ext cx="24837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portraits, headshots, steven r. swartz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566" name="Google Shape;566;g12229ba015c_0_83"/>
          <p:cNvSpPr txBox="1"/>
          <p:nvPr/>
        </p:nvSpPr>
        <p:spPr>
          <a:xfrm>
            <a:off x="6393588" y="3432650"/>
            <a:ext cx="2483700" cy="3693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portraits, headshots, steven r. swartz</a:t>
            </a:r>
            <a:endParaRPr b="1" sz="12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67" name="Google Shape;567;g12229ba015c_0_83"/>
          <p:cNvSpPr txBox="1"/>
          <p:nvPr/>
        </p:nvSpPr>
        <p:spPr>
          <a:xfrm>
            <a:off x="6393588" y="2399675"/>
            <a:ext cx="2483700" cy="3693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portraits, headshots, steven r. swartz</a:t>
            </a:r>
            <a:endParaRPr b="1" sz="12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568" name="Google Shape;568;g12229ba015c_0_83"/>
          <p:cNvCxnSpPr/>
          <p:nvPr/>
        </p:nvCxnSpPr>
        <p:spPr>
          <a:xfrm>
            <a:off x="7570875" y="3863200"/>
            <a:ext cx="0" cy="483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569" name="Google Shape;569;g12229ba015c_0_83"/>
          <p:cNvSpPr txBox="1"/>
          <p:nvPr/>
        </p:nvSpPr>
        <p:spPr>
          <a:xfrm>
            <a:off x="7778725" y="3904763"/>
            <a:ext cx="8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match!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24e9f33517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5" name="Google Shape;575;g124e9f33517_0_0"/>
          <p:cNvSpPr txBox="1"/>
          <p:nvPr/>
        </p:nvSpPr>
        <p:spPr>
          <a:xfrm>
            <a:off x="264425" y="942250"/>
            <a:ext cx="38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Share Tech"/>
                <a:ea typeface="Share Tech"/>
                <a:cs typeface="Share Tech"/>
                <a:sym typeface="Share Tech"/>
              </a:rPr>
              <a:t>Best</a:t>
            </a:r>
            <a:r>
              <a:rPr b="1" lang="en">
                <a:solidFill>
                  <a:schemeClr val="lt2"/>
                </a:solidFill>
                <a:latin typeface="Share Tech"/>
                <a:ea typeface="Share Tech"/>
                <a:cs typeface="Share Tech"/>
                <a:sym typeface="Share Tech"/>
              </a:rPr>
              <a:t> model has highest testing accuracy: 68.86%</a:t>
            </a:r>
            <a:endParaRPr b="1">
              <a:solidFill>
                <a:schemeClr val="l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76" name="Google Shape;576;g124e9f33517_0_0"/>
          <p:cNvSpPr txBox="1"/>
          <p:nvPr>
            <p:ph idx="4294967295" type="ctrTitle"/>
          </p:nvPr>
        </p:nvSpPr>
        <p:spPr>
          <a:xfrm>
            <a:off x="618825" y="411675"/>
            <a:ext cx="6243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Model Performances</a:t>
            </a:r>
            <a:endParaRPr sz="3000"/>
          </a:p>
        </p:txBody>
      </p:sp>
      <p:pic>
        <p:nvPicPr>
          <p:cNvPr id="577" name="Google Shape;577;g124e9f3351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675" y="3353525"/>
            <a:ext cx="18288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g124e9f33517_0_0"/>
          <p:cNvSpPr txBox="1"/>
          <p:nvPr/>
        </p:nvSpPr>
        <p:spPr>
          <a:xfrm>
            <a:off x="6393675" y="3800825"/>
            <a:ext cx="2414700" cy="5541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people @ work, the long gray line, events, homecoming, 44th floor</a:t>
            </a:r>
            <a:endParaRPr b="1" sz="12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79" name="Google Shape;579;g124e9f33517_0_0"/>
          <p:cNvSpPr txBox="1"/>
          <p:nvPr/>
        </p:nvSpPr>
        <p:spPr>
          <a:xfrm>
            <a:off x="4547950" y="942250"/>
            <a:ext cx="38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Share Tech"/>
                <a:ea typeface="Share Tech"/>
                <a:cs typeface="Share Tech"/>
                <a:sym typeface="Share Tech"/>
              </a:rPr>
              <a:t>Output examples:</a:t>
            </a:r>
            <a:endParaRPr b="1">
              <a:solidFill>
                <a:schemeClr val="l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580" name="Google Shape;580;g124e9f3351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900" y="1370050"/>
            <a:ext cx="2573496" cy="1853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1" name="Google Shape;581;g124e9f33517_0_0"/>
          <p:cNvGraphicFramePr/>
          <p:nvPr/>
        </p:nvGraphicFramePr>
        <p:xfrm>
          <a:off x="299300" y="333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{71EF6C84-0E6C-4BFF-9299-E603DE4C8E05}</a:tableStyleId>
              </a:tblPr>
              <a:tblGrid>
                <a:gridCol w="796425"/>
                <a:gridCol w="608750"/>
                <a:gridCol w="909250"/>
                <a:gridCol w="1090775"/>
                <a:gridCol w="666825"/>
              </a:tblGrid>
              <a:tr h="28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Dropout</a:t>
                      </a:r>
                      <a:endParaRPr sz="10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Augmentation</a:t>
                      </a:r>
                      <a:endParaRPr sz="10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Keywords filtering</a:t>
                      </a:r>
                      <a:endParaRPr sz="10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Accuracy</a:t>
                      </a:r>
                      <a:endParaRPr sz="10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  <a:tr h="26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Best model</a:t>
                      </a:r>
                      <a:endParaRPr sz="100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68.86%</a:t>
                      </a:r>
                      <a:endParaRPr sz="100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  <a:tr h="260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Model A</a:t>
                      </a:r>
                      <a:endParaRPr sz="10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65.83%</a:t>
                      </a:r>
                      <a:endParaRPr sz="10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  <a:tr h="10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Model B</a:t>
                      </a:r>
                      <a:endParaRPr sz="10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64.69%</a:t>
                      </a:r>
                      <a:endParaRPr sz="10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  <a:tr h="29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Model C</a:t>
                      </a:r>
                      <a:endParaRPr sz="10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51.31%</a:t>
                      </a:r>
                      <a:endParaRPr sz="10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82" name="Google Shape;582;g124e9f33517_0_0"/>
          <p:cNvSpPr/>
          <p:nvPr/>
        </p:nvSpPr>
        <p:spPr>
          <a:xfrm>
            <a:off x="1325675" y="3784225"/>
            <a:ext cx="125400" cy="125400"/>
          </a:xfrm>
          <a:prstGeom prst="flowChartConnector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3" name="Google Shape;583;g124e9f33517_0_0"/>
          <p:cNvSpPr/>
          <p:nvPr/>
        </p:nvSpPr>
        <p:spPr>
          <a:xfrm>
            <a:off x="2087675" y="3784225"/>
            <a:ext cx="125400" cy="125400"/>
          </a:xfrm>
          <a:prstGeom prst="flowChartConnector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4" name="Google Shape;584;g124e9f33517_0_0"/>
          <p:cNvSpPr/>
          <p:nvPr/>
        </p:nvSpPr>
        <p:spPr>
          <a:xfrm>
            <a:off x="3078275" y="3784225"/>
            <a:ext cx="125400" cy="125400"/>
          </a:xfrm>
          <a:prstGeom prst="flowChartConnector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5" name="Google Shape;585;g124e9f33517_0_0"/>
          <p:cNvSpPr/>
          <p:nvPr/>
        </p:nvSpPr>
        <p:spPr>
          <a:xfrm>
            <a:off x="2087675" y="4089025"/>
            <a:ext cx="125400" cy="1254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g124e9f33517_0_0"/>
          <p:cNvSpPr/>
          <p:nvPr/>
        </p:nvSpPr>
        <p:spPr>
          <a:xfrm>
            <a:off x="3078275" y="4089025"/>
            <a:ext cx="125400" cy="1254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g124e9f33517_0_0"/>
          <p:cNvSpPr/>
          <p:nvPr/>
        </p:nvSpPr>
        <p:spPr>
          <a:xfrm>
            <a:off x="1325675" y="4470025"/>
            <a:ext cx="125400" cy="1254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124e9f33517_0_0"/>
          <p:cNvSpPr/>
          <p:nvPr/>
        </p:nvSpPr>
        <p:spPr>
          <a:xfrm>
            <a:off x="3078275" y="4470025"/>
            <a:ext cx="125400" cy="1254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124e9f33517_0_0"/>
          <p:cNvSpPr/>
          <p:nvPr/>
        </p:nvSpPr>
        <p:spPr>
          <a:xfrm>
            <a:off x="1325675" y="4774825"/>
            <a:ext cx="125400" cy="1254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124e9f33517_0_0"/>
          <p:cNvSpPr/>
          <p:nvPr/>
        </p:nvSpPr>
        <p:spPr>
          <a:xfrm>
            <a:off x="2087675" y="4774825"/>
            <a:ext cx="125400" cy="1254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1" name="Google Shape;591;g124e9f33517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4675" y="1485700"/>
            <a:ext cx="18288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g124e9f33517_0_0"/>
          <p:cNvSpPr txBox="1"/>
          <p:nvPr/>
        </p:nvSpPr>
        <p:spPr>
          <a:xfrm>
            <a:off x="6393675" y="1925200"/>
            <a:ext cx="24147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portraits, headshots, steven r. swartz</a:t>
            </a:r>
            <a:endParaRPr b="1" sz="12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g124c36f4463_0_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00" y="2502900"/>
            <a:ext cx="1273425" cy="95509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g124c36f4463_0_143"/>
          <p:cNvSpPr/>
          <p:nvPr/>
        </p:nvSpPr>
        <p:spPr>
          <a:xfrm>
            <a:off x="7406700" y="1724775"/>
            <a:ext cx="1338600" cy="295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99" name="Google Shape;599;g124c36f4463_0_143"/>
          <p:cNvSpPr/>
          <p:nvPr/>
        </p:nvSpPr>
        <p:spPr>
          <a:xfrm>
            <a:off x="5756525" y="1727200"/>
            <a:ext cx="1427100" cy="295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00" name="Google Shape;600;g124c36f4463_0_143"/>
          <p:cNvSpPr txBox="1"/>
          <p:nvPr>
            <p:ph idx="12" type="sldNum"/>
          </p:nvPr>
        </p:nvSpPr>
        <p:spPr>
          <a:xfrm>
            <a:off x="856825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g124c36f4463_0_143"/>
          <p:cNvSpPr txBox="1"/>
          <p:nvPr>
            <p:ph idx="4294967295" type="ctrTitle"/>
          </p:nvPr>
        </p:nvSpPr>
        <p:spPr>
          <a:xfrm>
            <a:off x="636975" y="425575"/>
            <a:ext cx="6153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Structure of Our Best CNN Model</a:t>
            </a:r>
            <a:endParaRPr sz="3000"/>
          </a:p>
        </p:txBody>
      </p:sp>
      <p:sp>
        <p:nvSpPr>
          <p:cNvPr id="602" name="Google Shape;602;g124c36f4463_0_143"/>
          <p:cNvSpPr txBox="1"/>
          <p:nvPr/>
        </p:nvSpPr>
        <p:spPr>
          <a:xfrm>
            <a:off x="-32500" y="4114425"/>
            <a:ext cx="210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Batch size: 32</a:t>
            </a:r>
            <a:endParaRPr b="1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Learning rate: 0.001</a:t>
            </a:r>
            <a:endParaRPr b="1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Optimizer: Adam</a:t>
            </a:r>
            <a:endParaRPr b="1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Epoch: 75</a:t>
            </a:r>
            <a:endParaRPr b="1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603" name="Google Shape;603;g124c36f4463_0_143"/>
          <p:cNvGrpSpPr/>
          <p:nvPr/>
        </p:nvGrpSpPr>
        <p:grpSpPr>
          <a:xfrm>
            <a:off x="1733959" y="1722078"/>
            <a:ext cx="1273440" cy="2956431"/>
            <a:chOff x="1271040" y="1213575"/>
            <a:chExt cx="1961854" cy="2939675"/>
          </a:xfrm>
        </p:grpSpPr>
        <p:sp>
          <p:nvSpPr>
            <p:cNvPr id="604" name="Google Shape;604;g124c36f4463_0_143"/>
            <p:cNvSpPr/>
            <p:nvPr/>
          </p:nvSpPr>
          <p:spPr>
            <a:xfrm>
              <a:off x="1309029" y="1216434"/>
              <a:ext cx="1919700" cy="2913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605" name="Google Shape;605;g124c36f4463_0_143"/>
            <p:cNvSpPr txBox="1"/>
            <p:nvPr/>
          </p:nvSpPr>
          <p:spPr>
            <a:xfrm>
              <a:off x="1285016" y="1213575"/>
              <a:ext cx="1939500" cy="11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Convolution </a:t>
              </a:r>
              <a:endParaRPr b="1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out channels: 256</a:t>
              </a:r>
              <a:endParaRPr b="1" sz="1200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kernel size: 3</a:t>
              </a:r>
              <a:endParaRPr b="1" sz="1200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stride: 1</a:t>
              </a:r>
              <a:endParaRPr b="1" sz="1200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padding: 1</a:t>
              </a:r>
              <a:endParaRPr b="1" sz="1200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06" name="Google Shape;606;g124c36f4463_0_143"/>
            <p:cNvSpPr txBox="1"/>
            <p:nvPr/>
          </p:nvSpPr>
          <p:spPr>
            <a:xfrm>
              <a:off x="1271040" y="2500963"/>
              <a:ext cx="19533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Normalization</a:t>
              </a:r>
              <a:endParaRPr b="1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07" name="Google Shape;607;g124c36f4463_0_143"/>
            <p:cNvSpPr txBox="1"/>
            <p:nvPr/>
          </p:nvSpPr>
          <p:spPr>
            <a:xfrm>
              <a:off x="1309028" y="3063389"/>
              <a:ext cx="19197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ReLu</a:t>
              </a:r>
              <a:endParaRPr b="1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08" name="Google Shape;608;g124c36f4463_0_143"/>
            <p:cNvSpPr txBox="1"/>
            <p:nvPr/>
          </p:nvSpPr>
          <p:spPr>
            <a:xfrm>
              <a:off x="1313194" y="3571550"/>
              <a:ext cx="1919700" cy="5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  </a:t>
              </a:r>
              <a:r>
                <a:rPr b="1" lang="en">
                  <a:solidFill>
                    <a:schemeClr val="dk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 </a:t>
              </a:r>
              <a:r>
                <a:rPr b="1" lang="en">
                  <a:solidFill>
                    <a:schemeClr val="dk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Max </a:t>
              </a:r>
              <a:r>
                <a:rPr b="1" lang="en">
                  <a:solidFill>
                    <a:schemeClr val="dk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Pooling</a:t>
              </a:r>
              <a:endParaRPr b="1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  kernel size: 2</a:t>
              </a:r>
              <a:endParaRPr b="1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09" name="Google Shape;609;g124c36f4463_0_143"/>
            <p:cNvSpPr/>
            <p:nvPr/>
          </p:nvSpPr>
          <p:spPr>
            <a:xfrm>
              <a:off x="2136577" y="2341123"/>
              <a:ext cx="264600" cy="2511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610" name="Google Shape;610;g124c36f4463_0_143"/>
            <p:cNvSpPr/>
            <p:nvPr/>
          </p:nvSpPr>
          <p:spPr>
            <a:xfrm>
              <a:off x="2136577" y="2867677"/>
              <a:ext cx="264600" cy="2511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611" name="Google Shape;611;g124c36f4463_0_143"/>
            <p:cNvSpPr/>
            <p:nvPr/>
          </p:nvSpPr>
          <p:spPr>
            <a:xfrm>
              <a:off x="2136577" y="3402406"/>
              <a:ext cx="264600" cy="2511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</p:grpSp>
      <p:sp>
        <p:nvSpPr>
          <p:cNvPr id="612" name="Google Shape;612;g124c36f4463_0_143"/>
          <p:cNvSpPr/>
          <p:nvPr/>
        </p:nvSpPr>
        <p:spPr>
          <a:xfrm>
            <a:off x="1496950" y="2773263"/>
            <a:ext cx="3438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g124c36f4463_0_143"/>
          <p:cNvSpPr txBox="1"/>
          <p:nvPr/>
        </p:nvSpPr>
        <p:spPr>
          <a:xfrm>
            <a:off x="5766836" y="3796361"/>
            <a:ext cx="12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614" name="Google Shape;614;g124c36f4463_0_143"/>
          <p:cNvSpPr txBox="1"/>
          <p:nvPr/>
        </p:nvSpPr>
        <p:spPr>
          <a:xfrm>
            <a:off x="7417800" y="1406275"/>
            <a:ext cx="13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rPr>
              <a:t>Output</a:t>
            </a:r>
            <a:endParaRPr b="1">
              <a:solidFill>
                <a:schemeClr val="accent6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15" name="Google Shape;615;g124c36f4463_0_143"/>
          <p:cNvSpPr txBox="1"/>
          <p:nvPr/>
        </p:nvSpPr>
        <p:spPr>
          <a:xfrm>
            <a:off x="2581025" y="1003375"/>
            <a:ext cx="21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Feature Extraction</a:t>
            </a:r>
            <a:endParaRPr b="1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16" name="Google Shape;616;g124c36f4463_0_143"/>
          <p:cNvSpPr txBox="1"/>
          <p:nvPr/>
        </p:nvSpPr>
        <p:spPr>
          <a:xfrm>
            <a:off x="5436950" y="1003375"/>
            <a:ext cx="21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Classification</a:t>
            </a:r>
            <a:endParaRPr b="1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17" name="Google Shape;617;g124c36f4463_0_143"/>
          <p:cNvSpPr/>
          <p:nvPr/>
        </p:nvSpPr>
        <p:spPr>
          <a:xfrm>
            <a:off x="1766400" y="1283325"/>
            <a:ext cx="3774300" cy="161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8" name="Google Shape;618;g124c36f4463_0_143"/>
          <p:cNvSpPr/>
          <p:nvPr/>
        </p:nvSpPr>
        <p:spPr>
          <a:xfrm>
            <a:off x="5766800" y="1283325"/>
            <a:ext cx="1427100" cy="161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9" name="Google Shape;619;g124c36f4463_0_143"/>
          <p:cNvSpPr/>
          <p:nvPr/>
        </p:nvSpPr>
        <p:spPr>
          <a:xfrm>
            <a:off x="2931450" y="2769763"/>
            <a:ext cx="3438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20" name="Google Shape;620;g124c36f4463_0_143"/>
          <p:cNvSpPr txBox="1"/>
          <p:nvPr/>
        </p:nvSpPr>
        <p:spPr>
          <a:xfrm>
            <a:off x="5756525" y="2655575"/>
            <a:ext cx="14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ReLu</a:t>
            </a:r>
            <a:endParaRPr b="1">
              <a:solidFill>
                <a:schemeClr val="dk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21" name="Google Shape;621;g124c36f4463_0_143"/>
          <p:cNvSpPr txBox="1"/>
          <p:nvPr/>
        </p:nvSpPr>
        <p:spPr>
          <a:xfrm>
            <a:off x="5766825" y="3184675"/>
            <a:ext cx="14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D</a:t>
            </a:r>
            <a:r>
              <a:rPr b="1" lang="en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ropout 50%</a:t>
            </a:r>
            <a:endParaRPr b="1">
              <a:solidFill>
                <a:schemeClr val="dk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22" name="Google Shape;622;g124c36f4463_0_143"/>
          <p:cNvSpPr/>
          <p:nvPr/>
        </p:nvSpPr>
        <p:spPr>
          <a:xfrm>
            <a:off x="6417821" y="3546671"/>
            <a:ext cx="185100" cy="233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23" name="Google Shape;623;g124c36f4463_0_143"/>
          <p:cNvSpPr/>
          <p:nvPr/>
        </p:nvSpPr>
        <p:spPr>
          <a:xfrm>
            <a:off x="6412671" y="3015759"/>
            <a:ext cx="185100" cy="233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24" name="Google Shape;624;g124c36f4463_0_143"/>
          <p:cNvSpPr/>
          <p:nvPr/>
        </p:nvSpPr>
        <p:spPr>
          <a:xfrm>
            <a:off x="6417821" y="2463896"/>
            <a:ext cx="185100" cy="233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25" name="Google Shape;625;g124c36f4463_0_143"/>
          <p:cNvSpPr txBox="1"/>
          <p:nvPr/>
        </p:nvSpPr>
        <p:spPr>
          <a:xfrm>
            <a:off x="5744925" y="3713775"/>
            <a:ext cx="1427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Linear</a:t>
            </a:r>
            <a:endParaRPr b="1">
              <a:solidFill>
                <a:schemeClr val="dk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in features: 2048</a:t>
            </a:r>
            <a:endParaRPr b="1" sz="1200">
              <a:solidFill>
                <a:schemeClr val="dk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out features: 670</a:t>
            </a:r>
            <a:endParaRPr b="1" sz="1200">
              <a:solidFill>
                <a:schemeClr val="dk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26" name="Google Shape;626;g124c36f4463_0_143"/>
          <p:cNvSpPr/>
          <p:nvPr/>
        </p:nvSpPr>
        <p:spPr>
          <a:xfrm>
            <a:off x="7119125" y="2769775"/>
            <a:ext cx="3438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27" name="Google Shape;627;g124c36f4463_0_143"/>
          <p:cNvSpPr txBox="1"/>
          <p:nvPr/>
        </p:nvSpPr>
        <p:spPr>
          <a:xfrm>
            <a:off x="1718098" y="1403575"/>
            <a:ext cx="14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rPr>
              <a:t>Layer 1</a:t>
            </a:r>
            <a:endParaRPr b="1">
              <a:solidFill>
                <a:schemeClr val="accent6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28" name="Google Shape;628;g124c36f4463_0_143"/>
          <p:cNvSpPr txBox="1"/>
          <p:nvPr/>
        </p:nvSpPr>
        <p:spPr>
          <a:xfrm>
            <a:off x="2778775" y="1402575"/>
            <a:ext cx="168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rPr>
              <a:t>Layer 2 </a:t>
            </a:r>
            <a:endParaRPr b="1">
              <a:solidFill>
                <a:schemeClr val="accent6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rPr>
              <a:t>Layer 3</a:t>
            </a:r>
            <a:endParaRPr b="1">
              <a:solidFill>
                <a:schemeClr val="accent6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rPr>
              <a:t>Layer 4</a:t>
            </a:r>
            <a:endParaRPr b="1">
              <a:solidFill>
                <a:schemeClr val="accent6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29" name="Google Shape;629;g124c36f4463_0_143"/>
          <p:cNvSpPr txBox="1"/>
          <p:nvPr/>
        </p:nvSpPr>
        <p:spPr>
          <a:xfrm>
            <a:off x="4208500" y="1402575"/>
            <a:ext cx="15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rPr>
              <a:t>Layer 5</a:t>
            </a:r>
            <a:endParaRPr b="1">
              <a:solidFill>
                <a:schemeClr val="accent6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30" name="Google Shape;630;g124c36f4463_0_143"/>
          <p:cNvSpPr txBox="1"/>
          <p:nvPr/>
        </p:nvSpPr>
        <p:spPr>
          <a:xfrm>
            <a:off x="5622800" y="1406275"/>
            <a:ext cx="17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rPr>
              <a:t>Fully Connected Layer</a:t>
            </a:r>
            <a:endParaRPr b="1">
              <a:solidFill>
                <a:schemeClr val="accent6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31" name="Google Shape;631;g124c36f4463_0_143"/>
          <p:cNvSpPr txBox="1"/>
          <p:nvPr/>
        </p:nvSpPr>
        <p:spPr>
          <a:xfrm>
            <a:off x="5755550" y="1724700"/>
            <a:ext cx="1427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Linear</a:t>
            </a:r>
            <a:endParaRPr b="1">
              <a:solidFill>
                <a:schemeClr val="dk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in </a:t>
            </a:r>
            <a:r>
              <a:rPr b="1" lang="en" sz="1200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features: </a:t>
            </a:r>
            <a:r>
              <a:rPr b="1" lang="en" sz="1200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256*4*4</a:t>
            </a:r>
            <a:endParaRPr b="1" sz="1200">
              <a:solidFill>
                <a:schemeClr val="dk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out features: 2048</a:t>
            </a:r>
            <a:endParaRPr b="1" sz="1200">
              <a:solidFill>
                <a:schemeClr val="dk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32" name="Google Shape;632;g124c36f4463_0_143"/>
          <p:cNvSpPr txBox="1"/>
          <p:nvPr/>
        </p:nvSpPr>
        <p:spPr>
          <a:xfrm>
            <a:off x="7418475" y="1724700"/>
            <a:ext cx="13386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Argmax</a:t>
            </a:r>
            <a:endParaRPr b="1">
              <a:solidFill>
                <a:schemeClr val="dk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6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6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p</a:t>
            </a:r>
            <a:r>
              <a:rPr b="1" lang="en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ortraits,</a:t>
            </a:r>
            <a:endParaRPr b="1">
              <a:solidFill>
                <a:schemeClr val="dk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headshots,</a:t>
            </a:r>
            <a:endParaRPr b="1">
              <a:solidFill>
                <a:schemeClr val="dk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srs,</a:t>
            </a:r>
            <a:endParaRPr b="1">
              <a:solidFill>
                <a:schemeClr val="dk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steve swartz,</a:t>
            </a:r>
            <a:endParaRPr b="1">
              <a:solidFill>
                <a:schemeClr val="dk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steven r. swartz</a:t>
            </a:r>
            <a:endParaRPr b="1">
              <a:solidFill>
                <a:schemeClr val="dk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633" name="Google Shape;633;g124c36f4463_0_143"/>
          <p:cNvSpPr/>
          <p:nvPr/>
        </p:nvSpPr>
        <p:spPr>
          <a:xfrm>
            <a:off x="7972871" y="2122784"/>
            <a:ext cx="185100" cy="233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34" name="Google Shape;634;g124c36f4463_0_143"/>
          <p:cNvSpPr txBox="1"/>
          <p:nvPr/>
        </p:nvSpPr>
        <p:spPr>
          <a:xfrm>
            <a:off x="3390750" y="2705475"/>
            <a:ext cx="54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. . .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635" name="Google Shape;635;g124c36f4463_0_143"/>
          <p:cNvGrpSpPr/>
          <p:nvPr/>
        </p:nvGrpSpPr>
        <p:grpSpPr>
          <a:xfrm>
            <a:off x="4267268" y="1724678"/>
            <a:ext cx="1273440" cy="2956431"/>
            <a:chOff x="1271040" y="1213575"/>
            <a:chExt cx="1961854" cy="2939675"/>
          </a:xfrm>
        </p:grpSpPr>
        <p:sp>
          <p:nvSpPr>
            <p:cNvPr id="636" name="Google Shape;636;g124c36f4463_0_143"/>
            <p:cNvSpPr/>
            <p:nvPr/>
          </p:nvSpPr>
          <p:spPr>
            <a:xfrm>
              <a:off x="1309029" y="1216434"/>
              <a:ext cx="1919700" cy="2913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637" name="Google Shape;637;g124c36f4463_0_143"/>
            <p:cNvSpPr txBox="1"/>
            <p:nvPr/>
          </p:nvSpPr>
          <p:spPr>
            <a:xfrm>
              <a:off x="1285016" y="1213575"/>
              <a:ext cx="1939500" cy="11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Convolution </a:t>
              </a:r>
              <a:endParaRPr b="1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out channels: 256</a:t>
              </a:r>
              <a:endParaRPr b="1" sz="1200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kernel size: 3</a:t>
              </a:r>
              <a:endParaRPr b="1" sz="1200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stride: 1</a:t>
              </a:r>
              <a:endParaRPr b="1" sz="1200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padding: 1</a:t>
              </a:r>
              <a:endParaRPr b="1" sz="1200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38" name="Google Shape;638;g124c36f4463_0_143"/>
            <p:cNvSpPr txBox="1"/>
            <p:nvPr/>
          </p:nvSpPr>
          <p:spPr>
            <a:xfrm>
              <a:off x="1271040" y="2500963"/>
              <a:ext cx="19533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Normalization</a:t>
              </a:r>
              <a:endParaRPr b="1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39" name="Google Shape;639;g124c36f4463_0_143"/>
            <p:cNvSpPr txBox="1"/>
            <p:nvPr/>
          </p:nvSpPr>
          <p:spPr>
            <a:xfrm>
              <a:off x="1309028" y="3063389"/>
              <a:ext cx="19197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ReLu</a:t>
              </a:r>
              <a:endParaRPr b="1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40" name="Google Shape;640;g124c36f4463_0_143"/>
            <p:cNvSpPr txBox="1"/>
            <p:nvPr/>
          </p:nvSpPr>
          <p:spPr>
            <a:xfrm>
              <a:off x="1313194" y="3571550"/>
              <a:ext cx="1919700" cy="5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   Max Pooling</a:t>
              </a:r>
              <a:endParaRPr b="1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  kernel size: 2</a:t>
              </a:r>
              <a:endParaRPr b="1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41" name="Google Shape;641;g124c36f4463_0_143"/>
            <p:cNvSpPr/>
            <p:nvPr/>
          </p:nvSpPr>
          <p:spPr>
            <a:xfrm>
              <a:off x="2136577" y="2341123"/>
              <a:ext cx="264600" cy="2511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642" name="Google Shape;642;g124c36f4463_0_143"/>
            <p:cNvSpPr/>
            <p:nvPr/>
          </p:nvSpPr>
          <p:spPr>
            <a:xfrm>
              <a:off x="2136577" y="2867677"/>
              <a:ext cx="264600" cy="2511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643" name="Google Shape;643;g124c36f4463_0_143"/>
            <p:cNvSpPr/>
            <p:nvPr/>
          </p:nvSpPr>
          <p:spPr>
            <a:xfrm>
              <a:off x="2136577" y="3402406"/>
              <a:ext cx="264600" cy="2511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</p:grpSp>
      <p:sp>
        <p:nvSpPr>
          <p:cNvPr id="644" name="Google Shape;644;g124c36f4463_0_143"/>
          <p:cNvSpPr/>
          <p:nvPr/>
        </p:nvSpPr>
        <p:spPr>
          <a:xfrm>
            <a:off x="4005763" y="2769863"/>
            <a:ext cx="3438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45" name="Google Shape;645;g124c36f4463_0_143"/>
          <p:cNvSpPr/>
          <p:nvPr/>
        </p:nvSpPr>
        <p:spPr>
          <a:xfrm>
            <a:off x="5489450" y="2768763"/>
            <a:ext cx="3438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46" name="Google Shape;646;g124c36f4463_0_143"/>
          <p:cNvSpPr txBox="1"/>
          <p:nvPr/>
        </p:nvSpPr>
        <p:spPr>
          <a:xfrm>
            <a:off x="228599" y="1406275"/>
            <a:ext cx="13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rPr>
              <a:t>In</a:t>
            </a:r>
            <a:r>
              <a:rPr b="1" lang="en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rPr>
              <a:t>put</a:t>
            </a:r>
            <a:endParaRPr b="1">
              <a:solidFill>
                <a:schemeClr val="accent6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f3e4e81981_0_83"/>
          <p:cNvSpPr txBox="1"/>
          <p:nvPr>
            <p:ph idx="4294967295" type="body"/>
          </p:nvPr>
        </p:nvSpPr>
        <p:spPr>
          <a:xfrm>
            <a:off x="4938025" y="1322050"/>
            <a:ext cx="3438300" cy="29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Use k-Fold cross-validation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52" name="Google Shape;652;gf3e4e81981_0_83"/>
          <p:cNvSpPr txBox="1"/>
          <p:nvPr>
            <p:ph idx="4294967295" type="body"/>
          </p:nvPr>
        </p:nvSpPr>
        <p:spPr>
          <a:xfrm>
            <a:off x="749600" y="1322050"/>
            <a:ext cx="3438300" cy="29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Add more convolutional layers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Transfer learning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653" name="Google Shape;653;gf3e4e81981_0_83"/>
          <p:cNvGraphicFramePr/>
          <p:nvPr/>
        </p:nvGraphicFramePr>
        <p:xfrm>
          <a:off x="908628" y="17637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{AA8F520E-5F27-4B2D-8AC5-0D9F086B29FB}</a:tableStyleId>
              </a:tblPr>
              <a:tblGrid>
                <a:gridCol w="1986950"/>
                <a:gridCol w="1498225"/>
              </a:tblGrid>
              <a:tr h="35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     Number of </a:t>
                      </a:r>
                      <a:endParaRPr sz="16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Layers</a:t>
                      </a:r>
                      <a:endParaRPr sz="16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Testing </a:t>
                      </a:r>
                      <a:endParaRPr sz="16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Accuracy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3</a:t>
                      </a:r>
                      <a:endParaRPr sz="1600" u="none" cap="none" strike="noStrike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 </a:t>
                      </a:r>
                      <a:r>
                        <a:rPr lang="en" sz="16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49.38 %</a:t>
                      </a:r>
                      <a:endParaRPr sz="1600" u="none" cap="none" strike="noStrike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4</a:t>
                      </a:r>
                      <a:endParaRPr sz="1600" u="none" cap="none" strike="noStrike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 </a:t>
                      </a:r>
                      <a:r>
                        <a:rPr lang="en" sz="1600"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63.28 %</a:t>
                      </a:r>
                      <a:endParaRPr sz="1600" cap="none" strike="noStrike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5</a:t>
                      </a:r>
                      <a:endParaRPr sz="1600" u="none" cap="none" strike="noStrike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 </a:t>
                      </a:r>
                      <a:r>
                        <a:rPr lang="en" sz="160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68.86 %</a:t>
                      </a:r>
                      <a:endParaRPr sz="1600" cap="none" strike="noStrike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4" name="Google Shape;654;gf3e4e81981_0_83"/>
          <p:cNvSpPr/>
          <p:nvPr/>
        </p:nvSpPr>
        <p:spPr>
          <a:xfrm>
            <a:off x="1589100" y="2443825"/>
            <a:ext cx="2393700" cy="132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gf3e4e81981_0_83"/>
          <p:cNvSpPr txBox="1"/>
          <p:nvPr>
            <p:ph type="ctrTitle"/>
          </p:nvPr>
        </p:nvSpPr>
        <p:spPr>
          <a:xfrm>
            <a:off x="618825" y="411675"/>
            <a:ext cx="8170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Next Step: Improve Model Accuracy</a:t>
            </a:r>
            <a:endParaRPr/>
          </a:p>
        </p:txBody>
      </p:sp>
      <p:sp>
        <p:nvSpPr>
          <p:cNvPr id="656" name="Google Shape;656;gf3e4e81981_0_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7" name="Google Shape;657;gf3e4e81981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747" y="1885150"/>
            <a:ext cx="1739900" cy="214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24c36f4463_0_22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63" name="Google Shape;663;g124c36f4463_0_2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4" name="Google Shape;664;g124c36f4463_0_226"/>
          <p:cNvSpPr txBox="1"/>
          <p:nvPr/>
        </p:nvSpPr>
        <p:spPr>
          <a:xfrm>
            <a:off x="717750" y="1331650"/>
            <a:ext cx="77085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hare Tech"/>
              <a:buAutoNum type="arabicPeriod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Successfully created</a:t>
            </a: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an image classifier help editors better search and describe media at scale.</a:t>
            </a:r>
            <a:r>
              <a:rPr lang="en" sz="16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</a:t>
            </a:r>
            <a:endParaRPr sz="16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AutoNum type="arabicPeriod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Change hyperparameters can </a:t>
            </a: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enhance</a:t>
            </a: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the model performance.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hare Tech"/>
              <a:buAutoNum type="alphaLcPeriod"/>
            </a:pPr>
            <a:r>
              <a:rPr b="1" lang="en" sz="1600">
                <a:solidFill>
                  <a:srgbClr val="FF6B65"/>
                </a:solidFill>
                <a:latin typeface="Share Tech"/>
                <a:ea typeface="Share Tech"/>
                <a:cs typeface="Share Tech"/>
                <a:sym typeface="Share Tech"/>
              </a:rPr>
              <a:t>Dropout </a:t>
            </a:r>
            <a:r>
              <a:rPr lang="en" sz="16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increased accuracy by</a:t>
            </a:r>
            <a:r>
              <a:rPr b="1" lang="en" sz="1600">
                <a:solidFill>
                  <a:srgbClr val="FF6B65"/>
                </a:solidFill>
                <a:latin typeface="Share Tech"/>
                <a:ea typeface="Share Tech"/>
                <a:cs typeface="Share Tech"/>
                <a:sym typeface="Share Tech"/>
              </a:rPr>
              <a:t> 3.03 %</a:t>
            </a:r>
            <a:endParaRPr b="1" sz="1600">
              <a:solidFill>
                <a:schemeClr val="accent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hare Tech"/>
              <a:buAutoNum type="alphaLcPeriod"/>
            </a:pPr>
            <a:r>
              <a:rPr b="1" lang="en" sz="1600">
                <a:solidFill>
                  <a:srgbClr val="FF6B65"/>
                </a:solidFill>
                <a:latin typeface="Share Tech"/>
                <a:ea typeface="Share Tech"/>
                <a:cs typeface="Share Tech"/>
                <a:sym typeface="Share Tech"/>
              </a:rPr>
              <a:t>Augmentation</a:t>
            </a:r>
            <a:r>
              <a:rPr lang="en" sz="16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</a:t>
            </a:r>
            <a:r>
              <a:rPr lang="en" sz="16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increased the accuracy by </a:t>
            </a:r>
            <a:r>
              <a:rPr b="1" lang="en" sz="1600">
                <a:solidFill>
                  <a:srgbClr val="FF6B65"/>
                </a:solidFill>
                <a:latin typeface="Share Tech"/>
                <a:ea typeface="Share Tech"/>
                <a:cs typeface="Share Tech"/>
                <a:sym typeface="Share Tech"/>
              </a:rPr>
              <a:t>4.17 %</a:t>
            </a:r>
            <a:endParaRPr b="1" sz="1600">
              <a:solidFill>
                <a:srgbClr val="FF6B6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hare Tech"/>
              <a:buAutoNum type="alphaLcPeriod"/>
            </a:pPr>
            <a:r>
              <a:rPr b="1" lang="en" sz="1600">
                <a:solidFill>
                  <a:srgbClr val="FF6B65"/>
                </a:solidFill>
                <a:latin typeface="Share Tech"/>
                <a:ea typeface="Share Tech"/>
                <a:cs typeface="Share Tech"/>
                <a:sym typeface="Share Tech"/>
              </a:rPr>
              <a:t>Keyword filtering</a:t>
            </a:r>
            <a:r>
              <a:rPr lang="en" sz="1600">
                <a:solidFill>
                  <a:srgbClr val="B6D7A8"/>
                </a:solidFill>
                <a:latin typeface="Share Tech"/>
                <a:ea typeface="Share Tech"/>
                <a:cs typeface="Share Tech"/>
                <a:sym typeface="Share Tech"/>
              </a:rPr>
              <a:t> </a:t>
            </a:r>
            <a:r>
              <a:rPr lang="en" sz="16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increased the accuracy by </a:t>
            </a:r>
            <a:r>
              <a:rPr b="1" lang="en" sz="1600">
                <a:solidFill>
                  <a:srgbClr val="FF6B65"/>
                </a:solidFill>
                <a:latin typeface="Share Tech"/>
                <a:ea typeface="Share Tech"/>
                <a:cs typeface="Share Tech"/>
                <a:sym typeface="Share Tech"/>
              </a:rPr>
              <a:t>17.55 %</a:t>
            </a:r>
            <a:endParaRPr b="1" sz="1600">
              <a:solidFill>
                <a:srgbClr val="B6D7A8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hare Tech"/>
              <a:buAutoNum type="alphaLcPeriod"/>
            </a:pPr>
            <a:r>
              <a:rPr b="1" lang="en" sz="1600">
                <a:solidFill>
                  <a:srgbClr val="FF6B65"/>
                </a:solidFill>
                <a:latin typeface="Share Tech"/>
                <a:ea typeface="Share Tech"/>
                <a:cs typeface="Share Tech"/>
                <a:sym typeface="Share Tech"/>
              </a:rPr>
              <a:t>5 layers model</a:t>
            </a:r>
            <a:r>
              <a:rPr lang="en" sz="16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increased the accuracy by</a:t>
            </a:r>
            <a:r>
              <a:rPr b="1" lang="en" sz="1600">
                <a:solidFill>
                  <a:srgbClr val="00FF00"/>
                </a:solidFill>
                <a:latin typeface="Share Tech"/>
                <a:ea typeface="Share Tech"/>
                <a:cs typeface="Share Tech"/>
                <a:sym typeface="Share Tech"/>
              </a:rPr>
              <a:t> </a:t>
            </a:r>
            <a:r>
              <a:rPr b="1" lang="en" sz="1600">
                <a:solidFill>
                  <a:srgbClr val="FF6B65"/>
                </a:solidFill>
                <a:latin typeface="Share Tech"/>
                <a:ea typeface="Share Tech"/>
                <a:cs typeface="Share Tech"/>
                <a:sym typeface="Share Tech"/>
              </a:rPr>
              <a:t>19.48 % </a:t>
            </a:r>
            <a:r>
              <a:rPr lang="en" sz="16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(compared to 3 layers model)</a:t>
            </a:r>
            <a:endParaRPr sz="16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AutoNum type="arabicPeriod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Trial and error method and some practices to find the best model.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