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1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4db9a57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4db9a57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52aebd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52aebd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52aebd2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52aebd2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52aebd2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52aebd2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52aebd29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52aebd29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52aebd2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52aebd2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52aebd2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52aebd2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52aebd29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52aebd2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52aebd29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52aebd29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52aebd29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52aebd2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14a6cca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14a6cca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52aebd29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52aebd29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52aebd29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52aebd29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52aebd29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52aebd29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52aebd29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52aebd29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52aebd29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52aebd29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52aebd2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52aebd2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52aebd2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52aebd2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52aebd2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52aebd2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52aebd29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52aebd2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52aebd2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52aebd2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1f296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e1f296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52aebd2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52aebd2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52aebd2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52aebd2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8ce4f97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8ce4f97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e25f4c0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e25f4c0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db9a5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4db9a5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4db9a57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4db9a57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14a6cca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14a6cca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14a6cca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14a6cca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e25f4c0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e25f4c0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st.github.com/Polygonalr/9ba2365987182b6caa4cfb9314720aba#file-mpi-cart-cp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st.github.com/Polygonalr/9ba2365987182b6caa4cfb9314720ab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rive.zhiheng.dev" TargetMode="External"/><Relationship Id="rId4" Type="http://schemas.openxmlformats.org/officeDocument/2006/relationships/hyperlink" Target="http://feedback.zhiheng.de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MPI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by Sriram's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with demo code provided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Computation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8875"/>
            <a:ext cx="3973149" cy="97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50" y="2879500"/>
            <a:ext cx="4159075" cy="10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875" y="1902125"/>
            <a:ext cx="3973150" cy="17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are </a:t>
            </a:r>
            <a:r>
              <a:rPr lang="en">
                <a:solidFill>
                  <a:srgbClr val="0B5394"/>
                </a:solidFill>
              </a:rPr>
              <a:t>communicators</a:t>
            </a:r>
            <a:r>
              <a:rPr lang="en"/>
              <a:t>?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76450"/>
            <a:ext cx="42345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i="1" lang="en"/>
              <a:t>intra-communicator</a:t>
            </a:r>
            <a:r>
              <a:rPr lang="en"/>
              <a:t> is an object that an </a:t>
            </a:r>
            <a:r>
              <a:rPr b="1" lang="en"/>
              <a:t>MPI_Group (of processes)</a:t>
            </a:r>
            <a:r>
              <a:rPr lang="en"/>
              <a:t> uses to communicate amongst themselves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MPI_COMM_WORLD is the one for </a:t>
            </a:r>
            <a:r>
              <a:rPr b="1" lang="en"/>
              <a:t>all processes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create </a:t>
            </a:r>
            <a:r>
              <a:rPr b="1" lang="en"/>
              <a:t>new groups</a:t>
            </a:r>
            <a:r>
              <a:rPr lang="en"/>
              <a:t> and associated communicators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those processes will participate in communication!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communicate </a:t>
            </a:r>
            <a:r>
              <a:rPr b="1" lang="en"/>
              <a:t>across groups (</a:t>
            </a:r>
            <a:r>
              <a:rPr b="1" i="1" lang="en"/>
              <a:t>inter</a:t>
            </a:r>
            <a:r>
              <a:rPr b="1" lang="en"/>
              <a:t>-communicators)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75" y="665850"/>
            <a:ext cx="3634475" cy="426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groups logically: Cartesian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33087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ask MPI for help in creating a new communicator organized </a:t>
            </a:r>
            <a:r>
              <a:rPr b="1" i="1" lang="en"/>
              <a:t>logically</a:t>
            </a:r>
            <a:r>
              <a:rPr lang="en"/>
              <a:t> in a </a:t>
            </a:r>
            <a:r>
              <a:rPr b="1" lang="en"/>
              <a:t>cartesian coordinate system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One benefit: can easily find out your “neighbors’” rank and talk to them</a:t>
            </a:r>
            <a:endParaRPr b="1" u="sng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888" y="1347200"/>
            <a:ext cx="53054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Virtual Topologies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MPI_Cart_create?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93125" y="1257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MPI_Cart_create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MPI_Comm comm_old,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ndims,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const int dims[],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const int periods[],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reorder,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MPI_Comm * comm_cart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MPI_Cart_create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6950" y="1266325"/>
            <a:ext cx="880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MPI_Cart_create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MPI_COMM_WORLD, 		// default communicator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2,   				// 2D matrix / grid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int[]{ 4, 4 },   	// 4 rows, 4 cols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{ 0, 0 },   	// row-nonperiodic, col-nonperiodic (no wraparounds)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0,   				// no reordering of ranks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&amp;cartcomm   			// new communicator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MPI_Cart_create - final layout</a:t>
            </a:r>
            <a:endParaRPr/>
          </a:p>
        </p:txBody>
      </p:sp>
      <p:grpSp>
        <p:nvGrpSpPr>
          <p:cNvPr id="169" name="Google Shape;169;p28"/>
          <p:cNvGrpSpPr/>
          <p:nvPr/>
        </p:nvGrpSpPr>
        <p:grpSpPr>
          <a:xfrm>
            <a:off x="2728156" y="1449197"/>
            <a:ext cx="3687684" cy="3130373"/>
            <a:chOff x="2928250" y="1399350"/>
            <a:chExt cx="3107250" cy="2643450"/>
          </a:xfrm>
        </p:grpSpPr>
        <p:sp>
          <p:nvSpPr>
            <p:cNvPr id="170" name="Google Shape;170;p28"/>
            <p:cNvSpPr/>
            <p:nvPr/>
          </p:nvSpPr>
          <p:spPr>
            <a:xfrm>
              <a:off x="548680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78110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92825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463395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548680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78110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92825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463395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48680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78110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92825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63395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48680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78110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92825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463395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86" name="Google Shape;186;p28"/>
          <p:cNvCxnSpPr>
            <a:stCxn id="172" idx="6"/>
            <a:endCxn id="171" idx="2"/>
          </p:cNvCxnSpPr>
          <p:nvPr/>
        </p:nvCxnSpPr>
        <p:spPr>
          <a:xfrm>
            <a:off x="3379353" y="17740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4391553" y="17740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5404778" y="17740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8"/>
          <p:cNvCxnSpPr>
            <a:stCxn id="176" idx="6"/>
            <a:endCxn id="175" idx="2"/>
          </p:cNvCxnSpPr>
          <p:nvPr/>
        </p:nvCxnSpPr>
        <p:spPr>
          <a:xfrm>
            <a:off x="3379353" y="263375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4391553" y="2633757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5404778" y="2633757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>
            <a:stCxn id="180" idx="6"/>
            <a:endCxn id="179" idx="2"/>
          </p:cNvCxnSpPr>
          <p:nvPr/>
        </p:nvCxnSpPr>
        <p:spPr>
          <a:xfrm>
            <a:off x="3379353" y="3444204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>
            <a:off x="4391553" y="3444207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8"/>
          <p:cNvCxnSpPr/>
          <p:nvPr/>
        </p:nvCxnSpPr>
        <p:spPr>
          <a:xfrm>
            <a:off x="5404778" y="3444207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8"/>
          <p:cNvCxnSpPr>
            <a:stCxn id="184" idx="6"/>
            <a:endCxn id="183" idx="2"/>
          </p:cNvCxnSpPr>
          <p:nvPr/>
        </p:nvCxnSpPr>
        <p:spPr>
          <a:xfrm>
            <a:off x="3379353" y="4254685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8"/>
          <p:cNvCxnSpPr/>
          <p:nvPr/>
        </p:nvCxnSpPr>
        <p:spPr>
          <a:xfrm>
            <a:off x="4391553" y="42546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8"/>
          <p:cNvCxnSpPr/>
          <p:nvPr/>
        </p:nvCxnSpPr>
        <p:spPr>
          <a:xfrm>
            <a:off x="5404778" y="42546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8"/>
          <p:cNvCxnSpPr>
            <a:stCxn id="172" idx="4"/>
            <a:endCxn id="176" idx="0"/>
          </p:cNvCxnSpPr>
          <p:nvPr/>
        </p:nvCxnSpPr>
        <p:spPr>
          <a:xfrm>
            <a:off x="3053754" y="2098968"/>
            <a:ext cx="0" cy="21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>
            <a:stCxn id="171" idx="4"/>
            <a:endCxn id="175" idx="0"/>
          </p:cNvCxnSpPr>
          <p:nvPr/>
        </p:nvCxnSpPr>
        <p:spPr>
          <a:xfrm>
            <a:off x="4065917" y="2098968"/>
            <a:ext cx="0" cy="21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8"/>
          <p:cNvCxnSpPr>
            <a:stCxn id="173" idx="4"/>
            <a:endCxn id="177" idx="0"/>
          </p:cNvCxnSpPr>
          <p:nvPr/>
        </p:nvCxnSpPr>
        <p:spPr>
          <a:xfrm>
            <a:off x="5078079" y="2098968"/>
            <a:ext cx="0" cy="21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8"/>
          <p:cNvCxnSpPr>
            <a:stCxn id="170" idx="4"/>
            <a:endCxn id="174" idx="0"/>
          </p:cNvCxnSpPr>
          <p:nvPr/>
        </p:nvCxnSpPr>
        <p:spPr>
          <a:xfrm>
            <a:off x="6090242" y="2098968"/>
            <a:ext cx="0" cy="21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8"/>
          <p:cNvCxnSpPr>
            <a:stCxn id="176" idx="4"/>
            <a:endCxn id="180" idx="0"/>
          </p:cNvCxnSpPr>
          <p:nvPr/>
        </p:nvCxnSpPr>
        <p:spPr>
          <a:xfrm>
            <a:off x="3053754" y="2958638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8"/>
          <p:cNvCxnSpPr/>
          <p:nvPr/>
        </p:nvCxnSpPr>
        <p:spPr>
          <a:xfrm>
            <a:off x="4065929" y="2958638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5078079" y="2958638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8"/>
          <p:cNvCxnSpPr/>
          <p:nvPr/>
        </p:nvCxnSpPr>
        <p:spPr>
          <a:xfrm>
            <a:off x="6090254" y="2958638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8"/>
          <p:cNvCxnSpPr>
            <a:stCxn id="180" idx="4"/>
            <a:endCxn id="184" idx="0"/>
          </p:cNvCxnSpPr>
          <p:nvPr/>
        </p:nvCxnSpPr>
        <p:spPr>
          <a:xfrm>
            <a:off x="3053754" y="3769089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8"/>
          <p:cNvCxnSpPr/>
          <p:nvPr/>
        </p:nvCxnSpPr>
        <p:spPr>
          <a:xfrm>
            <a:off x="4065929" y="3769114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8"/>
          <p:cNvCxnSpPr/>
          <p:nvPr/>
        </p:nvCxnSpPr>
        <p:spPr>
          <a:xfrm>
            <a:off x="5078079" y="3769114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8"/>
          <p:cNvCxnSpPr/>
          <p:nvPr/>
        </p:nvCxnSpPr>
        <p:spPr>
          <a:xfrm>
            <a:off x="6090254" y="3769114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/>
        </p:nvSpPr>
        <p:spPr>
          <a:xfrm>
            <a:off x="6813825" y="2110400"/>
            <a:ext cx="2094600" cy="1046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Does this layout seem familiar to you?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FEFEF"/>
                </a:solidFill>
                <a:highlight>
                  <a:srgbClr val="F3F3F3"/>
                </a:highlight>
                <a:latin typeface="Open Sans"/>
                <a:ea typeface="Open Sans"/>
                <a:cs typeface="Open Sans"/>
                <a:sym typeface="Open Sans"/>
              </a:rPr>
              <a:t>*Asgn 1 flashbacks?*</a:t>
            </a:r>
            <a:endParaRPr i="1">
              <a:solidFill>
                <a:srgbClr val="EFEFEF"/>
              </a:solidFill>
              <a:highlight>
                <a:srgbClr val="F3F3F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MPI_Cart_shift?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MPI_Cart_shift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direction,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disp,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* rank_source,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* rank_dest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MPI_Cart_shift?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MPI_Cart_shift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cartcomm,   		// cartesian communicator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1,   			// shift along the col coord,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2,   			// shift by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&amp;nbrs[UP],   	// source - represents the rank directly above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&amp;nbrs[DOWN]    	// dest - represents the rank directly below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266325"/>
            <a:ext cx="375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</a:t>
            </a:r>
            <a:r>
              <a:rPr b="1" lang="en"/>
              <a:t>20</a:t>
            </a:r>
            <a:r>
              <a:rPr lang="en"/>
              <a:t> calls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Cart_Shift</a:t>
            </a:r>
            <a:r>
              <a:rPr lang="en"/>
              <a:t> on row axis with displacement of 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rank_source</a:t>
            </a:r>
            <a:r>
              <a:rPr lang="en"/>
              <a:t> will be set = 18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/>
              <a:t>rank_dest</a:t>
            </a:r>
            <a:r>
              <a:rPr lang="en"/>
              <a:t> will be set = 22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859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312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Point-to-point</a:t>
            </a:r>
            <a:br>
              <a:rPr lang="en"/>
            </a:br>
            <a:r>
              <a:rPr lang="en"/>
              <a:t>MPI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this is </a:t>
            </a:r>
            <a:r>
              <a:rPr i="1" lang="en"/>
              <a:t>low-level</a:t>
            </a:r>
            <a:br>
              <a:rPr lang="en"/>
            </a:br>
            <a:r>
              <a:rPr lang="en"/>
              <a:t>(and tedious to implement for larger programs!)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Previously…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800" y="880213"/>
            <a:ext cx="5938457" cy="40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MPI_Cart_shift 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cartcomm,   	// cartesian communicator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0,   		// shift along the row coord,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1,   		// shift by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&amp;nbrs[UP],   	// source - represents the rank directly above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&amp;nbrs[DOWN]   // dest - represents the rank directly below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MPI_Cart_shift 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cartcomm,     // cartesian communicator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1,   		// shift along the col coord,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1,   		// shift by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&amp;nbrs[LEFT],  // source - represents the rank directly to left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&amp;nbrs[RIGHT]  // dest - represents the rank directly to right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33"/>
          <p:cNvGrpSpPr/>
          <p:nvPr/>
        </p:nvGrpSpPr>
        <p:grpSpPr>
          <a:xfrm>
            <a:off x="2728156" y="1189297"/>
            <a:ext cx="3687684" cy="3130373"/>
            <a:chOff x="2928250" y="1399350"/>
            <a:chExt cx="3107250" cy="2643450"/>
          </a:xfrm>
        </p:grpSpPr>
        <p:sp>
          <p:nvSpPr>
            <p:cNvPr id="242" name="Google Shape;242;p33"/>
            <p:cNvSpPr/>
            <p:nvPr/>
          </p:nvSpPr>
          <p:spPr>
            <a:xfrm>
              <a:off x="548680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378110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292825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63395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548680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378110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292825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63395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548680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78110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292825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63395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548680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378110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292825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463395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58" name="Google Shape;258;p33"/>
          <p:cNvCxnSpPr>
            <a:stCxn id="244" idx="6"/>
            <a:endCxn id="243" idx="2"/>
          </p:cNvCxnSpPr>
          <p:nvPr/>
        </p:nvCxnSpPr>
        <p:spPr>
          <a:xfrm>
            <a:off x="3379353" y="15141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3"/>
          <p:cNvCxnSpPr/>
          <p:nvPr/>
        </p:nvCxnSpPr>
        <p:spPr>
          <a:xfrm>
            <a:off x="4391553" y="15141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5404778" y="15141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>
            <a:stCxn id="248" idx="6"/>
            <a:endCxn id="247" idx="2"/>
          </p:cNvCxnSpPr>
          <p:nvPr/>
        </p:nvCxnSpPr>
        <p:spPr>
          <a:xfrm>
            <a:off x="3379353" y="237385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3"/>
          <p:cNvCxnSpPr/>
          <p:nvPr/>
        </p:nvCxnSpPr>
        <p:spPr>
          <a:xfrm>
            <a:off x="4391553" y="2373857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3"/>
          <p:cNvCxnSpPr/>
          <p:nvPr/>
        </p:nvCxnSpPr>
        <p:spPr>
          <a:xfrm>
            <a:off x="5404778" y="2373857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3"/>
          <p:cNvCxnSpPr>
            <a:stCxn id="252" idx="6"/>
            <a:endCxn id="251" idx="2"/>
          </p:cNvCxnSpPr>
          <p:nvPr/>
        </p:nvCxnSpPr>
        <p:spPr>
          <a:xfrm>
            <a:off x="3379353" y="3184304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3"/>
          <p:cNvCxnSpPr/>
          <p:nvPr/>
        </p:nvCxnSpPr>
        <p:spPr>
          <a:xfrm>
            <a:off x="4391553" y="3184307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3"/>
          <p:cNvCxnSpPr/>
          <p:nvPr/>
        </p:nvCxnSpPr>
        <p:spPr>
          <a:xfrm>
            <a:off x="5404778" y="3184307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3"/>
          <p:cNvCxnSpPr>
            <a:stCxn id="256" idx="6"/>
            <a:endCxn id="255" idx="2"/>
          </p:cNvCxnSpPr>
          <p:nvPr/>
        </p:nvCxnSpPr>
        <p:spPr>
          <a:xfrm>
            <a:off x="3379353" y="3994785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3"/>
          <p:cNvCxnSpPr/>
          <p:nvPr/>
        </p:nvCxnSpPr>
        <p:spPr>
          <a:xfrm>
            <a:off x="4391553" y="39947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3"/>
          <p:cNvCxnSpPr/>
          <p:nvPr/>
        </p:nvCxnSpPr>
        <p:spPr>
          <a:xfrm>
            <a:off x="5404778" y="3994782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3"/>
          <p:cNvCxnSpPr>
            <a:stCxn id="244" idx="4"/>
            <a:endCxn id="248" idx="0"/>
          </p:cNvCxnSpPr>
          <p:nvPr/>
        </p:nvCxnSpPr>
        <p:spPr>
          <a:xfrm>
            <a:off x="3053754" y="1839068"/>
            <a:ext cx="0" cy="21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3"/>
          <p:cNvCxnSpPr>
            <a:stCxn id="243" idx="4"/>
            <a:endCxn id="247" idx="0"/>
          </p:cNvCxnSpPr>
          <p:nvPr/>
        </p:nvCxnSpPr>
        <p:spPr>
          <a:xfrm>
            <a:off x="4065917" y="1839068"/>
            <a:ext cx="0" cy="21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3"/>
          <p:cNvCxnSpPr>
            <a:stCxn id="245" idx="4"/>
            <a:endCxn id="249" idx="0"/>
          </p:cNvCxnSpPr>
          <p:nvPr/>
        </p:nvCxnSpPr>
        <p:spPr>
          <a:xfrm>
            <a:off x="5078079" y="1839068"/>
            <a:ext cx="0" cy="21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3"/>
          <p:cNvCxnSpPr>
            <a:stCxn id="242" idx="4"/>
            <a:endCxn id="246" idx="0"/>
          </p:cNvCxnSpPr>
          <p:nvPr/>
        </p:nvCxnSpPr>
        <p:spPr>
          <a:xfrm>
            <a:off x="6090242" y="1839068"/>
            <a:ext cx="0" cy="21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3"/>
          <p:cNvCxnSpPr>
            <a:stCxn id="248" idx="4"/>
            <a:endCxn id="252" idx="0"/>
          </p:cNvCxnSpPr>
          <p:nvPr/>
        </p:nvCxnSpPr>
        <p:spPr>
          <a:xfrm>
            <a:off x="3053754" y="2698738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3"/>
          <p:cNvCxnSpPr/>
          <p:nvPr/>
        </p:nvCxnSpPr>
        <p:spPr>
          <a:xfrm>
            <a:off x="4065929" y="2698738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3"/>
          <p:cNvCxnSpPr/>
          <p:nvPr/>
        </p:nvCxnSpPr>
        <p:spPr>
          <a:xfrm>
            <a:off x="5078079" y="2698738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3"/>
          <p:cNvCxnSpPr/>
          <p:nvPr/>
        </p:nvCxnSpPr>
        <p:spPr>
          <a:xfrm>
            <a:off x="6090254" y="2698738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3"/>
          <p:cNvCxnSpPr>
            <a:stCxn id="252" idx="4"/>
            <a:endCxn id="256" idx="0"/>
          </p:cNvCxnSpPr>
          <p:nvPr/>
        </p:nvCxnSpPr>
        <p:spPr>
          <a:xfrm>
            <a:off x="3053754" y="3509189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3"/>
          <p:cNvCxnSpPr/>
          <p:nvPr/>
        </p:nvCxnSpPr>
        <p:spPr>
          <a:xfrm>
            <a:off x="4065929" y="3509214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3"/>
          <p:cNvCxnSpPr/>
          <p:nvPr/>
        </p:nvCxnSpPr>
        <p:spPr>
          <a:xfrm>
            <a:off x="5078079" y="3509214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6090254" y="3509214"/>
            <a:ext cx="0" cy="16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/>
          <p:nvPr/>
        </p:nvSpPr>
        <p:spPr>
          <a:xfrm>
            <a:off x="233100" y="2373850"/>
            <a:ext cx="2261400" cy="1474800"/>
          </a:xfrm>
          <a:prstGeom prst="wedgeEllipseCallout">
            <a:avLst>
              <a:gd fmla="val 102176" name="adj1"/>
              <a:gd fmla="val -41111" name="adj2"/>
            </a:avLst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brs[4]?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6707525" y="2082700"/>
            <a:ext cx="2225100" cy="1392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#define UP	 0</a:t>
            </a:r>
            <a:endParaRPr b="1" sz="15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#define DOWN  1</a:t>
            </a:r>
            <a:endParaRPr b="1" sz="15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#define LEFT  2</a:t>
            </a:r>
            <a:endParaRPr b="1" sz="15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#define RIGHT 3</a:t>
            </a:r>
            <a:endParaRPr b="1"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3159750" y="4465950"/>
            <a:ext cx="2824500" cy="420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 1, 9, 4, 6 }</a:t>
            </a:r>
            <a:endParaRPr b="1"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vim mpi-cart.cpp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--ntasks 16 mpirun ./mpi-cart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https://gist.github.com/Polygonalr/9ba2365987182b6caa4cfb9314720aba#file-mpi-cart-cpp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MPI Neighbour Functions!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neighbor_all_gather</a:t>
            </a:r>
            <a:r>
              <a:rPr lang="en"/>
              <a:t> → operates on neighbors in topology!</a:t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572"/>
            <a:ext cx="9143998" cy="324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Graph Topology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Even more general than cartesian systems!</a:t>
            </a:r>
            <a:endParaRPr/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3">
            <a:alphaModFix/>
          </a:blip>
          <a:srcRect b="14748" l="6085" r="0" t="25538"/>
          <a:stretch/>
        </p:blipFill>
        <p:spPr>
          <a:xfrm>
            <a:off x="1250650" y="1709950"/>
            <a:ext cx="6642701" cy="31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MPI stuff</a:t>
            </a:r>
            <a:br>
              <a:rPr lang="en"/>
            </a:br>
            <a:r>
              <a:rPr lang="en"/>
              <a:t>(not covered in Lab sheet but useful for Asgn 3)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Different Datatypes</a:t>
            </a:r>
            <a:endParaRPr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far, we’ve been sending MPI built-in types</a:t>
            </a:r>
            <a:endParaRPr/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MPI_Scatter(...MPI_FLOAT,...);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SzPts val="1800"/>
              <a:buChar char="●"/>
            </a:pPr>
            <a:r>
              <a:rPr lang="en"/>
              <a:t>What if we want to send a </a:t>
            </a:r>
            <a:r>
              <a:rPr b="1" i="1" lang="en"/>
              <a:t>struct</a:t>
            </a:r>
            <a:r>
              <a:rPr lang="en"/>
              <a:t>, for example?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send your own datatypes?</a:t>
            </a:r>
            <a:endParaRPr/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needs to know the layout of your data!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Easiest: contiguous section of one MPI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MPI_Type_contiguous( 6, MPI_CHAR, &amp;my_type );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MPI_Type_commit(&amp;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my_type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Recv and Send with the type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my_type</a:t>
            </a:r>
            <a:r>
              <a:rPr lang="en"/>
              <a:t> </a:t>
            </a:r>
            <a:r>
              <a:rPr lang="en"/>
              <a:t>into a char buffer of size 6 in this case</a:t>
            </a:r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75" y="3452788"/>
            <a:ext cx="7498644" cy="125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send your own datatypes?</a:t>
            </a:r>
            <a:endParaRPr/>
          </a:p>
        </p:txBody>
      </p:sp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general: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MPI_Type_create_struct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specify how many “blocks” of elements, their types, their offsets,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documentation for more info</a:t>
            </a:r>
            <a:endParaRPr/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2220"/>
            <a:ext cx="9144003" cy="213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datatypes demo</a:t>
            </a:r>
            <a:endParaRPr/>
          </a:p>
        </p:txBody>
      </p:sp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vim custom.cpp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--nodes 2 --ntasks 3 mpirun ./custom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https://gist.github.com/Polygonalr/9ba2365987182b6caa4cfb9314720aba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 Concepts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Barriers</a:t>
            </a:r>
            <a:endParaRPr/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Collective Data Movement (Distribution)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Bcast, gather, scatter, alltoall etc.</a:t>
            </a:r>
            <a:endParaRPr/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collective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Reduce, allreduce etc.</a:t>
            </a:r>
            <a:endParaRPr/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groups</a:t>
            </a:r>
            <a:endParaRPr/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SzPts val="1800"/>
              <a:buChar char="●"/>
            </a:pPr>
            <a:r>
              <a:rPr lang="en"/>
              <a:t>Virtual Cartesian Topologies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issue: unequal #items per process</a:t>
            </a:r>
            <a:endParaRPr/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MPI_Scatter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Assumption:</a:t>
            </a:r>
            <a:r>
              <a:rPr lang="en"/>
              <a:t> each process gets same no.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But this is often not the case due to uneven division!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(e.g. 17 items divided into 4 procs)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342" name="Google Shape;3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875" y="2628900"/>
            <a:ext cx="4092225" cy="2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issue: unequal #items per process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e.g.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MPI_Scatterv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have to send the same no.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have to send contiguously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send in any order to the processes!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Full control</a:t>
            </a:r>
            <a:endParaRPr b="1"/>
          </a:p>
        </p:txBody>
      </p:sp>
      <p:pic>
        <p:nvPicPr>
          <p:cNvPr id="349" name="Google Shape;3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800" y="2624225"/>
            <a:ext cx="4035550" cy="24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Lab 5</a:t>
            </a:r>
            <a:endParaRPr/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311700" y="1266325"/>
            <a:ext cx="71274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/>
              <a:t>Slides are uploaded here after every session</a:t>
            </a:r>
            <a:br>
              <a:rPr b="1" lang="en" sz="1750"/>
            </a:br>
            <a:r>
              <a:rPr b="1" lang="en" sz="1750"/>
              <a:t>GDrive: </a:t>
            </a:r>
            <a:r>
              <a:rPr lang="en" sz="17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drive.zhiheng.dev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/>
              <a:t>Anonymous Feedback:</a:t>
            </a:r>
            <a:r>
              <a:rPr lang="en" sz="1750"/>
              <a:t> </a:t>
            </a:r>
            <a:r>
              <a:rPr lang="en" sz="17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feedback.zhiheng.dev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Next week:</a:t>
            </a:r>
            <a:r>
              <a:rPr lang="en" sz="1600"/>
              <a:t> Tutorial 5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Data Movement &amp; Computation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Collective Communication?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Involves </a:t>
            </a:r>
            <a:r>
              <a:rPr b="1" lang="en" u="sng"/>
              <a:t>all</a:t>
            </a:r>
            <a:r>
              <a:rPr b="1" lang="en"/>
              <a:t> processes</a:t>
            </a:r>
            <a:r>
              <a:rPr lang="en"/>
              <a:t> in the scope of a </a:t>
            </a:r>
            <a:r>
              <a:rPr b="1" i="1" lang="en"/>
              <a:t>communicator</a:t>
            </a:r>
            <a:endParaRPr b="1" i="1"/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types (non-exhaustive)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Synchronisation</a:t>
            </a:r>
            <a:r>
              <a:rPr lang="en"/>
              <a:t> communication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Data movement</a:t>
            </a:r>
            <a:r>
              <a:rPr lang="en"/>
              <a:t> operations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400"/>
              </a:spcAft>
              <a:buSzPts val="1400"/>
              <a:buChar char="○"/>
            </a:pPr>
            <a:r>
              <a:rPr lang="en"/>
              <a:t>Collective </a:t>
            </a:r>
            <a:r>
              <a:rPr b="1" lang="en"/>
              <a:t>computation </a:t>
            </a:r>
            <a:r>
              <a:rPr lang="en"/>
              <a:t>(data movement with reduction)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Synchronization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449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Blocking:</a:t>
            </a:r>
            <a:r>
              <a:rPr lang="en"/>
              <a:t> </a:t>
            </a:r>
            <a:br>
              <a:rPr lang="en"/>
            </a:b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MPI_Barrier(MPI_Comm Comm)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Remember: </a:t>
            </a:r>
            <a:r>
              <a:rPr b="1" i="1" lang="en"/>
              <a:t>all processes</a:t>
            </a:r>
            <a:r>
              <a:rPr lang="en"/>
              <a:t> in the communicator have to call this function!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Non-blocking:</a:t>
            </a:r>
            <a:br>
              <a:rPr lang="en"/>
            </a:b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MPI_IBarrier(MPI_Comm comm, MPI_Request *request)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Enforces barrier semantics at completion call: </a:t>
            </a:r>
            <a:r>
              <a:rPr b="1" lang="en"/>
              <a:t>MPI_Test</a:t>
            </a:r>
            <a:r>
              <a:rPr lang="en"/>
              <a:t> or </a:t>
            </a:r>
            <a:r>
              <a:rPr b="1" lang="en"/>
              <a:t>MPI_Wait</a:t>
            </a:r>
            <a:endParaRPr b="1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25" y="704300"/>
            <a:ext cx="4017800" cy="40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and (3) Data Movement and Computation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50" y="1341525"/>
            <a:ext cx="6211649" cy="35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possible patterns!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59849" t="0"/>
          <a:stretch/>
        </p:blipFill>
        <p:spPr>
          <a:xfrm>
            <a:off x="653975" y="1131225"/>
            <a:ext cx="2418164" cy="39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64232" r="0" t="0"/>
          <a:stretch/>
        </p:blipFill>
        <p:spPr>
          <a:xfrm>
            <a:off x="3075034" y="1131225"/>
            <a:ext cx="2154215" cy="39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762" y="3560567"/>
            <a:ext cx="3255932" cy="1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053" y="1043264"/>
            <a:ext cx="3173959" cy="210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Data Movement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Very useful to reduce the amount of code written!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all the processes must call the same function for these to work.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2200625"/>
            <a:ext cx="3923625" cy="11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000" y="2178550"/>
            <a:ext cx="4061300" cy="11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88875"/>
            <a:ext cx="3923625" cy="109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350" y="3560250"/>
            <a:ext cx="4061300" cy="1096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