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22" r:id="rId4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Open Sans" panose="020B0604020202020204" charset="0"/>
      <p:regular r:id="rId52"/>
      <p:bold r:id="rId53"/>
      <p:italic r:id="rId54"/>
      <p:boldItalic r:id="rId55"/>
    </p:embeddedFont>
    <p:embeddedFont>
      <p:font typeface="PT Sans Narrow" panose="020B0604020202020204" charset="0"/>
      <p:regular r:id="rId56"/>
      <p:bold r:id="rId57"/>
    </p:embeddedFont>
    <p:embeddedFont>
      <p:font typeface="PT Serif" panose="020B0604020202020204" charset="0"/>
      <p:regular r:id="rId58"/>
      <p:bold r:id="rId59"/>
      <p:italic r:id="rId60"/>
      <p:boldItalic r:id="rId61"/>
    </p:embeddedFont>
    <p:embeddedFont>
      <p:font typeface="Quattrocento Sans" panose="020B0604020202020204" charset="0"/>
      <p:regular r:id="rId62"/>
      <p:bold r:id="rId63"/>
      <p:italic r:id="rId64"/>
      <p:boldItalic r:id="rId65"/>
    </p:embeddedFont>
    <p:embeddedFont>
      <p:font typeface="Roboto Serif" panose="020B060402020202020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9">
          <p15:clr>
            <a:srgbClr val="747775"/>
          </p15:clr>
        </p15:guide>
        <p15:guide id="2" orient="horz" pos="56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10"/>
      </p:cViewPr>
      <p:guideLst>
        <p:guide orient="horz" pos="549"/>
        <p:guide orient="horz" pos="5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63" Type="http://schemas.openxmlformats.org/officeDocument/2006/relationships/font" Target="fonts/font16.fntdata"/><Relationship Id="rId68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font" Target="fonts/font19.fntdata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69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font" Target="fonts/font18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Changxi" userId="bf23ac5e-c2b4-476a-ac23-169a0c8c5211" providerId="ADAL" clId="{BB74DA90-058A-4B77-8129-6B33032EA894}"/>
    <pc:docChg chg="undo custSel addSld delSld modSld">
      <pc:chgData name="Liu Changxi" userId="bf23ac5e-c2b4-476a-ac23-169a0c8c5211" providerId="ADAL" clId="{BB74DA90-058A-4B77-8129-6B33032EA894}" dt="2024-09-11T11:02:22.889" v="258"/>
      <pc:docMkLst>
        <pc:docMk/>
      </pc:docMkLst>
      <pc:sldChg chg="modSp">
        <pc:chgData name="Liu Changxi" userId="bf23ac5e-c2b4-476a-ac23-169a0c8c5211" providerId="ADAL" clId="{BB74DA90-058A-4B77-8129-6B33032EA894}" dt="2024-09-11T08:32:14.124" v="12" actId="27636"/>
        <pc:sldMkLst>
          <pc:docMk/>
          <pc:sldMk cId="0" sldId="256"/>
        </pc:sldMkLst>
        <pc:spChg chg="mod">
          <ac:chgData name="Liu Changxi" userId="bf23ac5e-c2b4-476a-ac23-169a0c8c5211" providerId="ADAL" clId="{BB74DA90-058A-4B77-8129-6B33032EA894}" dt="2024-09-11T08:32:14.124" v="12" actId="27636"/>
          <ac:spMkLst>
            <pc:docMk/>
            <pc:sldMk cId="0" sldId="256"/>
            <ac:spMk id="67" creationId="{00000000-0000-0000-0000-000000000000}"/>
          </ac:spMkLst>
        </pc:spChg>
      </pc:sldChg>
      <pc:sldChg chg="modSp">
        <pc:chgData name="Liu Changxi" userId="bf23ac5e-c2b4-476a-ac23-169a0c8c5211" providerId="ADAL" clId="{BB74DA90-058A-4B77-8129-6B33032EA894}" dt="2024-09-11T08:32:35.784" v="94" actId="20577"/>
        <pc:sldMkLst>
          <pc:docMk/>
          <pc:sldMk cId="0" sldId="257"/>
        </pc:sldMkLst>
        <pc:spChg chg="mod">
          <ac:chgData name="Liu Changxi" userId="bf23ac5e-c2b4-476a-ac23-169a0c8c5211" providerId="ADAL" clId="{BB74DA90-058A-4B77-8129-6B33032EA894}" dt="2024-09-11T08:32:35.784" v="94" actId="20577"/>
          <ac:spMkLst>
            <pc:docMk/>
            <pc:sldMk cId="0" sldId="257"/>
            <ac:spMk id="74" creationId="{00000000-0000-0000-0000-000000000000}"/>
          </ac:spMkLst>
        </pc:spChg>
      </pc:sldChg>
      <pc:sldChg chg="modSp add del">
        <pc:chgData name="Liu Changxi" userId="bf23ac5e-c2b4-476a-ac23-169a0c8c5211" providerId="ADAL" clId="{BB74DA90-058A-4B77-8129-6B33032EA894}" dt="2024-09-11T11:02:05.301" v="257" actId="27636"/>
        <pc:sldMkLst>
          <pc:docMk/>
          <pc:sldMk cId="0" sldId="258"/>
        </pc:sldMkLst>
        <pc:spChg chg="mod">
          <ac:chgData name="Liu Changxi" userId="bf23ac5e-c2b4-476a-ac23-169a0c8c5211" providerId="ADAL" clId="{BB74DA90-058A-4B77-8129-6B33032EA894}" dt="2024-09-11T11:02:05.301" v="257" actId="27636"/>
          <ac:spMkLst>
            <pc:docMk/>
            <pc:sldMk cId="0" sldId="258"/>
            <ac:spMk id="79" creationId="{00000000-0000-0000-0000-000000000000}"/>
          </ac:spMkLst>
        </pc:spChg>
      </pc:sldChg>
      <pc:sldChg chg="del">
        <pc:chgData name="Liu Changxi" userId="bf23ac5e-c2b4-476a-ac23-169a0c8c5211" providerId="ADAL" clId="{BB74DA90-058A-4B77-8129-6B33032EA894}" dt="2024-09-11T08:33:46.329" v="96" actId="2696"/>
        <pc:sldMkLst>
          <pc:docMk/>
          <pc:sldMk cId="0" sldId="259"/>
        </pc:sldMkLst>
      </pc:sldChg>
      <pc:sldChg chg="modSp del">
        <pc:chgData name="Liu Changxi" userId="bf23ac5e-c2b4-476a-ac23-169a0c8c5211" providerId="ADAL" clId="{BB74DA90-058A-4B77-8129-6B33032EA894}" dt="2024-09-11T08:34:00.777" v="97" actId="2696"/>
        <pc:sldMkLst>
          <pc:docMk/>
          <pc:sldMk cId="0" sldId="260"/>
        </pc:sldMkLst>
        <pc:spChg chg="mod">
          <ac:chgData name="Liu Changxi" userId="bf23ac5e-c2b4-476a-ac23-169a0c8c5211" providerId="ADAL" clId="{BB74DA90-058A-4B77-8129-6B33032EA894}" dt="2024-09-11T08:32:13.517" v="7" actId="27636"/>
          <ac:spMkLst>
            <pc:docMk/>
            <pc:sldMk cId="0" sldId="260"/>
            <ac:spMk id="95" creationId="{00000000-0000-0000-0000-000000000000}"/>
          </ac:spMkLst>
        </pc:spChg>
      </pc:sldChg>
      <pc:sldChg chg="del">
        <pc:chgData name="Liu Changxi" userId="bf23ac5e-c2b4-476a-ac23-169a0c8c5211" providerId="ADAL" clId="{BB74DA90-058A-4B77-8129-6B33032EA894}" dt="2024-09-11T08:36:12.553" v="98" actId="2696"/>
        <pc:sldMkLst>
          <pc:docMk/>
          <pc:sldMk cId="0" sldId="272"/>
        </pc:sldMkLst>
      </pc:sldChg>
      <pc:sldChg chg="add del">
        <pc:chgData name="Liu Changxi" userId="bf23ac5e-c2b4-476a-ac23-169a0c8c5211" providerId="ADAL" clId="{BB74DA90-058A-4B77-8129-6B33032EA894}" dt="2024-09-11T08:48:26.459" v="101" actId="2696"/>
        <pc:sldMkLst>
          <pc:docMk/>
          <pc:sldMk cId="0" sldId="276"/>
        </pc:sldMkLst>
      </pc:sldChg>
      <pc:sldChg chg="modSp">
        <pc:chgData name="Liu Changxi" userId="bf23ac5e-c2b4-476a-ac23-169a0c8c5211" providerId="ADAL" clId="{BB74DA90-058A-4B77-8129-6B33032EA894}" dt="2024-09-11T08:48:47.727" v="110" actId="20577"/>
        <pc:sldMkLst>
          <pc:docMk/>
          <pc:sldMk cId="0" sldId="277"/>
        </pc:sldMkLst>
        <pc:spChg chg="mod">
          <ac:chgData name="Liu Changxi" userId="bf23ac5e-c2b4-476a-ac23-169a0c8c5211" providerId="ADAL" clId="{BB74DA90-058A-4B77-8129-6B33032EA894}" dt="2024-09-11T08:48:47.727" v="110" actId="20577"/>
          <ac:spMkLst>
            <pc:docMk/>
            <pc:sldMk cId="0" sldId="277"/>
            <ac:spMk id="224" creationId="{00000000-0000-0000-0000-000000000000}"/>
          </ac:spMkLst>
        </pc:spChg>
      </pc:sldChg>
      <pc:sldChg chg="modSp">
        <pc:chgData name="Liu Changxi" userId="bf23ac5e-c2b4-476a-ac23-169a0c8c5211" providerId="ADAL" clId="{BB74DA90-058A-4B77-8129-6B33032EA894}" dt="2024-09-11T08:49:29.760" v="111" actId="6549"/>
        <pc:sldMkLst>
          <pc:docMk/>
          <pc:sldMk cId="0" sldId="279"/>
        </pc:sldMkLst>
        <pc:spChg chg="mod">
          <ac:chgData name="Liu Changxi" userId="bf23ac5e-c2b4-476a-ac23-169a0c8c5211" providerId="ADAL" clId="{BB74DA90-058A-4B77-8129-6B33032EA894}" dt="2024-09-11T08:49:29.760" v="111" actId="6549"/>
          <ac:spMkLst>
            <pc:docMk/>
            <pc:sldMk cId="0" sldId="279"/>
            <ac:spMk id="236" creationId="{00000000-0000-0000-0000-000000000000}"/>
          </ac:spMkLst>
        </pc:spChg>
      </pc:sldChg>
      <pc:sldChg chg="addSp modSp">
        <pc:chgData name="Liu Changxi" userId="bf23ac5e-c2b4-476a-ac23-169a0c8c5211" providerId="ADAL" clId="{BB74DA90-058A-4B77-8129-6B33032EA894}" dt="2024-09-11T08:50:59.607" v="205" actId="20577"/>
        <pc:sldMkLst>
          <pc:docMk/>
          <pc:sldMk cId="0" sldId="281"/>
        </pc:sldMkLst>
        <pc:spChg chg="add mod">
          <ac:chgData name="Liu Changxi" userId="bf23ac5e-c2b4-476a-ac23-169a0c8c5211" providerId="ADAL" clId="{BB74DA90-058A-4B77-8129-6B33032EA894}" dt="2024-09-11T08:50:59.607" v="205" actId="20577"/>
          <ac:spMkLst>
            <pc:docMk/>
            <pc:sldMk cId="0" sldId="281"/>
            <ac:spMk id="4" creationId="{6B23DE4C-2068-4A26-B2F4-88A6E8A9DD18}"/>
          </ac:spMkLst>
        </pc:spChg>
        <pc:picChg chg="mod">
          <ac:chgData name="Liu Changxi" userId="bf23ac5e-c2b4-476a-ac23-169a0c8c5211" providerId="ADAL" clId="{BB74DA90-058A-4B77-8129-6B33032EA894}" dt="2024-09-11T08:50:24.957" v="113" actId="1076"/>
          <ac:picMkLst>
            <pc:docMk/>
            <pc:sldMk cId="0" sldId="281"/>
            <ac:picMk id="254" creationId="{00000000-0000-0000-0000-000000000000}"/>
          </ac:picMkLst>
        </pc:picChg>
      </pc:sldChg>
      <pc:sldChg chg="modSp">
        <pc:chgData name="Liu Changxi" userId="bf23ac5e-c2b4-476a-ac23-169a0c8c5211" providerId="ADAL" clId="{BB74DA90-058A-4B77-8129-6B33032EA894}" dt="2024-09-11T08:52:59.139" v="209" actId="14"/>
        <pc:sldMkLst>
          <pc:docMk/>
          <pc:sldMk cId="0" sldId="282"/>
        </pc:sldMkLst>
        <pc:spChg chg="mod">
          <ac:chgData name="Liu Changxi" userId="bf23ac5e-c2b4-476a-ac23-169a0c8c5211" providerId="ADAL" clId="{BB74DA90-058A-4B77-8129-6B33032EA894}" dt="2024-09-11T08:52:59.139" v="209" actId="14"/>
          <ac:spMkLst>
            <pc:docMk/>
            <pc:sldMk cId="0" sldId="282"/>
            <ac:spMk id="260" creationId="{00000000-0000-0000-0000-000000000000}"/>
          </ac:spMkLst>
        </pc:spChg>
      </pc:sldChg>
      <pc:sldChg chg="modSp">
        <pc:chgData name="Liu Changxi" userId="bf23ac5e-c2b4-476a-ac23-169a0c8c5211" providerId="ADAL" clId="{BB74DA90-058A-4B77-8129-6B33032EA894}" dt="2024-09-11T08:54:39.421" v="210" actId="6549"/>
        <pc:sldMkLst>
          <pc:docMk/>
          <pc:sldMk cId="0" sldId="284"/>
        </pc:sldMkLst>
        <pc:spChg chg="mod">
          <ac:chgData name="Liu Changxi" userId="bf23ac5e-c2b4-476a-ac23-169a0c8c5211" providerId="ADAL" clId="{BB74DA90-058A-4B77-8129-6B33032EA894}" dt="2024-09-11T08:54:39.421" v="210" actId="6549"/>
          <ac:spMkLst>
            <pc:docMk/>
            <pc:sldMk cId="0" sldId="284"/>
            <ac:spMk id="276" creationId="{00000000-0000-0000-0000-000000000000}"/>
          </ac:spMkLst>
        </pc:spChg>
      </pc:sldChg>
      <pc:sldChg chg="modSp">
        <pc:chgData name="Liu Changxi" userId="bf23ac5e-c2b4-476a-ac23-169a0c8c5211" providerId="ADAL" clId="{BB74DA90-058A-4B77-8129-6B33032EA894}" dt="2024-09-11T08:55:29.904" v="211" actId="6549"/>
        <pc:sldMkLst>
          <pc:docMk/>
          <pc:sldMk cId="0" sldId="287"/>
        </pc:sldMkLst>
        <pc:spChg chg="mod">
          <ac:chgData name="Liu Changxi" userId="bf23ac5e-c2b4-476a-ac23-169a0c8c5211" providerId="ADAL" clId="{BB74DA90-058A-4B77-8129-6B33032EA894}" dt="2024-09-11T08:55:29.904" v="211" actId="6549"/>
          <ac:spMkLst>
            <pc:docMk/>
            <pc:sldMk cId="0" sldId="287"/>
            <ac:spMk id="295" creationId="{00000000-0000-0000-0000-000000000000}"/>
          </ac:spMkLst>
        </pc:spChg>
      </pc:sldChg>
      <pc:sldChg chg="modSp">
        <pc:chgData name="Liu Changxi" userId="bf23ac5e-c2b4-476a-ac23-169a0c8c5211" providerId="ADAL" clId="{BB74DA90-058A-4B77-8129-6B33032EA894}" dt="2024-09-11T08:32:13.905" v="9" actId="27636"/>
        <pc:sldMkLst>
          <pc:docMk/>
          <pc:sldMk cId="0" sldId="288"/>
        </pc:sldMkLst>
        <pc:spChg chg="mod">
          <ac:chgData name="Liu Changxi" userId="bf23ac5e-c2b4-476a-ac23-169a0c8c5211" providerId="ADAL" clId="{BB74DA90-058A-4B77-8129-6B33032EA894}" dt="2024-09-11T08:32:13.905" v="9" actId="27636"/>
          <ac:spMkLst>
            <pc:docMk/>
            <pc:sldMk cId="0" sldId="288"/>
            <ac:spMk id="302" creationId="{00000000-0000-0000-0000-000000000000}"/>
          </ac:spMkLst>
        </pc:spChg>
      </pc:sldChg>
      <pc:sldChg chg="modSp">
        <pc:chgData name="Liu Changxi" userId="bf23ac5e-c2b4-476a-ac23-169a0c8c5211" providerId="ADAL" clId="{BB74DA90-058A-4B77-8129-6B33032EA894}" dt="2024-09-11T09:00:27.265" v="229" actId="20577"/>
        <pc:sldMkLst>
          <pc:docMk/>
          <pc:sldMk cId="0" sldId="294"/>
        </pc:sldMkLst>
        <pc:spChg chg="mod">
          <ac:chgData name="Liu Changxi" userId="bf23ac5e-c2b4-476a-ac23-169a0c8c5211" providerId="ADAL" clId="{BB74DA90-058A-4B77-8129-6B33032EA894}" dt="2024-09-11T09:00:27.265" v="229" actId="20577"/>
          <ac:spMkLst>
            <pc:docMk/>
            <pc:sldMk cId="0" sldId="294"/>
            <ac:spMk id="362" creationId="{00000000-0000-0000-0000-000000000000}"/>
          </ac:spMkLst>
        </pc:spChg>
      </pc:sldChg>
      <pc:sldChg chg="modSp">
        <pc:chgData name="Liu Changxi" userId="bf23ac5e-c2b4-476a-ac23-169a0c8c5211" providerId="ADAL" clId="{BB74DA90-058A-4B77-8129-6B33032EA894}" dt="2024-09-11T08:32:14.030" v="11" actId="27636"/>
        <pc:sldMkLst>
          <pc:docMk/>
          <pc:sldMk cId="0" sldId="297"/>
        </pc:sldMkLst>
        <pc:spChg chg="mod">
          <ac:chgData name="Liu Changxi" userId="bf23ac5e-c2b4-476a-ac23-169a0c8c5211" providerId="ADAL" clId="{BB74DA90-058A-4B77-8129-6B33032EA894}" dt="2024-09-11T08:32:14.030" v="11" actId="27636"/>
          <ac:spMkLst>
            <pc:docMk/>
            <pc:sldMk cId="0" sldId="297"/>
            <ac:spMk id="382" creationId="{00000000-0000-0000-0000-000000000000}"/>
          </ac:spMkLst>
        </pc:spChg>
      </pc:sldChg>
      <pc:sldChg chg="addSp delSp modSp">
        <pc:chgData name="Liu Changxi" userId="bf23ac5e-c2b4-476a-ac23-169a0c8c5211" providerId="ADAL" clId="{BB74DA90-058A-4B77-8129-6B33032EA894}" dt="2024-09-11T10:58:38.191" v="255" actId="1076"/>
        <pc:sldMkLst>
          <pc:docMk/>
          <pc:sldMk cId="0" sldId="303"/>
        </pc:sldMkLst>
        <pc:spChg chg="add mod">
          <ac:chgData name="Liu Changxi" userId="bf23ac5e-c2b4-476a-ac23-169a0c8c5211" providerId="ADAL" clId="{BB74DA90-058A-4B77-8129-6B33032EA894}" dt="2024-09-11T10:58:38.191" v="255" actId="1076"/>
          <ac:spMkLst>
            <pc:docMk/>
            <pc:sldMk cId="0" sldId="303"/>
            <ac:spMk id="4" creationId="{B40524AF-A01D-4310-8CC6-1C2342E4A77A}"/>
          </ac:spMkLst>
        </pc:spChg>
        <pc:spChg chg="mod">
          <ac:chgData name="Liu Changxi" userId="bf23ac5e-c2b4-476a-ac23-169a0c8c5211" providerId="ADAL" clId="{BB74DA90-058A-4B77-8129-6B33032EA894}" dt="2024-09-11T10:58:06.703" v="245" actId="20577"/>
          <ac:spMkLst>
            <pc:docMk/>
            <pc:sldMk cId="0" sldId="303"/>
            <ac:spMk id="422" creationId="{00000000-0000-0000-0000-000000000000}"/>
          </ac:spMkLst>
        </pc:spChg>
        <pc:spChg chg="del">
          <ac:chgData name="Liu Changxi" userId="bf23ac5e-c2b4-476a-ac23-169a0c8c5211" providerId="ADAL" clId="{BB74DA90-058A-4B77-8129-6B33032EA894}" dt="2024-09-11T10:58:18.489" v="247" actId="478"/>
          <ac:spMkLst>
            <pc:docMk/>
            <pc:sldMk cId="0" sldId="303"/>
            <ac:spMk id="423" creationId="{00000000-0000-0000-0000-000000000000}"/>
          </ac:spMkLst>
        </pc:spChg>
        <pc:picChg chg="add">
          <ac:chgData name="Liu Changxi" userId="bf23ac5e-c2b4-476a-ac23-169a0c8c5211" providerId="ADAL" clId="{BB74DA90-058A-4B77-8129-6B33032EA894}" dt="2024-09-11T10:58:15.686" v="246"/>
          <ac:picMkLst>
            <pc:docMk/>
            <pc:sldMk cId="0" sldId="303"/>
            <ac:picMk id="2" creationId="{38D4460B-59E9-4BA9-95B8-432AADBF14A3}"/>
          </ac:picMkLst>
        </pc:picChg>
      </pc:sldChg>
      <pc:sldChg chg="add">
        <pc:chgData name="Liu Changxi" userId="bf23ac5e-c2b4-476a-ac23-169a0c8c5211" providerId="ADAL" clId="{BB74DA90-058A-4B77-8129-6B33032EA894}" dt="2024-09-11T11:02:22.889" v="258"/>
        <pc:sldMkLst>
          <pc:docMk/>
          <pc:sldMk cId="0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358211/adding-a-print-statement-speeds-up-code-by-an-order-of-magnitude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780df43ef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780df43ef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77cdb4b8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77cdb4b8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780df43ef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780df43ef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780df43ef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780df43ef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780df43ef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780df43ef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d59ff68c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d59ff68c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d59ff68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d59ff68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3b168c6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3b168c6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3b168c69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3b168c69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3b168c69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3b168c69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f06187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f06187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d7db3d6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d7db3d6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3b168c69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3b168c69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d7db3d6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d7db3d6e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if OMP_NESTED environment flag is enabled, but we will not enable the flag when we test code. Use `collapse(2)` instead.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3b168c69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3b168c69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3b168c6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3b168c6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3b168c69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3b168c69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d7db3d6e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d7db3d6e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d7db3d6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d7db3d6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d7db3d6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d7db3d6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d7db3d6e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d7db3d6e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d59ff68c2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d59ff68c2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d7db3d6e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d7db3d6e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EASTER EGG HERE: If you are reading this and wondering why we pipe the output of pthread_addsub to /dev/null instead of removing the printf statements from code, it is because removing printf statements causes a slowdown. I'm still not too sure why, Peigeng suggested it may be due to this: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https://stackoverflow.com/questions/42358211/adding-a-print-statement-speeds-up-code-by-an-order-of-magnitude</a:t>
            </a:r>
            <a:r>
              <a:rPr lang="en"/>
              <a:t> (TLDR weird Intel AVX behaviour) but I still couldn't get rid of the slowdown despite following the suggestions in the answer.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d7db3d6e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d7db3d6e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d59ff68c2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d59ff68c2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3b168c6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3b168c6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3b168c69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43b168c69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3b168c69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3b168c69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ex9 at the end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d7db3d6e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d7db3d6e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INCLUDES HINTS FOR EX10</a:t>
            </a:r>
            <a:endParaRPr sz="2000" b="1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d7db3d6e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7d7db3d6e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7d7db3d6e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7d7db3d6e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7d7db3d6e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7d7db3d6e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780df43ef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780df43ef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dd1d236e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7dd1d236e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3b168c69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43b168c69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3b168c69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43b168c69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8ce4f97d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8ce4f97d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8ce4f97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78ce4f97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b8a7c8d90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b8a7c8d90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77cdb4b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77cdb4b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77cdb4b8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77cdb4b8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77cdb4b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77cdb4b8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77cdb4b8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77cdb4b8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780df43e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780df43e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" type="blank">
  <p:cSld name="Titles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0" y="4823775"/>
            <a:ext cx="16791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62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lchangxii/cs3210" TargetMode="External"/><Relationship Id="rId5" Type="http://schemas.openxmlformats.org/officeDocument/2006/relationships/hyperlink" Target="https://drive.google.com/drive/folders/1ReR6WXbN8s561FRvoBIbp7EOScimIGcs?usp=sharing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pc.cs.aalto.fi/ch3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ackoverflow.com/questions/33679408/perf-what-do-n-percent-records-mean-in-perf-stat-output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google.com/forms/d/e/1FAIpQLSdinRhliXKovov5-OBC9S2KnpB1toyTMgTaX7j6Y4FqCLgGTg/viewform?usp=sf_link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changxi_liu@nus.edu.s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Lab 2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8412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Programming with OpenMP &amp; Performance Instrumentation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08600" y="4229100"/>
            <a:ext cx="29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inspired by Sriram's slides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 to write report"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skills we are trying to teach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Start with benchmarking</a:t>
            </a:r>
            <a:br>
              <a:rPr lang="en"/>
            </a:br>
            <a:r>
              <a:rPr lang="en" u="sng"/>
              <a:t>==&gt; Getting aggregated results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Having a hypothesis on results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Testing the given hypothesis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Improving your code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Back to benchmarking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5614350" y="2190725"/>
            <a:ext cx="12300" cy="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550" y="2020275"/>
            <a:ext cx="3486350" cy="19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5495775" y="1669100"/>
            <a:ext cx="260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Graph from previous data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3847925" y="4108800"/>
            <a:ext cx="12300" cy="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053550" y="3988725"/>
            <a:ext cx="3486300" cy="9381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Note: this graph is alright, but there are still quite some improvements which can be made:</a:t>
            </a:r>
            <a:endParaRPr sz="1100">
              <a:solidFill>
                <a:schemeClr val="dk2"/>
              </a:solidFill>
            </a:endParaRPr>
          </a:p>
          <a:p>
            <a:pPr marL="28575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Error bars / standard deviation</a:t>
            </a:r>
            <a:endParaRPr sz="1100">
              <a:solidFill>
                <a:schemeClr val="dk2"/>
              </a:solidFill>
            </a:endParaRPr>
          </a:p>
          <a:p>
            <a:pPr marL="28575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Scale of axis; log scale might be better for x-axis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 to write report"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skills we are trying to teach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Start with benchmarking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Getting aggregated results</a:t>
            </a:r>
            <a:br>
              <a:rPr lang="en"/>
            </a:br>
            <a:r>
              <a:rPr lang="en" u="sng"/>
              <a:t>==&gt; Having a hypothesis on results</a:t>
            </a:r>
            <a:br>
              <a:rPr lang="en"/>
            </a:br>
            <a:r>
              <a:rPr lang="en">
                <a:solidFill>
                  <a:srgbClr val="D9D9D9"/>
                </a:solidFill>
              </a:rPr>
              <a:t>==&gt; Testing the given hypothesis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==&gt; Improving your code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==&gt; Back to benchmarking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906075" y="1942725"/>
            <a:ext cx="3484800" cy="143160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Make it clear that you're putting forth your hypothesis</a:t>
            </a:r>
            <a:endParaRPr sz="1200">
              <a:solidFill>
                <a:schemeClr val="dk2"/>
              </a:solidFill>
            </a:endParaRPr>
          </a:p>
          <a:p>
            <a:pPr marL="2286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Hypothesis needs to be plausible!</a:t>
            </a:r>
            <a:endParaRPr sz="1200">
              <a:solidFill>
                <a:schemeClr val="dk2"/>
              </a:solidFill>
            </a:endParaRPr>
          </a:p>
          <a:p>
            <a:pPr marL="2286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Make sure you remove common issues before you even get to this point</a:t>
            </a:r>
            <a:endParaRPr sz="1200">
              <a:solidFill>
                <a:schemeClr val="dk2"/>
              </a:solidFill>
            </a:endParaRPr>
          </a:p>
          <a:p>
            <a:pPr marL="428625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sleep, print statements, etc.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 to write report"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skills we are trying to teach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Start with benchmarking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Getting aggregated results</a:t>
            </a:r>
            <a:br>
              <a:rPr lang="en"/>
            </a:br>
            <a:r>
              <a:rPr lang="en">
                <a:solidFill>
                  <a:srgbClr val="CCCCCC"/>
                </a:solidFill>
              </a:rPr>
              <a:t>==&gt; Having a hypothesis on results</a:t>
            </a:r>
            <a:br>
              <a:rPr lang="en"/>
            </a:br>
            <a:r>
              <a:rPr lang="en" u="sng"/>
              <a:t>==&gt; Testing the given hypothesis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==&gt; Improving your code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==&gt; Back to benchmarking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906075" y="1942725"/>
            <a:ext cx="3484800" cy="79410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 good hypothesis doesn't come out of thin air, but backed up by data</a:t>
            </a:r>
            <a:endParaRPr sz="1200">
              <a:solidFill>
                <a:schemeClr val="dk2"/>
              </a:solidFill>
            </a:endParaRPr>
          </a:p>
          <a:p>
            <a:pPr marL="2286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Common points: perf, flamegraphs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 to write report"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skills we are trying to teach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with benchmarking</a:t>
            </a:r>
            <a:br>
              <a:rPr lang="en"/>
            </a:br>
            <a:r>
              <a:rPr lang="en"/>
              <a:t>==&gt; Getting aggregated results</a:t>
            </a:r>
            <a:br>
              <a:rPr lang="en"/>
            </a:br>
            <a:r>
              <a:rPr lang="en"/>
              <a:t>==&gt; Having a hypothesis on results</a:t>
            </a:r>
            <a:br>
              <a:rPr lang="en"/>
            </a:br>
            <a:r>
              <a:rPr lang="en"/>
              <a:t>==&gt; Testing the given hypothesis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==&gt; Improving your code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==&gt; Back to benchmarking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4473025" y="1726200"/>
            <a:ext cx="4199700" cy="311550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Excerpt from Theo's prev A1 submission</a:t>
            </a:r>
            <a:br>
              <a:rPr lang="en" sz="1200" b="1">
                <a:solidFill>
                  <a:schemeClr val="dk2"/>
                </a:solidFill>
              </a:rPr>
            </a:b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In every single test on the Xeon machine, with an increasing number of threads, there is a speedup - up until a certain point where it suddenly has a large slowdown.</a:t>
            </a:r>
            <a:b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endParaRPr sz="11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This might happen due to contention on the processing unit which happening due to having too many threads.</a:t>
            </a:r>
            <a:b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endParaRPr sz="11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Figure A6 sheds some insight into this - once the number of threads is larger than 16, there is a huge increase in the number of context-switches, which is a good indicator of contention and would incur a large penalty in time taken.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 to write report"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skills we are trying to teach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Start with benchmarking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Getting aggregated results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Having a hypothesis on results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Testing the given hypothesis</a:t>
            </a:r>
            <a:br>
              <a:rPr lang="en">
                <a:solidFill>
                  <a:srgbClr val="D9D9D9"/>
                </a:solidFill>
              </a:rPr>
            </a:br>
            <a:r>
              <a:rPr lang="en" u="sng"/>
              <a:t>==&gt; Improving your code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==&gt; Back to benchmarking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906075" y="1942725"/>
            <a:ext cx="3484800" cy="1856400"/>
          </a:xfrm>
          <a:prstGeom prst="rect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This goes hand-in-hand with the previous point; if you suspect that something is causing your code to be slow, change it (if possible)</a:t>
            </a:r>
            <a:endParaRPr sz="1200">
              <a:solidFill>
                <a:schemeClr val="dk2"/>
              </a:solidFill>
            </a:endParaRPr>
          </a:p>
          <a:p>
            <a:pPr marL="22860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Now you have a new version of code that performs better :)</a:t>
            </a:r>
            <a:endParaRPr sz="1200">
              <a:solidFill>
                <a:schemeClr val="dk2"/>
              </a:solidFill>
            </a:endParaRPr>
          </a:p>
          <a:p>
            <a:pPr marL="428625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Unlocks a new benchmarking data point</a:t>
            </a:r>
            <a:endParaRPr sz="1200">
              <a:solidFill>
                <a:schemeClr val="dk2"/>
              </a:solidFill>
            </a:endParaRPr>
          </a:p>
          <a:p>
            <a:pPr marL="428625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Also unlocks comparison across versions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Revisit: Flynn's Taxonomy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534800" cy="24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Single core processor with pipelining?</a:t>
            </a:r>
            <a:endParaRPr dirty="0"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accent5"/>
                </a:solidFill>
              </a:rPr>
              <a:t>A:</a:t>
            </a:r>
            <a:r>
              <a:rPr lang="en" dirty="0">
                <a:solidFill>
                  <a:schemeClr val="accent5"/>
                </a:solidFill>
              </a:rPr>
              <a:t> SISD: Because there's only a single stream of instructions being executed at any given point of time.</a:t>
            </a:r>
            <a:endParaRPr b="1" dirty="0">
              <a:solidFill>
                <a:schemeClr val="accent5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350" y="598325"/>
            <a:ext cx="4207674" cy="420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Revisit: lstopo on a heterogeneous processor (i7-13700)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 dirty="0"/>
              <a:t>Recall: i7-13700 has </a:t>
            </a:r>
            <a:r>
              <a:rPr lang="en" b="1" u="sng" dirty="0"/>
              <a:t>8x P-cores</a:t>
            </a:r>
            <a:r>
              <a:rPr lang="en" u="sng" dirty="0"/>
              <a:t> and </a:t>
            </a:r>
            <a:r>
              <a:rPr lang="en" b="1" u="sng" dirty="0"/>
              <a:t>8x E-cores</a:t>
            </a:r>
            <a:endParaRPr b="1" u="sng" dirty="0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25" y="1813525"/>
            <a:ext cx="8745150" cy="281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Recapping the past week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CC0000"/>
                </a:solidFill>
              </a:rPr>
              <a:t>Parallel Programming Models I (Lec 4 &amp; Lab 2)</a:t>
            </a: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5649575" y="2899375"/>
            <a:ext cx="2098500" cy="2052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Parallel Patterns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Fork-join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Parbegin-Parend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SIMD/SPMD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Master-Worker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Task Pools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Producer-Consumer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0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Pipelining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3740025" y="2899475"/>
            <a:ext cx="1734600" cy="20523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Foster's Design Methodology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Partitioning</a:t>
            </a:r>
            <a:b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 b="1">
                <a:solidFill>
                  <a:srgbClr val="434343"/>
                </a:solidFill>
              </a:rPr>
              <a:t>⬇️</a:t>
            </a:r>
            <a:br>
              <a:rPr lang="en" sz="1200" b="1">
                <a:solidFill>
                  <a:srgbClr val="434343"/>
                </a:solidFill>
              </a:rPr>
            </a:b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Communication</a:t>
            </a:r>
            <a:b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⬇️ </a:t>
            </a:r>
            <a:b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Agglomeration </a:t>
            </a:r>
            <a:b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⬇️</a:t>
            </a:r>
            <a:b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4258850" y="1711475"/>
            <a:ext cx="2955600" cy="1092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Coordination models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Shared address space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 parallel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Message passing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9" name="Google Shape;209;p32"/>
          <p:cNvGrpSpPr/>
          <p:nvPr/>
        </p:nvGrpSpPr>
        <p:grpSpPr>
          <a:xfrm>
            <a:off x="1336775" y="2634075"/>
            <a:ext cx="2203200" cy="2289300"/>
            <a:chOff x="332250" y="2665950"/>
            <a:chExt cx="2203200" cy="2289300"/>
          </a:xfrm>
        </p:grpSpPr>
        <p:sp>
          <p:nvSpPr>
            <p:cNvPr id="210" name="Google Shape;210;p32"/>
            <p:cNvSpPr/>
            <p:nvPr/>
          </p:nvSpPr>
          <p:spPr>
            <a:xfrm>
              <a:off x="332250" y="2665950"/>
              <a:ext cx="2203200" cy="22893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Task Dependence Graphs</a:t>
              </a:r>
              <a:endParaRPr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11" name="Google Shape;211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25" y="3321425"/>
              <a:ext cx="1936550" cy="151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32"/>
          <p:cNvSpPr/>
          <p:nvPr/>
        </p:nvSpPr>
        <p:spPr>
          <a:xfrm>
            <a:off x="1589300" y="1779725"/>
            <a:ext cx="1627500" cy="6240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 vs Task Parallelism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OpenMP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B5394"/>
                </a:solidFill>
              </a:rPr>
              <a:t>What kind of parallel pattern does OpenMP </a:t>
            </a:r>
            <a:r>
              <a:rPr lang="en-US" dirty="0">
                <a:solidFill>
                  <a:srgbClr val="0B5394"/>
                </a:solidFill>
              </a:rPr>
              <a:t>usually</a:t>
            </a:r>
            <a:r>
              <a:rPr lang="en" dirty="0">
                <a:solidFill>
                  <a:srgbClr val="0B5394"/>
                </a:solidFill>
              </a:rPr>
              <a:t> use?</a:t>
            </a:r>
            <a:endParaRPr dirty="0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800"/>
              <a:buChar char="●"/>
            </a:pPr>
            <a:r>
              <a:rPr lang="en" dirty="0">
                <a:solidFill>
                  <a:schemeClr val="accent5"/>
                </a:solidFill>
              </a:rPr>
              <a:t>Parbegin-Parend (Mainly what you, as a programmer, will do in your code)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OpenMP</a:t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63" y="1278750"/>
            <a:ext cx="6309875" cy="3277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Slides Sharing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9CF52-2B7D-4201-A21E-2FAA07EBE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42"/>
          <a:stretch/>
        </p:blipFill>
        <p:spPr>
          <a:xfrm>
            <a:off x="5314115" y="1152425"/>
            <a:ext cx="3518185" cy="1521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90B502-6D52-452C-9E99-B60A4D56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115" y="2981400"/>
            <a:ext cx="3708592" cy="2061036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E0948E-E664-4825-8E51-3D6A9882C6FD}"/>
              </a:ext>
            </a:extLst>
          </p:cNvPr>
          <p:cNvSpPr/>
          <p:nvPr/>
        </p:nvSpPr>
        <p:spPr>
          <a:xfrm>
            <a:off x="7043093" y="2748746"/>
            <a:ext cx="200233" cy="158107"/>
          </a:xfrm>
          <a:prstGeom prst="downArrow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73;p14">
            <a:extLst>
              <a:ext uri="{FF2B5EF4-FFF2-40B4-BE49-F238E27FC236}">
                <a16:creationId xmlns:a16="http://schemas.microsoft.com/office/drawing/2014/main" id="{0822F86B-B1EB-430E-B136-8D9934712DC5}"/>
              </a:ext>
            </a:extLst>
          </p:cNvPr>
          <p:cNvSpPr txBox="1">
            <a:spLocks/>
          </p:cNvSpPr>
          <p:nvPr/>
        </p:nvSpPr>
        <p:spPr>
          <a:xfrm>
            <a:off x="311700" y="1266325"/>
            <a:ext cx="4614046" cy="3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●"/>
              <a:defRPr sz="2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6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●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○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■"/>
              <a:defRPr sz="1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</a:t>
            </a:r>
          </a:p>
          <a:p>
            <a:pPr lvl="0" indent="-327025">
              <a:spcBef>
                <a:spcPts val="1000"/>
              </a:spcBef>
              <a:buClr>
                <a:srgbClr val="6AA84F"/>
              </a:buClr>
              <a:buSzPts val="1550"/>
            </a:pPr>
            <a:r>
              <a:rPr lang="en-US" sz="2400" b="1" dirty="0" err="1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Google 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rive</a:t>
            </a:r>
            <a:r>
              <a:rPr lang="en-US" sz="2400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every session.</a:t>
            </a: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solidFill>
                  <a:srgbClr val="6AA84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https://github.com/lchangxii/cs3210</a:t>
            </a:r>
            <a:endParaRPr lang="en-US" b="1" u="sng" dirty="0">
              <a:solidFill>
                <a:srgbClr val="6AA8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1200"/>
              </a:spcBef>
              <a:buSzPts val="1800"/>
              <a:buFont typeface="Quattrocento Sans"/>
              <a:buChar char="●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Link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README if preferring Google Drive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OpenMP?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Compiler directives that help you parallelize parts of your code easily!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usage: Add "</a:t>
            </a:r>
            <a:r>
              <a:rPr lang="en" b="1" dirty="0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#pragma omp …</a:t>
            </a:r>
            <a:r>
              <a:rPr lang="en" dirty="0"/>
              <a:t>" lines above your parallelizable code.</a:t>
            </a:r>
            <a:endParaRPr dirty="0"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50" y="2047625"/>
            <a:ext cx="4111500" cy="28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OpenMP?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Main usage: Parallelize </a:t>
            </a:r>
            <a:r>
              <a:rPr lang="en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b="1" dirty="0"/>
              <a:t> loops!</a:t>
            </a:r>
            <a:endParaRPr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</a:t>
            </a:r>
            <a:r>
              <a:rPr lang="en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#pragma omp</a:t>
            </a:r>
            <a:r>
              <a:rPr lang="en" dirty="0"/>
              <a:t> to tell the compiler to generate parallel code for the code block below.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All threads will wait</a:t>
            </a:r>
            <a:r>
              <a:rPr lang="en" dirty="0"/>
              <a:t> for each other before continuing (implicit barrier).</a:t>
            </a:r>
            <a:endParaRPr dirty="0"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25" y="2834275"/>
            <a:ext cx="3859450" cy="18440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75" y="3278288"/>
            <a:ext cx="4180925" cy="125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46" name="Google Shape;246;p37"/>
          <p:cNvSpPr txBox="1"/>
          <p:nvPr/>
        </p:nvSpPr>
        <p:spPr>
          <a:xfrm>
            <a:off x="607400" y="4635150"/>
            <a:ext cx="38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Sequential (mm-seq.cpp)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5007050" y="4635150"/>
            <a:ext cx="38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OpenMP (mm-omp.cpp)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4923375" y="3952325"/>
            <a:ext cx="3489300" cy="13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Warning against OpenMP Nesting</a:t>
            </a:r>
            <a:endParaRPr dirty="0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62" y="2047875"/>
            <a:ext cx="6338875" cy="28669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" name="Google Shape;243;p37">
            <a:extLst>
              <a:ext uri="{FF2B5EF4-FFF2-40B4-BE49-F238E27FC236}">
                <a16:creationId xmlns:a16="http://schemas.microsoft.com/office/drawing/2014/main" id="{6B23DE4C-2068-4A26-B2F4-88A6E8A9D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OpenMP </a:t>
            </a:r>
            <a:r>
              <a:rPr lang="en-US" b="1" dirty="0"/>
              <a:t>Nesting is disabled by default.</a:t>
            </a:r>
            <a:endParaRPr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OpenMP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8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We can control how loop iterations are given to threads.</a:t>
            </a:r>
            <a:endParaRPr sz="1600" dirty="0"/>
          </a:p>
          <a:p>
            <a:pPr indent="-330200">
              <a:buSzPts val="1600"/>
            </a:pPr>
            <a:r>
              <a:rPr lang="en-US" b="1" dirty="0"/>
              <a:t>Static</a:t>
            </a:r>
            <a:r>
              <a:rPr lang="en-US" dirty="0"/>
              <a:t>: each thread gets a fixed part of the array, fixed size </a:t>
            </a:r>
            <a:r>
              <a:rPr lang="en-US" b="1" dirty="0"/>
              <a:t>(least overhead)</a:t>
            </a:r>
          </a:p>
          <a:p>
            <a:pPr indent="-330200">
              <a:buSzPts val="1600"/>
            </a:pPr>
            <a:r>
              <a:rPr lang="en-US" b="1" dirty="0"/>
              <a:t>Dynamic: </a:t>
            </a:r>
            <a:r>
              <a:rPr lang="en-US" dirty="0"/>
              <a:t>threads get a fixed size chunk when idle </a:t>
            </a:r>
            <a:r>
              <a:rPr lang="en-US" b="1" dirty="0"/>
              <a:t>(for unpredictable work times)</a:t>
            </a:r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 t="1602" b="50552"/>
          <a:stretch/>
        </p:blipFill>
        <p:spPr>
          <a:xfrm>
            <a:off x="1553300" y="3093925"/>
            <a:ext cx="6037401" cy="1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OpenMP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/>
              <a:t>Useful constructs for your exploration here</a:t>
            </a:r>
            <a:br>
              <a:rPr lang="en" sz="1500" b="1"/>
            </a:br>
            <a:r>
              <a:rPr lang="en" sz="1500" b="1"/>
              <a:t>&amp; in Assignment 1:</a:t>
            </a:r>
            <a:endParaRPr sz="1500" b="1"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450" y="2571750"/>
            <a:ext cx="4031801" cy="2407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375" y="740125"/>
            <a:ext cx="3791574" cy="1628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70" name="Google Shape;27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750" y="1954075"/>
            <a:ext cx="4161200" cy="2960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cool visual guide!</a:t>
            </a:r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https://ppc.cs.aalto.fi/ch3/</a:t>
            </a:r>
            <a:endParaRPr dirty="0"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528" y="1997951"/>
            <a:ext cx="4179774" cy="2706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78" name="Google Shape;27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00" y="1931274"/>
            <a:ext cx="3185925" cy="2839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perf?</a:t>
            </a:r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interface to collect performance statistics from Linux from 2 sources:</a:t>
            </a:r>
            <a:endParaRPr/>
          </a:p>
          <a:p>
            <a:pPr marL="457200" lvl="0" indent="-342900" algn="l" rtl="0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Hardware counters </a:t>
            </a:r>
            <a:r>
              <a:rPr lang="en"/>
              <a:t>(from performance measurement unit </a:t>
            </a:r>
            <a:r>
              <a:rPr lang="en" b="1"/>
              <a:t>[PMU]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cache misses, branch misses, instructions, …</a:t>
            </a:r>
            <a:endParaRPr/>
          </a:p>
          <a:p>
            <a:pPr marL="457200" lvl="0" indent="-342900" algn="l" rtl="0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Software counters </a:t>
            </a:r>
            <a:r>
              <a:rPr lang="en"/>
              <a:t>(provided by Linux kernel)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2400"/>
              </a:spcAft>
              <a:buSzPts val="1400"/>
              <a:buChar char="○"/>
            </a:pPr>
            <a:r>
              <a:rPr lang="en"/>
              <a:t>e.g. page faults, cpu-migrations, 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 events</a:t>
            </a:r>
            <a:endParaRPr/>
          </a:p>
        </p:txBody>
      </p:sp>
      <p:sp>
        <p:nvSpPr>
          <p:cNvPr id="295" name="Google Shape;295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520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list of events that perf can measure</a:t>
            </a:r>
            <a:br>
              <a:rPr lang="en" dirty="0"/>
            </a:br>
            <a:r>
              <a:rPr lang="en" dirty="0"/>
              <a:t>via </a:t>
            </a:r>
            <a:r>
              <a:rPr lang="en" b="1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perf list</a:t>
            </a:r>
            <a:endParaRPr b="1" dirty="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Differs for Linux kernels + Hardware types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usage: </a:t>
            </a:r>
            <a:r>
              <a:rPr lang="en" dirty="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perf stat -- ls</a:t>
            </a:r>
            <a:endParaRPr dirty="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400" y="88800"/>
            <a:ext cx="2821775" cy="49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Tut 1's pthread_addsub results recap</a:t>
            </a:r>
            <a:endParaRPr/>
          </a:p>
        </p:txBody>
      </p:sp>
      <p:sp>
        <p:nvSpPr>
          <p:cNvPr id="302" name="Google Shape;302;p45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4C/8T </a:t>
            </a:r>
            <a:r>
              <a:rPr lang="en"/>
              <a:t>i7-7700 CPU @ 3.60GHz*: </a:t>
            </a:r>
            <a:r>
              <a:rPr lang="en" b="1"/>
              <a:t>4.266s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8C/8T  </a:t>
            </a:r>
            <a:r>
              <a:rPr lang="en"/>
              <a:t>i7-9700 CPU @ 3.00GHz*: </a:t>
            </a:r>
            <a:r>
              <a:rPr lang="en" b="1"/>
              <a:t>4.7163s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10C/20T </a:t>
            </a:r>
            <a:r>
              <a:rPr lang="en"/>
              <a:t>Xeon Silver 4114 @ 2.20GHz*: </a:t>
            </a:r>
            <a:r>
              <a:rPr lang="en" b="1"/>
              <a:t>6.0608s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8C/16T </a:t>
            </a:r>
            <a:r>
              <a:rPr lang="en"/>
              <a:t>Xeon W-2245 @ 3.90GHz*: </a:t>
            </a:r>
            <a:r>
              <a:rPr lang="en" b="1"/>
              <a:t>4.8317s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16C/24T </a:t>
            </a:r>
            <a:r>
              <a:rPr lang="en"/>
              <a:t>i7-13700 @ 2.10GHz* (P-core), 1.50GHz* (E-core): </a:t>
            </a:r>
            <a:r>
              <a:rPr lang="en" b="1"/>
              <a:t>1.4197s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91" i="1"/>
              <a:t>For me:</a:t>
            </a:r>
            <a:br>
              <a:rPr lang="en" sz="1291" b="1" u="sng"/>
            </a:br>
            <a:r>
              <a:rPr lang="en" sz="1291" b="1">
                <a:latin typeface="Consolas"/>
                <a:ea typeface="Consolas"/>
                <a:cs typeface="Consolas"/>
                <a:sym typeface="Consolas"/>
              </a:rPr>
              <a:t>cd ~/tut1</a:t>
            </a:r>
            <a:br>
              <a:rPr lang="en" sz="1291" b="1"/>
            </a:br>
            <a:r>
              <a:rPr lang="en" sz="1291" b="1">
                <a:latin typeface="Consolas"/>
                <a:ea typeface="Consolas"/>
                <a:cs typeface="Consolas"/>
                <a:sym typeface="Consolas"/>
              </a:rPr>
              <a:t>tail -n +1 i7-7700.out i7-9700.out xs4114.out xw2245.out i7-13700.out</a:t>
            </a:r>
            <a:endParaRPr sz="1291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Why does is i7-7700 faster than i7-9700 &amp; Xeon 4114?</a:t>
            </a:r>
            <a:br>
              <a:rPr lang="en" b="1">
                <a:solidFill>
                  <a:srgbClr val="0B5394"/>
                </a:solidFill>
              </a:rPr>
            </a:br>
            <a:r>
              <a:rPr lang="en" b="1">
                <a:solidFill>
                  <a:srgbClr val="0B5394"/>
                </a:solidFill>
              </a:rPr>
              <a:t>Why is i7-13700 the fastest here?</a:t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6019725" y="1187525"/>
            <a:ext cx="2559300" cy="126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*Base clock speed, different from tutorial 1 slides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Rebenched w/ perf instead of hyperfine.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marking feedback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of you got the exercises correct :)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those who made mistakes, don't worry about it, there are chances for catch-ups later.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 check your comments annotated in your PDFs (when the grades &amp; comments are published).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Read and try to answer all questions</a:t>
            </a: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Tut 1's pthread_addsub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700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Commands to replicate my results: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hx pthread_addsub.cpp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g++ -o pthread_addsub pthread_addsub.cpp 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srun -p i7-7700 perf stat -r 3 ./pthread_addsub &gt; /dev/null 2&gt; i7-7700.out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srun -p i7-9700 perf stat -r 3 ./pthread_addsub &gt; /dev/null 2&gt; i7-9700.out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srun -p xs-4114 perf stat -r 3 ./pthread_addsub &gt; /dev/null 2&gt; xs4114.out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srun -p xw-2245 perf stat -r 3 ./pthread_addsub &gt; /dev/null 2&gt; xw2245.out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srun -p i7-13700 perf stat -r 3 ./pthread_addsub &gt; /dev/null 2&gt; i7-13700.out</a:t>
            </a:r>
            <a:endParaRPr sz="16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125" y="1959238"/>
            <a:ext cx="3852551" cy="13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7"/>
          <p:cNvPicPr preferRelativeResize="0"/>
          <p:nvPr/>
        </p:nvPicPr>
        <p:blipFill rotWithShape="1">
          <a:blip r:embed="rId4">
            <a:alphaModFix/>
          </a:blip>
          <a:srcRect r="20804"/>
          <a:stretch/>
        </p:blipFill>
        <p:spPr>
          <a:xfrm>
            <a:off x="275750" y="1927250"/>
            <a:ext cx="4102651" cy="14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Tut 1's pthread_addsub results</a:t>
            </a:r>
            <a:endParaRPr/>
          </a:p>
        </p:txBody>
      </p:sp>
      <p:sp>
        <p:nvSpPr>
          <p:cNvPr id="317" name="Google Shape;317;p47"/>
          <p:cNvSpPr txBox="1"/>
          <p:nvPr/>
        </p:nvSpPr>
        <p:spPr>
          <a:xfrm>
            <a:off x="983588" y="3526725"/>
            <a:ext cx="24855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i7-7700 @ 3.60Ghz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47"/>
          <p:cNvSpPr txBox="1"/>
          <p:nvPr/>
        </p:nvSpPr>
        <p:spPr>
          <a:xfrm>
            <a:off x="5249638" y="3526725"/>
            <a:ext cx="24855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xs-4114 @ 2.20GHz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47"/>
          <p:cNvSpPr/>
          <p:nvPr/>
        </p:nvSpPr>
        <p:spPr>
          <a:xfrm>
            <a:off x="632125" y="2330225"/>
            <a:ext cx="3524400" cy="119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47"/>
          <p:cNvSpPr/>
          <p:nvPr/>
        </p:nvSpPr>
        <p:spPr>
          <a:xfrm>
            <a:off x="5042650" y="2332750"/>
            <a:ext cx="3279600" cy="119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47"/>
          <p:cNvSpPr/>
          <p:nvPr/>
        </p:nvSpPr>
        <p:spPr>
          <a:xfrm>
            <a:off x="464150" y="2744925"/>
            <a:ext cx="3524400" cy="119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47"/>
          <p:cNvSpPr/>
          <p:nvPr/>
        </p:nvSpPr>
        <p:spPr>
          <a:xfrm>
            <a:off x="4754525" y="2729600"/>
            <a:ext cx="3099900" cy="119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2383050" y="1217850"/>
            <a:ext cx="4377900" cy="6156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 speed-up despite using multiple threads :(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 average only 1 core is fully utilized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2270850" y="4221275"/>
            <a:ext cx="4602300" cy="6156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i7-7700 wins due to higher clock speed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(&amp; thus having higher single-threaded performance)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7054800" y="1264050"/>
            <a:ext cx="1777500" cy="5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note: "CPUs" here refers to processing cores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Tut 1's pthread_addsub results</a:t>
            </a:r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325" y="1908226"/>
            <a:ext cx="3995287" cy="14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8"/>
          <p:cNvPicPr preferRelativeResize="0"/>
          <p:nvPr/>
        </p:nvPicPr>
        <p:blipFill rotWithShape="1">
          <a:blip r:embed="rId4">
            <a:alphaModFix/>
          </a:blip>
          <a:srcRect r="20804"/>
          <a:stretch/>
        </p:blipFill>
        <p:spPr>
          <a:xfrm>
            <a:off x="320675" y="1905200"/>
            <a:ext cx="4102651" cy="14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8"/>
          <p:cNvSpPr/>
          <p:nvPr/>
        </p:nvSpPr>
        <p:spPr>
          <a:xfrm>
            <a:off x="545225" y="2821575"/>
            <a:ext cx="3741000" cy="119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48"/>
          <p:cNvSpPr/>
          <p:nvPr/>
        </p:nvSpPr>
        <p:spPr>
          <a:xfrm>
            <a:off x="4873113" y="2821575"/>
            <a:ext cx="3799500" cy="119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48"/>
          <p:cNvSpPr txBox="1"/>
          <p:nvPr/>
        </p:nvSpPr>
        <p:spPr>
          <a:xfrm>
            <a:off x="1651549" y="3554763"/>
            <a:ext cx="12885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i7-7700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5958720" y="3556275"/>
            <a:ext cx="15849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i7-13700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2055000" y="4221275"/>
            <a:ext cx="5034000" cy="6156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i7-13700 wins due to its superior IPC &amp; branch prediction!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(despite having slower average clock speed)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48"/>
          <p:cNvSpPr/>
          <p:nvPr/>
        </p:nvSpPr>
        <p:spPr>
          <a:xfrm>
            <a:off x="5247275" y="3021350"/>
            <a:ext cx="3425400" cy="119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48"/>
          <p:cNvSpPr/>
          <p:nvPr/>
        </p:nvSpPr>
        <p:spPr>
          <a:xfrm>
            <a:off x="882950" y="3039300"/>
            <a:ext cx="3425400" cy="119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Today's Problem: Matrix Multiplication</a:t>
            </a:r>
            <a:endParaRPr/>
          </a:p>
        </p:txBody>
      </p:sp>
      <p:sp>
        <p:nvSpPr>
          <p:cNvPr id="345" name="Google Shape;345;p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544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Can you see how it can be parallelized?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346" name="Google Shape;346;p49"/>
          <p:cNvPicPr preferRelativeResize="0"/>
          <p:nvPr/>
        </p:nvPicPr>
        <p:blipFill rotWithShape="1">
          <a:blip r:embed="rId3">
            <a:alphaModFix/>
          </a:blip>
          <a:srcRect l="15923"/>
          <a:stretch/>
        </p:blipFill>
        <p:spPr>
          <a:xfrm>
            <a:off x="4212175" y="1152425"/>
            <a:ext cx="480499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wget</a:t>
            </a:r>
            <a:r>
              <a:rPr lang="en"/>
              <a:t> the lab from pdc (link in PDF)</a:t>
            </a:r>
            <a:endParaRPr/>
          </a:p>
          <a:p>
            <a:pPr marL="457200" lvl="0" indent="-342900" algn="l" rtl="0">
              <a:spcBef>
                <a:spcPts val="2400"/>
              </a:spcBef>
              <a:spcAft>
                <a:spcPts val="2400"/>
              </a:spcAft>
              <a:buSzPts val="1800"/>
              <a:buChar char="●"/>
            </a:pPr>
            <a:r>
              <a:rPr lang="en"/>
              <a:t>Please use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</a:t>
            </a:r>
            <a:r>
              <a:rPr lang="en"/>
              <a:t> or </a:t>
            </a:r>
            <a:r>
              <a:rPr lang="en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/>
              <a:t> to run your programs from Ex3 and onwards.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time!</a:t>
            </a:r>
            <a:endParaRPr/>
          </a:p>
        </p:txBody>
      </p:sp>
      <p:sp>
        <p:nvSpPr>
          <p:cNvPr id="358" name="Google Shape;358;p5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851900" cy="3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Ex1 + Ex2:</a:t>
            </a:r>
            <a:r>
              <a:rPr lang="en"/>
              <a:t> Matrix Mult w/ OpenMP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Ex3:</a:t>
            </a:r>
            <a:r>
              <a:rPr lang="en"/>
              <a:t> System differences w/ OpenMP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Ex4:</a:t>
            </a:r>
            <a:r>
              <a:rPr lang="en"/>
              <a:t> Static vs Dynamic schedules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Ex5:</a:t>
            </a:r>
            <a:r>
              <a:rPr lang="en"/>
              <a:t> OpenMP sections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Ex6:</a:t>
            </a:r>
            <a:r>
              <a:rPr lang="en"/>
              <a:t> Synchronization in OpenMP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Ex7:</a:t>
            </a:r>
            <a:r>
              <a:rPr lang="en"/>
              <a:t> Profiling w/ perf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Ex8 + Ex9:</a:t>
            </a:r>
            <a:r>
              <a:rPr lang="en"/>
              <a:t> perf w/ Slurm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Ex10:</a:t>
            </a:r>
            <a:r>
              <a:rPr lang="en"/>
              <a:t> IPC &amp; MFLOPS vs no. of threads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Ex11:</a:t>
            </a:r>
            <a:r>
              <a:rPr lang="en"/>
              <a:t> Matrix Mult optimization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Ex12:</a:t>
            </a:r>
            <a:r>
              <a:rPr lang="en"/>
              <a:t> Benchmarking Ex11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59" name="Google Shape;359;p51"/>
          <p:cNvSpPr txBox="1"/>
          <p:nvPr/>
        </p:nvSpPr>
        <p:spPr>
          <a:xfrm>
            <a:off x="5233200" y="1312725"/>
            <a:ext cx="2192100" cy="270900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Quick taste of OpenMP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5418152" y="2169850"/>
            <a:ext cx="1822200" cy="270900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OpenMP exercises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51"/>
          <p:cNvSpPr txBox="1"/>
          <p:nvPr/>
        </p:nvSpPr>
        <p:spPr>
          <a:xfrm>
            <a:off x="5037750" y="3004900"/>
            <a:ext cx="2583000" cy="486300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perf exercises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(Some tidbits provided later)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51"/>
          <p:cNvSpPr txBox="1"/>
          <p:nvPr/>
        </p:nvSpPr>
        <p:spPr>
          <a:xfrm>
            <a:off x="5418152" y="3814175"/>
            <a:ext cx="1822200" cy="27082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For submission</a:t>
            </a:r>
            <a:endParaRPr b="1" dirty="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3" name="Google Shape;363;p51"/>
          <p:cNvCxnSpPr/>
          <p:nvPr/>
        </p:nvCxnSpPr>
        <p:spPr>
          <a:xfrm>
            <a:off x="439000" y="1666525"/>
            <a:ext cx="7371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51"/>
          <p:cNvCxnSpPr/>
          <p:nvPr/>
        </p:nvCxnSpPr>
        <p:spPr>
          <a:xfrm>
            <a:off x="439000" y="2944075"/>
            <a:ext cx="7371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51"/>
          <p:cNvCxnSpPr/>
          <p:nvPr/>
        </p:nvCxnSpPr>
        <p:spPr>
          <a:xfrm>
            <a:off x="439000" y="3552025"/>
            <a:ext cx="7371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 subsampling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perf -M vs perf -e</a:t>
            </a:r>
            <a:endParaRPr/>
          </a:p>
        </p:txBody>
      </p:sp>
      <p:sp>
        <p:nvSpPr>
          <p:cNvPr id="376" name="Google Shape;376;p5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 -M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perf stat -M GFLOPs python3 -c 'print(2.0 / 5.0)'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srun -- hostname; perf stat -M GFLOPs python3 -c 'print(2.0 / 5.0)'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Run multiple times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perf -e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perf stat -e fp_arith_inst_retired.scalar_double python3 -c 'print(2.0 / 5.0)'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srun -- hostname; perf stat -e fp_arith_inst_retired.scalar_double python3 -c 'print(2.0 / 5.0)'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Run multiple times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 dirty="0">
                <a:solidFill>
                  <a:srgbClr val="0B5394"/>
                </a:solidFill>
              </a:rPr>
              <a:t>What is causing this inconsistency?</a:t>
            </a:r>
            <a:endParaRPr dirty="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perf -M vs perf -e</a:t>
            </a:r>
            <a:endParaRPr/>
          </a:p>
        </p:txBody>
      </p:sp>
      <p:sp>
        <p:nvSpPr>
          <p:cNvPr id="382" name="Google Shape;382;p54"/>
          <p:cNvSpPr txBox="1">
            <a:spLocks noGrp="1"/>
          </p:cNvSpPr>
          <p:nvPr>
            <p:ph type="body" idx="1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try replicating perf -M with perf -e?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perf stat -e fp_arith_inst_retired.scalar_single,fp_arith_inst_retired.scalar_double,fp_arith_inst_retired.128b_packed_double,fp_arith_inst_retired.128b_packed_single,fp_arith_inst_retired.256b_packed_double python3 -c 'print(2.0 / 5.0)'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happens?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perf -M vs perf -e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If there are not enough hardware counters: perf </a:t>
            </a:r>
            <a:r>
              <a:rPr lang="en" i="1">
                <a:solidFill>
                  <a:schemeClr val="accent5"/>
                </a:solidFill>
              </a:rPr>
              <a:t>multiplexes the events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(i.e. </a:t>
            </a:r>
            <a:r>
              <a:rPr lang="en" b="1">
                <a:solidFill>
                  <a:schemeClr val="accent5"/>
                </a:solidFill>
              </a:rPr>
              <a:t>subsampling</a:t>
            </a:r>
            <a:r>
              <a:rPr lang="en">
                <a:solidFill>
                  <a:schemeClr val="accent5"/>
                </a:solidFill>
              </a:rPr>
              <a:t>) and estimates the counts </a:t>
            </a:r>
            <a:r>
              <a:rPr lang="en" b="1">
                <a:solidFill>
                  <a:schemeClr val="accent5"/>
                </a:solidFill>
              </a:rPr>
              <a:t>based on execution time!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389" name="Google Shape;3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00" y="2398338"/>
            <a:ext cx="84026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039" y="3156621"/>
            <a:ext cx="4196131" cy="1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28635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quick crash-course on how to write assignment reports that you never had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88300" y="2106125"/>
            <a:ext cx="43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Content of this section is derived from Theodore</a:t>
            </a:r>
            <a:endParaRPr i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sign in perf readings</a:t>
            </a:r>
            <a:endParaRPr/>
          </a:p>
        </p:txBody>
      </p:sp>
      <p:pic>
        <p:nvPicPr>
          <p:cNvPr id="396" name="Google Shape;396;p56"/>
          <p:cNvPicPr preferRelativeResize="0"/>
          <p:nvPr/>
        </p:nvPicPr>
        <p:blipFill rotWithShape="1">
          <a:blip r:embed="rId3">
            <a:alphaModFix/>
          </a:blip>
          <a:srcRect r="1156"/>
          <a:stretch/>
        </p:blipFill>
        <p:spPr>
          <a:xfrm>
            <a:off x="1493575" y="3121100"/>
            <a:ext cx="6038375" cy="17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6"/>
          <p:cNvSpPr/>
          <p:nvPr/>
        </p:nvSpPr>
        <p:spPr>
          <a:xfrm>
            <a:off x="6657425" y="3511025"/>
            <a:ext cx="993000" cy="874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402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Usually means that the reading is </a:t>
            </a:r>
            <a:r>
              <a:rPr lang="en" b="1" dirty="0"/>
              <a:t>subsampled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Signifies % of time spent measuring the specific event.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https://stackoverflow.com/questions/33679408/perf-what-do-n-percent-records-mean-in-perf-stat-output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Basically a warning to prevent what happened in the previous slides</a:t>
            </a:r>
            <a:endParaRPr/>
          </a:p>
        </p:txBody>
      </p:sp>
      <p:sp>
        <p:nvSpPr>
          <p:cNvPr id="404" name="Google Shape;40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 subsampling</a:t>
            </a:r>
            <a:endParaRPr/>
          </a:p>
        </p:txBody>
      </p:sp>
      <p:pic>
        <p:nvPicPr>
          <p:cNvPr id="405" name="Google Shape;40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450" y="2266023"/>
            <a:ext cx="6883099" cy="171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Disclaimers for Ex 11: Optimizing matrix multiplication</a:t>
            </a:r>
            <a:endParaRPr/>
          </a:p>
        </p:txBody>
      </p:sp>
      <p:sp>
        <p:nvSpPr>
          <p:cNvPr id="411" name="Google Shape;411;p5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not concerned about total correctness.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values for the matrices are generated </a:t>
            </a:r>
            <a:r>
              <a:rPr lang="en" b="1"/>
              <a:t>randomly</a:t>
            </a:r>
            <a:r>
              <a:rPr lang="en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</a:t>
            </a:r>
            <a:r>
              <a:rPr lang="en" b="1"/>
              <a:t>NO NEED to transpose</a:t>
            </a:r>
            <a:r>
              <a:rPr lang="en"/>
              <a:t> </a:t>
            </a:r>
            <a:r>
              <a:rPr lang="en" b="1"/>
              <a:t>the matrices! (you can assume a matrix is already transposed)</a:t>
            </a:r>
            <a:endParaRPr b="1"/>
          </a:p>
          <a:p>
            <a:pPr marL="457200" lvl="0" indent="-342900" algn="l" rtl="0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multiple solutions possible.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long as the order of access fulfills the criteria of row-wise access.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7" name="Google Shape;417;p5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OpenMP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 usage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Using Slurm with OpenMP and perf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Attendance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4460B-59E9-4BA9-95B8-432AADBF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1195387"/>
            <a:ext cx="2838450" cy="27527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524AF-A01D-4310-8CC6-1C2342E4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925" y="3571375"/>
            <a:ext cx="840825" cy="5339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hlinkClick r:id="rId4"/>
              </a:rPr>
              <a:t>link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21" name="Google Shape;621;p80"/>
          <p:cNvSpPr txBox="1">
            <a:spLocks noGrp="1"/>
          </p:cNvSpPr>
          <p:nvPr>
            <p:ph type="title"/>
          </p:nvPr>
        </p:nvSpPr>
        <p:spPr>
          <a:xfrm>
            <a:off x="133125" y="1377775"/>
            <a:ext cx="8877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week!</a:t>
            </a:r>
            <a:endParaRPr/>
          </a:p>
        </p:txBody>
      </p:sp>
      <p:sp>
        <p:nvSpPr>
          <p:cNvPr id="622" name="Google Shape;622;p80"/>
          <p:cNvSpPr txBox="1">
            <a:spLocks noGrp="1"/>
          </p:cNvSpPr>
          <p:nvPr>
            <p:ph type="subTitle" idx="2"/>
          </p:nvPr>
        </p:nvSpPr>
        <p:spPr>
          <a:xfrm>
            <a:off x="0" y="4823775"/>
            <a:ext cx="1679100" cy="2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80"/>
          <p:cNvSpPr txBox="1">
            <a:spLocks noGrp="1"/>
          </p:cNvSpPr>
          <p:nvPr>
            <p:ph type="subTitle" idx="1"/>
          </p:nvPr>
        </p:nvSpPr>
        <p:spPr>
          <a:xfrm>
            <a:off x="1373250" y="2474825"/>
            <a:ext cx="63975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Email: 		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changxi_liu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@nus.edu.sg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 to write report"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skills we are trying to teach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with benchmarking</a:t>
            </a:r>
            <a:br>
              <a:rPr lang="en"/>
            </a:br>
            <a:r>
              <a:rPr lang="en"/>
              <a:t>==&gt; Getting aggregated results</a:t>
            </a:r>
            <a:br>
              <a:rPr lang="en"/>
            </a:br>
            <a:r>
              <a:rPr lang="en"/>
              <a:t>==&gt; Having a hypothesis on results</a:t>
            </a:r>
            <a:br>
              <a:rPr lang="en"/>
            </a:br>
            <a:r>
              <a:rPr lang="en"/>
              <a:t>==&gt; Testing the given hypothesis</a:t>
            </a:r>
            <a:br>
              <a:rPr lang="en"/>
            </a:br>
            <a:r>
              <a:rPr lang="en"/>
              <a:t>==&gt; Improving your code</a:t>
            </a:r>
            <a:br>
              <a:rPr lang="en"/>
            </a:br>
            <a:r>
              <a:rPr lang="en"/>
              <a:t>==&gt; Back to benchmarking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 to write report"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skills we are trying to teach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with benchmarking</a:t>
            </a:r>
            <a:br>
              <a:rPr lang="en"/>
            </a:br>
            <a:r>
              <a:rPr lang="en"/>
              <a:t>==&gt; Getting aggregated results</a:t>
            </a:r>
            <a:br>
              <a:rPr lang="en"/>
            </a:br>
            <a:r>
              <a:rPr lang="en"/>
              <a:t>==&gt; Having a hypothesis on results</a:t>
            </a:r>
            <a:br>
              <a:rPr lang="en"/>
            </a:br>
            <a:r>
              <a:rPr lang="en"/>
              <a:t>==&gt; Testing the given hypothesis</a:t>
            </a:r>
            <a:br>
              <a:rPr lang="en"/>
            </a:br>
            <a:r>
              <a:rPr lang="en"/>
              <a:t>==&gt; Improving your code</a:t>
            </a:r>
            <a:br>
              <a:rPr lang="en"/>
            </a:br>
            <a:r>
              <a:rPr lang="en"/>
              <a:t>==&gt; Back to benchmarking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252325" y="1620300"/>
            <a:ext cx="3049500" cy="7785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301825" y="2059500"/>
            <a:ext cx="86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Lab 1</a:t>
            </a:r>
            <a:endParaRPr sz="15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 to write report"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skills we are trying to teach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Start with benchmarking</a:t>
            </a:r>
            <a:br>
              <a:rPr lang="en"/>
            </a:br>
            <a:r>
              <a:rPr lang="en">
                <a:solidFill>
                  <a:srgbClr val="CCCCCC"/>
                </a:solidFill>
              </a:rPr>
              <a:t>==&gt; Getting aggregated results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Having a hypothesis on results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Testing the given hypothesis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Improving your code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Back to benchmarking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454300" y="1850275"/>
            <a:ext cx="4503000" cy="21348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is the basis of your performance analysis.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whichever tools you want to use that might help – be it time, perf, hyperfine, etc.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 u="sng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In this step, we need to get raw data.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Might or might not necessarily need to see individual data points in the final report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Put raw data in appendix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Put in a easily-digestible form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 to write report"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skills we are trying to teach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Start with benchmarking</a:t>
            </a:r>
            <a:br>
              <a:rPr lang="en"/>
            </a:br>
            <a:r>
              <a:rPr lang="en">
                <a:solidFill>
                  <a:srgbClr val="CCCCCC"/>
                </a:solidFill>
              </a:rPr>
              <a:t>==&gt; Getting aggregated results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Having a hypothesis on results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Testing the given hypothesis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Improving your code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Back to benchmarking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275" y="3051423"/>
            <a:ext cx="5309150" cy="19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362825" y="2514825"/>
            <a:ext cx="3923700" cy="615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Example data taken from Theo's A1 in 2022, results averaged from 10 runs.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"How to write report"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skills we are trying to teach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CCCCCC"/>
                </a:solidFill>
              </a:rPr>
              <a:t>Start with benchmarking</a:t>
            </a:r>
            <a:br>
              <a:rPr lang="en"/>
            </a:br>
            <a:r>
              <a:rPr lang="en" u="sng"/>
              <a:t>==&gt; Getting aggregated results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Having a hypothesis on results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Testing the given hypothesis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Improving your code</a:t>
            </a:r>
            <a:br>
              <a:rPr lang="en">
                <a:solidFill>
                  <a:srgbClr val="CCCCCC"/>
                </a:solidFill>
              </a:rPr>
            </a:br>
            <a:r>
              <a:rPr lang="en">
                <a:solidFill>
                  <a:srgbClr val="CCCCCC"/>
                </a:solidFill>
              </a:rPr>
              <a:t>==&gt; Back to benchmarking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065275" y="3584150"/>
            <a:ext cx="3048300" cy="7434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Note: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Don't worry about advanced statistical methods in this module. (This is not CS5239)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614350" y="2190725"/>
            <a:ext cx="12300" cy="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827450" y="1984100"/>
            <a:ext cx="3643500" cy="2493600"/>
          </a:xfrm>
          <a:prstGeom prst="rect">
            <a:avLst/>
          </a:prstGeom>
          <a:noFill/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14325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is the part where you show the results of the data in an aggregated manner.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4325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laziest is to put screenshots of perf/time/whatever in your report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57225" lvl="1" indent="-161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Please don't :((((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4325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Open Sans"/>
              <a:buChar char="●"/>
            </a:pPr>
            <a:r>
              <a:rPr lang="en" sz="1200" u="sng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Use graphs to your advantage here.</a:t>
            </a:r>
            <a:endParaRPr sz="1200" u="sng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57225" lvl="1" indent="-161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Usually you want to see trends; how does your program benchmark…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14425" lvl="2" indent="-161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across different machines?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14425" lvl="2" indent="-161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across different input sizes?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14425" lvl="2" indent="-1619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across different algorithms?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2419</Words>
  <Application>Microsoft Office PowerPoint</Application>
  <PresentationFormat>On-screen Show (16:9)</PresentationFormat>
  <Paragraphs>238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PT Sans Narrow</vt:lpstr>
      <vt:lpstr>Times New Roman</vt:lpstr>
      <vt:lpstr>Open Sans</vt:lpstr>
      <vt:lpstr>PT Serif</vt:lpstr>
      <vt:lpstr>Arial</vt:lpstr>
      <vt:lpstr>Consolas</vt:lpstr>
      <vt:lpstr>Quattrocento Sans</vt:lpstr>
      <vt:lpstr>Roboto Serif</vt:lpstr>
      <vt:lpstr>Tropic</vt:lpstr>
      <vt:lpstr>CS3210 Lab 2</vt:lpstr>
      <vt:lpstr>Questions and Slides Sharing</vt:lpstr>
      <vt:lpstr>Lab 1 marking feedback</vt:lpstr>
      <vt:lpstr>The quick crash-course on how to write assignment reports that you never had</vt:lpstr>
      <vt:lpstr>"How to write report"</vt:lpstr>
      <vt:lpstr>"How to write report"</vt:lpstr>
      <vt:lpstr>"How to write report"</vt:lpstr>
      <vt:lpstr>"How to write report"</vt:lpstr>
      <vt:lpstr>"How to write report"</vt:lpstr>
      <vt:lpstr>"How to write report"</vt:lpstr>
      <vt:lpstr>"How to write report"</vt:lpstr>
      <vt:lpstr>"How to write report"</vt:lpstr>
      <vt:lpstr>"How to write report"</vt:lpstr>
      <vt:lpstr>"How to write report"</vt:lpstr>
      <vt:lpstr>Revisit: Flynn's Taxonomy</vt:lpstr>
      <vt:lpstr>Revisit: lstopo on a heterogeneous processor (i7-13700)</vt:lpstr>
      <vt:lpstr>Recapping the past week</vt:lpstr>
      <vt:lpstr>Focus: OpenMP </vt:lpstr>
      <vt:lpstr>Focus: OpenMP</vt:lpstr>
      <vt:lpstr>What is OpenMP?</vt:lpstr>
      <vt:lpstr>What is OpenMP?</vt:lpstr>
      <vt:lpstr>Warning against OpenMP Nesting</vt:lpstr>
      <vt:lpstr>Focus: OpenMP</vt:lpstr>
      <vt:lpstr>Focus: OpenMP</vt:lpstr>
      <vt:lpstr>Very cool visual guide!</vt:lpstr>
      <vt:lpstr>perf</vt:lpstr>
      <vt:lpstr>What is perf?</vt:lpstr>
      <vt:lpstr>perf events</vt:lpstr>
      <vt:lpstr>Live Demo: Tut 1's pthread_addsub results recap</vt:lpstr>
      <vt:lpstr>Live Demo: Tut 1's pthread_addsub results </vt:lpstr>
      <vt:lpstr>Live Demo: Tut 1's pthread_addsub results</vt:lpstr>
      <vt:lpstr>Live Demo: Tut 1's pthread_addsub results</vt:lpstr>
      <vt:lpstr>Today's Problem: Matrix Multiplication</vt:lpstr>
      <vt:lpstr>Getting started</vt:lpstr>
      <vt:lpstr>Lab time!</vt:lpstr>
      <vt:lpstr>perf subsampling</vt:lpstr>
      <vt:lpstr>Live Demo: perf -M vs perf -e</vt:lpstr>
      <vt:lpstr>Live Demo: perf -M vs perf -e</vt:lpstr>
      <vt:lpstr>Live Demo: perf -M vs perf -e </vt:lpstr>
      <vt:lpstr>% sign in perf readings</vt:lpstr>
      <vt:lpstr>perf subsampling</vt:lpstr>
      <vt:lpstr>Disclaimers for Ex 11: Optimizing matrix multiplication</vt:lpstr>
      <vt:lpstr>Summary</vt:lpstr>
      <vt:lpstr>Attendance</vt:lpstr>
      <vt:lpstr>See you next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CS3210 Lab 2</dc:title>
  <cp:lastModifiedBy>Liu Changxi</cp:lastModifiedBy>
  <cp:revision>2</cp:revision>
  <dcterms:modified xsi:type="dcterms:W3CDTF">2024-09-11T11:02:24Z</dcterms:modified>
</cp:coreProperties>
</file>