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306" r:id="rId3"/>
    <p:sldId id="30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8" r:id="rId39"/>
    <p:sldId id="293" r:id="rId40"/>
    <p:sldId id="294" r:id="rId41"/>
    <p:sldId id="295" r:id="rId42"/>
    <p:sldId id="296" r:id="rId43"/>
    <p:sldId id="297" r:id="rId44"/>
    <p:sldId id="298" r:id="rId45"/>
    <p:sldId id="309" r:id="rId46"/>
    <p:sldId id="299" r:id="rId47"/>
    <p:sldId id="300" r:id="rId48"/>
    <p:sldId id="301" r:id="rId49"/>
    <p:sldId id="302" r:id="rId50"/>
    <p:sldId id="303" r:id="rId51"/>
    <p:sldId id="304" r:id="rId52"/>
    <p:sldId id="310" r:id="rId53"/>
    <p:sldId id="311" r:id="rId54"/>
    <p:sldId id="305" r:id="rId5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PT Serif" panose="020A0603040505020204" pitchFamily="18" charset="77"/>
      <p:regular r:id="rId61"/>
      <p:bold r:id="rId62"/>
      <p:italic r:id="rId63"/>
      <p:boldItalic r:id="rId64"/>
    </p:embeddedFont>
    <p:embeddedFont>
      <p:font typeface="Quattrocento Sans" panose="020B0502050000020003" pitchFamily="3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A40D7F-3605-4062-B571-5E9AA1A0DF33}">
  <a:tblStyle styleId="{EBA40D7F-3605-4062-B571-5E9AA1A0DF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77"/>
  </p:normalViewPr>
  <p:slideViewPr>
    <p:cSldViewPr snapToGrid="0">
      <p:cViewPr varScale="1">
        <p:scale>
          <a:sx n="170" d="100"/>
          <a:sy n="170" d="100"/>
        </p:scale>
        <p:origin x="200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Changxi" userId="bf23ac5e-c2b4-476a-ac23-169a0c8c5211" providerId="ADAL" clId="{229A9FE4-61D6-6A4F-B482-278D6487ABF1}"/>
    <pc:docChg chg="modSld">
      <pc:chgData name="Liu Changxi" userId="bf23ac5e-c2b4-476a-ac23-169a0c8c5211" providerId="ADAL" clId="{229A9FE4-61D6-6A4F-B482-278D6487ABF1}" dt="2024-10-10T06:00:40.308" v="6" actId="20577"/>
      <pc:docMkLst>
        <pc:docMk/>
      </pc:docMkLst>
      <pc:sldChg chg="modSp mod">
        <pc:chgData name="Liu Changxi" userId="bf23ac5e-c2b4-476a-ac23-169a0c8c5211" providerId="ADAL" clId="{229A9FE4-61D6-6A4F-B482-278D6487ABF1}" dt="2024-10-10T06:00:40.308" v="6" actId="20577"/>
        <pc:sldMkLst>
          <pc:docMk/>
          <pc:sldMk cId="255030729" sldId="311"/>
        </pc:sldMkLst>
        <pc:spChg chg="mod">
          <ac:chgData name="Liu Changxi" userId="bf23ac5e-c2b4-476a-ac23-169a0c8c5211" providerId="ADAL" clId="{229A9FE4-61D6-6A4F-B482-278D6487ABF1}" dt="2024-10-10T06:00:40.308" v="6" actId="20577"/>
          <ac:spMkLst>
            <pc:docMk/>
            <pc:sldMk cId="255030729" sldId="311"/>
            <ac:spMk id="2" creationId="{2391A897-AE0A-48E1-BCB4-70B35B294F7E}"/>
          </ac:spMkLst>
        </pc:spChg>
      </pc:sldChg>
    </pc:docChg>
  </pc:docChgLst>
  <pc:docChgLst>
    <pc:chgData name="Liu Changxi" userId="bf23ac5e-c2b4-476a-ac23-169a0c8c5211" providerId="ADAL" clId="{9FB6B766-444D-483B-B446-ACFACA4ACAF6}"/>
    <pc:docChg chg="undo custSel addSld delSld modSld">
      <pc:chgData name="Liu Changxi" userId="bf23ac5e-c2b4-476a-ac23-169a0c8c5211" providerId="ADAL" clId="{9FB6B766-444D-483B-B446-ACFACA4ACAF6}" dt="2024-10-10T05:16:21.198" v="548" actId="1076"/>
      <pc:docMkLst>
        <pc:docMk/>
      </pc:docMkLst>
      <pc:sldChg chg="modSp">
        <pc:chgData name="Liu Changxi" userId="bf23ac5e-c2b4-476a-ac23-169a0c8c5211" providerId="ADAL" clId="{9FB6B766-444D-483B-B446-ACFACA4ACAF6}" dt="2024-10-10T03:24:59.115" v="3" actId="6549"/>
        <pc:sldMkLst>
          <pc:docMk/>
          <pc:sldMk cId="0" sldId="257"/>
        </pc:sldMkLst>
        <pc:spChg chg="mod">
          <ac:chgData name="Liu Changxi" userId="bf23ac5e-c2b4-476a-ac23-169a0c8c5211" providerId="ADAL" clId="{9FB6B766-444D-483B-B446-ACFACA4ACAF6}" dt="2024-10-10T03:24:59.115" v="3" actId="6549"/>
          <ac:spMkLst>
            <pc:docMk/>
            <pc:sldMk cId="0" sldId="257"/>
            <ac:spMk id="68" creationId="{00000000-0000-0000-0000-000000000000}"/>
          </ac:spMkLst>
        </pc:spChg>
        <pc:spChg chg="mod">
          <ac:chgData name="Liu Changxi" userId="bf23ac5e-c2b4-476a-ac23-169a0c8c5211" providerId="ADAL" clId="{9FB6B766-444D-483B-B446-ACFACA4ACAF6}" dt="2024-10-10T03:24:43.258" v="2" actId="6549"/>
          <ac:spMkLst>
            <pc:docMk/>
            <pc:sldMk cId="0" sldId="257"/>
            <ac:spMk id="69" creationId="{00000000-0000-0000-0000-000000000000}"/>
          </ac:spMkLst>
        </pc:spChg>
      </pc:sldChg>
      <pc:sldChg chg="modSp">
        <pc:chgData name="Liu Changxi" userId="bf23ac5e-c2b4-476a-ac23-169a0c8c5211" providerId="ADAL" clId="{9FB6B766-444D-483B-B446-ACFACA4ACAF6}" dt="2024-10-10T03:27:47.145" v="4" actId="6549"/>
        <pc:sldMkLst>
          <pc:docMk/>
          <pc:sldMk cId="0" sldId="258"/>
        </pc:sldMkLst>
        <pc:spChg chg="mod">
          <ac:chgData name="Liu Changxi" userId="bf23ac5e-c2b4-476a-ac23-169a0c8c5211" providerId="ADAL" clId="{9FB6B766-444D-483B-B446-ACFACA4ACAF6}" dt="2024-10-10T03:27:47.145" v="4" actId="6549"/>
          <ac:spMkLst>
            <pc:docMk/>
            <pc:sldMk cId="0" sldId="258"/>
            <ac:spMk id="90" creationId="{00000000-0000-0000-0000-000000000000}"/>
          </ac:spMkLst>
        </pc:spChg>
      </pc:sldChg>
      <pc:sldChg chg="addSp modSp">
        <pc:chgData name="Liu Changxi" userId="bf23ac5e-c2b4-476a-ac23-169a0c8c5211" providerId="ADAL" clId="{9FB6B766-444D-483B-B446-ACFACA4ACAF6}" dt="2024-10-10T04:25:53.610" v="57" actId="20577"/>
        <pc:sldMkLst>
          <pc:docMk/>
          <pc:sldMk cId="0" sldId="276"/>
        </pc:sldMkLst>
        <pc:spChg chg="add mod">
          <ac:chgData name="Liu Changxi" userId="bf23ac5e-c2b4-476a-ac23-169a0c8c5211" providerId="ADAL" clId="{9FB6B766-444D-483B-B446-ACFACA4ACAF6}" dt="2024-10-10T04:24:24.795" v="18" actId="1076"/>
          <ac:spMkLst>
            <pc:docMk/>
            <pc:sldMk cId="0" sldId="276"/>
            <ac:spMk id="2" creationId="{BE8334E8-607A-41E3-9D47-DA7A80B1CAE8}"/>
          </ac:spMkLst>
        </pc:spChg>
        <pc:spChg chg="add mod">
          <ac:chgData name="Liu Changxi" userId="bf23ac5e-c2b4-476a-ac23-169a0c8c5211" providerId="ADAL" clId="{9FB6B766-444D-483B-B446-ACFACA4ACAF6}" dt="2024-10-10T04:25:53.610" v="57" actId="20577"/>
          <ac:spMkLst>
            <pc:docMk/>
            <pc:sldMk cId="0" sldId="276"/>
            <ac:spMk id="21" creationId="{97D803E4-8B99-4BE2-9F6B-C2CAF4A467B6}"/>
          </ac:spMkLst>
        </pc:spChg>
        <pc:spChg chg="add mod">
          <ac:chgData name="Liu Changxi" userId="bf23ac5e-c2b4-476a-ac23-169a0c8c5211" providerId="ADAL" clId="{9FB6B766-444D-483B-B446-ACFACA4ACAF6}" dt="2024-10-10T04:25:28.409" v="48" actId="20577"/>
          <ac:spMkLst>
            <pc:docMk/>
            <pc:sldMk cId="0" sldId="276"/>
            <ac:spMk id="22" creationId="{D0BDAD09-86C0-4C41-BA44-289F6A3AEF76}"/>
          </ac:spMkLst>
        </pc:spChg>
        <pc:spChg chg="add mod">
          <ac:chgData name="Liu Changxi" userId="bf23ac5e-c2b4-476a-ac23-169a0c8c5211" providerId="ADAL" clId="{9FB6B766-444D-483B-B446-ACFACA4ACAF6}" dt="2024-10-10T04:24:54.514" v="28" actId="20577"/>
          <ac:spMkLst>
            <pc:docMk/>
            <pc:sldMk cId="0" sldId="276"/>
            <ac:spMk id="23" creationId="{7509DEAA-1153-4544-A60D-0ADC8015D881}"/>
          </ac:spMkLst>
        </pc:spChg>
        <pc:spChg chg="add mod">
          <ac:chgData name="Liu Changxi" userId="bf23ac5e-c2b4-476a-ac23-169a0c8c5211" providerId="ADAL" clId="{9FB6B766-444D-483B-B446-ACFACA4ACAF6}" dt="2024-10-10T04:25:35.938" v="49" actId="1076"/>
          <ac:spMkLst>
            <pc:docMk/>
            <pc:sldMk cId="0" sldId="276"/>
            <ac:spMk id="24" creationId="{E3B341E1-7AE6-4FEC-BA71-1216D06CCB02}"/>
          </ac:spMkLst>
        </pc:spChg>
        <pc:spChg chg="mod">
          <ac:chgData name="Liu Changxi" userId="bf23ac5e-c2b4-476a-ac23-169a0c8c5211" providerId="ADAL" clId="{9FB6B766-444D-483B-B446-ACFACA4ACAF6}" dt="2024-10-10T04:24:16.788" v="15" actId="1076"/>
          <ac:spMkLst>
            <pc:docMk/>
            <pc:sldMk cId="0" sldId="276"/>
            <ac:spMk id="372" creationId="{00000000-0000-0000-0000-000000000000}"/>
          </ac:spMkLst>
        </pc:spChg>
      </pc:sldChg>
      <pc:sldChg chg="del">
        <pc:chgData name="Liu Changxi" userId="bf23ac5e-c2b4-476a-ac23-169a0c8c5211" providerId="ADAL" clId="{9FB6B766-444D-483B-B446-ACFACA4ACAF6}" dt="2024-10-10T04:42:14.619" v="60" actId="2696"/>
        <pc:sldMkLst>
          <pc:docMk/>
          <pc:sldMk cId="0" sldId="291"/>
        </pc:sldMkLst>
      </pc:sldChg>
      <pc:sldChg chg="del">
        <pc:chgData name="Liu Changxi" userId="bf23ac5e-c2b4-476a-ac23-169a0c8c5211" providerId="ADAL" clId="{9FB6B766-444D-483B-B446-ACFACA4ACAF6}" dt="2024-10-10T04:42:43.349" v="61" actId="2696"/>
        <pc:sldMkLst>
          <pc:docMk/>
          <pc:sldMk cId="0" sldId="292"/>
        </pc:sldMkLst>
      </pc:sldChg>
      <pc:sldChg chg="modSp">
        <pc:chgData name="Liu Changxi" userId="bf23ac5e-c2b4-476a-ac23-169a0c8c5211" providerId="ADAL" clId="{9FB6B766-444D-483B-B446-ACFACA4ACAF6}" dt="2024-10-10T04:47:01.364" v="62" actId="6549"/>
        <pc:sldMkLst>
          <pc:docMk/>
          <pc:sldMk cId="0" sldId="299"/>
        </pc:sldMkLst>
        <pc:spChg chg="mod">
          <ac:chgData name="Liu Changxi" userId="bf23ac5e-c2b4-476a-ac23-169a0c8c5211" providerId="ADAL" clId="{9FB6B766-444D-483B-B446-ACFACA4ACAF6}" dt="2024-10-10T04:47:01.364" v="62" actId="6549"/>
          <ac:spMkLst>
            <pc:docMk/>
            <pc:sldMk cId="0" sldId="299"/>
            <ac:spMk id="821" creationId="{00000000-0000-0000-0000-000000000000}"/>
          </ac:spMkLst>
        </pc:spChg>
      </pc:sldChg>
      <pc:sldChg chg="modSp">
        <pc:chgData name="Liu Changxi" userId="bf23ac5e-c2b4-476a-ac23-169a0c8c5211" providerId="ADAL" clId="{9FB6B766-444D-483B-B446-ACFACA4ACAF6}" dt="2024-10-10T04:54:07.934" v="108" actId="6549"/>
        <pc:sldMkLst>
          <pc:docMk/>
          <pc:sldMk cId="0" sldId="300"/>
        </pc:sldMkLst>
        <pc:spChg chg="mod">
          <ac:chgData name="Liu Changxi" userId="bf23ac5e-c2b4-476a-ac23-169a0c8c5211" providerId="ADAL" clId="{9FB6B766-444D-483B-B446-ACFACA4ACAF6}" dt="2024-10-10T04:54:07.934" v="108" actId="6549"/>
          <ac:spMkLst>
            <pc:docMk/>
            <pc:sldMk cId="0" sldId="300"/>
            <ac:spMk id="831" creationId="{00000000-0000-0000-0000-000000000000}"/>
          </ac:spMkLst>
        </pc:spChg>
      </pc:sldChg>
      <pc:sldChg chg="modSp">
        <pc:chgData name="Liu Changxi" userId="bf23ac5e-c2b4-476a-ac23-169a0c8c5211" providerId="ADAL" clId="{9FB6B766-444D-483B-B446-ACFACA4ACAF6}" dt="2024-10-10T04:55:23.020" v="110" actId="6549"/>
        <pc:sldMkLst>
          <pc:docMk/>
          <pc:sldMk cId="0" sldId="301"/>
        </pc:sldMkLst>
        <pc:spChg chg="mod">
          <ac:chgData name="Liu Changxi" userId="bf23ac5e-c2b4-476a-ac23-169a0c8c5211" providerId="ADAL" clId="{9FB6B766-444D-483B-B446-ACFACA4ACAF6}" dt="2024-10-10T04:55:23.020" v="110" actId="6549"/>
          <ac:spMkLst>
            <pc:docMk/>
            <pc:sldMk cId="0" sldId="301"/>
            <ac:spMk id="840" creationId="{00000000-0000-0000-0000-000000000000}"/>
          </ac:spMkLst>
        </pc:spChg>
      </pc:sldChg>
      <pc:sldChg chg="modSp">
        <pc:chgData name="Liu Changxi" userId="bf23ac5e-c2b4-476a-ac23-169a0c8c5211" providerId="ADAL" clId="{9FB6B766-444D-483B-B446-ACFACA4ACAF6}" dt="2024-10-10T04:55:31.859" v="111" actId="6549"/>
        <pc:sldMkLst>
          <pc:docMk/>
          <pc:sldMk cId="0" sldId="302"/>
        </pc:sldMkLst>
        <pc:spChg chg="mod">
          <ac:chgData name="Liu Changxi" userId="bf23ac5e-c2b4-476a-ac23-169a0c8c5211" providerId="ADAL" clId="{9FB6B766-444D-483B-B446-ACFACA4ACAF6}" dt="2024-10-10T04:55:31.859" v="111" actId="6549"/>
          <ac:spMkLst>
            <pc:docMk/>
            <pc:sldMk cId="0" sldId="302"/>
            <ac:spMk id="847" creationId="{00000000-0000-0000-0000-000000000000}"/>
          </ac:spMkLst>
        </pc:spChg>
      </pc:sldChg>
      <pc:sldChg chg="modSp">
        <pc:chgData name="Liu Changxi" userId="bf23ac5e-c2b4-476a-ac23-169a0c8c5211" providerId="ADAL" clId="{9FB6B766-444D-483B-B446-ACFACA4ACAF6}" dt="2024-10-10T04:57:44.716" v="114" actId="6549"/>
        <pc:sldMkLst>
          <pc:docMk/>
          <pc:sldMk cId="0" sldId="303"/>
        </pc:sldMkLst>
        <pc:spChg chg="mod">
          <ac:chgData name="Liu Changxi" userId="bf23ac5e-c2b4-476a-ac23-169a0c8c5211" providerId="ADAL" clId="{9FB6B766-444D-483B-B446-ACFACA4ACAF6}" dt="2024-10-10T04:57:44.716" v="114" actId="6549"/>
          <ac:spMkLst>
            <pc:docMk/>
            <pc:sldMk cId="0" sldId="303"/>
            <ac:spMk id="856" creationId="{00000000-0000-0000-0000-000000000000}"/>
          </ac:spMkLst>
        </pc:spChg>
      </pc:sldChg>
      <pc:sldChg chg="addSp delSp modSp">
        <pc:chgData name="Liu Changxi" userId="bf23ac5e-c2b4-476a-ac23-169a0c8c5211" providerId="ADAL" clId="{9FB6B766-444D-483B-B446-ACFACA4ACAF6}" dt="2024-10-10T05:16:21.198" v="548" actId="1076"/>
        <pc:sldMkLst>
          <pc:docMk/>
          <pc:sldMk cId="0" sldId="305"/>
        </pc:sldMkLst>
        <pc:spChg chg="mod">
          <ac:chgData name="Liu Changxi" userId="bf23ac5e-c2b4-476a-ac23-169a0c8c5211" providerId="ADAL" clId="{9FB6B766-444D-483B-B446-ACFACA4ACAF6}" dt="2024-10-10T05:16:21.198" v="548" actId="1076"/>
          <ac:spMkLst>
            <pc:docMk/>
            <pc:sldMk cId="0" sldId="305"/>
            <ac:spMk id="870" creationId="{00000000-0000-0000-0000-000000000000}"/>
          </ac:spMkLst>
        </pc:spChg>
        <pc:picChg chg="add">
          <ac:chgData name="Liu Changxi" userId="bf23ac5e-c2b4-476a-ac23-169a0c8c5211" providerId="ADAL" clId="{9FB6B766-444D-483B-B446-ACFACA4ACAF6}" dt="2024-10-10T05:16:11.824" v="541"/>
          <ac:picMkLst>
            <pc:docMk/>
            <pc:sldMk cId="0" sldId="305"/>
            <ac:picMk id="2" creationId="{ADB7C067-1F32-4A84-B71D-E55A39CE2E1E}"/>
          </ac:picMkLst>
        </pc:picChg>
        <pc:picChg chg="del">
          <ac:chgData name="Liu Changxi" userId="bf23ac5e-c2b4-476a-ac23-169a0c8c5211" providerId="ADAL" clId="{9FB6B766-444D-483B-B446-ACFACA4ACAF6}" dt="2024-10-10T05:13:39.291" v="540" actId="478"/>
          <ac:picMkLst>
            <pc:docMk/>
            <pc:sldMk cId="0" sldId="305"/>
            <ac:picMk id="872" creationId="{00000000-0000-0000-0000-000000000000}"/>
          </ac:picMkLst>
        </pc:picChg>
      </pc:sldChg>
      <pc:sldChg chg="add">
        <pc:chgData name="Liu Changxi" userId="bf23ac5e-c2b4-476a-ac23-169a0c8c5211" providerId="ADAL" clId="{9FB6B766-444D-483B-B446-ACFACA4ACAF6}" dt="2024-10-10T03:23:34.845" v="0"/>
        <pc:sldMkLst>
          <pc:docMk/>
          <pc:sldMk cId="0" sldId="306"/>
        </pc:sldMkLst>
      </pc:sldChg>
      <pc:sldChg chg="add">
        <pc:chgData name="Liu Changxi" userId="bf23ac5e-c2b4-476a-ac23-169a0c8c5211" providerId="ADAL" clId="{9FB6B766-444D-483B-B446-ACFACA4ACAF6}" dt="2024-10-10T03:24:35.631" v="1"/>
        <pc:sldMkLst>
          <pc:docMk/>
          <pc:sldMk cId="0" sldId="307"/>
        </pc:sldMkLst>
      </pc:sldChg>
      <pc:sldChg chg="modSp add del">
        <pc:chgData name="Liu Changxi" userId="bf23ac5e-c2b4-476a-ac23-169a0c8c5211" providerId="ADAL" clId="{9FB6B766-444D-483B-B446-ACFACA4ACAF6}" dt="2024-10-10T04:42:12.248" v="59" actId="27636"/>
        <pc:sldMkLst>
          <pc:docMk/>
          <pc:sldMk cId="0" sldId="308"/>
        </pc:sldMkLst>
        <pc:spChg chg="mod">
          <ac:chgData name="Liu Changxi" userId="bf23ac5e-c2b4-476a-ac23-169a0c8c5211" providerId="ADAL" clId="{9FB6B766-444D-483B-B446-ACFACA4ACAF6}" dt="2024-10-10T03:59:06.026" v="6" actId="27636"/>
          <ac:spMkLst>
            <pc:docMk/>
            <pc:sldMk cId="0" sldId="308"/>
            <ac:spMk id="260" creationId="{00000000-0000-0000-0000-000000000000}"/>
          </ac:spMkLst>
        </pc:spChg>
        <pc:spChg chg="mod">
          <ac:chgData name="Liu Changxi" userId="bf23ac5e-c2b4-476a-ac23-169a0c8c5211" providerId="ADAL" clId="{9FB6B766-444D-483B-B446-ACFACA4ACAF6}" dt="2024-10-10T03:59:29.109" v="8" actId="1076"/>
          <ac:spMkLst>
            <pc:docMk/>
            <pc:sldMk cId="0" sldId="308"/>
            <ac:spMk id="261" creationId="{00000000-0000-0000-0000-000000000000}"/>
          </ac:spMkLst>
        </pc:spChg>
        <pc:spChg chg="mod">
          <ac:chgData name="Liu Changxi" userId="bf23ac5e-c2b4-476a-ac23-169a0c8c5211" providerId="ADAL" clId="{9FB6B766-444D-483B-B446-ACFACA4ACAF6}" dt="2024-10-10T04:42:12.248" v="59" actId="27636"/>
          <ac:spMkLst>
            <pc:docMk/>
            <pc:sldMk cId="0" sldId="308"/>
            <ac:spMk id="839" creationId="{00000000-0000-0000-0000-000000000000}"/>
          </ac:spMkLst>
        </pc:spChg>
      </pc:sldChg>
      <pc:sldChg chg="modSp add del">
        <pc:chgData name="Liu Changxi" userId="bf23ac5e-c2b4-476a-ac23-169a0c8c5211" providerId="ADAL" clId="{9FB6B766-444D-483B-B446-ACFACA4ACAF6}" dt="2024-10-10T04:52:06.038" v="107" actId="20577"/>
        <pc:sldMkLst>
          <pc:docMk/>
          <pc:sldMk cId="0" sldId="309"/>
        </pc:sldMkLst>
        <pc:spChg chg="mod">
          <ac:chgData name="Liu Changxi" userId="bf23ac5e-c2b4-476a-ac23-169a0c8c5211" providerId="ADAL" clId="{9FB6B766-444D-483B-B446-ACFACA4ACAF6}" dt="2024-10-10T03:59:06.056" v="7" actId="27636"/>
          <ac:spMkLst>
            <pc:docMk/>
            <pc:sldMk cId="0" sldId="309"/>
            <ac:spMk id="285" creationId="{00000000-0000-0000-0000-000000000000}"/>
          </ac:spMkLst>
        </pc:spChg>
        <pc:spChg chg="mod">
          <ac:chgData name="Liu Changxi" userId="bf23ac5e-c2b4-476a-ac23-169a0c8c5211" providerId="ADAL" clId="{9FB6B766-444D-483B-B446-ACFACA4ACAF6}" dt="2024-10-10T04:01:52.781" v="10" actId="1076"/>
          <ac:spMkLst>
            <pc:docMk/>
            <pc:sldMk cId="0" sldId="309"/>
            <ac:spMk id="286" creationId="{00000000-0000-0000-0000-000000000000}"/>
          </ac:spMkLst>
        </pc:spChg>
        <pc:spChg chg="mod">
          <ac:chgData name="Liu Changxi" userId="bf23ac5e-c2b4-476a-ac23-169a0c8c5211" providerId="ADAL" clId="{9FB6B766-444D-483B-B446-ACFACA4ACAF6}" dt="2024-10-10T04:01:41.346" v="9" actId="1076"/>
          <ac:spMkLst>
            <pc:docMk/>
            <pc:sldMk cId="0" sldId="309"/>
            <ac:spMk id="306" creationId="{00000000-0000-0000-0000-000000000000}"/>
          </ac:spMkLst>
        </pc:spChg>
        <pc:spChg chg="mod">
          <ac:chgData name="Liu Changxi" userId="bf23ac5e-c2b4-476a-ac23-169a0c8c5211" providerId="ADAL" clId="{9FB6B766-444D-483B-B446-ACFACA4ACAF6}" dt="2024-10-10T04:52:06.038" v="107" actId="20577"/>
          <ac:spMkLst>
            <pc:docMk/>
            <pc:sldMk cId="0" sldId="309"/>
            <ac:spMk id="895" creationId="{00000000-0000-0000-0000-000000000000}"/>
          </ac:spMkLst>
        </pc:spChg>
        <pc:picChg chg="mod">
          <ac:chgData name="Liu Changxi" userId="bf23ac5e-c2b4-476a-ac23-169a0c8c5211" providerId="ADAL" clId="{9FB6B766-444D-483B-B446-ACFACA4ACAF6}" dt="2024-10-10T04:47:56.942" v="77" actId="1036"/>
          <ac:picMkLst>
            <pc:docMk/>
            <pc:sldMk cId="0" sldId="309"/>
            <ac:picMk id="896" creationId="{00000000-0000-0000-0000-000000000000}"/>
          </ac:picMkLst>
        </pc:picChg>
      </pc:sldChg>
      <pc:sldChg chg="addSp delSp modSp add">
        <pc:chgData name="Liu Changxi" userId="bf23ac5e-c2b4-476a-ac23-169a0c8c5211" providerId="ADAL" clId="{9FB6B766-444D-483B-B446-ACFACA4ACAF6}" dt="2024-10-10T05:11:19.482" v="370" actId="14"/>
        <pc:sldMkLst>
          <pc:docMk/>
          <pc:sldMk cId="2307977593" sldId="310"/>
        </pc:sldMkLst>
        <pc:spChg chg="mod">
          <ac:chgData name="Liu Changxi" userId="bf23ac5e-c2b4-476a-ac23-169a0c8c5211" providerId="ADAL" clId="{9FB6B766-444D-483B-B446-ACFACA4ACAF6}" dt="2024-10-10T05:11:07.951" v="368" actId="20577"/>
          <ac:spMkLst>
            <pc:docMk/>
            <pc:sldMk cId="2307977593" sldId="310"/>
            <ac:spMk id="2" creationId="{2391A897-AE0A-48E1-BCB4-70B35B294F7E}"/>
          </ac:spMkLst>
        </pc:spChg>
        <pc:spChg chg="mod">
          <ac:chgData name="Liu Changxi" userId="bf23ac5e-c2b4-476a-ac23-169a0c8c5211" providerId="ADAL" clId="{9FB6B766-444D-483B-B446-ACFACA4ACAF6}" dt="2024-10-10T05:11:19.482" v="370" actId="14"/>
          <ac:spMkLst>
            <pc:docMk/>
            <pc:sldMk cId="2307977593" sldId="310"/>
            <ac:spMk id="3" creationId="{65EBFCFE-95FD-4F14-99F2-1895BDC8D087}"/>
          </ac:spMkLst>
        </pc:spChg>
        <pc:spChg chg="add del mod">
          <ac:chgData name="Liu Changxi" userId="bf23ac5e-c2b4-476a-ac23-169a0c8c5211" providerId="ADAL" clId="{9FB6B766-444D-483B-B446-ACFACA4ACAF6}" dt="2024-10-10T05:09:52.217" v="329" actId="478"/>
          <ac:spMkLst>
            <pc:docMk/>
            <pc:sldMk cId="2307977593" sldId="310"/>
            <ac:spMk id="5" creationId="{6A3B200E-F8A4-4090-B449-3898FE51F0CF}"/>
          </ac:spMkLst>
        </pc:spChg>
        <pc:spChg chg="add mod">
          <ac:chgData name="Liu Changxi" userId="bf23ac5e-c2b4-476a-ac23-169a0c8c5211" providerId="ADAL" clId="{9FB6B766-444D-483B-B446-ACFACA4ACAF6}" dt="2024-10-10T05:10:49.728" v="344" actId="1076"/>
          <ac:spMkLst>
            <pc:docMk/>
            <pc:sldMk cId="2307977593" sldId="310"/>
            <ac:spMk id="6" creationId="{52BC38EC-F14C-4E5D-BE13-EC682A6C2895}"/>
          </ac:spMkLst>
        </pc:spChg>
        <pc:spChg chg="add mod">
          <ac:chgData name="Liu Changxi" userId="bf23ac5e-c2b4-476a-ac23-169a0c8c5211" providerId="ADAL" clId="{9FB6B766-444D-483B-B446-ACFACA4ACAF6}" dt="2024-10-10T05:11:00.709" v="358" actId="20577"/>
          <ac:spMkLst>
            <pc:docMk/>
            <pc:sldMk cId="2307977593" sldId="310"/>
            <ac:spMk id="8" creationId="{86F53168-DF1A-468B-B3B5-9D5FF4A919B6}"/>
          </ac:spMkLst>
        </pc:spChg>
        <pc:picChg chg="add mod">
          <ac:chgData name="Liu Changxi" userId="bf23ac5e-c2b4-476a-ac23-169a0c8c5211" providerId="ADAL" clId="{9FB6B766-444D-483B-B446-ACFACA4ACAF6}" dt="2024-10-10T05:10:23.445" v="333" actId="14100"/>
          <ac:picMkLst>
            <pc:docMk/>
            <pc:sldMk cId="2307977593" sldId="310"/>
            <ac:picMk id="1026" creationId="{957988E8-3F27-4E90-AA34-EC364657995F}"/>
          </ac:picMkLst>
        </pc:picChg>
      </pc:sldChg>
      <pc:sldChg chg="addSp delSp modSp add">
        <pc:chgData name="Liu Changxi" userId="bf23ac5e-c2b4-476a-ac23-169a0c8c5211" providerId="ADAL" clId="{9FB6B766-444D-483B-B446-ACFACA4ACAF6}" dt="2024-10-10T05:13:09.081" v="539" actId="1076"/>
        <pc:sldMkLst>
          <pc:docMk/>
          <pc:sldMk cId="255030729" sldId="311"/>
        </pc:sldMkLst>
        <pc:spChg chg="mod">
          <ac:chgData name="Liu Changxi" userId="bf23ac5e-c2b4-476a-ac23-169a0c8c5211" providerId="ADAL" clId="{9FB6B766-444D-483B-B446-ACFACA4ACAF6}" dt="2024-10-10T05:11:45.294" v="464" actId="20577"/>
          <ac:spMkLst>
            <pc:docMk/>
            <pc:sldMk cId="255030729" sldId="311"/>
            <ac:spMk id="2" creationId="{2391A897-AE0A-48E1-BCB4-70B35B294F7E}"/>
          </ac:spMkLst>
        </pc:spChg>
        <pc:spChg chg="mod">
          <ac:chgData name="Liu Changxi" userId="bf23ac5e-c2b4-476a-ac23-169a0c8c5211" providerId="ADAL" clId="{9FB6B766-444D-483B-B446-ACFACA4ACAF6}" dt="2024-10-10T05:11:54.442" v="470" actId="20577"/>
          <ac:spMkLst>
            <pc:docMk/>
            <pc:sldMk cId="255030729" sldId="311"/>
            <ac:spMk id="3" creationId="{65EBFCFE-95FD-4F14-99F2-1895BDC8D087}"/>
          </ac:spMkLst>
        </pc:spChg>
        <pc:spChg chg="mod">
          <ac:chgData name="Liu Changxi" userId="bf23ac5e-c2b4-476a-ac23-169a0c8c5211" providerId="ADAL" clId="{9FB6B766-444D-483B-B446-ACFACA4ACAF6}" dt="2024-10-10T05:12:19.516" v="535" actId="6549"/>
          <ac:spMkLst>
            <pc:docMk/>
            <pc:sldMk cId="255030729" sldId="311"/>
            <ac:spMk id="5" creationId="{6A3B200E-F8A4-4090-B449-3898FE51F0CF}"/>
          </ac:spMkLst>
        </pc:spChg>
        <pc:spChg chg="add del mod">
          <ac:chgData name="Liu Changxi" userId="bf23ac5e-c2b4-476a-ac23-169a0c8c5211" providerId="ADAL" clId="{9FB6B766-444D-483B-B446-ACFACA4ACAF6}" dt="2024-10-10T05:12:03.071" v="473" actId="478"/>
          <ac:spMkLst>
            <pc:docMk/>
            <pc:sldMk cId="255030729" sldId="311"/>
            <ac:spMk id="6" creationId="{17084A74-4287-4FE1-99A4-10F96FAFF209}"/>
          </ac:spMkLst>
        </pc:spChg>
        <pc:spChg chg="add mod">
          <ac:chgData name="Liu Changxi" userId="bf23ac5e-c2b4-476a-ac23-169a0c8c5211" providerId="ADAL" clId="{9FB6B766-444D-483B-B446-ACFACA4ACAF6}" dt="2024-10-10T05:13:00.271" v="537"/>
          <ac:spMkLst>
            <pc:docMk/>
            <pc:sldMk cId="255030729" sldId="311"/>
            <ac:spMk id="7" creationId="{673F4FE7-685F-4AA4-BAF1-CC5CE093ACDA}"/>
          </ac:spMkLst>
        </pc:spChg>
        <pc:spChg chg="add mod">
          <ac:chgData name="Liu Changxi" userId="bf23ac5e-c2b4-476a-ac23-169a0c8c5211" providerId="ADAL" clId="{9FB6B766-444D-483B-B446-ACFACA4ACAF6}" dt="2024-10-10T05:13:09.081" v="539" actId="1076"/>
          <ac:spMkLst>
            <pc:docMk/>
            <pc:sldMk cId="255030729" sldId="311"/>
            <ac:spMk id="8" creationId="{888078C7-CEEB-4F08-85C4-E6CFE7E8C8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xmartlabs.github.io/cuda-calculator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618087ac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618087ac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Connect to xlog, cd lab3/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Connect to xlog, cd tut3/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CUDA occupancy calculator website</a:t>
            </a:r>
            <a:endParaRPr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fc7eeaa4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fc7eeaa4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d653fe1a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d653fe1a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d653fe1a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d653fe1a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d653fe1a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d653fe1a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d653fe1a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d653fe1a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d653fe1a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d653fe1a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9b370f4a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9b370f4a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9b370f4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9b370f4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fc7eeaa4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fc7eeaa4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fc7eeaa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fc7eeaa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f061878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f061878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fc7eeaa43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fc7eeaa43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9e382b96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9e382b96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9b370f4a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9b370f4a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5fc7eeaa43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5fc7eeaa43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fc7eeaa43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fc7eeaa43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5fc7eeaa43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5fc7eeaa43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fc7eeaa43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5fc7eeaa43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5fc7eeaa43_1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5fc7eeaa43_1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5fc7eeaa43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5fc7eeaa43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5fc7eeaa43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5fc7eeaa43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55b63af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55b63af9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5fc7eeaa43_1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5fc7eeaa43_1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fc7eeaa43_1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fc7eeaa43_1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5fc7eeaa43_1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5fc7eeaa43_1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5fc7eeaa43_1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5fc7eeaa43_1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5fc7eeaa43_1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5fc7eeaa43_1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5fc7eeaa43_1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5fc7eeaa43_1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fc7eeaa43_1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fc7eeaa43_1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5fc7eeaa43_1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5fc7eeaa43_1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8a46962da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8a46962da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5fc7eeaa43_1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5fc7eeaa43_1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9b370f4a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9b370f4a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5fc7eeaa43_1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5fc7eeaa43_1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5fc7eeaa43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5fc7eeaa43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5fc7eeaa43_1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5fc7eeaa43_1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5fc7eeaa43_1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5fc7eeaa43_1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5d653fe1a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5d653fe1a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https://xmartlabs.github.io/cuda-calculator/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8a46962da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8a46962da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fc7eeaa43_1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fc7eeaa43_1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5d653fe1a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5d653fe1a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srun -G titanrtx /usr/local/cuda/bin/nvcc -o matrix-vector-mul-simple --std=c++17 -arch sm_70 ./matrix-vector-mul.cu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5d653fe1a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5d653fe1a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5d653fe1a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5d653fe1a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srun -G titanrtx /usr/local/cuda/bin/nvcc -o matrix-vector-mul-managed --std=c++17 -arch sm_70 ./matrix-vector-mul-managed.cu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9b370f4a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9b370f4a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5d653fe1a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5d653fe1a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srun -G titanrtx /usr/local/cuda/bin/nvcc -o matrix-vector-mul-multirow --std=c++17 -arch sm_70 ./matrix-vector-mul-multirow.cu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5d653fe1a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5d653fe1a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8b3a430d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28b3a430d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b370f4a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9b370f4a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9e382b9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9e382b96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https://www.cs.cmu.edu/~410-f10/doc/Intel_Reordering_318147.pdf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fa999589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fa9995895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fc7eeaa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fc7eeaa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" type="blank">
  <p:cSld name="BLANK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0" y="4823775"/>
            <a:ext cx="16791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6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5">
  <p:cSld name="BLANK_7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9966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67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 Without Name">
  <p:cSld name="BLANK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USTOM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Slides">
  <p:cSld name="CUSTOM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ubheader">
  <p:cSld name="CUSTOM_1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98550" y="1330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98550" y="763773"/>
            <a:ext cx="6014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■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■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Font typeface="Quattrocento Sans"/>
              <a:buNone/>
              <a:defRPr sz="3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utexas.edu/~bornholt/post/memory-model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utexas.edu/~bornholt/post/memory-model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utexas.edu/~bornholt/post/memory-model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lchangxii/cs3210" TargetMode="External"/><Relationship Id="rId5" Type="http://schemas.openxmlformats.org/officeDocument/2006/relationships/hyperlink" Target="https://drive.google.com/drive/folders/1ReR6WXbN8s561FRvoBIbp7EOScimIGcs?usp=sharing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xmartlabs.github.io/cuda-calculator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oaEUCsPkSG93KUrJ1vIPhSawoLS2igYMXeynJ_tfxWnRPRA/viewform?usp=sf_link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24050" y="1717799"/>
            <a:ext cx="82959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Tutorial 3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4175" y="2794501"/>
            <a:ext cx="85155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Memory Consistency and CUDA Programming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43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Relax our Memory Consistency?</a:t>
            </a:r>
            <a:endParaRPr dirty="0"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5671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 b="1" dirty="0">
                <a:solidFill>
                  <a:srgbClr val="FF0000"/>
                </a:solidFill>
              </a:rPr>
              <a:t>Motivation: </a:t>
            </a:r>
            <a:r>
              <a:rPr lang="en" sz="2000" dirty="0">
                <a:solidFill>
                  <a:srgbClr val="FF0000"/>
                </a:solidFill>
              </a:rPr>
              <a:t>is sequential consistency the most sensible memory model? </a:t>
            </a: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050" y="1557550"/>
            <a:ext cx="5011525" cy="1775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1"/>
          <p:cNvGrpSpPr/>
          <p:nvPr/>
        </p:nvGrpSpPr>
        <p:grpSpPr>
          <a:xfrm>
            <a:off x="41025" y="2550575"/>
            <a:ext cx="9160325" cy="782625"/>
            <a:chOff x="41025" y="3160175"/>
            <a:chExt cx="9160325" cy="782625"/>
          </a:xfrm>
        </p:grpSpPr>
        <p:sp>
          <p:nvSpPr>
            <p:cNvPr id="151" name="Google Shape;151;p21"/>
            <p:cNvSpPr txBox="1"/>
            <p:nvPr/>
          </p:nvSpPr>
          <p:spPr>
            <a:xfrm>
              <a:off x="41025" y="3294800"/>
              <a:ext cx="2280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Write: </a:t>
              </a:r>
              <a:b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2x slower than read</a:t>
              </a:r>
              <a:endParaRPr sz="600" b="1">
                <a:solidFill>
                  <a:srgbClr val="FF0000"/>
                </a:solidFill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6921050" y="3294800"/>
              <a:ext cx="2280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Write: </a:t>
              </a:r>
              <a:endParaRPr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2x slower than read</a:t>
              </a:r>
              <a:endParaRPr sz="600" b="1">
                <a:solidFill>
                  <a:srgbClr val="FF0000"/>
                </a:solidFill>
              </a:endParaRPr>
            </a:p>
          </p:txBody>
        </p:sp>
        <p:cxnSp>
          <p:nvCxnSpPr>
            <p:cNvPr id="153" name="Google Shape;153;p21"/>
            <p:cNvCxnSpPr/>
            <p:nvPr/>
          </p:nvCxnSpPr>
          <p:spPr>
            <a:xfrm rot="10800000" flipH="1">
              <a:off x="1798850" y="3228525"/>
              <a:ext cx="567600" cy="369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" name="Google Shape;154;p21"/>
            <p:cNvCxnSpPr/>
            <p:nvPr/>
          </p:nvCxnSpPr>
          <p:spPr>
            <a:xfrm rot="10800000">
              <a:off x="6702875" y="3160175"/>
              <a:ext cx="622500" cy="430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5" name="Google Shape;155;p21"/>
          <p:cNvSpPr txBox="1"/>
          <p:nvPr/>
        </p:nvSpPr>
        <p:spPr>
          <a:xfrm>
            <a:off x="118350" y="3336825"/>
            <a:ext cx="89073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Single Core’s view: </a:t>
            </a:r>
            <a:br>
              <a:rPr lang="en" sz="3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3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should “unrelated” writes prevent reads?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0" y="4795875"/>
            <a:ext cx="40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https://www.cs.utexas.edu/~bornholt/post/memory-models.html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398550" y="906478"/>
            <a:ext cx="51006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Relaxing W → R order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Put writes into a </a:t>
            </a:r>
            <a:r>
              <a:rPr lang="en" b="1"/>
              <a:t>store buffer </a:t>
            </a:r>
            <a:r>
              <a:rPr lang="en"/>
              <a:t>and let them execute </a:t>
            </a:r>
            <a:r>
              <a:rPr lang="en" b="1"/>
              <a:t>later</a:t>
            </a:r>
            <a:r>
              <a:rPr lang="en"/>
              <a:t> (when necessary)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Unrelated reads (no data dependencies) </a:t>
            </a:r>
            <a:r>
              <a:rPr lang="en" b="1"/>
              <a:t>from the same processor</a:t>
            </a:r>
            <a:r>
              <a:rPr lang="en"/>
              <a:t> can continue!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965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Hardware store buffers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426" y="674850"/>
            <a:ext cx="3458275" cy="37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0" y="4795875"/>
            <a:ext cx="40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https://www.cs.utexas.edu/~bornholt/post/memory-models.html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Considerations with W → R relaxation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398550" y="906480"/>
            <a:ext cx="4731300" cy="3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Now print(A) and print(B) </a:t>
            </a:r>
            <a:r>
              <a:rPr lang="en" b="1"/>
              <a:t>may</a:t>
            </a:r>
            <a:r>
              <a:rPr lang="en"/>
              <a:t> </a:t>
            </a:r>
            <a:r>
              <a:rPr lang="en" b="1"/>
              <a:t>print 0</a:t>
            </a:r>
            <a:r>
              <a:rPr lang="en"/>
              <a:t> even though they are “</a:t>
            </a:r>
            <a:r>
              <a:rPr lang="en" i="1"/>
              <a:t>after</a:t>
            </a:r>
            <a:r>
              <a:rPr lang="en"/>
              <a:t>” the write instructions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However, this might make your program </a:t>
            </a:r>
            <a:r>
              <a:rPr lang="en" i="1"/>
              <a:t>much faster</a:t>
            </a:r>
            <a:r>
              <a:rPr lang="en"/>
              <a:t>! 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924" y="940175"/>
            <a:ext cx="3921425" cy="416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0" y="4795875"/>
            <a:ext cx="40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https://www.cs.utexas.edu/~bornholt/post/memory-models.html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Relaxation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398550" y="906479"/>
            <a:ext cx="5463000" cy="3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if W(rite) → R(ead) relaxation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Find W before </a:t>
            </a:r>
            <a:r>
              <a:rPr lang="en" b="1"/>
              <a:t>Rs (can be multiple Rs)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Must be </a:t>
            </a:r>
            <a:r>
              <a:rPr lang="en" b="1"/>
              <a:t>simple W/R</a:t>
            </a:r>
            <a:r>
              <a:rPr lang="en"/>
              <a:t>, not control instructions like while(...) etc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Check if there are </a:t>
            </a:r>
            <a:r>
              <a:rPr lang="en" b="1"/>
              <a:t>data dependencies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b="1"/>
              <a:t>R → W || W → W || W → R 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If no dependencies, the W can go after </a:t>
            </a:r>
            <a:r>
              <a:rPr lang="en" i="1"/>
              <a:t>any</a:t>
            </a:r>
            <a:r>
              <a:rPr lang="en"/>
              <a:t> of the 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6779050" y="830981"/>
            <a:ext cx="1594200" cy="293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6779050" y="11918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6779050" y="15527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5" name="Google Shape;185;p24"/>
          <p:cNvGrpSpPr/>
          <p:nvPr/>
        </p:nvGrpSpPr>
        <p:grpSpPr>
          <a:xfrm>
            <a:off x="5761850" y="1846484"/>
            <a:ext cx="3287050" cy="2121775"/>
            <a:chOff x="5761850" y="1846484"/>
            <a:chExt cx="3287050" cy="2121775"/>
          </a:xfrm>
        </p:grpSpPr>
        <p:sp>
          <p:nvSpPr>
            <p:cNvPr id="186" name="Google Shape;186;p24"/>
            <p:cNvSpPr/>
            <p:nvPr/>
          </p:nvSpPr>
          <p:spPr>
            <a:xfrm>
              <a:off x="5761850" y="3674556"/>
              <a:ext cx="1594200" cy="29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n" sz="1500" b="1">
                  <a:latin typeface="Courier New"/>
                  <a:ea typeface="Courier New"/>
                  <a:cs typeface="Courier New"/>
                  <a:sym typeface="Courier New"/>
                </a:rPr>
                <a:t> = 5</a:t>
              </a:r>
              <a:endParaRPr sz="15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761850" y="29527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Y</a:t>
              </a:r>
              <a:endParaRPr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761850" y="33136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Z</a:t>
              </a:r>
              <a:endParaRPr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7454700" y="3313644"/>
              <a:ext cx="1594200" cy="29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n" sz="1500" b="1">
                  <a:latin typeface="Courier New"/>
                  <a:ea typeface="Courier New"/>
                  <a:cs typeface="Courier New"/>
                  <a:sym typeface="Courier New"/>
                </a:rPr>
                <a:t> = 5</a:t>
              </a:r>
              <a:endParaRPr sz="15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7454700" y="29527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Y</a:t>
              </a:r>
              <a:endParaRPr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7454700" y="36745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Z</a:t>
              </a:r>
              <a:endParaRPr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92" name="Google Shape;192;p24"/>
            <p:cNvCxnSpPr>
              <a:stCxn id="184" idx="2"/>
              <a:endCxn id="187" idx="0"/>
            </p:cNvCxnSpPr>
            <p:nvPr/>
          </p:nvCxnSpPr>
          <p:spPr>
            <a:xfrm flipH="1">
              <a:off x="6558850" y="1846484"/>
              <a:ext cx="1017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Google Shape;193;p24"/>
            <p:cNvCxnSpPr>
              <a:stCxn id="184" idx="2"/>
              <a:endCxn id="190" idx="0"/>
            </p:cNvCxnSpPr>
            <p:nvPr/>
          </p:nvCxnSpPr>
          <p:spPr>
            <a:xfrm>
              <a:off x="7576150" y="1846484"/>
              <a:ext cx="6756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4" name="Google Shape;194;p24"/>
            <p:cNvSpPr txBox="1"/>
            <p:nvPr/>
          </p:nvSpPr>
          <p:spPr>
            <a:xfrm>
              <a:off x="6950725" y="2213025"/>
              <a:ext cx="1017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Can</a:t>
              </a:r>
              <a:endPara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become</a:t>
              </a:r>
              <a:endParaRPr sz="5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517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Relaxation: </a:t>
            </a:r>
            <a:r>
              <a:rPr lang="en">
                <a:solidFill>
                  <a:srgbClr val="FF0000"/>
                </a:solidFill>
              </a:rPr>
              <a:t>Not-Possible Case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398550" y="906479"/>
            <a:ext cx="5463000" cy="3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E.g., if W → R relaxation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dirty="0"/>
              <a:t>Find W before </a:t>
            </a:r>
            <a:r>
              <a:rPr lang="en" b="1" dirty="0"/>
              <a:t>Rs (can be multiple Rs)</a:t>
            </a:r>
            <a:endParaRPr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 dirty="0">
                <a:solidFill>
                  <a:schemeClr val="dk1"/>
                </a:solidFill>
              </a:rPr>
              <a:t>Must be </a:t>
            </a:r>
            <a:r>
              <a:rPr lang="en" sz="1600" b="1" dirty="0">
                <a:solidFill>
                  <a:schemeClr val="dk1"/>
                </a:solidFill>
              </a:rPr>
              <a:t>simple W/R</a:t>
            </a:r>
            <a:r>
              <a:rPr lang="en" sz="1600" dirty="0">
                <a:solidFill>
                  <a:schemeClr val="dk1"/>
                </a:solidFill>
              </a:rPr>
              <a:t>, not control instructions like while(...) etc</a:t>
            </a:r>
            <a:endParaRPr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AutoNum type="arabicPeriod"/>
            </a:pPr>
            <a:r>
              <a:rPr lang="en" dirty="0">
                <a:solidFill>
                  <a:srgbClr val="FF0000"/>
                </a:solidFill>
              </a:rPr>
              <a:t>Check if there are </a:t>
            </a:r>
            <a:r>
              <a:rPr lang="en" b="1" dirty="0">
                <a:solidFill>
                  <a:srgbClr val="FF0000"/>
                </a:solidFill>
              </a:rPr>
              <a:t>data dependencies</a:t>
            </a:r>
            <a:endParaRPr b="1" dirty="0">
              <a:solidFill>
                <a:srgbClr val="FF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b="1" dirty="0"/>
              <a:t>R → W || W → W || </a:t>
            </a:r>
            <a:r>
              <a:rPr lang="en" b="1" dirty="0">
                <a:solidFill>
                  <a:srgbClr val="FF0000"/>
                </a:solidFill>
              </a:rPr>
              <a:t>W → R 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dirty="0"/>
              <a:t>If no dependencies, the W can go after </a:t>
            </a:r>
            <a:r>
              <a:rPr lang="en" i="1" dirty="0"/>
              <a:t>any</a:t>
            </a:r>
            <a:r>
              <a:rPr lang="en" dirty="0"/>
              <a:t> of the 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6779050" y="830981"/>
            <a:ext cx="1594200" cy="293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050" y="11918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050" y="15527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135275" y="937050"/>
            <a:ext cx="492600" cy="492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811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Understanding Relaxation: </a:t>
            </a:r>
            <a:r>
              <a:rPr lang="en">
                <a:solidFill>
                  <a:srgbClr val="FF0000"/>
                </a:solidFill>
              </a:rPr>
              <a:t>Not-Possible Case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398550" y="906479"/>
            <a:ext cx="5463000" cy="3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E.g., if W → R relaxation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dirty="0"/>
              <a:t>Find W before </a:t>
            </a:r>
            <a:r>
              <a:rPr lang="en" b="1" dirty="0"/>
              <a:t>Rs (can be multiple Rs)</a:t>
            </a:r>
            <a:endParaRPr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lphaLcPeriod"/>
            </a:pPr>
            <a:r>
              <a:rPr lang="en" dirty="0">
                <a:solidFill>
                  <a:srgbClr val="FF0000"/>
                </a:solidFill>
              </a:rPr>
              <a:t>Must be </a:t>
            </a:r>
            <a:r>
              <a:rPr lang="en" b="1" dirty="0">
                <a:solidFill>
                  <a:srgbClr val="FF0000"/>
                </a:solidFill>
              </a:rPr>
              <a:t>simple W/R</a:t>
            </a:r>
            <a:r>
              <a:rPr lang="en" dirty="0">
                <a:solidFill>
                  <a:srgbClr val="FF0000"/>
                </a:solidFill>
              </a:rPr>
              <a:t>, not control instructions like while(...) etc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Check if there are </a:t>
            </a:r>
            <a:r>
              <a:rPr lang="en" b="1" dirty="0">
                <a:solidFill>
                  <a:schemeClr val="dk1"/>
                </a:solidFill>
              </a:rPr>
              <a:t>data dependencies</a:t>
            </a:r>
            <a:endParaRPr b="1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b="1" dirty="0">
                <a:solidFill>
                  <a:schemeClr val="dk1"/>
                </a:solidFill>
              </a:rPr>
              <a:t>R → W || W → W || W → R </a:t>
            </a:r>
            <a:endParaRPr b="1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dirty="0"/>
              <a:t>If no dependencies, the W can go after </a:t>
            </a:r>
            <a:r>
              <a:rPr lang="en" i="1" dirty="0"/>
              <a:t>any</a:t>
            </a:r>
            <a:r>
              <a:rPr lang="en" dirty="0"/>
              <a:t> of the 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6779050" y="830981"/>
            <a:ext cx="1594200" cy="293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6779050" y="11918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 == 0);</a:t>
            </a:r>
            <a:endParaRPr sz="13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6779050" y="15527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6135275" y="937050"/>
            <a:ext cx="492600" cy="492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Models in CS3210</a:t>
            </a:r>
            <a:endParaRPr/>
          </a:p>
        </p:txBody>
      </p:sp>
      <p:graphicFrame>
        <p:nvGraphicFramePr>
          <p:cNvPr id="222" name="Google Shape;222;p27"/>
          <p:cNvGraphicFramePr/>
          <p:nvPr/>
        </p:nvGraphicFramePr>
        <p:xfrm>
          <a:off x="176188" y="795725"/>
          <a:ext cx="8791625" cy="4206060"/>
        </p:xfrm>
        <a:graphic>
          <a:graphicData uri="http://schemas.openxmlformats.org/drawingml/2006/table">
            <a:tbl>
              <a:tblPr>
                <a:noFill/>
                <a:tableStyleId>{EBA40D7F-3605-4062-B571-5E9AA1A0DF33}</a:tableStyleId>
              </a:tblPr>
              <a:tblGrid>
                <a:gridCol w="22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Property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Sequential Consistency (SC)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Relaxed Consistency: 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Total Store </a:t>
                      </a:r>
                      <a:b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</a:b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Ordering (TSO)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Relaxed Consistency: 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Processor Consistency (PC)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Relaxed Consistency: 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Partial Store Ordering (PSO)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Respects data dependencies within the same core </a:t>
                      </a: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(e.g., don’t touch: x = 5, read x)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Preserves R → R and </a:t>
                      </a:r>
                      <a:b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</a:b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 → W order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Preserves W → R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Preserves W → W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All processors must be able to see same value before a read completes? (Write Atomicity)</a:t>
                      </a:r>
                      <a:endParaRPr sz="1200"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398550" y="906481"/>
            <a:ext cx="7737300" cy="4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Tutorial: Memory Consistency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Tutorial: CUDA thought 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1: Sequential Consistency</a:t>
            </a:r>
            <a:endParaRPr sz="3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256" name="Google Shape;256;p30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257" name="Google Shape;257;p30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258" name="Google Shape;258;p30"/>
          <p:cNvSpPr txBox="1"/>
          <p:nvPr/>
        </p:nvSpPr>
        <p:spPr>
          <a:xfrm>
            <a:off x="447075" y="29397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Initial question: given </a:t>
            </a:r>
            <a:r>
              <a:rPr lang="en" sz="2200" b="1" u="sng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sequential consistency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what values are </a:t>
            </a:r>
            <a:r>
              <a:rPr lang="en" sz="2200" b="1" i="1" u="sng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guaranteed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be the same at the end of all instructions? [p]</a:t>
            </a:r>
            <a:endParaRPr sz="22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Slides Sharing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9CF52-2B7D-4201-A21E-2FAA07EBE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42"/>
          <a:stretch/>
        </p:blipFill>
        <p:spPr>
          <a:xfrm>
            <a:off x="5314115" y="1152425"/>
            <a:ext cx="3518185" cy="1521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90B502-6D52-452C-9E99-B60A4D56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115" y="2981400"/>
            <a:ext cx="3708592" cy="2061036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E0948E-E664-4825-8E51-3D6A9882C6FD}"/>
              </a:ext>
            </a:extLst>
          </p:cNvPr>
          <p:cNvSpPr/>
          <p:nvPr/>
        </p:nvSpPr>
        <p:spPr>
          <a:xfrm>
            <a:off x="7043093" y="2748746"/>
            <a:ext cx="200233" cy="158107"/>
          </a:xfrm>
          <a:prstGeom prst="downArrow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73;p14">
            <a:extLst>
              <a:ext uri="{FF2B5EF4-FFF2-40B4-BE49-F238E27FC236}">
                <a16:creationId xmlns:a16="http://schemas.microsoft.com/office/drawing/2014/main" id="{0822F86B-B1EB-430E-B136-8D9934712DC5}"/>
              </a:ext>
            </a:extLst>
          </p:cNvPr>
          <p:cNvSpPr txBox="1">
            <a:spLocks/>
          </p:cNvSpPr>
          <p:nvPr/>
        </p:nvSpPr>
        <p:spPr>
          <a:xfrm>
            <a:off x="311700" y="1266325"/>
            <a:ext cx="4614046" cy="3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●"/>
              <a:defRPr sz="2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</a:t>
            </a:r>
          </a:p>
          <a:p>
            <a:pPr lvl="0" indent="-327025">
              <a:spcBef>
                <a:spcPts val="1000"/>
              </a:spcBef>
              <a:buClr>
                <a:srgbClr val="6AA84F"/>
              </a:buClr>
              <a:buSzPts val="1550"/>
            </a:pPr>
            <a:r>
              <a:rPr lang="en-US" sz="2400" b="1" dirty="0" err="1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Google 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rive</a:t>
            </a:r>
            <a:r>
              <a:rPr lang="en-US" sz="2400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every session.</a:t>
            </a:r>
          </a:p>
          <a:p>
            <a:pPr lvl="1" indent="-342900">
              <a:spcBef>
                <a:spcPts val="1200"/>
              </a:spcBef>
              <a:buSzPts val="1800"/>
              <a:buFont typeface="Quattrocento Sans"/>
              <a:buChar char="●"/>
            </a:pPr>
            <a:r>
              <a:rPr lang="en-US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https://github.com/lchangxii/cs3210</a:t>
            </a:r>
            <a:endParaRPr lang="en-US" b="1" u="sng" dirty="0">
              <a:solidFill>
                <a:srgbClr val="6AA8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1200"/>
              </a:spcBef>
              <a:buSzPts val="1800"/>
              <a:buFont typeface="Quattrocento Sans"/>
              <a:buChar char="●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Link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README if preferring Google Drive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64" name="Google Shape;264;p3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1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279" name="Google Shape;279;p31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280" name="Google Shape;280;p31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281" name="Google Shape;281;p31"/>
          <p:cNvSpPr txBox="1"/>
          <p:nvPr/>
        </p:nvSpPr>
        <p:spPr>
          <a:xfrm>
            <a:off x="447075" y="2939725"/>
            <a:ext cx="869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We can draw the 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write-&gt;read dependencies</a:t>
            </a: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 (thicker lines = while)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82" name="Google Shape;282;p31"/>
          <p:cNvGrpSpPr/>
          <p:nvPr/>
        </p:nvGrpSpPr>
        <p:grpSpPr>
          <a:xfrm>
            <a:off x="2408975" y="1278702"/>
            <a:ext cx="4326025" cy="1405580"/>
            <a:chOff x="2408975" y="1278702"/>
            <a:chExt cx="4326025" cy="1405580"/>
          </a:xfrm>
        </p:grpSpPr>
        <p:cxnSp>
          <p:nvCxnSpPr>
            <p:cNvPr id="283" name="Google Shape;283;p31"/>
            <p:cNvCxnSpPr>
              <a:endCxn id="265" idx="3"/>
            </p:cNvCxnSpPr>
            <p:nvPr/>
          </p:nvCxnSpPr>
          <p:spPr>
            <a:xfrm rot="10800000">
              <a:off x="2408975" y="1278781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4" name="Google Shape;284;p31"/>
            <p:cNvCxnSpPr/>
            <p:nvPr/>
          </p:nvCxnSpPr>
          <p:spPr>
            <a:xfrm rot="10800000">
              <a:off x="2409000" y="1278702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5" name="Google Shape;285;p31"/>
            <p:cNvCxnSpPr/>
            <p:nvPr/>
          </p:nvCxnSpPr>
          <p:spPr>
            <a:xfrm rot="10800000">
              <a:off x="2409000" y="1278783"/>
              <a:ext cx="1365900" cy="1405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6" name="Google Shape;286;p31"/>
            <p:cNvCxnSpPr>
              <a:stCxn id="273" idx="3"/>
              <a:endCxn id="275" idx="1"/>
            </p:cNvCxnSpPr>
            <p:nvPr/>
          </p:nvCxnSpPr>
          <p:spPr>
            <a:xfrm rot="10800000" flipH="1">
              <a:off x="5369100" y="1630083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7" name="Google Shape;287;p31"/>
            <p:cNvCxnSpPr>
              <a:stCxn id="271" idx="3"/>
              <a:endCxn id="275" idx="1"/>
            </p:cNvCxnSpPr>
            <p:nvPr/>
          </p:nvCxnSpPr>
          <p:spPr>
            <a:xfrm rot="10800000" flipH="1">
              <a:off x="5369100" y="1630227"/>
              <a:ext cx="1365900" cy="351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Google Shape;288;p31"/>
            <p:cNvCxnSpPr>
              <a:stCxn id="272" idx="3"/>
              <a:endCxn id="275" idx="1"/>
            </p:cNvCxnSpPr>
            <p:nvPr/>
          </p:nvCxnSpPr>
          <p:spPr>
            <a:xfrm rot="10800000" flipH="1">
              <a:off x="5369100" y="1630302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289" name="Google Shape;289;p31"/>
          <p:cNvGrpSpPr/>
          <p:nvPr/>
        </p:nvGrpSpPr>
        <p:grpSpPr>
          <a:xfrm>
            <a:off x="2408975" y="1981533"/>
            <a:ext cx="4326050" cy="0"/>
            <a:chOff x="2408975" y="1981533"/>
            <a:chExt cx="4326050" cy="0"/>
          </a:xfrm>
        </p:grpSpPr>
        <p:cxnSp>
          <p:nvCxnSpPr>
            <p:cNvPr id="290" name="Google Shape;290;p31"/>
            <p:cNvCxnSpPr>
              <a:stCxn id="267" idx="3"/>
              <a:endCxn id="271" idx="1"/>
            </p:cNvCxnSpPr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91" name="Google Shape;291;p31"/>
            <p:cNvCxnSpPr>
              <a:stCxn id="276" idx="1"/>
              <a:endCxn id="271" idx="3"/>
            </p:cNvCxnSpPr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292" name="Google Shape;292;p31"/>
          <p:cNvCxnSpPr>
            <a:stCxn id="270" idx="3"/>
            <a:endCxn id="274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93" name="Google Shape;293;p31"/>
          <p:cNvCxnSpPr>
            <a:stCxn id="269" idx="1"/>
            <a:endCxn id="26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314" name="Google Shape;314;p32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315" name="Google Shape;315;p32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316" name="Google Shape;316;p32"/>
          <p:cNvSpPr txBox="1"/>
          <p:nvPr/>
        </p:nvSpPr>
        <p:spPr>
          <a:xfrm>
            <a:off x="447075" y="2939725"/>
            <a:ext cx="86970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What values are guaranteed to be the same at the end?</a:t>
            </a:r>
            <a:endParaRPr sz="2200" b="1" i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1 must be true - no other writes to Y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2 must be true, no other writes to Z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unknowns are: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17" name="Google Shape;317;p32"/>
          <p:cNvGrpSpPr/>
          <p:nvPr/>
        </p:nvGrpSpPr>
        <p:grpSpPr>
          <a:xfrm>
            <a:off x="2408975" y="1278702"/>
            <a:ext cx="4326025" cy="1405580"/>
            <a:chOff x="2408975" y="1278702"/>
            <a:chExt cx="4326025" cy="1405580"/>
          </a:xfrm>
        </p:grpSpPr>
        <p:cxnSp>
          <p:nvCxnSpPr>
            <p:cNvPr id="318" name="Google Shape;318;p32"/>
            <p:cNvCxnSpPr>
              <a:endCxn id="300" idx="3"/>
            </p:cNvCxnSpPr>
            <p:nvPr/>
          </p:nvCxnSpPr>
          <p:spPr>
            <a:xfrm rot="10800000">
              <a:off x="2408975" y="1278781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19" name="Google Shape;319;p32"/>
            <p:cNvCxnSpPr/>
            <p:nvPr/>
          </p:nvCxnSpPr>
          <p:spPr>
            <a:xfrm rot="10800000">
              <a:off x="2409000" y="1278702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0" name="Google Shape;320;p32"/>
            <p:cNvCxnSpPr/>
            <p:nvPr/>
          </p:nvCxnSpPr>
          <p:spPr>
            <a:xfrm rot="10800000">
              <a:off x="2409000" y="1278783"/>
              <a:ext cx="1365900" cy="1405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1" name="Google Shape;321;p32"/>
            <p:cNvCxnSpPr>
              <a:stCxn id="308" idx="3"/>
              <a:endCxn id="310" idx="1"/>
            </p:cNvCxnSpPr>
            <p:nvPr/>
          </p:nvCxnSpPr>
          <p:spPr>
            <a:xfrm rot="10800000" flipH="1">
              <a:off x="5369100" y="1630083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Google Shape;322;p32"/>
            <p:cNvCxnSpPr>
              <a:stCxn id="306" idx="3"/>
              <a:endCxn id="310" idx="1"/>
            </p:cNvCxnSpPr>
            <p:nvPr/>
          </p:nvCxnSpPr>
          <p:spPr>
            <a:xfrm rot="10800000" flipH="1">
              <a:off x="5369100" y="1630227"/>
              <a:ext cx="1365900" cy="351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3" name="Google Shape;323;p32"/>
            <p:cNvCxnSpPr>
              <a:stCxn id="307" idx="3"/>
              <a:endCxn id="310" idx="1"/>
            </p:cNvCxnSpPr>
            <p:nvPr/>
          </p:nvCxnSpPr>
          <p:spPr>
            <a:xfrm rot="10800000" flipH="1">
              <a:off x="5369100" y="1630302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324" name="Google Shape;324;p32"/>
          <p:cNvGrpSpPr/>
          <p:nvPr/>
        </p:nvGrpSpPr>
        <p:grpSpPr>
          <a:xfrm>
            <a:off x="2408975" y="1981533"/>
            <a:ext cx="4326050" cy="0"/>
            <a:chOff x="2408975" y="1981533"/>
            <a:chExt cx="4326050" cy="0"/>
          </a:xfrm>
        </p:grpSpPr>
        <p:cxnSp>
          <p:nvCxnSpPr>
            <p:cNvPr id="325" name="Google Shape;325;p32"/>
            <p:cNvCxnSpPr>
              <a:stCxn id="302" idx="3"/>
              <a:endCxn id="306" idx="1"/>
            </p:cNvCxnSpPr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6" name="Google Shape;326;p32"/>
            <p:cNvCxnSpPr>
              <a:stCxn id="311" idx="1"/>
              <a:endCxn id="306" idx="3"/>
            </p:cNvCxnSpPr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327" name="Google Shape;327;p32"/>
          <p:cNvCxnSpPr>
            <a:stCxn id="305" idx="3"/>
            <a:endCxn id="309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8" name="Google Shape;328;p32"/>
          <p:cNvCxnSpPr>
            <a:stCxn id="304" idx="1"/>
            <a:endCxn id="301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349" name="Google Shape;349;p33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350" name="Google Shape;350;p33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351" name="Google Shape;351;p33"/>
          <p:cNvSpPr txBox="1"/>
          <p:nvPr/>
        </p:nvSpPr>
        <p:spPr>
          <a:xfrm>
            <a:off x="447075" y="2939725"/>
            <a:ext cx="86970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What values can </a:t>
            </a:r>
            <a:r>
              <a:rPr lang="en" sz="2200" b="1" dirty="0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 dirty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 have after all operations have </a:t>
            </a:r>
            <a:r>
              <a:rPr lang="en" sz="2200" b="1" i="1" dirty="0">
                <a:latin typeface="Quattrocento Sans"/>
                <a:ea typeface="Quattrocento Sans"/>
                <a:cs typeface="Quattrocento Sans"/>
                <a:sym typeface="Quattrocento Sans"/>
              </a:rPr>
              <a:t>completed?</a:t>
            </a:r>
            <a:endParaRPr sz="2200" dirty="0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matters: when does X = 3 happen wrt (T, A, B = X)?</a:t>
            </a:r>
            <a:endParaRPr sz="2200" b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many unique output combinations are there? [p]</a:t>
            </a:r>
            <a:endParaRPr sz="2200" b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52" name="Google Shape;352;p33"/>
          <p:cNvGrpSpPr/>
          <p:nvPr/>
        </p:nvGrpSpPr>
        <p:grpSpPr>
          <a:xfrm>
            <a:off x="2408975" y="1278702"/>
            <a:ext cx="4326025" cy="1405580"/>
            <a:chOff x="2408975" y="1278702"/>
            <a:chExt cx="4326025" cy="1405580"/>
          </a:xfrm>
        </p:grpSpPr>
        <p:cxnSp>
          <p:nvCxnSpPr>
            <p:cNvPr id="353" name="Google Shape;353;p33"/>
            <p:cNvCxnSpPr>
              <a:endCxn id="335" idx="3"/>
            </p:cNvCxnSpPr>
            <p:nvPr/>
          </p:nvCxnSpPr>
          <p:spPr>
            <a:xfrm rot="10800000">
              <a:off x="2408975" y="1278781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4" name="Google Shape;354;p33"/>
            <p:cNvCxnSpPr/>
            <p:nvPr/>
          </p:nvCxnSpPr>
          <p:spPr>
            <a:xfrm rot="10800000">
              <a:off x="2409000" y="1278702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5" name="Google Shape;355;p33"/>
            <p:cNvCxnSpPr/>
            <p:nvPr/>
          </p:nvCxnSpPr>
          <p:spPr>
            <a:xfrm rot="10800000">
              <a:off x="2409000" y="1278783"/>
              <a:ext cx="1365900" cy="1405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6" name="Google Shape;356;p33"/>
            <p:cNvCxnSpPr>
              <a:stCxn id="343" idx="3"/>
              <a:endCxn id="345" idx="1"/>
            </p:cNvCxnSpPr>
            <p:nvPr/>
          </p:nvCxnSpPr>
          <p:spPr>
            <a:xfrm rot="10800000" flipH="1">
              <a:off x="5369100" y="1630083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7" name="Google Shape;357;p33"/>
            <p:cNvCxnSpPr>
              <a:stCxn id="341" idx="3"/>
              <a:endCxn id="345" idx="1"/>
            </p:cNvCxnSpPr>
            <p:nvPr/>
          </p:nvCxnSpPr>
          <p:spPr>
            <a:xfrm rot="10800000" flipH="1">
              <a:off x="5369100" y="1630227"/>
              <a:ext cx="1365900" cy="351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8" name="Google Shape;358;p33"/>
            <p:cNvCxnSpPr>
              <a:stCxn id="342" idx="3"/>
              <a:endCxn id="345" idx="1"/>
            </p:cNvCxnSpPr>
            <p:nvPr/>
          </p:nvCxnSpPr>
          <p:spPr>
            <a:xfrm rot="10800000" flipH="1">
              <a:off x="5369100" y="1630302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359" name="Google Shape;359;p33"/>
          <p:cNvGrpSpPr/>
          <p:nvPr/>
        </p:nvGrpSpPr>
        <p:grpSpPr>
          <a:xfrm>
            <a:off x="2408975" y="1981533"/>
            <a:ext cx="4326050" cy="0"/>
            <a:chOff x="2408975" y="1981533"/>
            <a:chExt cx="4326050" cy="0"/>
          </a:xfrm>
        </p:grpSpPr>
        <p:cxnSp>
          <p:nvCxnSpPr>
            <p:cNvPr id="360" name="Google Shape;360;p33"/>
            <p:cNvCxnSpPr>
              <a:stCxn id="337" idx="3"/>
              <a:endCxn id="341" idx="1"/>
            </p:cNvCxnSpPr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61" name="Google Shape;361;p33"/>
            <p:cNvCxnSpPr>
              <a:stCxn id="346" idx="1"/>
              <a:endCxn id="341" idx="3"/>
            </p:cNvCxnSpPr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362" name="Google Shape;362;p33"/>
          <p:cNvCxnSpPr>
            <a:stCxn id="340" idx="3"/>
            <a:endCxn id="344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63" name="Google Shape;363;p33"/>
          <p:cNvCxnSpPr>
            <a:stCxn id="339" idx="1"/>
            <a:endCxn id="33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Sequential Consistency</a:t>
            </a:r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6799750" y="1055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447075" y="2939725"/>
            <a:ext cx="86970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What values can </a:t>
            </a:r>
            <a:r>
              <a:rPr lang="en" sz="2200" b="1" dirty="0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 dirty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en" sz="2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 have after all operations have </a:t>
            </a:r>
            <a:r>
              <a:rPr lang="en" sz="2200" b="1" i="1" dirty="0">
                <a:latin typeface="Quattrocento Sans"/>
                <a:ea typeface="Quattrocento Sans"/>
                <a:cs typeface="Quattrocento Sans"/>
                <a:sym typeface="Quattrocento Sans"/>
              </a:rPr>
              <a:t>completed?</a:t>
            </a:r>
            <a:endParaRPr sz="2200" b="1" i="1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only relevant interleaving is (T,A,B = X) and (X = 3) </a:t>
            </a:r>
            <a:endParaRPr sz="2200" b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Char char="●"/>
            </a:pPr>
            <a:r>
              <a:rPr lang="en" sz="2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 possible positions for X = 3 </a:t>
            </a:r>
            <a:r>
              <a:rPr lang="en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(note: X=3 can run before X=1)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1 ⇒ {T, A, B} = 1 	|| {X, T, A, B} = 3 	|| X = 3, T = 1, {A, B} = 3 ||</a:t>
            </a:r>
            <a:br>
              <a:rPr lang="en" sz="2200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2200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3, {T, A} = 1, B = 3 	|| X = 3, {T, A, B} = 1</a:t>
            </a:r>
            <a:endParaRPr sz="2200" b="1" dirty="0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377" name="Google Shape;377;p34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378" name="Google Shape;378;p34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cxnSp>
        <p:nvCxnSpPr>
          <p:cNvPr id="379" name="Google Shape;379;p34"/>
          <p:cNvCxnSpPr/>
          <p:nvPr/>
        </p:nvCxnSpPr>
        <p:spPr>
          <a:xfrm>
            <a:off x="622800" y="1452761"/>
            <a:ext cx="8208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34"/>
          <p:cNvSpPr txBox="1"/>
          <p:nvPr/>
        </p:nvSpPr>
        <p:spPr>
          <a:xfrm>
            <a:off x="265725" y="1479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1 already done</a:t>
            </a:r>
            <a:endParaRPr sz="1000"/>
          </a:p>
        </p:txBody>
      </p:sp>
      <p:cxnSp>
        <p:nvCxnSpPr>
          <p:cNvPr id="381" name="Google Shape;381;p34"/>
          <p:cNvCxnSpPr/>
          <p:nvPr/>
        </p:nvCxnSpPr>
        <p:spPr>
          <a:xfrm rot="10800000">
            <a:off x="5248625" y="1802275"/>
            <a:ext cx="3283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4"/>
          <p:cNvCxnSpPr/>
          <p:nvPr/>
        </p:nvCxnSpPr>
        <p:spPr>
          <a:xfrm rot="10800000">
            <a:off x="5248650" y="2144550"/>
            <a:ext cx="32673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4"/>
          <p:cNvCxnSpPr/>
          <p:nvPr/>
        </p:nvCxnSpPr>
        <p:spPr>
          <a:xfrm rot="10800000">
            <a:off x="5248725" y="2479750"/>
            <a:ext cx="3218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34"/>
          <p:cNvCxnSpPr/>
          <p:nvPr/>
        </p:nvCxnSpPr>
        <p:spPr>
          <a:xfrm rot="10800000">
            <a:off x="5287725" y="2890950"/>
            <a:ext cx="317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34"/>
          <p:cNvCxnSpPr/>
          <p:nvPr/>
        </p:nvCxnSpPr>
        <p:spPr>
          <a:xfrm rot="10800000">
            <a:off x="2255225" y="1059625"/>
            <a:ext cx="4562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E8334E8-607A-41E3-9D47-DA7A80B1CAE8}"/>
              </a:ext>
            </a:extLst>
          </p:cNvPr>
          <p:cNvSpPr/>
          <p:nvPr/>
        </p:nvSpPr>
        <p:spPr>
          <a:xfrm>
            <a:off x="6008234" y="2598405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{T, A, B} = 1 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D803E4-8B99-4BE2-9F6B-C2CAF4A467B6}"/>
              </a:ext>
            </a:extLst>
          </p:cNvPr>
          <p:cNvSpPr/>
          <p:nvPr/>
        </p:nvSpPr>
        <p:spPr>
          <a:xfrm>
            <a:off x="6008233" y="2185584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{T, </a:t>
            </a:r>
            <a:r>
              <a:rPr lang="en-US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} = 1 {B} = 3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DAD09-86C0-4C41-BA44-289F6A3AEF76}"/>
              </a:ext>
            </a:extLst>
          </p:cNvPr>
          <p:cNvSpPr/>
          <p:nvPr/>
        </p:nvSpPr>
        <p:spPr>
          <a:xfrm>
            <a:off x="6008233" y="1870769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{T} = 1 {A, B} = 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09DEAA-1153-4544-A60D-0ADC8015D881}"/>
              </a:ext>
            </a:extLst>
          </p:cNvPr>
          <p:cNvSpPr/>
          <p:nvPr/>
        </p:nvSpPr>
        <p:spPr>
          <a:xfrm>
            <a:off x="6008233" y="1510470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{T, A, B} = 3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B341E1-7AE6-4FEC-BA71-1216D06CCB02}"/>
              </a:ext>
            </a:extLst>
          </p:cNvPr>
          <p:cNvSpPr/>
          <p:nvPr/>
        </p:nvSpPr>
        <p:spPr>
          <a:xfrm>
            <a:off x="4354142" y="1107915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{T, A, B} = 1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1b: Sequential Consistency</a:t>
            </a:r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406" name="Google Shape;406;p35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407" name="Google Shape;407;p35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408" name="Google Shape;408;p35"/>
          <p:cNvSpPr txBox="1"/>
          <p:nvPr/>
        </p:nvSpPr>
        <p:spPr>
          <a:xfrm>
            <a:off x="447075" y="29397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How can we print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different values? [np]</a:t>
            </a:r>
            <a:endParaRPr sz="2200" b="1" i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1  …	⇒ A = X 	⇒ print A 	⇒ X = 3 	⇒ B = X 	⇒ print B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09" name="Google Shape;409;p35"/>
          <p:cNvCxnSpPr>
            <a:endCxn id="392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0" name="Google Shape;410;p35"/>
          <p:cNvCxnSpPr>
            <a:stCxn id="399" idx="1"/>
            <a:endCxn id="392" idx="3"/>
          </p:cNvCxnSpPr>
          <p:nvPr/>
        </p:nvCxnSpPr>
        <p:spPr>
          <a:xfrm rot="10800000">
            <a:off x="2409000" y="1278702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1" name="Google Shape;411;p35"/>
          <p:cNvCxnSpPr>
            <a:stCxn id="400" idx="1"/>
            <a:endCxn id="392" idx="3"/>
          </p:cNvCxnSpPr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2" name="Google Shape;412;p35"/>
          <p:cNvCxnSpPr>
            <a:stCxn id="400" idx="3"/>
            <a:endCxn id="402" idx="1"/>
          </p:cNvCxnSpPr>
          <p:nvPr/>
        </p:nvCxnSpPr>
        <p:spPr>
          <a:xfrm rot="10800000" flipH="1">
            <a:off x="5369100" y="1630083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3" name="Google Shape;413;p35"/>
          <p:cNvCxnSpPr>
            <a:stCxn id="398" idx="3"/>
            <a:endCxn id="402" idx="1"/>
          </p:cNvCxnSpPr>
          <p:nvPr/>
        </p:nvCxnSpPr>
        <p:spPr>
          <a:xfrm rot="10800000" flipH="1">
            <a:off x="5369100" y="1630227"/>
            <a:ext cx="1365900" cy="35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4" name="Google Shape;414;p35"/>
          <p:cNvCxnSpPr>
            <a:stCxn id="399" idx="3"/>
            <a:endCxn id="402" idx="1"/>
          </p:cNvCxnSpPr>
          <p:nvPr/>
        </p:nvCxnSpPr>
        <p:spPr>
          <a:xfrm rot="10800000" flipH="1">
            <a:off x="5369100" y="1630302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5" name="Google Shape;415;p35"/>
          <p:cNvCxnSpPr>
            <a:stCxn id="394" idx="3"/>
            <a:endCxn id="398" idx="1"/>
          </p:cNvCxnSpPr>
          <p:nvPr/>
        </p:nvCxnSpPr>
        <p:spPr>
          <a:xfrm>
            <a:off x="240897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6" name="Google Shape;416;p35"/>
          <p:cNvCxnSpPr>
            <a:stCxn id="403" idx="1"/>
            <a:endCxn id="398" idx="3"/>
          </p:cNvCxnSpPr>
          <p:nvPr/>
        </p:nvCxnSpPr>
        <p:spPr>
          <a:xfrm rot="10800000">
            <a:off x="536912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7" name="Google Shape;417;p35"/>
          <p:cNvCxnSpPr>
            <a:stCxn id="397" idx="3"/>
            <a:endCxn id="401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8" name="Google Shape;418;p35"/>
          <p:cNvCxnSpPr>
            <a:stCxn id="396" idx="1"/>
            <a:endCxn id="393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36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36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439" name="Google Shape;439;p36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440" name="Google Shape;440;p36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441" name="Google Shape;441;p36"/>
          <p:cNvSpPr txBox="1"/>
          <p:nvPr/>
        </p:nvSpPr>
        <p:spPr>
          <a:xfrm>
            <a:off x="447075" y="2939725"/>
            <a:ext cx="869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How can we change this to print the same value for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? [np]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42" name="Google Shape;442;p36"/>
          <p:cNvCxnSpPr>
            <a:endCxn id="425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3" name="Google Shape;443;p36"/>
          <p:cNvCxnSpPr>
            <a:stCxn id="432" idx="1"/>
            <a:endCxn id="425" idx="3"/>
          </p:cNvCxnSpPr>
          <p:nvPr/>
        </p:nvCxnSpPr>
        <p:spPr>
          <a:xfrm rot="10800000">
            <a:off x="2409000" y="1278702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4" name="Google Shape;444;p36"/>
          <p:cNvCxnSpPr>
            <a:stCxn id="433" idx="1"/>
            <a:endCxn id="425" idx="3"/>
          </p:cNvCxnSpPr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5" name="Google Shape;445;p36"/>
          <p:cNvCxnSpPr>
            <a:stCxn id="433" idx="3"/>
            <a:endCxn id="435" idx="1"/>
          </p:cNvCxnSpPr>
          <p:nvPr/>
        </p:nvCxnSpPr>
        <p:spPr>
          <a:xfrm rot="10800000" flipH="1">
            <a:off x="5369100" y="1630083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6" name="Google Shape;446;p36"/>
          <p:cNvCxnSpPr>
            <a:stCxn id="431" idx="3"/>
            <a:endCxn id="435" idx="1"/>
          </p:cNvCxnSpPr>
          <p:nvPr/>
        </p:nvCxnSpPr>
        <p:spPr>
          <a:xfrm rot="10800000" flipH="1">
            <a:off x="5369100" y="1630227"/>
            <a:ext cx="1365900" cy="35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7" name="Google Shape;447;p36"/>
          <p:cNvCxnSpPr>
            <a:stCxn id="432" idx="3"/>
            <a:endCxn id="435" idx="1"/>
          </p:cNvCxnSpPr>
          <p:nvPr/>
        </p:nvCxnSpPr>
        <p:spPr>
          <a:xfrm rot="10800000" flipH="1">
            <a:off x="5369100" y="1630302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8" name="Google Shape;448;p36"/>
          <p:cNvCxnSpPr>
            <a:stCxn id="427" idx="3"/>
            <a:endCxn id="431" idx="1"/>
          </p:cNvCxnSpPr>
          <p:nvPr/>
        </p:nvCxnSpPr>
        <p:spPr>
          <a:xfrm>
            <a:off x="240897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9" name="Google Shape;449;p36"/>
          <p:cNvCxnSpPr>
            <a:stCxn id="436" idx="1"/>
            <a:endCxn id="431" idx="3"/>
          </p:cNvCxnSpPr>
          <p:nvPr/>
        </p:nvCxnSpPr>
        <p:spPr>
          <a:xfrm rot="10800000">
            <a:off x="536912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50" name="Google Shape;450;p36"/>
          <p:cNvCxnSpPr>
            <a:stCxn id="430" idx="3"/>
            <a:endCxn id="434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51" name="Google Shape;451;p36"/>
          <p:cNvCxnSpPr>
            <a:stCxn id="429" idx="1"/>
            <a:endCxn id="42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57" name="Google Shape;457;p3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37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37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37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37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37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472" name="Google Shape;472;p37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473" name="Google Shape;473;p37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474" name="Google Shape;474;p37"/>
          <p:cNvSpPr txBox="1"/>
          <p:nvPr/>
        </p:nvSpPr>
        <p:spPr>
          <a:xfrm>
            <a:off x="447075" y="29397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can we change this to print the same value for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[np]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AutoNum type="arabicPeriod"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Swap Z = 2, X = 3 (X = 3 must happen before T, A, B sets to X)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5" name="Google Shape;475;p37"/>
          <p:cNvCxnSpPr>
            <a:endCxn id="458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6" name="Google Shape;476;p37"/>
          <p:cNvCxnSpPr>
            <a:stCxn id="465" idx="1"/>
            <a:endCxn id="458" idx="3"/>
          </p:cNvCxnSpPr>
          <p:nvPr/>
        </p:nvCxnSpPr>
        <p:spPr>
          <a:xfrm rot="10800000">
            <a:off x="2409000" y="1278702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7" name="Google Shape;477;p37"/>
          <p:cNvCxnSpPr>
            <a:stCxn id="466" idx="1"/>
            <a:endCxn id="458" idx="3"/>
          </p:cNvCxnSpPr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8" name="Google Shape;478;p37"/>
          <p:cNvCxnSpPr>
            <a:stCxn id="466" idx="3"/>
            <a:endCxn id="468" idx="1"/>
          </p:cNvCxnSpPr>
          <p:nvPr/>
        </p:nvCxnSpPr>
        <p:spPr>
          <a:xfrm rot="10800000" flipH="1">
            <a:off x="5369100" y="1299183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9" name="Google Shape;479;p37"/>
          <p:cNvCxnSpPr>
            <a:stCxn id="464" idx="3"/>
            <a:endCxn id="468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0" name="Google Shape;480;p37"/>
          <p:cNvCxnSpPr>
            <a:stCxn id="465" idx="3"/>
            <a:endCxn id="468" idx="1"/>
          </p:cNvCxnSpPr>
          <p:nvPr/>
        </p:nvCxnSpPr>
        <p:spPr>
          <a:xfrm rot="10800000" flipH="1">
            <a:off x="5369100" y="1299102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1" name="Google Shape;481;p37"/>
          <p:cNvCxnSpPr>
            <a:stCxn id="460" idx="3"/>
            <a:endCxn id="464" idx="1"/>
          </p:cNvCxnSpPr>
          <p:nvPr/>
        </p:nvCxnSpPr>
        <p:spPr>
          <a:xfrm>
            <a:off x="240897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2" name="Google Shape;482;p37"/>
          <p:cNvCxnSpPr>
            <a:stCxn id="469" idx="1"/>
            <a:endCxn id="464" idx="3"/>
          </p:cNvCxnSpPr>
          <p:nvPr/>
        </p:nvCxnSpPr>
        <p:spPr>
          <a:xfrm rot="10800000">
            <a:off x="536912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3" name="Google Shape;483;p37"/>
          <p:cNvCxnSpPr>
            <a:stCxn id="463" idx="3"/>
            <a:endCxn id="467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4" name="Google Shape;484;p37"/>
          <p:cNvCxnSpPr>
            <a:stCxn id="462" idx="1"/>
            <a:endCxn id="459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90" name="Google Shape;490;p3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p38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505" name="Google Shape;505;p38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506" name="Google Shape;506;p38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507" name="Google Shape;507;p38"/>
          <p:cNvSpPr txBox="1"/>
          <p:nvPr/>
        </p:nvSpPr>
        <p:spPr>
          <a:xfrm>
            <a:off x="447075" y="2939725"/>
            <a:ext cx="86970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can we change this to print the same value for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[np]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AutoNum type="arabicPeriod"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Swap Z = 2, X = 3 (X = 3 must happen before T, A, B setting)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AutoNum type="arabicPeriod"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Put T = X after setting A, B (set A, B first then release the prints)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print (A,B = 1) or (A,B = 3) ⇒ can you see why?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8" name="Google Shape;508;p38"/>
          <p:cNvCxnSpPr>
            <a:endCxn id="491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09" name="Google Shape;509;p38"/>
          <p:cNvCxnSpPr>
            <a:stCxn id="498" idx="1"/>
            <a:endCxn id="491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0" name="Google Shape;510;p38"/>
          <p:cNvCxnSpPr>
            <a:stCxn id="499" idx="1"/>
            <a:endCxn id="491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1" name="Google Shape;511;p38"/>
          <p:cNvCxnSpPr>
            <a:stCxn id="499" idx="3"/>
            <a:endCxn id="501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2" name="Google Shape;512;p38"/>
          <p:cNvCxnSpPr>
            <a:stCxn id="497" idx="3"/>
            <a:endCxn id="501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3" name="Google Shape;513;p38"/>
          <p:cNvCxnSpPr>
            <a:stCxn id="498" idx="3"/>
            <a:endCxn id="501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4" name="Google Shape;514;p38"/>
          <p:cNvCxnSpPr>
            <a:stCxn id="493" idx="3"/>
            <a:endCxn id="497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5" name="Google Shape;515;p38"/>
          <p:cNvCxnSpPr>
            <a:stCxn id="502" idx="1"/>
            <a:endCxn id="497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6" name="Google Shape;516;p38"/>
          <p:cNvCxnSpPr>
            <a:stCxn id="496" idx="3"/>
            <a:endCxn id="500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7" name="Google Shape;517;p38"/>
          <p:cNvCxnSpPr>
            <a:stCxn id="495" idx="1"/>
            <a:endCxn id="492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8" name="Google Shape;518;p38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24" name="Google Shape;524;p3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39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539" name="Google Shape;539;p39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540" name="Google Shape;540;p39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541" name="Google Shape;541;p39"/>
          <p:cNvSpPr txBox="1"/>
          <p:nvPr/>
        </p:nvSpPr>
        <p:spPr>
          <a:xfrm>
            <a:off x="447075" y="2939725"/>
            <a:ext cx="869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 [p]</a:t>
            </a:r>
            <a:endParaRPr sz="22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2" name="Google Shape;542;p39"/>
          <p:cNvCxnSpPr>
            <a:endCxn id="525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3" name="Google Shape;543;p39"/>
          <p:cNvCxnSpPr>
            <a:stCxn id="532" idx="1"/>
            <a:endCxn id="525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4" name="Google Shape;544;p39"/>
          <p:cNvCxnSpPr>
            <a:stCxn id="533" idx="1"/>
            <a:endCxn id="525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5" name="Google Shape;545;p39"/>
          <p:cNvCxnSpPr>
            <a:stCxn id="533" idx="3"/>
            <a:endCxn id="535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6" name="Google Shape;546;p39"/>
          <p:cNvCxnSpPr>
            <a:stCxn id="531" idx="3"/>
            <a:endCxn id="535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7" name="Google Shape;547;p39"/>
          <p:cNvCxnSpPr>
            <a:stCxn id="532" idx="3"/>
            <a:endCxn id="535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8" name="Google Shape;548;p39"/>
          <p:cNvCxnSpPr>
            <a:stCxn id="527" idx="3"/>
            <a:endCxn id="531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9" name="Google Shape;549;p39"/>
          <p:cNvCxnSpPr>
            <a:stCxn id="536" idx="1"/>
            <a:endCxn id="531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0" name="Google Shape;550;p39"/>
          <p:cNvCxnSpPr>
            <a:stCxn id="530" idx="3"/>
            <a:endCxn id="534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1" name="Google Shape;551;p39"/>
          <p:cNvCxnSpPr>
            <a:stCxn id="529" idx="1"/>
            <a:endCxn id="52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2" name="Google Shape;552;p39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58" name="Google Shape;558;p4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40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40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40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40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40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40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p40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40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40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40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573" name="Google Shape;573;p40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574" name="Google Shape;574;p40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575" name="Google Shape;575;p40"/>
          <p:cNvSpPr txBox="1"/>
          <p:nvPr/>
        </p:nvSpPr>
        <p:spPr>
          <a:xfrm>
            <a:off x="447075" y="2939725"/>
            <a:ext cx="8697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 b="1">
                <a:latin typeface="Quattrocento Sans"/>
                <a:ea typeface="Quattrocento Sans"/>
                <a:cs typeface="Quattrocento Sans"/>
                <a:sym typeface="Quattrocento Sans"/>
              </a:rPr>
              <a:t>TSO: Relax W → R on same processor if no data dependencies</a:t>
            </a:r>
            <a:endParaRPr sz="20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○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Still OK: there are no W -&gt; R instructions to reorder here!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Quattrocento Sans"/>
              <a:buChar char="■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Control/cmp instructions don’t count here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76" name="Google Shape;576;p40"/>
          <p:cNvCxnSpPr>
            <a:endCxn id="559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7" name="Google Shape;577;p40"/>
          <p:cNvCxnSpPr>
            <a:stCxn id="566" idx="1"/>
            <a:endCxn id="559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8" name="Google Shape;578;p40"/>
          <p:cNvCxnSpPr>
            <a:stCxn id="567" idx="1"/>
            <a:endCxn id="559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9" name="Google Shape;579;p40"/>
          <p:cNvCxnSpPr>
            <a:stCxn id="567" idx="3"/>
            <a:endCxn id="569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0" name="Google Shape;580;p40"/>
          <p:cNvCxnSpPr>
            <a:stCxn id="565" idx="3"/>
            <a:endCxn id="569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1" name="Google Shape;581;p40"/>
          <p:cNvCxnSpPr>
            <a:stCxn id="566" idx="3"/>
            <a:endCxn id="569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2" name="Google Shape;582;p40"/>
          <p:cNvCxnSpPr>
            <a:stCxn id="561" idx="3"/>
            <a:endCxn id="565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3" name="Google Shape;583;p40"/>
          <p:cNvCxnSpPr>
            <a:stCxn id="570" idx="1"/>
            <a:endCxn id="565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4" name="Google Shape;584;p40"/>
          <p:cNvCxnSpPr>
            <a:stCxn id="564" idx="3"/>
            <a:endCxn id="568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5" name="Google Shape;585;p40"/>
          <p:cNvCxnSpPr>
            <a:stCxn id="563" idx="1"/>
            <a:endCxn id="560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6" name="Google Shape;586;p40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Recap: Cache Coherence &amp; Consistency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92" name="Google Shape;592;p4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93" name="Google Shape;593;p41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Google Shape;594;p41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41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p41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p41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41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41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41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41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41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41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41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07" name="Google Shape;607;p41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08" name="Google Shape;608;p41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09" name="Google Shape;609;p41"/>
          <p:cNvSpPr txBox="1"/>
          <p:nvPr/>
        </p:nvSpPr>
        <p:spPr>
          <a:xfrm>
            <a:off x="447075" y="2939725"/>
            <a:ext cx="8697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 b="1">
                <a:latin typeface="Quattrocento Sans"/>
                <a:ea typeface="Quattrocento Sans"/>
                <a:cs typeface="Quattrocento Sans"/>
                <a:sym typeface="Quattrocento Sans"/>
              </a:rPr>
              <a:t>PC: Relax W → R on same processor, processors see writes at diff times</a:t>
            </a:r>
            <a:endParaRPr sz="20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○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Still OK: there are no W -&gt; R instructions to reorder here!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Quattrocento Sans"/>
              <a:buChar char="■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Control/cmp instructions don’t count here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10" name="Google Shape;610;p41"/>
          <p:cNvCxnSpPr>
            <a:endCxn id="593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1" name="Google Shape;611;p41"/>
          <p:cNvCxnSpPr>
            <a:stCxn id="600" idx="1"/>
            <a:endCxn id="593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2" name="Google Shape;612;p41"/>
          <p:cNvCxnSpPr>
            <a:stCxn id="601" idx="1"/>
            <a:endCxn id="593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3" name="Google Shape;613;p41"/>
          <p:cNvCxnSpPr>
            <a:stCxn id="601" idx="3"/>
            <a:endCxn id="603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4" name="Google Shape;614;p41"/>
          <p:cNvCxnSpPr>
            <a:stCxn id="599" idx="3"/>
            <a:endCxn id="603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5" name="Google Shape;615;p41"/>
          <p:cNvCxnSpPr>
            <a:stCxn id="600" idx="3"/>
            <a:endCxn id="603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6" name="Google Shape;616;p41"/>
          <p:cNvCxnSpPr>
            <a:stCxn id="595" idx="3"/>
            <a:endCxn id="599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7" name="Google Shape;617;p41"/>
          <p:cNvCxnSpPr>
            <a:stCxn id="604" idx="1"/>
            <a:endCxn id="599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8" name="Google Shape;618;p41"/>
          <p:cNvCxnSpPr>
            <a:stCxn id="598" idx="3"/>
            <a:endCxn id="602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9" name="Google Shape;619;p41"/>
          <p:cNvCxnSpPr>
            <a:stCxn id="597" idx="1"/>
            <a:endCxn id="594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20" name="Google Shape;620;p41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626" name="Google Shape;626;p4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27" name="Google Shape;627;p42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42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42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42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42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6" name="Google Shape;636;p42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42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Google Shape;640;p42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41" name="Google Shape;641;p42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42" name="Google Shape;642;p42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43" name="Google Shape;643;p42"/>
          <p:cNvSpPr txBox="1"/>
          <p:nvPr/>
        </p:nvSpPr>
        <p:spPr>
          <a:xfrm>
            <a:off x="447075" y="2939725"/>
            <a:ext cx="8697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 b="1">
                <a:latin typeface="Quattrocento Sans"/>
                <a:ea typeface="Quattrocento Sans"/>
                <a:cs typeface="Quattrocento Sans"/>
                <a:sym typeface="Quattrocento Sans"/>
              </a:rPr>
              <a:t>PSO: Relax W → R, W-&gt;W on same processor if no dependencies </a:t>
            </a:r>
            <a:endParaRPr sz="20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Quattrocento Sans"/>
              <a:buChar char="○"/>
            </a:pPr>
            <a:r>
              <a:rPr lang="en" sz="2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Fails! PSO can reorder this code back to our original code</a:t>
            </a:r>
            <a:endParaRPr sz="20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Quattrocento Sans"/>
              <a:buChar char="■"/>
            </a:pPr>
            <a:r>
              <a:rPr lang="en" sz="2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Remember: we only swapped write orders (e.g., X=3, Z=2) </a:t>
            </a:r>
            <a:endParaRPr sz="20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4" name="Google Shape;644;p42"/>
          <p:cNvCxnSpPr>
            <a:stCxn id="636" idx="3"/>
          </p:cNvCxnSpPr>
          <p:nvPr/>
        </p:nvCxnSpPr>
        <p:spPr>
          <a:xfrm rot="10800000">
            <a:off x="8249125" y="1011294"/>
            <a:ext cx="80100" cy="618900"/>
          </a:xfrm>
          <a:prstGeom prst="curvedConnector4">
            <a:avLst>
              <a:gd name="adj1" fmla="val -297285"/>
              <a:gd name="adj2" fmla="val 8169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" name="Google Shape;645;p42"/>
          <p:cNvCxnSpPr>
            <a:stCxn id="633" idx="3"/>
          </p:cNvCxnSpPr>
          <p:nvPr/>
        </p:nvCxnSpPr>
        <p:spPr>
          <a:xfrm rot="10800000">
            <a:off x="5345700" y="1779764"/>
            <a:ext cx="23400" cy="904500"/>
          </a:xfrm>
          <a:prstGeom prst="curvedConnector4">
            <a:avLst>
              <a:gd name="adj1" fmla="val -1017628"/>
              <a:gd name="adj2" fmla="val 8838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51" name="Google Shape;651;p43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2: Relaxed Consistency</a:t>
            </a:r>
            <a:endParaRPr sz="3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657" name="Google Shape;657;p4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Relaxed Consistency</a:t>
            </a:r>
            <a:endParaRPr/>
          </a:p>
        </p:txBody>
      </p:sp>
      <p:sp>
        <p:nvSpPr>
          <p:cNvPr id="658" name="Google Shape;658;p44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44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44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44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44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Google Shape;664;p44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44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44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44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68" name="Google Shape;668;p44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69" name="Google Shape;669;p44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70" name="Google Shape;670;p44"/>
          <p:cNvSpPr txBox="1"/>
          <p:nvPr/>
        </p:nvSpPr>
        <p:spPr>
          <a:xfrm>
            <a:off x="447075" y="29397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5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0</a:t>
            </a:r>
            <a:endParaRPr sz="22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0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676" name="Google Shape;676;p4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677" name="Google Shape;677;p45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45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45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45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45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45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45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45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45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45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87" name="Google Shape;687;p45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88" name="Google Shape;688;p45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89" name="Google Shape;689;p45"/>
          <p:cNvSpPr txBox="1"/>
          <p:nvPr/>
        </p:nvSpPr>
        <p:spPr>
          <a:xfrm>
            <a:off x="447075" y="2406325"/>
            <a:ext cx="86970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5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0</a:t>
            </a:r>
            <a:endParaRPr sz="22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2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Tactic: try from most strict model first: sequential consistency</a:t>
            </a:r>
            <a:endParaRPr sz="2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○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Totally possible: P1 runs entirely, then P2, then P3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Therefore if possible under SC, possible under all others!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696" name="Google Shape;696;p46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Google Shape;699;p46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46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46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46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46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Google Shape;705;p46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706" name="Google Shape;706;p46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707" name="Google Shape;707;p46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708" name="Google Shape;708;p46"/>
          <p:cNvSpPr txBox="1"/>
          <p:nvPr/>
        </p:nvSpPr>
        <p:spPr>
          <a:xfrm>
            <a:off x="447075" y="24063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0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5</a:t>
            </a:r>
            <a:endParaRPr sz="22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714" name="Google Shape;714;p4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715" name="Google Shape;715;p47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47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p47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47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47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47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47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47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47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47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725" name="Google Shape;725;p47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726" name="Google Shape;726;p47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727" name="Google Shape;727;p47"/>
          <p:cNvSpPr txBox="1"/>
          <p:nvPr/>
        </p:nvSpPr>
        <p:spPr>
          <a:xfrm>
            <a:off x="447075" y="2406325"/>
            <a:ext cx="8697000" cy="2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0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5</a:t>
            </a:r>
            <a:endParaRPr sz="21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1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Idea: try to find </a:t>
            </a:r>
            <a:r>
              <a:rPr lang="en" sz="2100" b="1" i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invariants </a:t>
            </a: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that must be broken.</a:t>
            </a:r>
            <a:endParaRPr sz="21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○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X = 0 ⇒ while(Y == 0) triggered ⇒ Y != 0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Quattrocento Sans"/>
              <a:buChar char="■"/>
            </a:pP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Contradiction! Y != 0 ⇒ X != 0 if SC</a:t>
            </a:r>
            <a:endParaRPr sz="21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 this cannot be sequential consistency or TSO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○"/>
            </a:pPr>
            <a:r>
              <a:rPr lang="en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 TSO: this is not explained by W → R swapping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28" name="Google Shape;728;p47"/>
          <p:cNvCxnSpPr>
            <a:endCxn id="718" idx="1"/>
          </p:cNvCxnSpPr>
          <p:nvPr/>
        </p:nvCxnSpPr>
        <p:spPr>
          <a:xfrm>
            <a:off x="2409000" y="1278775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9" name="Google Shape;729;p47"/>
          <p:cNvCxnSpPr>
            <a:stCxn id="716" idx="3"/>
            <a:endCxn id="722" idx="1"/>
          </p:cNvCxnSpPr>
          <p:nvPr/>
        </p:nvCxnSpPr>
        <p:spPr>
          <a:xfrm rot="10800000" flipH="1">
            <a:off x="2408975" y="1299257"/>
            <a:ext cx="43260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0" name="Google Shape;730;p47"/>
          <p:cNvCxnSpPr>
            <a:stCxn id="719" idx="3"/>
            <a:endCxn id="722" idx="1"/>
          </p:cNvCxnSpPr>
          <p:nvPr/>
        </p:nvCxnSpPr>
        <p:spPr>
          <a:xfrm rot="10800000" flipH="1">
            <a:off x="5369100" y="1299251"/>
            <a:ext cx="13659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36" name="Google Shape;736;p4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737" name="Google Shape;737;p48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48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Google Shape;739;p48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48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48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48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48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Google Shape;745;p48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6" name="Google Shape;746;p48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747" name="Google Shape;747;p48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748" name="Google Shape;748;p48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749" name="Google Shape;749;p48"/>
          <p:cNvSpPr txBox="1"/>
          <p:nvPr/>
        </p:nvSpPr>
        <p:spPr>
          <a:xfrm>
            <a:off x="447075" y="2406325"/>
            <a:ext cx="86970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0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5</a:t>
            </a:r>
            <a:endParaRPr sz="21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about PC?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Quattrocento Sans"/>
              <a:buChar char="○"/>
            </a:pP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Can: X = 5 reaches P2 but not P3 yet</a:t>
            </a:r>
            <a:r>
              <a:rPr lang="en" sz="19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(no write atomicity)</a:t>
            </a:r>
            <a:endParaRPr sz="19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about PSO?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Quattrocento Sans"/>
              <a:buChar char="○"/>
            </a:pP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Can: W ← → W was swapped (Y = 2 before X = 5)</a:t>
            </a:r>
            <a:endParaRPr sz="21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50" name="Google Shape;750;p48"/>
          <p:cNvCxnSpPr>
            <a:endCxn id="740" idx="1"/>
          </p:cNvCxnSpPr>
          <p:nvPr/>
        </p:nvCxnSpPr>
        <p:spPr>
          <a:xfrm>
            <a:off x="2409000" y="1278775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1" name="Google Shape;751;p48"/>
          <p:cNvCxnSpPr>
            <a:stCxn id="738" idx="3"/>
            <a:endCxn id="744" idx="1"/>
          </p:cNvCxnSpPr>
          <p:nvPr/>
        </p:nvCxnSpPr>
        <p:spPr>
          <a:xfrm rot="10800000" flipH="1">
            <a:off x="2408975" y="1299257"/>
            <a:ext cx="43260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2" name="Google Shape;752;p48"/>
          <p:cNvCxnSpPr>
            <a:stCxn id="741" idx="3"/>
            <a:endCxn id="744" idx="1"/>
          </p:cNvCxnSpPr>
          <p:nvPr/>
        </p:nvCxnSpPr>
        <p:spPr>
          <a:xfrm rot="10800000" flipH="1">
            <a:off x="5369100" y="1299251"/>
            <a:ext cx="13659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matter?</a:t>
            </a:r>
            <a:endParaRPr/>
          </a:p>
        </p:txBody>
      </p:sp>
      <p:sp>
        <p:nvSpPr>
          <p:cNvPr id="840" name="Google Shape;840;p5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44200" cy="3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other courses (e.g. CS2106) assume </a:t>
            </a:r>
            <a:r>
              <a:rPr lang="en" b="1"/>
              <a:t>sequential consistency</a:t>
            </a:r>
            <a:r>
              <a:rPr lang="en"/>
              <a:t> for multithreaded programs.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reality, most architectures (ARM, X86/64 included) </a:t>
            </a:r>
            <a:r>
              <a:rPr lang="en" b="1">
                <a:solidFill>
                  <a:srgbClr val="FF0000"/>
                </a:solidFill>
              </a:rPr>
              <a:t>do not implement sequential consistency.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don't know about consistency models,</a:t>
            </a:r>
            <a:br>
              <a:rPr lang="en"/>
            </a:br>
            <a:r>
              <a:rPr lang="en">
                <a:solidFill>
                  <a:srgbClr val="CC0000"/>
                </a:solidFill>
              </a:rPr>
              <a:t>low-level code might have issues/be slow &amp;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you don't know why.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If you do know about consistency models,</a:t>
            </a:r>
            <a:br>
              <a:rPr lang="en" b="1"/>
            </a:br>
            <a:r>
              <a:rPr lang="en" b="1">
                <a:solidFill>
                  <a:schemeClr val="accent5"/>
                </a:solidFill>
              </a:rPr>
              <a:t>your code can be super-fast and correct.</a:t>
            </a:r>
            <a:endParaRPr b="1">
              <a:solidFill>
                <a:schemeClr val="accent5"/>
              </a:solidFill>
            </a:endParaRPr>
          </a:p>
        </p:txBody>
      </p:sp>
      <p:grpSp>
        <p:nvGrpSpPr>
          <p:cNvPr id="841" name="Google Shape;841;p56"/>
          <p:cNvGrpSpPr/>
          <p:nvPr/>
        </p:nvGrpSpPr>
        <p:grpSpPr>
          <a:xfrm>
            <a:off x="5312314" y="2709795"/>
            <a:ext cx="3343590" cy="1978481"/>
            <a:chOff x="4041800" y="916175"/>
            <a:chExt cx="4949800" cy="2803175"/>
          </a:xfrm>
        </p:grpSpPr>
        <p:pic>
          <p:nvPicPr>
            <p:cNvPr id="842" name="Google Shape;842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41800" y="916175"/>
              <a:ext cx="4949799" cy="26086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3" name="Google Shape;843;p56"/>
            <p:cNvSpPr/>
            <p:nvPr/>
          </p:nvSpPr>
          <p:spPr>
            <a:xfrm>
              <a:off x="4041800" y="2487850"/>
              <a:ext cx="941100" cy="123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6"/>
            <p:cNvSpPr/>
            <p:nvPr/>
          </p:nvSpPr>
          <p:spPr>
            <a:xfrm>
              <a:off x="8050500" y="2571750"/>
              <a:ext cx="941100" cy="107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778" name="Google Shape;778;p51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3: Matrix-Vector Mul on GPU (Finals)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98550" y="906550"/>
            <a:ext cx="4241400" cy="3051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Complex behavior: </a:t>
            </a:r>
            <a:r>
              <a:rPr lang="en" sz="1800" b="1" dirty="0"/>
              <a:t>2 issues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Coherence: </a:t>
            </a:r>
            <a:r>
              <a:rPr lang="en" sz="1800" dirty="0"/>
              <a:t>how cores agree on what is at </a:t>
            </a:r>
            <a:r>
              <a:rPr lang="en" sz="1800" b="1" dirty="0"/>
              <a:t>a single memory location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Consistency: </a:t>
            </a:r>
            <a:r>
              <a:rPr lang="en" sz="1800" dirty="0"/>
              <a:t>how cores agree on the </a:t>
            </a:r>
            <a:r>
              <a:rPr lang="en" sz="1800" b="1" dirty="0"/>
              <a:t>order of memory operations</a:t>
            </a:r>
            <a:r>
              <a:rPr lang="en" sz="1800" dirty="0"/>
              <a:t> to </a:t>
            </a:r>
            <a:r>
              <a:rPr lang="en" sz="1800" b="1" dirty="0"/>
              <a:t>different memory locations</a:t>
            </a:r>
            <a:endParaRPr sz="1800" b="1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076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Coherence &amp; Consistency</a:t>
            </a:r>
            <a:endParaRPr sz="30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054" y="758485"/>
            <a:ext cx="3944500" cy="42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2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745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Is the CUDA memory model </a:t>
            </a:r>
            <a:r>
              <a:rPr lang="en" b="1"/>
              <a:t>shared/distributed/both? [p]</a:t>
            </a:r>
            <a:endParaRPr b="1"/>
          </a:p>
        </p:txBody>
      </p:sp>
      <p:sp>
        <p:nvSpPr>
          <p:cNvPr id="785" name="Google Shape;785;p5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53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745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Is the CUDA memory model </a:t>
            </a:r>
            <a:r>
              <a:rPr lang="en" b="1"/>
              <a:t>shared/distributed/both? [p]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b="1">
                <a:solidFill>
                  <a:srgbClr val="38761D"/>
                </a:solidFill>
              </a:rPr>
              <a:t>Both: distributed+shared</a:t>
            </a:r>
            <a:endParaRPr b="1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“shared memory” is private</a:t>
            </a:r>
            <a:br>
              <a:rPr lang="en">
                <a:solidFill>
                  <a:srgbClr val="38761D"/>
                </a:solidFill>
              </a:rPr>
            </a:br>
            <a:r>
              <a:rPr lang="en">
                <a:solidFill>
                  <a:srgbClr val="38761D"/>
                </a:solidFill>
              </a:rPr>
              <a:t>to the block and must be explicitly</a:t>
            </a:r>
            <a:endParaRPr>
              <a:solidFill>
                <a:srgbClr val="38761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copied</a:t>
            </a: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Also: host vs device memory 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</p:txBody>
      </p:sp>
      <p:sp>
        <p:nvSpPr>
          <p:cNvPr id="792" name="Google Shape;792;p5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793" name="Google Shape;7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077" y="1367200"/>
            <a:ext cx="3147225" cy="36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4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745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kernel uses </a:t>
            </a:r>
            <a:r>
              <a:rPr lang="en" b="1"/>
              <a:t>64 registers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block uses </a:t>
            </a:r>
            <a:r>
              <a:rPr lang="en" b="1"/>
              <a:t>512 </a:t>
            </a:r>
            <a:r>
              <a:rPr lang="en"/>
              <a:t>threads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device has 1024x64 registers total, Compute Capability 6.x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has only 1 SM (Streaming Multiprocessor)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How many resident</a:t>
            </a:r>
            <a:r>
              <a:rPr lang="en" b="1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blocks / warps on the SM? [p]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0" name="Google Shape;800;p5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5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40800" cy="39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kernel uses </a:t>
            </a:r>
            <a:r>
              <a:rPr lang="en" b="1"/>
              <a:t>64 registers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block uses </a:t>
            </a:r>
            <a:r>
              <a:rPr lang="en" b="1"/>
              <a:t>512 </a:t>
            </a:r>
            <a:r>
              <a:rPr lang="en"/>
              <a:t>threads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device has 1024x64 registers total, Compute Capability 6.x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has only 1 SM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How many resident blocks / warps on the SM?</a:t>
            </a:r>
            <a:endParaRPr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# of registers required </a:t>
            </a:r>
            <a:r>
              <a:rPr lang="en" b="1">
                <a:solidFill>
                  <a:srgbClr val="38761D"/>
                </a:solidFill>
              </a:rPr>
              <a:t>per block</a:t>
            </a:r>
            <a:r>
              <a:rPr lang="en">
                <a:solidFill>
                  <a:srgbClr val="38761D"/>
                </a:solidFill>
              </a:rPr>
              <a:t>: </a:t>
            </a:r>
            <a:endParaRPr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b="1">
                <a:solidFill>
                  <a:srgbClr val="38761D"/>
                </a:solidFill>
              </a:rPr>
              <a:t>(512 threads) x (64 registers for each thread to run)</a:t>
            </a:r>
            <a:endParaRPr b="1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Total number of </a:t>
            </a:r>
            <a:r>
              <a:rPr lang="en" b="1">
                <a:solidFill>
                  <a:srgbClr val="38761D"/>
                </a:solidFill>
              </a:rPr>
              <a:t>resident blocks:</a:t>
            </a:r>
            <a:endParaRPr b="1"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b="1">
                <a:solidFill>
                  <a:srgbClr val="38761D"/>
                </a:solidFill>
              </a:rPr>
              <a:t>(1024x64) total no. of registers in SM</a:t>
            </a:r>
            <a:r>
              <a:rPr lang="en">
                <a:solidFill>
                  <a:srgbClr val="38761D"/>
                </a:solidFill>
              </a:rPr>
              <a:t> /</a:t>
            </a:r>
            <a:r>
              <a:rPr lang="en" b="1">
                <a:solidFill>
                  <a:srgbClr val="38761D"/>
                </a:solidFill>
              </a:rPr>
              <a:t> (512x64) registers per block</a:t>
            </a:r>
            <a:r>
              <a:rPr lang="en">
                <a:solidFill>
                  <a:srgbClr val="38761D"/>
                </a:solidFill>
              </a:rPr>
              <a:t> </a:t>
            </a:r>
            <a:endParaRPr>
              <a:solidFill>
                <a:srgbClr val="38761D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■"/>
            </a:pPr>
            <a:r>
              <a:rPr lang="en" b="1">
                <a:solidFill>
                  <a:srgbClr val="38761D"/>
                </a:solidFill>
              </a:rPr>
              <a:t>2 blocks</a:t>
            </a:r>
            <a:endParaRPr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b="1">
                <a:solidFill>
                  <a:srgbClr val="38761D"/>
                </a:solidFill>
              </a:rPr>
              <a:t>2 blocks </a:t>
            </a:r>
            <a:r>
              <a:rPr lang="en">
                <a:solidFill>
                  <a:srgbClr val="38761D"/>
                </a:solidFill>
              </a:rPr>
              <a:t>x (</a:t>
            </a:r>
            <a:r>
              <a:rPr lang="en" b="1">
                <a:solidFill>
                  <a:srgbClr val="38761D"/>
                </a:solidFill>
              </a:rPr>
              <a:t>512 / 32 warps per block) </a:t>
            </a:r>
            <a:r>
              <a:rPr lang="en">
                <a:solidFill>
                  <a:srgbClr val="38761D"/>
                </a:solidFill>
              </a:rPr>
              <a:t>= </a:t>
            </a:r>
            <a:r>
              <a:rPr lang="en" b="1">
                <a:solidFill>
                  <a:srgbClr val="38761D"/>
                </a:solidFill>
              </a:rPr>
              <a:t>32 warps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06" name="Google Shape;806;p5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505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World: CUDA Occupancy Calculator</a:t>
            </a:r>
            <a:endParaRPr/>
          </a:p>
        </p:txBody>
      </p:sp>
      <p:sp>
        <p:nvSpPr>
          <p:cNvPr id="813" name="Google Shape;813;p56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04200" cy="28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Excel version is deprecated (NVIDIA wants you to use their Nsight Compute program), </a:t>
            </a:r>
            <a:r>
              <a:rPr lang="en" b="1"/>
              <a:t>but still useful to see!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Using an online version for ease: </a:t>
            </a:r>
            <a:r>
              <a:rPr lang="en" b="1" u="sng">
                <a:solidFill>
                  <a:schemeClr val="hlink"/>
                </a:solidFill>
                <a:hlinkClick r:id="rId3"/>
              </a:rPr>
              <a:t>https://xmartlabs.github.io/cuda-calculator/</a:t>
            </a:r>
            <a:r>
              <a:rPr lang="en" b="1"/>
              <a:t>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Compute Capability 6.x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64 registers per thread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512 threads per block </a:t>
            </a:r>
            <a:endParaRPr b="1"/>
          </a:p>
        </p:txBody>
      </p:sp>
      <p:sp>
        <p:nvSpPr>
          <p:cNvPr id="814" name="Google Shape;814;p5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815" name="Google Shape;81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0075" y="3721870"/>
            <a:ext cx="9144001" cy="142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do we know about register/shared mem usage?</a:t>
            </a:r>
            <a:endParaRPr/>
          </a:p>
        </p:txBody>
      </p:sp>
      <p:sp>
        <p:nvSpPr>
          <p:cNvPr id="895" name="Google Shape;895;p64"/>
          <p:cNvSpPr txBox="1">
            <a:spLocks noGrp="1"/>
          </p:cNvSpPr>
          <p:nvPr>
            <p:ph type="body" idx="1"/>
          </p:nvPr>
        </p:nvSpPr>
        <p:spPr>
          <a:xfrm>
            <a:off x="311700" y="1461705"/>
            <a:ext cx="5752800" cy="3107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nvcc --ptxas-options=-v </a:t>
            </a:r>
            <a:r>
              <a:rPr lang="en-US" b="1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&lt;Your Code&gt;</a:t>
            </a:r>
            <a:r>
              <a:rPr lang="en" b="1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.cu</a:t>
            </a:r>
            <a:endParaRPr b="1" dirty="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We can see</a:t>
            </a:r>
            <a:endParaRPr dirty="0"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b="1" dirty="0"/>
              <a:t>#register</a:t>
            </a:r>
            <a:r>
              <a:rPr lang="en" dirty="0"/>
              <a:t> user per kernel</a:t>
            </a:r>
            <a:endParaRPr dirty="0"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b="1" dirty="0"/>
              <a:t>shared memory (smem)</a:t>
            </a:r>
            <a:r>
              <a:rPr lang="en" dirty="0"/>
              <a:t> use per kernel</a:t>
            </a:r>
            <a:endParaRPr dirty="0"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b="1" dirty="0"/>
              <a:t>constant memory (cmem)</a:t>
            </a:r>
            <a:r>
              <a:rPr lang="en" dirty="0"/>
              <a:t> use per kernel</a:t>
            </a:r>
            <a:endParaRPr dirty="0"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Now we can put that info into the Occupancy Calculator!</a:t>
            </a:r>
            <a:endParaRPr dirty="0"/>
          </a:p>
          <a:p>
            <a:pPr marL="457200" lvl="0" indent="-334327" algn="l" rtl="0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 dirty="0"/>
              <a:t>Just take note Occupancy is not the only thing that matters for performance (more on that later).</a:t>
            </a:r>
            <a:endParaRPr dirty="0"/>
          </a:p>
        </p:txBody>
      </p:sp>
      <p:pic>
        <p:nvPicPr>
          <p:cNvPr id="896" name="Google Shape;89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850" y="1776189"/>
            <a:ext cx="4204175" cy="14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57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274300" cy="3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Implementing </a:t>
            </a:r>
            <a:r>
              <a:rPr lang="en" b="1" dirty="0"/>
              <a:t>matrix-vector multiplication</a:t>
            </a:r>
            <a:endParaRPr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Really a lot of ways to do this!</a:t>
            </a:r>
            <a:endParaRPr dirty="0"/>
          </a:p>
        </p:txBody>
      </p:sp>
      <p:sp>
        <p:nvSpPr>
          <p:cNvPr id="822" name="Google Shape;822;p5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5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829" name="Google Shape;8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6" y="2758100"/>
            <a:ext cx="2870650" cy="19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025" y="3186200"/>
            <a:ext cx="6016300" cy="14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58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480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Most simple version</a:t>
            </a:r>
            <a:endParaRPr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 dirty="0"/>
              <a:t>Each CUDA thread </a:t>
            </a:r>
            <a:r>
              <a:rPr lang="en" dirty="0"/>
              <a:t>handles</a:t>
            </a:r>
            <a:r>
              <a:rPr lang="en" b="1" dirty="0"/>
              <a:t> 1 row</a:t>
            </a:r>
            <a:r>
              <a:rPr lang="en" dirty="0"/>
              <a:t> of the output matrix c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All threads read from global memory (matrix a, vector b)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and write back to global memory (vector c)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./matrix-vector-mul-simple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dirty="0">
                <a:solidFill>
                  <a:srgbClr val="FF0000"/>
                </a:solidFill>
              </a:rPr>
              <a:t>Any suggestions for improvement?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5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838" name="Google Shape;83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6" y="3215300"/>
            <a:ext cx="2870650" cy="19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025" y="3643400"/>
            <a:ext cx="6016300" cy="14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59"/>
          <p:cNvSpPr txBox="1">
            <a:spLocks noGrp="1"/>
          </p:cNvSpPr>
          <p:nvPr>
            <p:ph type="body" idx="1"/>
          </p:nvPr>
        </p:nvSpPr>
        <p:spPr>
          <a:xfrm>
            <a:off x="398550" y="796088"/>
            <a:ext cx="7737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Most simple version</a:t>
            </a:r>
            <a:endParaRPr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 dirty="0"/>
              <a:t>Each CUDA thread </a:t>
            </a:r>
            <a:r>
              <a:rPr lang="en" dirty="0"/>
              <a:t>handles</a:t>
            </a:r>
            <a:r>
              <a:rPr lang="en" b="1" dirty="0"/>
              <a:t> 1 row</a:t>
            </a:r>
            <a:r>
              <a:rPr lang="en" dirty="0"/>
              <a:t> of the output matrix c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All threads read from global memory (matrix a, vector b)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and write back to global memory (vector c)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dirty="0">
                <a:solidFill>
                  <a:srgbClr val="FF0000"/>
                </a:solidFill>
              </a:rPr>
              <a:t>Any suggestions for improvement? </a:t>
            </a:r>
            <a:endParaRPr dirty="0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dirty="0">
                <a:solidFill>
                  <a:srgbClr val="38761D"/>
                </a:solidFill>
              </a:rPr>
              <a:t>Answer is always: understand </a:t>
            </a:r>
            <a:r>
              <a:rPr lang="en" b="1" dirty="0">
                <a:solidFill>
                  <a:srgbClr val="38761D"/>
                </a:solidFill>
              </a:rPr>
              <a:t>problem size</a:t>
            </a:r>
            <a:r>
              <a:rPr lang="en" dirty="0">
                <a:solidFill>
                  <a:srgbClr val="38761D"/>
                </a:solidFill>
              </a:rPr>
              <a:t>, </a:t>
            </a:r>
            <a:r>
              <a:rPr lang="en" b="1" i="1" dirty="0">
                <a:solidFill>
                  <a:srgbClr val="38761D"/>
                </a:solidFill>
              </a:rPr>
              <a:t>profile first,</a:t>
            </a:r>
            <a:r>
              <a:rPr lang="en" i="1" dirty="0">
                <a:solidFill>
                  <a:srgbClr val="38761D"/>
                </a:solidFill>
              </a:rPr>
              <a:t> then see:</a:t>
            </a:r>
            <a:r>
              <a:rPr lang="en" b="1" i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i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nvprof ./matrix-vector-mul-simple</a:t>
            </a:r>
            <a:endParaRPr sz="1600" b="1" i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6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847" name="Google Shape;847;p60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Could try to cudaMallocManaged and let CUDA figure out how/when to copy the matrices?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nvprof ./matrix-vector-mul-managed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dirty="0">
                <a:solidFill>
                  <a:schemeClr val="dk1"/>
                </a:solidFill>
              </a:rPr>
              <a:t>Interesting! </a:t>
            </a:r>
            <a:r>
              <a:rPr lang="en" b="1" dirty="0">
                <a:solidFill>
                  <a:schemeClr val="dk1"/>
                </a:solidFill>
              </a:rPr>
              <a:t>Sometimes</a:t>
            </a:r>
            <a:r>
              <a:rPr lang="en" dirty="0">
                <a:solidFill>
                  <a:schemeClr val="dk1"/>
                </a:solidFill>
              </a:rPr>
              <a:t> letting CUDA bring the pages of memory into the GPU on-demand can be better (overlap computation and memory)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8" name="Google Shape;8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097" y="2870272"/>
            <a:ext cx="4237375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00" y="3401445"/>
            <a:ext cx="3369675" cy="13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 vs Consistency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58100" y="718935"/>
            <a:ext cx="35313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Coherence</a:t>
            </a:r>
            <a:endParaRPr b="1" u="sng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141875" y="1243750"/>
            <a:ext cx="470700" cy="2419650"/>
            <a:chOff x="141875" y="1243750"/>
            <a:chExt cx="470700" cy="2419650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141875" y="3140200"/>
              <a:ext cx="470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endParaRPr/>
            </a:p>
          </p:txBody>
        </p:sp>
        <p:cxnSp>
          <p:nvCxnSpPr>
            <p:cNvPr id="81" name="Google Shape;81;p16"/>
            <p:cNvCxnSpPr/>
            <p:nvPr/>
          </p:nvCxnSpPr>
          <p:spPr>
            <a:xfrm>
              <a:off x="364100" y="1243750"/>
              <a:ext cx="0" cy="204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2" name="Google Shape;82;p16"/>
          <p:cNvSpPr txBox="1"/>
          <p:nvPr/>
        </p:nvSpPr>
        <p:spPr>
          <a:xfrm>
            <a:off x="633500" y="3445975"/>
            <a:ext cx="2980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</a:rPr>
              <a:t>How does hardware make sure Core 3 reads x = 4?</a:t>
            </a:r>
            <a:endParaRPr sz="1700" b="1">
              <a:solidFill>
                <a:srgbClr val="FF0000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400" y="887800"/>
            <a:ext cx="3307050" cy="24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634925" y="3338300"/>
            <a:ext cx="5529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8761D"/>
                </a:solidFill>
              </a:rPr>
              <a:t>Usually: hardware has a cache coherence protocol.</a:t>
            </a:r>
            <a:endParaRPr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8761D"/>
                </a:solidFill>
              </a:rPr>
              <a:t>Guarantees:</a:t>
            </a:r>
            <a:endParaRPr b="1" dirty="0">
              <a:solidFill>
                <a:srgbClr val="38761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b="1" dirty="0">
                <a:solidFill>
                  <a:srgbClr val="38761D"/>
                </a:solidFill>
              </a:rPr>
              <a:t>Write Propagation: </a:t>
            </a:r>
            <a:r>
              <a:rPr lang="en" dirty="0">
                <a:solidFill>
                  <a:srgbClr val="38761D"/>
                </a:solidFill>
              </a:rPr>
              <a:t>changes in one cache are propagated to the rest, eventually</a:t>
            </a:r>
            <a:endParaRPr dirty="0">
              <a:solidFill>
                <a:srgbClr val="38761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b="1" dirty="0">
                <a:solidFill>
                  <a:srgbClr val="38761D"/>
                </a:solidFill>
              </a:rPr>
              <a:t>Tx Serialization: </a:t>
            </a:r>
            <a:r>
              <a:rPr lang="en" dirty="0">
                <a:solidFill>
                  <a:srgbClr val="38761D"/>
                </a:solidFill>
              </a:rPr>
              <a:t>everyone sees changes in the same order</a:t>
            </a:r>
            <a:endParaRPr dirty="0">
              <a:solidFill>
                <a:srgbClr val="38761D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74850" y="4567375"/>
            <a:ext cx="8394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000FF"/>
                </a:solidFill>
              </a:rPr>
              <a:t>We always assume that coherence is preserved! Insanity, otherwise.</a:t>
            </a:r>
            <a:endParaRPr sz="1700" b="1" dirty="0">
              <a:solidFill>
                <a:srgbClr val="0000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41550" y="1243750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 1</a:t>
            </a:r>
            <a:endParaRPr sz="800" b="1"/>
          </a:p>
        </p:txBody>
      </p:sp>
      <p:sp>
        <p:nvSpPr>
          <p:cNvPr id="87" name="Google Shape;87;p16"/>
          <p:cNvSpPr/>
          <p:nvPr/>
        </p:nvSpPr>
        <p:spPr>
          <a:xfrm>
            <a:off x="468950" y="1674850"/>
            <a:ext cx="857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1232150" y="1243750"/>
            <a:ext cx="1312500" cy="1463513"/>
            <a:chOff x="1232150" y="1243750"/>
            <a:chExt cx="1312500" cy="1463513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1232150" y="1243750"/>
              <a:ext cx="131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Core 2</a:t>
              </a:r>
              <a:endParaRPr sz="800" b="1"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1361900" y="2033625"/>
              <a:ext cx="1053000" cy="29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read X → </a:t>
              </a:r>
              <a:r>
                <a:rPr lang="en" sz="1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</a:t>
              </a:r>
              <a:endParaRPr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361900" y="2413563"/>
              <a:ext cx="1053000" cy="29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= </a:t>
              </a:r>
              <a:r>
                <a:rPr lang="en" sz="12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 + 1</a:t>
              </a:r>
              <a:endParaRPr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2222750" y="1243750"/>
            <a:ext cx="1312500" cy="1807850"/>
            <a:chOff x="2222750" y="1243750"/>
            <a:chExt cx="1312500" cy="180785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2222750" y="1243750"/>
              <a:ext cx="131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Core 3</a:t>
              </a:r>
              <a:endParaRPr sz="800" b="1"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2550950" y="2757900"/>
              <a:ext cx="656100" cy="29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read X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6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856" name="Google Shape;856;p61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315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What if </a:t>
            </a:r>
            <a:r>
              <a:rPr lang="en" b="1" dirty="0"/>
              <a:t>one thread handles multiple rows?</a:t>
            </a:r>
            <a:r>
              <a:rPr lang="en" dirty="0"/>
              <a:t> (e.g., 32 per thread)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nvprof ./matrix-vector-mul-multirow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dirty="0">
                <a:solidFill>
                  <a:srgbClr val="FF0000"/>
                </a:solidFill>
              </a:rPr>
              <a:t>Bad idea… spending a lot of time multiplying 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7" name="Google Shape;85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77" y="2318277"/>
            <a:ext cx="7649375" cy="24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43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if the data is too large to fit into shared memory?</a:t>
            </a:r>
            <a:endParaRPr sz="2800"/>
          </a:p>
        </p:txBody>
      </p:sp>
      <p:sp>
        <p:nvSpPr>
          <p:cNvPr id="863" name="Google Shape;863;p62"/>
          <p:cNvSpPr txBox="1">
            <a:spLocks noGrp="1"/>
          </p:cNvSpPr>
          <p:nvPr>
            <p:ph type="body" idx="1"/>
          </p:nvPr>
        </p:nvSpPr>
        <p:spPr>
          <a:xfrm>
            <a:off x="398550" y="906481"/>
            <a:ext cx="7737300" cy="3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Any ideas?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We can split the multiplication into multiple iterations (multiple calls to the kernel)</a:t>
            </a:r>
            <a:endParaRPr>
              <a:solidFill>
                <a:srgbClr val="38761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Each call to the kernel copies a subset of the data to shared memory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b="1">
                <a:solidFill>
                  <a:srgbClr val="38761D"/>
                </a:solidFill>
              </a:rPr>
              <a:t>Note: this is really what happens in AI stuff on the GPU - many datasets </a:t>
            </a:r>
            <a:r>
              <a:rPr lang="en" b="1" i="1">
                <a:solidFill>
                  <a:srgbClr val="38761D"/>
                </a:solidFill>
              </a:rPr>
              <a:t>cannot fit into GPU memory!</a:t>
            </a:r>
            <a:endParaRPr b="1" i="1">
              <a:solidFill>
                <a:srgbClr val="38761D"/>
              </a:solidFill>
            </a:endParaRPr>
          </a:p>
        </p:txBody>
      </p:sp>
      <p:sp>
        <p:nvSpPr>
          <p:cNvPr id="864" name="Google Shape;864;p6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A897-AE0A-48E1-BCB4-70B35B29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Is it a good implementation?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BFCFE-95FD-4F14-99F2-1895BDC8D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Roofline model to see if achieving memory bandwidth bottleneck or GFLOPS bottleneck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967CC-75E5-497A-A64B-002703A07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57988E8-3F27-4E90-AA34-EC3646579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79" y="2242813"/>
            <a:ext cx="5059236" cy="22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C38EC-F14C-4E5D-BE13-EC682A6C2895}"/>
              </a:ext>
            </a:extLst>
          </p:cNvPr>
          <p:cNvSpPr txBox="1"/>
          <p:nvPr/>
        </p:nvSpPr>
        <p:spPr>
          <a:xfrm>
            <a:off x="537907" y="4761624"/>
            <a:ext cx="377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https://en.wikipedia.org/wiki/Roofline_model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53168-DF1A-468B-B3B5-9D5FF4A919B6}"/>
              </a:ext>
            </a:extLst>
          </p:cNvPr>
          <p:cNvSpPr txBox="1"/>
          <p:nvPr/>
        </p:nvSpPr>
        <p:spPr>
          <a:xfrm>
            <a:off x="6791869" y="4294435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[1]</a:t>
            </a:r>
          </a:p>
        </p:txBody>
      </p:sp>
    </p:spTree>
    <p:extLst>
      <p:ext uri="{BB962C8B-B14F-4D97-AF65-F5344CB8AC3E}">
        <p14:creationId xmlns:p14="http://schemas.microsoft.com/office/powerpoint/2010/main" val="2307977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A897-AE0A-48E1-BCB4-70B35B29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How to </a:t>
            </a:r>
            <a:r>
              <a:rPr lang="en-US" dirty="0" err="1"/>
              <a:t>fastly</a:t>
            </a:r>
            <a:r>
              <a:rPr lang="en-US"/>
              <a:t> use </a:t>
            </a:r>
            <a:r>
              <a:rPr lang="en-US" altLang="zh-CN" dirty="0"/>
              <a:t>G</a:t>
            </a:r>
            <a:r>
              <a:rPr lang="en-US"/>
              <a:t>PU </a:t>
            </a:r>
            <a:r>
              <a:rPr lang="en-US" dirty="0"/>
              <a:t>to accelerate your applications?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BFCFE-95FD-4F14-99F2-1895BDC8D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550" y="1441681"/>
            <a:ext cx="7737300" cy="2137481"/>
          </a:xfrm>
        </p:spPr>
        <p:txBody>
          <a:bodyPr/>
          <a:lstStyle/>
          <a:p>
            <a:r>
              <a:rPr lang="en-US" dirty="0"/>
              <a:t>Use NVIDIA library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967CC-75E5-497A-A64B-002703A07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B200E-F8A4-4090-B449-3898FE51F0CF}"/>
              </a:ext>
            </a:extLst>
          </p:cNvPr>
          <p:cNvSpPr/>
          <p:nvPr/>
        </p:nvSpPr>
        <p:spPr>
          <a:xfrm>
            <a:off x="884365" y="3364938"/>
            <a:ext cx="7185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cuBLAS</a:t>
            </a:r>
            <a:r>
              <a:rPr lang="en-US" dirty="0"/>
              <a:t> call for matrix-vector multiplication (SGEMV for single-precision) </a:t>
            </a:r>
            <a:r>
              <a:rPr lang="en-US" dirty="0" err="1"/>
              <a:t>cublasSgemv</a:t>
            </a:r>
            <a:r>
              <a:rPr lang="en-US" dirty="0"/>
              <a:t>(handle, CUBLAS_OP_N, M, N, &amp;alpha, </a:t>
            </a:r>
            <a:r>
              <a:rPr lang="en-US" dirty="0" err="1"/>
              <a:t>d_A</a:t>
            </a:r>
            <a:r>
              <a:rPr lang="en-US" dirty="0"/>
              <a:t>, M, </a:t>
            </a:r>
            <a:r>
              <a:rPr lang="en-US" dirty="0" err="1"/>
              <a:t>d_x</a:t>
            </a:r>
            <a:r>
              <a:rPr lang="en-US" dirty="0"/>
              <a:t>, 1, &amp;beta, </a:t>
            </a:r>
            <a:r>
              <a:rPr lang="en-US" dirty="0" err="1"/>
              <a:t>d_y</a:t>
            </a:r>
            <a:r>
              <a:rPr lang="en-US" dirty="0"/>
              <a:t>, 1);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F4FE7-685F-4AA4-BAF1-CC5CE093ACDA}"/>
              </a:ext>
            </a:extLst>
          </p:cNvPr>
          <p:cNvSpPr txBox="1"/>
          <p:nvPr/>
        </p:nvSpPr>
        <p:spPr>
          <a:xfrm>
            <a:off x="537907" y="4761624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https://docs.nvidia.com/cuda/cublas/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078C7-CEEB-4F08-85C4-E6CFE7E8C858}"/>
              </a:ext>
            </a:extLst>
          </p:cNvPr>
          <p:cNvSpPr txBox="1"/>
          <p:nvPr/>
        </p:nvSpPr>
        <p:spPr>
          <a:xfrm>
            <a:off x="7083246" y="4103179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[1]</a:t>
            </a:r>
          </a:p>
        </p:txBody>
      </p:sp>
    </p:spTree>
    <p:extLst>
      <p:ext uri="{BB962C8B-B14F-4D97-AF65-F5344CB8AC3E}">
        <p14:creationId xmlns:p14="http://schemas.microsoft.com/office/powerpoint/2010/main" val="255030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870" name="Google Shape;870;p63"/>
          <p:cNvSpPr txBox="1">
            <a:spLocks noGrp="1"/>
          </p:cNvSpPr>
          <p:nvPr>
            <p:ph type="body" idx="1"/>
          </p:nvPr>
        </p:nvSpPr>
        <p:spPr>
          <a:xfrm>
            <a:off x="6045137" y="3692461"/>
            <a:ext cx="1143249" cy="435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link</a:t>
            </a:r>
            <a:endParaRPr dirty="0"/>
          </a:p>
        </p:txBody>
      </p:sp>
      <p:sp>
        <p:nvSpPr>
          <p:cNvPr id="871" name="Google Shape;871;p6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7C067-1F32-4A84-B71D-E55A39CE2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0" y="1233487"/>
            <a:ext cx="2705100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 vs Consistency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58100" y="718935"/>
            <a:ext cx="35313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Consistency</a:t>
            </a:r>
            <a:endParaRPr b="1" u="sng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705650" y="3487225"/>
            <a:ext cx="2836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</a:rPr>
              <a:t>What guarantees does </a:t>
            </a:r>
            <a:r>
              <a:rPr lang="en" sz="1700" b="1" u="sng">
                <a:solidFill>
                  <a:srgbClr val="FF0000"/>
                </a:solidFill>
              </a:rPr>
              <a:t>hardware</a:t>
            </a:r>
            <a:r>
              <a:rPr lang="en" sz="1700" b="1">
                <a:solidFill>
                  <a:srgbClr val="FF0000"/>
                </a:solidFill>
              </a:rPr>
              <a:t> give us about the result of these assembly instructions?</a:t>
            </a:r>
            <a:endParaRPr sz="1700" b="1">
              <a:solidFill>
                <a:srgbClr val="FF0000"/>
              </a:solidFill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843600" y="1159575"/>
            <a:ext cx="470700" cy="2419650"/>
            <a:chOff x="141875" y="1243750"/>
            <a:chExt cx="470700" cy="2419650"/>
          </a:xfrm>
        </p:grpSpPr>
        <p:sp>
          <p:nvSpPr>
            <p:cNvPr id="104" name="Google Shape;104;p17"/>
            <p:cNvSpPr txBox="1"/>
            <p:nvPr/>
          </p:nvSpPr>
          <p:spPr>
            <a:xfrm>
              <a:off x="141875" y="3140200"/>
              <a:ext cx="470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endParaRPr/>
            </a:p>
          </p:txBody>
        </p:sp>
        <p:cxnSp>
          <p:nvCxnSpPr>
            <p:cNvPr id="105" name="Google Shape;105;p17"/>
            <p:cNvCxnSpPr/>
            <p:nvPr/>
          </p:nvCxnSpPr>
          <p:spPr>
            <a:xfrm>
              <a:off x="364100" y="1243750"/>
              <a:ext cx="0" cy="204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6" name="Google Shape;106;p17"/>
          <p:cNvSpPr txBox="1"/>
          <p:nvPr/>
        </p:nvSpPr>
        <p:spPr>
          <a:xfrm>
            <a:off x="943275" y="1159575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 1</a:t>
            </a:r>
            <a:endParaRPr sz="800" b="1"/>
          </a:p>
        </p:txBody>
      </p:sp>
      <p:sp>
        <p:nvSpPr>
          <p:cNvPr id="107" name="Google Shape;107;p17"/>
          <p:cNvSpPr/>
          <p:nvPr/>
        </p:nvSpPr>
        <p:spPr>
          <a:xfrm>
            <a:off x="1170675" y="1590675"/>
            <a:ext cx="857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933875" y="1159575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 2</a:t>
            </a:r>
            <a:endParaRPr sz="800" b="1"/>
          </a:p>
        </p:txBody>
      </p:sp>
      <p:sp>
        <p:nvSpPr>
          <p:cNvPr id="109" name="Google Shape;109;p17"/>
          <p:cNvSpPr/>
          <p:nvPr/>
        </p:nvSpPr>
        <p:spPr>
          <a:xfrm>
            <a:off x="2063625" y="2217813"/>
            <a:ext cx="10530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Y =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170675" y="2538950"/>
            <a:ext cx="857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063625" y="1884363"/>
            <a:ext cx="10530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4041800" y="916175"/>
            <a:ext cx="4949800" cy="3540800"/>
            <a:chOff x="4041800" y="916175"/>
            <a:chExt cx="4949800" cy="3540800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4711250" y="3748975"/>
              <a:ext cx="36108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38761D"/>
                  </a:solidFill>
                </a:rPr>
                <a:t>Each ISA (architecture) specifies exactly what we can expect! </a:t>
              </a:r>
              <a:endParaRPr sz="1700" b="1">
                <a:solidFill>
                  <a:srgbClr val="38761D"/>
                </a:solidFill>
              </a:endParaRPr>
            </a:p>
          </p:txBody>
        </p:sp>
        <p:grpSp>
          <p:nvGrpSpPr>
            <p:cNvPr id="114" name="Google Shape;114;p17"/>
            <p:cNvGrpSpPr/>
            <p:nvPr/>
          </p:nvGrpSpPr>
          <p:grpSpPr>
            <a:xfrm>
              <a:off x="4041800" y="916175"/>
              <a:ext cx="4949800" cy="2803175"/>
              <a:chOff x="4041800" y="916175"/>
              <a:chExt cx="4949800" cy="2803175"/>
            </a:xfrm>
          </p:grpSpPr>
          <p:pic>
            <p:nvPicPr>
              <p:cNvPr id="115" name="Google Shape;115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41800" y="916175"/>
                <a:ext cx="4949799" cy="26086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" name="Google Shape;116;p17"/>
              <p:cNvSpPr/>
              <p:nvPr/>
            </p:nvSpPr>
            <p:spPr>
              <a:xfrm>
                <a:off x="4041800" y="2487850"/>
                <a:ext cx="941100" cy="123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8050500" y="2571750"/>
                <a:ext cx="941100" cy="1070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specification of memory order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986750" y="828250"/>
            <a:ext cx="4801500" cy="17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</a:rPr>
              <a:t>Note for (e.g.) CS3211: we are talking about </a:t>
            </a:r>
            <a:r>
              <a:rPr lang="en" sz="1500" b="1" u="sng">
                <a:solidFill>
                  <a:srgbClr val="FF0000"/>
                </a:solidFill>
              </a:rPr>
              <a:t>hardware</a:t>
            </a:r>
            <a:r>
              <a:rPr lang="en" sz="1500" b="1">
                <a:solidFill>
                  <a:srgbClr val="FF0000"/>
                </a:solidFill>
              </a:rPr>
              <a:t> </a:t>
            </a:r>
            <a:r>
              <a:rPr lang="en" sz="1500" b="1" u="sng">
                <a:solidFill>
                  <a:srgbClr val="FF0000"/>
                </a:solidFill>
              </a:rPr>
              <a:t>level</a:t>
            </a:r>
            <a:r>
              <a:rPr lang="en" sz="1500" b="1">
                <a:solidFill>
                  <a:srgbClr val="FF0000"/>
                </a:solidFill>
              </a:rPr>
              <a:t> ordering in CS3210!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</a:rPr>
              <a:t>i.e., what happens to assembly instructions, not high level languages like C++ with complex compilers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5" y="828250"/>
            <a:ext cx="3705226" cy="40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121" y="2515750"/>
            <a:ext cx="4630199" cy="2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04385" y="2310150"/>
            <a:ext cx="45855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The Processor Black Magic Iceberg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806" y="0"/>
            <a:ext cx="35516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43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does the hardware do these memory tricks?</a:t>
            </a:r>
            <a:endParaRPr sz="3000"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355625" y="1143300"/>
            <a:ext cx="8432700" cy="25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Hardware-level stuff takes shortcuts to go </a:t>
            </a:r>
            <a:br>
              <a:rPr lang="en" sz="2700"/>
            </a:br>
            <a:r>
              <a:rPr lang="en" sz="2700" b="1"/>
              <a:t>fast </a:t>
            </a:r>
            <a:r>
              <a:rPr lang="en" sz="2700"/>
              <a:t>while staying </a:t>
            </a:r>
            <a:r>
              <a:rPr lang="en" sz="2700" b="1"/>
              <a:t>correct.</a:t>
            </a:r>
            <a:endParaRPr sz="2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The best developers </a:t>
            </a:r>
            <a:r>
              <a:rPr lang="en" sz="2700" b="1">
                <a:solidFill>
                  <a:schemeClr val="dk1"/>
                </a:solidFill>
              </a:rPr>
              <a:t>understand &amp; </a:t>
            </a:r>
            <a:r>
              <a:rPr lang="en" sz="2700" b="1"/>
              <a:t>exploit this</a:t>
            </a:r>
            <a:r>
              <a:rPr lang="en" sz="2700"/>
              <a:t> </a:t>
            </a:r>
            <a:br>
              <a:rPr lang="en" sz="2700"/>
            </a:br>
            <a:r>
              <a:rPr lang="en" sz="2700"/>
              <a:t>to keep programs fast.</a:t>
            </a:r>
            <a:endParaRPr sz="2700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3792</Words>
  <Application>Microsoft Macintosh PowerPoint</Application>
  <PresentationFormat>On-screen Show (16:9)</PresentationFormat>
  <Paragraphs>636</Paragraphs>
  <Slides>54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Courier New</vt:lpstr>
      <vt:lpstr>Quattrocento Sans</vt:lpstr>
      <vt:lpstr>Arial</vt:lpstr>
      <vt:lpstr>Consolas</vt:lpstr>
      <vt:lpstr>Times New Roman</vt:lpstr>
      <vt:lpstr>PT Serif</vt:lpstr>
      <vt:lpstr>Calibri</vt:lpstr>
      <vt:lpstr>Beatrice template</vt:lpstr>
      <vt:lpstr>CS3210 Tutorial 3</vt:lpstr>
      <vt:lpstr>Questions and Slides Sharing</vt:lpstr>
      <vt:lpstr>Recap: Cache Coherence &amp; Consistency</vt:lpstr>
      <vt:lpstr>Coherence &amp; Consistency</vt:lpstr>
      <vt:lpstr>Coherence vs Consistency</vt:lpstr>
      <vt:lpstr>Coherence vs Consistency</vt:lpstr>
      <vt:lpstr>ISA specification of memory order</vt:lpstr>
      <vt:lpstr>PowerPoint Presentation</vt:lpstr>
      <vt:lpstr>Why does the hardware do these memory tricks?</vt:lpstr>
      <vt:lpstr>Why Relax our Memory Consistency?</vt:lpstr>
      <vt:lpstr>Implementation: Hardware store buffers</vt:lpstr>
      <vt:lpstr>Considerations with W → R relaxation</vt:lpstr>
      <vt:lpstr>Understanding Relaxation</vt:lpstr>
      <vt:lpstr>Understanding Relaxation: Not-Possible Case</vt:lpstr>
      <vt:lpstr>Understanding Relaxation: Not-Possible Case </vt:lpstr>
      <vt:lpstr>Memory Models in CS3210</vt:lpstr>
      <vt:lpstr>Agenda</vt:lpstr>
      <vt:lpstr>Question 1: Sequential Consistency</vt:lpstr>
      <vt:lpstr>Question 1a: Sequential Consistency</vt:lpstr>
      <vt:lpstr>Question 1a: Sequential Consistency</vt:lpstr>
      <vt:lpstr>Question 1a: Sequential Consistency</vt:lpstr>
      <vt:lpstr>Question 1a: Sequential Consistency</vt:lpstr>
      <vt:lpstr>Question 1a: Sequential Consistency</vt:lpstr>
      <vt:lpstr>Question 1b: Sequential Consistency</vt:lpstr>
      <vt:lpstr>Question 1c: Sequential Consistency</vt:lpstr>
      <vt:lpstr>Question 1c: Sequential Consistency</vt:lpstr>
      <vt:lpstr>Question 1c: Sequential Consistency</vt:lpstr>
      <vt:lpstr>Question 1d: Fails under TSO/PC/PSO?</vt:lpstr>
      <vt:lpstr>Question 1d: Fails under TSO/PC/PSO?</vt:lpstr>
      <vt:lpstr>Question 1d: Fails under TSO/PC/PSO?</vt:lpstr>
      <vt:lpstr>Question 1d: Fails under TSO/PC/PSO?</vt:lpstr>
      <vt:lpstr>Question 2: Relaxed Consistency</vt:lpstr>
      <vt:lpstr>Q2: Relaxed Consistency</vt:lpstr>
      <vt:lpstr>Q2: Relaxed Consistency</vt:lpstr>
      <vt:lpstr>Q2: Relaxed Consistency</vt:lpstr>
      <vt:lpstr>Q2: Relaxed Consistency</vt:lpstr>
      <vt:lpstr>Q2: Relaxed Consistency</vt:lpstr>
      <vt:lpstr>Why does this matter?</vt:lpstr>
      <vt:lpstr>Question 3: Matrix-Vector Mul on GPU (Finals)</vt:lpstr>
      <vt:lpstr>Q3: Matrix-Vector Mul on GPU (Finals)  </vt:lpstr>
      <vt:lpstr>Q3: Matrix-Vector Mul on GPU (Finals)  </vt:lpstr>
      <vt:lpstr>Q3: Matrix-Vector Mul on GPU (Finals)  </vt:lpstr>
      <vt:lpstr>Q3: Matrix-Vector Mul on GPU (Finals)  </vt:lpstr>
      <vt:lpstr>Real World: CUDA Occupancy Calculator</vt:lpstr>
      <vt:lpstr>But how do we know about register/shared mem usage?</vt:lpstr>
      <vt:lpstr>Q3: Matrix-Vector Mul on GPU (Finals)  </vt:lpstr>
      <vt:lpstr>Q3: Matrix-Vector Mul on GPU (Finals)   </vt:lpstr>
      <vt:lpstr>Q3: Matrix-Vector Mul on GPU (Finals)   </vt:lpstr>
      <vt:lpstr>Q3: Matrix-Vector Mul on GPU (Finals)   </vt:lpstr>
      <vt:lpstr>Q3: Matrix-Vector Mul on GPU (Finals)   </vt:lpstr>
      <vt:lpstr>What if the data is too large to fit into shared memory?</vt:lpstr>
      <vt:lpstr>Optional: Is it a good implementation?</vt:lpstr>
      <vt:lpstr>Optional: How to fastly use GPU to accelerate your applications?</vt:lpstr>
      <vt:lpstr>Attendance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CS3210 Tutorial 3</dc:title>
  <cp:lastModifiedBy>Liu Changxi</cp:lastModifiedBy>
  <cp:revision>2</cp:revision>
  <dcterms:modified xsi:type="dcterms:W3CDTF">2024-10-10T06:00:43Z</dcterms:modified>
</cp:coreProperties>
</file>