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Quattrocento" panose="020B0604020202020204" charset="0"/>
      <p:regular r:id="rId35"/>
      <p:bold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nmann lim" initials="" lastIdx="1" clrIdx="0"/>
  <p:cmAuthor id="1" name="Fernando Torr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Here are what we have done so far:
1. MFCC
2. Normalized DTW
3. Hierarchical clustering (Weighted linkage, dendrogram, cophenet)
4. K-medoids clustering
5. Fuzzy c-medoids clustering
6. Spectral clustering + K-means
7. NMI + Accuracy ratio by counting
8. Gender clustering experiments (male/female pair for all words, and all speakers with single word)</p:text>
  </p:cm>
  <p:cm authorId="1" idx="1">
    <p:pos x="6000" y="100"/>
    <p:text>9. Naive Accuracy Evaluation
10. Transcription clustering
11. Comparison of speech vs text clustering at all clustering levels (Hierarchical)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0204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8870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1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3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4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9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8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4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7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5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167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19" name="Shape 19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409433" y="12276"/>
            <a:ext cx="5663699" cy="465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D09A12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1100" b="1">
                <a:solidFill>
                  <a:schemeClr val="dk1"/>
                </a:solidFill>
              </a:rPr>
              <a:t>Unsupervised approaches for Khmer word and speaker gender discrimination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Chanmann Lim, and </a:t>
            </a: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Fernando Torre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1200" b="1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Merriweather"/>
              <a:buNone/>
            </a:pPr>
            <a:endParaRPr sz="1200" b="1" i="0" u="none" strike="noStrike" cap="none" baseline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409433" y="0"/>
            <a:ext cx="0" cy="474899"/>
          </a:xfrm>
          <a:prstGeom prst="straightConnector1">
            <a:avLst/>
          </a:prstGeom>
          <a:noFill/>
          <a:ln w="508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/>
          <p:nvPr/>
        </p:nvSpPr>
        <p:spPr>
          <a:xfrm>
            <a:off x="6064198" y="-1372"/>
            <a:ext cx="3111599" cy="4931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595959"/>
              </a:gs>
              <a:gs pos="27000">
                <a:srgbClr val="7F7F7F"/>
              </a:gs>
              <a:gs pos="79000">
                <a:srgbClr val="A5A5A5"/>
              </a:gs>
              <a:gs pos="100000">
                <a:srgbClr val="7F7F7F"/>
              </a:gs>
            </a:gsLst>
            <a:lin ang="16200038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Georgia"/>
              <a:buNone/>
            </a:pPr>
            <a:r>
              <a:rPr lang="en-US" sz="1800" b="1" i="0" u="none" strike="noStrike" cap="none" baseline="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84050" y="562375"/>
            <a:ext cx="8476500" cy="4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308947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2032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234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266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47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46" y="190486"/>
            <a:ext cx="5851500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2032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234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266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2413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4050" y="562375"/>
            <a:ext cx="8476500" cy="4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28462"/>
            <a:ext cx="8403300" cy="48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defRPr/>
            </a:lvl1pPr>
            <a:lvl2pPr marL="742950" indent="-107950" algn="l" rtl="0">
              <a:spcBef>
                <a:spcPts val="560"/>
              </a:spcBef>
              <a:defRPr/>
            </a:lvl2pPr>
            <a:lvl3pPr marL="1143000" indent="-76200" algn="l" rtl="0">
              <a:spcBef>
                <a:spcPts val="480"/>
              </a:spcBef>
              <a:defRPr/>
            </a:lvl3pPr>
            <a:lvl4pPr marL="1600200" indent="-101600" algn="l" rtl="0">
              <a:spcBef>
                <a:spcPts val="400"/>
              </a:spcBef>
              <a:defRPr/>
            </a:lvl4pPr>
            <a:lvl5pPr marL="2057400" indent="-101600" algn="l" rtl="0">
              <a:spcBef>
                <a:spcPts val="400"/>
              </a:spcBef>
              <a:defRPr/>
            </a:lvl5pPr>
            <a:lvl6pPr marL="2514600" indent="-101600" algn="l" rtl="0">
              <a:spcBef>
                <a:spcPts val="400"/>
              </a:spcBef>
              <a:defRPr/>
            </a:lvl6pPr>
            <a:lvl7pPr marL="2971800" indent="-101600" algn="l" rtl="0">
              <a:spcBef>
                <a:spcPts val="400"/>
              </a:spcBef>
              <a:defRPr/>
            </a:lvl7pPr>
            <a:lvl8pPr marL="3429000" indent="-101600" algn="l" rtl="0">
              <a:spcBef>
                <a:spcPts val="400"/>
              </a:spcBef>
              <a:defRPr/>
            </a:lvl8pPr>
            <a:lvl9pPr marL="3886200" indent="-101600" algn="l" rtl="0">
              <a:spcBef>
                <a:spcPts val="40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 STE-based methodology for constructing Bayesian Belief Networks</a:t>
            </a:r>
          </a:p>
        </p:txBody>
      </p:sp>
      <p:sp>
        <p:nvSpPr>
          <p:cNvPr id="30" name="Shape 30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○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■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●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○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■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●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○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indent="685800" algn="l" rtl="0">
              <a:spcBef>
                <a:spcPts val="0"/>
              </a:spcBef>
              <a:buClr>
                <a:srgbClr val="000000"/>
              </a:buClr>
              <a:buFont typeface="Merriweather"/>
              <a:buChar char="■"/>
              <a:defRPr sz="3600" b="1" i="0" u="sng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84050" y="562375"/>
            <a:ext cx="8476500" cy="4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45" name="Shape 45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84050" y="562375"/>
            <a:ext cx="8476500" cy="4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52" name="Shape 52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4050" y="562375"/>
            <a:ext cx="8476500" cy="4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63" name="Shape 63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71" name="Shape 71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8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8" cy="5852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8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80" name="Shape 80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09687" y="61940"/>
            <a:ext cx="5592900" cy="1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An STE-based methodology for constructing Bayesian Belief Networks</a:t>
            </a:r>
          </a:p>
        </p:txBody>
      </p:sp>
      <p:sp>
        <p:nvSpPr>
          <p:cNvPr id="89" name="Shape 89"/>
          <p:cNvSpPr/>
          <p:nvPr/>
        </p:nvSpPr>
        <p:spPr>
          <a:xfrm>
            <a:off x="6031175" y="28514"/>
            <a:ext cx="3112500" cy="441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mbria"/>
              <a:buNone/>
            </a:pPr>
            <a:r>
              <a:rPr lang="en-US" sz="2400" b="1" i="0" u="none" strike="noStrike" cap="none" baseline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  <a:rtl val="0"/>
              </a:rPr>
              <a:t>Final Project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84050" y="562375"/>
            <a:ext cx="8476500" cy="4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Font typeface="Merriweather"/>
              <a:buChar char="➢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○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■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●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○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■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●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○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indent="457200" algn="l" rtl="0">
              <a:spcBef>
                <a:spcPts val="0"/>
              </a:spcBef>
              <a:buClr>
                <a:srgbClr val="783F04"/>
              </a:buClr>
              <a:buFont typeface="Merriweather"/>
              <a:buChar char="■"/>
              <a:defRPr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228462"/>
            <a:ext cx="8403300" cy="48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●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L="742950" marR="0" indent="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○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L="1143000" marR="0" indent="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■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L="16002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●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L="20574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○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L="25146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■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L="29718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●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L="34290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○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L="38862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■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hmerasr.github.io/blog/2015/06/12/khmer-keywords-ipa-and-arpabet-transcrip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8000" y="1135550"/>
            <a:ext cx="90570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Georgia"/>
              <a:buNone/>
            </a:pPr>
            <a:r>
              <a:rPr lang="en-US" sz="3600" b="1">
                <a:latin typeface="Georgia"/>
                <a:ea typeface="Georgia"/>
                <a:cs typeface="Georgia"/>
                <a:sym typeface="Georgia"/>
              </a:rPr>
              <a:t>Uns</a:t>
            </a:r>
            <a:r>
              <a:rPr lang="en-US" sz="3600" b="1" i="0" u="none" strike="noStrike" cap="none" baseline="0">
                <a:latin typeface="Georgia"/>
                <a:ea typeface="Georgia"/>
                <a:cs typeface="Georgia"/>
                <a:sym typeface="Georgia"/>
                <a:rtl val="0"/>
              </a:rPr>
              <a:t>upervised Learning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283850" y="6553200"/>
            <a:ext cx="4070698" cy="19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erriweather"/>
              <a:buNone/>
            </a:pPr>
            <a:r>
              <a:rPr lang="en-US" sz="9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Chanmann Lim, and F</a:t>
            </a:r>
            <a:r>
              <a:rPr lang="en-US" sz="9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ernando Torre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656642" y="4528503"/>
            <a:ext cx="21506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Merriweather"/>
              <a:buNone/>
            </a:pPr>
            <a:r>
              <a:rPr lang="en-US" sz="2400" b="1" i="0" u="sng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Presented </a:t>
            </a:r>
            <a:r>
              <a:rPr lang="en-US" sz="2400" b="1" i="0" u="none" strike="noStrike" cap="none" baseline="0">
                <a:solidFill>
                  <a:srgbClr val="783F04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rPr>
              <a:t>By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5500" y="2274900"/>
            <a:ext cx="9057000" cy="161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3000" b="1">
                <a:latin typeface="Georgia"/>
                <a:ea typeface="Georgia"/>
                <a:cs typeface="Georgia"/>
                <a:sym typeface="Georgia"/>
              </a:rPr>
              <a:t>Unsupervised approaches for Khmer word and speaker gender discrimination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-33925" y="1117301"/>
            <a:ext cx="90570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25000"/>
              <a:buFont typeface="Georgia"/>
              <a:buNone/>
            </a:pPr>
            <a:r>
              <a:rPr lang="en-US" sz="3600" b="1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Uns</a:t>
            </a:r>
            <a:r>
              <a:rPr lang="en-US" sz="3600" b="1" i="0" u="none" strike="noStrike" cap="none" baseline="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upervised Learning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-8000" y="1734000"/>
            <a:ext cx="9144000" cy="7695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Georgia"/>
              <a:buNone/>
            </a:pPr>
            <a:r>
              <a:rPr lang="en-US" sz="1800" b="1" i="0" u="none" strike="noStrike" cap="none" baseline="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F i n a l   P r o j e c 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34575" y="5269467"/>
            <a:ext cx="37946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Chanmann Lim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Fernando Torre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Feature Extraction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457200" y="1088150"/>
            <a:ext cx="8229600" cy="71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/>
              <a:t>Spectral analysis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170899" y="1800100"/>
            <a:ext cx="6007874" cy="2604500"/>
            <a:chOff x="1170899" y="1800100"/>
            <a:chExt cx="6007874" cy="2604500"/>
          </a:xfrm>
        </p:grpSpPr>
        <p:sp>
          <p:nvSpPr>
            <p:cNvPr id="216" name="Shape 216"/>
            <p:cNvSpPr/>
            <p:nvPr/>
          </p:nvSpPr>
          <p:spPr>
            <a:xfrm>
              <a:off x="1170975" y="4000500"/>
              <a:ext cx="6007799" cy="40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17" name="Shape 2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0899" y="1800100"/>
              <a:ext cx="6007699" cy="230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1170900" y="4011825"/>
              <a:ext cx="5558700" cy="365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640"/>
                </a:spcBef>
                <a:buNone/>
              </a:pPr>
              <a:r>
                <a:rPr lang="en-US" sz="70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Courtesy of Vibha Tiwari</a:t>
              </a:r>
              <a:r>
                <a:rPr lang="en-US" sz="700"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70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- </a:t>
              </a:r>
              <a:r>
                <a:rPr lang="en-US" sz="700">
                  <a:latin typeface="Merriweather"/>
                  <a:ea typeface="Merriweather"/>
                  <a:cs typeface="Merriweather"/>
                  <a:sym typeface="Merriweather"/>
                </a:rPr>
                <a:t>“MFCC and its applications in speaker  recognition”</a:t>
              </a:r>
            </a:p>
            <a:p>
              <a:pPr lvl="0" rtl="0">
                <a:lnSpc>
                  <a:spcPct val="150000"/>
                </a:lnSpc>
                <a:spcBef>
                  <a:spcPts val="640"/>
                </a:spcBef>
                <a:buNone/>
              </a:pPr>
              <a:endParaRPr sz="7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457187" y="4404600"/>
            <a:ext cx="8229600" cy="195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13-dimension MFCCs (Mel-Frequency Cepstral Coefficients)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zscore normalization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Dynamic Time Warping (DTW)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4294967295"/>
          </p:nvPr>
        </p:nvSpPr>
        <p:spPr>
          <a:xfrm>
            <a:off x="457200" y="1088150"/>
            <a:ext cx="8229600" cy="640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/>
              <a:t>Compare two sequences with </a:t>
            </a:r>
            <a:r>
              <a:rPr lang="en-US" sz="2000" dirty="0">
                <a:solidFill>
                  <a:srgbClr val="CC0000"/>
                </a:solidFill>
              </a:rPr>
              <a:t>different </a:t>
            </a:r>
            <a:r>
              <a:rPr lang="en-US" sz="2000" dirty="0" smtClean="0">
                <a:solidFill>
                  <a:srgbClr val="CC0000"/>
                </a:solidFill>
              </a:rPr>
              <a:t>length</a:t>
            </a:r>
            <a:endParaRPr lang="en-US" sz="2000" dirty="0">
              <a:solidFill>
                <a:srgbClr val="CC0000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75" y="1853887"/>
            <a:ext cx="4200299" cy="31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7"/>
          <p:cNvSpPr txBox="1">
            <a:spLocks/>
          </p:cNvSpPr>
          <p:nvPr/>
        </p:nvSpPr>
        <p:spPr>
          <a:xfrm>
            <a:off x="457200" y="5004111"/>
            <a:ext cx="8229600" cy="542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●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L="742950" marR="0" indent="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○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L="1143000" marR="0" indent="266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■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L="16002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●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L="20574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○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L="25146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■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L="29718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●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L="34290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○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L="3886200" marR="0" indent="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Merriweather"/>
              <a:buChar char="■"/>
              <a:defRPr sz="1800" b="1" i="0" u="none" strike="noStrike" cap="none" baseline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marL="457200" indent="-2286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 dirty="0" smtClean="0"/>
              <a:t>then normalize the distance by it warping path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35" name="Shape 235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Hierarchical Clustering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4294967295"/>
          </p:nvPr>
        </p:nvSpPr>
        <p:spPr>
          <a:xfrm>
            <a:off x="457200" y="1088150"/>
            <a:ext cx="8229600" cy="7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WPGMA (weighted pair group method with averaging)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573" y="1901974"/>
            <a:ext cx="3758849" cy="6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title" idx="4294967295"/>
          </p:nvPr>
        </p:nvSpPr>
        <p:spPr>
          <a:xfrm>
            <a:off x="384050" y="30007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K-Medoids Clustering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57200" y="3526550"/>
            <a:ext cx="8229600" cy="11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Randomly initialize k medoids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Iteratively swap the medoid to minimize the cost function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2794349" y="4841600"/>
            <a:ext cx="3758851" cy="1561911"/>
            <a:chOff x="2794349" y="4613000"/>
            <a:chExt cx="3758851" cy="1561911"/>
          </a:xfrm>
        </p:grpSpPr>
        <p:pic>
          <p:nvPicPr>
            <p:cNvPr id="241" name="Shape 2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94349" y="4613000"/>
              <a:ext cx="3758849" cy="8390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Shape 2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94350" y="5438125"/>
              <a:ext cx="3758850" cy="7367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Fuzzy C-Medoids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457200" y="1088150"/>
            <a:ext cx="8229600" cy="7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Probabilistic membership 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4294967295"/>
          </p:nvPr>
        </p:nvSpPr>
        <p:spPr>
          <a:xfrm>
            <a:off x="457200" y="2535950"/>
            <a:ext cx="8229600" cy="7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 𝛽 is parameters that reflect the </a:t>
            </a:r>
            <a:r>
              <a:rPr lang="en-US" sz="2000">
                <a:solidFill>
                  <a:srgbClr val="CC0000"/>
                </a:solidFill>
              </a:rPr>
              <a:t>size</a:t>
            </a:r>
            <a:r>
              <a:rPr lang="en-US" sz="2000"/>
              <a:t> of the clusters.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Update medoid by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350" y="1699125"/>
            <a:ext cx="3481150" cy="8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000" y="4294050"/>
            <a:ext cx="4790599" cy="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260" name="Shape 260"/>
          <p:cNvSpPr txBox="1">
            <a:spLocks noGrp="1"/>
          </p:cNvSpPr>
          <p:nvPr>
            <p:ph type="title" idx="4294967295"/>
          </p:nvPr>
        </p:nvSpPr>
        <p:spPr>
          <a:xfrm>
            <a:off x="384050" y="6385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Spectral clustering + K-means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457200" y="1352075"/>
            <a:ext cx="8229600" cy="12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Spectral clustering for dimension reduction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Then perform K-means</a:t>
            </a:r>
          </a:p>
          <a:p>
            <a:pPr mar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Choose ϵ to achieve 10% sparseness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Fix </a:t>
            </a:r>
            <a:r>
              <a:rPr lang="en-US" sz="2000">
                <a:solidFill>
                  <a:schemeClr val="dk1"/>
                </a:solidFill>
              </a:rPr>
              <a:t>ϵ, choose</a:t>
            </a:r>
            <a:r>
              <a:rPr lang="en-US" sz="2000"/>
              <a:t> σ</a:t>
            </a:r>
            <a:r>
              <a:rPr lang="en-US" sz="2000" baseline="30000"/>
              <a:t>2</a:t>
            </a:r>
            <a:r>
              <a:rPr lang="en-US" sz="2000"/>
              <a:t> that gives the highest NMI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Normalize the quantized components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title" idx="4294967295"/>
          </p:nvPr>
        </p:nvSpPr>
        <p:spPr>
          <a:xfrm>
            <a:off x="384050" y="26959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Spectral clustering + K-means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69" name="Shape 269"/>
          <p:cNvSpPr/>
          <p:nvPr/>
        </p:nvSpPr>
        <p:spPr>
          <a:xfrm>
            <a:off x="377300" y="1966225"/>
            <a:ext cx="5753699" cy="3585000"/>
          </a:xfrm>
          <a:prstGeom prst="roundRect">
            <a:avLst>
              <a:gd name="adj" fmla="val 4755"/>
            </a:avLst>
          </a:prstGeom>
          <a:noFill/>
          <a:ln w="508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59975" y="278400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  <p:sp>
        <p:nvSpPr>
          <p:cNvPr id="271" name="Shape 271"/>
          <p:cNvSpPr/>
          <p:nvPr/>
        </p:nvSpPr>
        <p:spPr>
          <a:xfrm>
            <a:off x="569125" y="416715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</a:p>
        </p:txBody>
      </p:sp>
      <p:sp>
        <p:nvSpPr>
          <p:cNvPr id="272" name="Shape 272"/>
          <p:cNvSpPr/>
          <p:nvPr/>
        </p:nvSpPr>
        <p:spPr>
          <a:xfrm>
            <a:off x="532322" y="4857000"/>
            <a:ext cx="5462100" cy="553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and Conclusions</a:t>
            </a:r>
          </a:p>
        </p:txBody>
      </p:sp>
      <p:sp>
        <p:nvSpPr>
          <p:cNvPr id="273" name="Shape 273"/>
          <p:cNvSpPr/>
          <p:nvPr/>
        </p:nvSpPr>
        <p:spPr>
          <a:xfrm>
            <a:off x="393371" y="1228400"/>
            <a:ext cx="5592900" cy="5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274" name="Shape 274"/>
          <p:cNvSpPr/>
          <p:nvPr/>
        </p:nvSpPr>
        <p:spPr>
          <a:xfrm>
            <a:off x="559974" y="209595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Problem &amp; Motivation </a:t>
            </a:r>
          </a:p>
        </p:txBody>
      </p:sp>
      <p:sp>
        <p:nvSpPr>
          <p:cNvPr id="275" name="Shape 275"/>
          <p:cNvSpPr/>
          <p:nvPr/>
        </p:nvSpPr>
        <p:spPr>
          <a:xfrm>
            <a:off x="532327" y="3475562"/>
            <a:ext cx="5462100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Our Proposal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282" name="Shape 282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Hierarchical Clusterings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62" y="1600200"/>
            <a:ext cx="2981875" cy="22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562" y="1600200"/>
            <a:ext cx="2981875" cy="223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5575" y="4119950"/>
            <a:ext cx="2981875" cy="223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575" y="4157221"/>
            <a:ext cx="2981875" cy="219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Transcription Comparison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8">
            <a:alphaModFix/>
          </a:blip>
          <a:srcRect l="53713" t="74800" r="10324" b="13081"/>
          <a:stretch/>
        </p:blipFill>
        <p:spPr>
          <a:xfrm>
            <a:off x="4770050" y="4421249"/>
            <a:ext cx="1918200" cy="4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Transcription Comparison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K-Medoids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377300" y="1966225"/>
            <a:ext cx="5753699" cy="3585000"/>
          </a:xfrm>
          <a:prstGeom prst="roundRect">
            <a:avLst>
              <a:gd name="adj" fmla="val 4755"/>
            </a:avLst>
          </a:prstGeom>
          <a:noFill/>
          <a:ln w="508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93375" y="1228400"/>
            <a:ext cx="5753699" cy="5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122" name="Shape 122"/>
          <p:cNvSpPr/>
          <p:nvPr/>
        </p:nvSpPr>
        <p:spPr>
          <a:xfrm>
            <a:off x="569125" y="4167150"/>
            <a:ext cx="5462100" cy="553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</a:p>
        </p:txBody>
      </p:sp>
      <p:sp>
        <p:nvSpPr>
          <p:cNvPr id="123" name="Shape 123"/>
          <p:cNvSpPr/>
          <p:nvPr/>
        </p:nvSpPr>
        <p:spPr>
          <a:xfrm>
            <a:off x="532322" y="4857000"/>
            <a:ext cx="5462100" cy="553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and Conclusions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974" y="2095950"/>
            <a:ext cx="5480399" cy="540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Problem &amp; Motivation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32327" y="3475562"/>
            <a:ext cx="5462100" cy="540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Our Proposal</a:t>
            </a:r>
          </a:p>
        </p:txBody>
      </p:sp>
      <p:sp>
        <p:nvSpPr>
          <p:cNvPr id="126" name="Shape 126"/>
          <p:cNvSpPr/>
          <p:nvPr/>
        </p:nvSpPr>
        <p:spPr>
          <a:xfrm>
            <a:off x="559975" y="2784000"/>
            <a:ext cx="5480399" cy="540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323" name="Shape 323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/>
              <a:t>Comparison of Clustering Methods for Word Identification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t="14566"/>
          <a:stretch/>
        </p:blipFill>
        <p:spPr>
          <a:xfrm>
            <a:off x="627625" y="1397825"/>
            <a:ext cx="7888749" cy="48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331" name="Shape 331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/>
              <a:t>Comparison of Clustering Methods for Gender Identification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t="14405"/>
          <a:stretch/>
        </p:blipFill>
        <p:spPr>
          <a:xfrm>
            <a:off x="627625" y="1397825"/>
            <a:ext cx="7888749" cy="48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339" name="Shape 339"/>
          <p:cNvSpPr txBox="1">
            <a:spLocks noGrp="1"/>
          </p:cNvSpPr>
          <p:nvPr>
            <p:ph type="title" idx="4294967295"/>
          </p:nvPr>
        </p:nvSpPr>
        <p:spPr>
          <a:xfrm>
            <a:off x="0" y="562375"/>
            <a:ext cx="91440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457200" y="1228462"/>
            <a:ext cx="8403300" cy="48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Normalized DTW offers a means for clustering experimentation for speech data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Gender, speaker characteristics and  emotion, words similarity and recording condition play major role in speech variabilities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It’s </a:t>
            </a:r>
            <a:r>
              <a:rPr lang="en-US" sz="2000">
                <a:solidFill>
                  <a:srgbClr val="CC0000"/>
                </a:solidFill>
              </a:rPr>
              <a:t>hard</a:t>
            </a:r>
            <a:r>
              <a:rPr lang="en-US" sz="2000"/>
              <a:t> to generalize </a:t>
            </a:r>
            <a:r>
              <a:rPr lang="en-US" sz="2000">
                <a:solidFill>
                  <a:schemeClr val="dk1"/>
                </a:solidFill>
              </a:rPr>
              <a:t>acoustic discovery using purely </a:t>
            </a:r>
            <a:r>
              <a:rPr lang="en-US" sz="2000"/>
              <a:t>unsupervised methods 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347" name="Shape 347"/>
          <p:cNvSpPr txBox="1">
            <a:spLocks noGrp="1"/>
          </p:cNvSpPr>
          <p:nvPr>
            <p:ph type="title" idx="4294967295"/>
          </p:nvPr>
        </p:nvSpPr>
        <p:spPr>
          <a:xfrm>
            <a:off x="0" y="562375"/>
            <a:ext cx="91440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4294967295"/>
          </p:nvPr>
        </p:nvSpPr>
        <p:spPr>
          <a:xfrm>
            <a:off x="457200" y="1228462"/>
            <a:ext cx="8403300" cy="489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Label words by linguistic family (e.g. root or part of speech) and evaluate clustering using that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Smaller acoustic unit (Phoneme) with context-dependent Hidden-Markov Model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5500" y="2274900"/>
            <a:ext cx="9057000" cy="161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7200" b="1">
                <a:latin typeface="Georgia"/>
                <a:ea typeface="Georgia"/>
                <a:cs typeface="Georgia"/>
                <a:sym typeface="Georgia"/>
              </a:rPr>
              <a:t>Thank You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5500" y="3036900"/>
            <a:ext cx="9217799" cy="161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eorgia"/>
              <a:buNone/>
            </a:pPr>
            <a:r>
              <a:rPr lang="en-US" sz="4800" b="1">
                <a:latin typeface="Georgia"/>
                <a:ea typeface="Georgia"/>
                <a:cs typeface="Georgia"/>
                <a:sym typeface="Georgia"/>
              </a:rPr>
              <a:t>Any Question?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3" name="Shape 133"/>
          <p:cNvSpPr/>
          <p:nvPr/>
        </p:nvSpPr>
        <p:spPr>
          <a:xfrm>
            <a:off x="377300" y="1966225"/>
            <a:ext cx="5753699" cy="3585000"/>
          </a:xfrm>
          <a:prstGeom prst="roundRect">
            <a:avLst>
              <a:gd name="adj" fmla="val 4755"/>
            </a:avLst>
          </a:prstGeom>
          <a:noFill/>
          <a:ln w="508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59975" y="278400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  <p:sp>
        <p:nvSpPr>
          <p:cNvPr id="135" name="Shape 135"/>
          <p:cNvSpPr/>
          <p:nvPr/>
        </p:nvSpPr>
        <p:spPr>
          <a:xfrm>
            <a:off x="569125" y="416715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</a:p>
        </p:txBody>
      </p:sp>
      <p:sp>
        <p:nvSpPr>
          <p:cNvPr id="136" name="Shape 136"/>
          <p:cNvSpPr/>
          <p:nvPr/>
        </p:nvSpPr>
        <p:spPr>
          <a:xfrm>
            <a:off x="532322" y="485700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and Conclusions</a:t>
            </a:r>
          </a:p>
        </p:txBody>
      </p:sp>
      <p:sp>
        <p:nvSpPr>
          <p:cNvPr id="137" name="Shape 137"/>
          <p:cNvSpPr/>
          <p:nvPr/>
        </p:nvSpPr>
        <p:spPr>
          <a:xfrm>
            <a:off x="393375" y="1228400"/>
            <a:ext cx="5753699" cy="5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138" name="Shape 138"/>
          <p:cNvSpPr/>
          <p:nvPr/>
        </p:nvSpPr>
        <p:spPr>
          <a:xfrm>
            <a:off x="559974" y="2095950"/>
            <a:ext cx="5480399" cy="540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 i="0" u="none" strike="noStrike" cap="none" baseline="0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Problem </a:t>
            </a: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&amp; Motivation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532327" y="3475562"/>
            <a:ext cx="5462100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Our Proposal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46" name="Shape 146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and Motivation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457200" y="1047175"/>
            <a:ext cx="8403300" cy="567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80% of technological progress is done in less than 5% of the world languages.</a:t>
            </a: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/>
              <a:t>Low-resourced languages continue to lack behind new innovation adaptation and advantages.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>
                <a:solidFill>
                  <a:schemeClr val="dk1"/>
                </a:solidFill>
              </a:rPr>
              <a:t>The </a:t>
            </a:r>
            <a:r>
              <a:rPr lang="en-US" sz="2000">
                <a:solidFill>
                  <a:srgbClr val="FF0000"/>
                </a:solidFill>
              </a:rPr>
              <a:t>goal</a:t>
            </a:r>
            <a:r>
              <a:rPr lang="en-US" sz="2000">
                <a:solidFill>
                  <a:schemeClr val="dk1"/>
                </a:solidFill>
              </a:rPr>
              <a:t> of our project is:</a:t>
            </a:r>
          </a:p>
          <a:p>
            <a:pPr marL="914400" marR="0" lvl="1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</a:pPr>
            <a:r>
              <a:rPr lang="en-US" sz="2000"/>
              <a:t>Investigate various unsupervised methods on words clustering task for Khmer language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54" name="Shape 154"/>
          <p:cNvSpPr/>
          <p:nvPr/>
        </p:nvSpPr>
        <p:spPr>
          <a:xfrm>
            <a:off x="377300" y="1966225"/>
            <a:ext cx="5753699" cy="3585000"/>
          </a:xfrm>
          <a:prstGeom prst="roundRect">
            <a:avLst>
              <a:gd name="adj" fmla="val 4755"/>
            </a:avLst>
          </a:prstGeom>
          <a:noFill/>
          <a:ln w="508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569125" y="416715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</a:p>
        </p:txBody>
      </p:sp>
      <p:sp>
        <p:nvSpPr>
          <p:cNvPr id="156" name="Shape 156"/>
          <p:cNvSpPr/>
          <p:nvPr/>
        </p:nvSpPr>
        <p:spPr>
          <a:xfrm>
            <a:off x="532322" y="485700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and Conclusions</a:t>
            </a:r>
          </a:p>
        </p:txBody>
      </p:sp>
      <p:sp>
        <p:nvSpPr>
          <p:cNvPr id="157" name="Shape 157"/>
          <p:cNvSpPr/>
          <p:nvPr/>
        </p:nvSpPr>
        <p:spPr>
          <a:xfrm>
            <a:off x="393375" y="1228400"/>
            <a:ext cx="5753699" cy="5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158" name="Shape 158"/>
          <p:cNvSpPr/>
          <p:nvPr/>
        </p:nvSpPr>
        <p:spPr>
          <a:xfrm>
            <a:off x="532327" y="3475562"/>
            <a:ext cx="5462100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Our Proposal</a:t>
            </a:r>
          </a:p>
        </p:txBody>
      </p:sp>
      <p:sp>
        <p:nvSpPr>
          <p:cNvPr id="159" name="Shape 159"/>
          <p:cNvSpPr/>
          <p:nvPr/>
        </p:nvSpPr>
        <p:spPr>
          <a:xfrm>
            <a:off x="559974" y="209595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Problem &amp; Motivation </a:t>
            </a:r>
          </a:p>
        </p:txBody>
      </p:sp>
      <p:sp>
        <p:nvSpPr>
          <p:cNvPr id="160" name="Shape 160"/>
          <p:cNvSpPr/>
          <p:nvPr/>
        </p:nvSpPr>
        <p:spPr>
          <a:xfrm>
            <a:off x="559975" y="2784000"/>
            <a:ext cx="5480399" cy="540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67" name="Shape 167"/>
          <p:cNvSpPr txBox="1">
            <a:spLocks noGrp="1"/>
          </p:cNvSpPr>
          <p:nvPr>
            <p:ph type="title" idx="4294967295"/>
          </p:nvPr>
        </p:nvSpPr>
        <p:spPr>
          <a:xfrm>
            <a:off x="384050" y="56237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Dataset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4294967295"/>
          </p:nvPr>
        </p:nvSpPr>
        <p:spPr>
          <a:xfrm>
            <a:off x="457200" y="1047175"/>
            <a:ext cx="8403300" cy="17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Institute of Technology of Cambodia. “Khmer Keywords IPA and Arpabet Transcription”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http://khmerasr.github.io/blog/2015/06/12/khmer-keywords-ipa-and-arpabet-transcription/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675" y="2769474"/>
            <a:ext cx="4237451" cy="19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body" idx="4294967295"/>
          </p:nvPr>
        </p:nvSpPr>
        <p:spPr>
          <a:xfrm>
            <a:off x="457200" y="4884175"/>
            <a:ext cx="8403300" cy="13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10 speakers (5 males &amp; 5 females) aged between 19 &amp; 23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103 words/speaker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/>
              <a:t>recorded with phone headset</a:t>
            </a:r>
          </a:p>
          <a:p>
            <a:pPr marL="0" marR="0" lvl="0" indent="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77" name="Shape 177"/>
          <p:cNvSpPr/>
          <p:nvPr/>
        </p:nvSpPr>
        <p:spPr>
          <a:xfrm>
            <a:off x="377300" y="1966225"/>
            <a:ext cx="5753699" cy="3585000"/>
          </a:xfrm>
          <a:prstGeom prst="roundRect">
            <a:avLst>
              <a:gd name="adj" fmla="val 4755"/>
            </a:avLst>
          </a:prstGeom>
          <a:noFill/>
          <a:ln w="508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69125" y="416715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</a:p>
        </p:txBody>
      </p:sp>
      <p:sp>
        <p:nvSpPr>
          <p:cNvPr id="179" name="Shape 179"/>
          <p:cNvSpPr/>
          <p:nvPr/>
        </p:nvSpPr>
        <p:spPr>
          <a:xfrm>
            <a:off x="532322" y="485700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and Conclusions</a:t>
            </a:r>
          </a:p>
        </p:txBody>
      </p:sp>
      <p:sp>
        <p:nvSpPr>
          <p:cNvPr id="180" name="Shape 180"/>
          <p:cNvSpPr/>
          <p:nvPr/>
        </p:nvSpPr>
        <p:spPr>
          <a:xfrm>
            <a:off x="393375" y="1228400"/>
            <a:ext cx="5753699" cy="5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181" name="Shape 181"/>
          <p:cNvSpPr/>
          <p:nvPr/>
        </p:nvSpPr>
        <p:spPr>
          <a:xfrm>
            <a:off x="559974" y="209595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Problem &amp; Motivation </a:t>
            </a:r>
          </a:p>
        </p:txBody>
      </p:sp>
      <p:sp>
        <p:nvSpPr>
          <p:cNvPr id="182" name="Shape 182"/>
          <p:cNvSpPr/>
          <p:nvPr/>
        </p:nvSpPr>
        <p:spPr>
          <a:xfrm>
            <a:off x="559975" y="278400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  <p:sp>
        <p:nvSpPr>
          <p:cNvPr id="183" name="Shape 183"/>
          <p:cNvSpPr/>
          <p:nvPr/>
        </p:nvSpPr>
        <p:spPr>
          <a:xfrm>
            <a:off x="532327" y="3475562"/>
            <a:ext cx="5462100" cy="540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Our Proposal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0" name="Shape 190"/>
          <p:cNvSpPr txBox="1">
            <a:spLocks noGrp="1"/>
          </p:cNvSpPr>
          <p:nvPr>
            <p:ph type="title" idx="4294967295"/>
          </p:nvPr>
        </p:nvSpPr>
        <p:spPr>
          <a:xfrm>
            <a:off x="384050" y="714775"/>
            <a:ext cx="94152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000"/>
              <a:t>Pre-processing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title" idx="4294967295"/>
          </p:nvPr>
        </p:nvSpPr>
        <p:spPr>
          <a:xfrm>
            <a:off x="384050" y="2189745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000"/>
              <a:t>Clustering algorithms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384050" y="4634313"/>
            <a:ext cx="84765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000" dirty="0"/>
              <a:t>Evaluation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4294967295"/>
          </p:nvPr>
        </p:nvSpPr>
        <p:spPr>
          <a:xfrm>
            <a:off x="1198750" y="1199575"/>
            <a:ext cx="7661700" cy="50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MFCCs feature extraction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Distance matrix with Dynamic Time Warping</a:t>
            </a:r>
          </a:p>
          <a:p>
            <a:pPr marL="0" marR="0" lvl="0" indent="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Hierarchical Clustering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K-</a:t>
            </a:r>
            <a:r>
              <a:rPr lang="en-US" sz="1600" dirty="0" err="1"/>
              <a:t>Medoids</a:t>
            </a:r>
            <a:r>
              <a:rPr lang="en-US" sz="1600" dirty="0"/>
              <a:t> clustering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Fuzzy C-</a:t>
            </a:r>
            <a:r>
              <a:rPr lang="en-US" sz="1600" dirty="0" err="1"/>
              <a:t>Medoids</a:t>
            </a:r>
            <a:r>
              <a:rPr lang="en-US" sz="1600" dirty="0"/>
              <a:t> clustering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Spectral clustering + K-means</a:t>
            </a:r>
          </a:p>
          <a:p>
            <a:pPr marL="0" marR="0" lvl="0" indent="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Normalized Mutual Information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Naive Count Accuracy</a:t>
            </a:r>
          </a:p>
          <a:p>
            <a:pPr marL="457200" marR="0" lvl="0" indent="-22860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</a:pPr>
            <a:r>
              <a:rPr lang="en-US" sz="1600" dirty="0"/>
              <a:t>Transcription comparison</a:t>
            </a:r>
          </a:p>
          <a:p>
            <a:pPr marL="0" marR="0" indent="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indent="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00" name="Shape 200"/>
          <p:cNvSpPr/>
          <p:nvPr/>
        </p:nvSpPr>
        <p:spPr>
          <a:xfrm>
            <a:off x="377300" y="1966225"/>
            <a:ext cx="5753699" cy="3618900"/>
          </a:xfrm>
          <a:prstGeom prst="roundRect">
            <a:avLst>
              <a:gd name="adj" fmla="val 4755"/>
            </a:avLst>
          </a:prstGeom>
          <a:noFill/>
          <a:ln w="508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32322" y="4857000"/>
            <a:ext cx="5462100" cy="5532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 and Conclusions</a:t>
            </a:r>
          </a:p>
        </p:txBody>
      </p:sp>
      <p:sp>
        <p:nvSpPr>
          <p:cNvPr id="202" name="Shape 202"/>
          <p:cNvSpPr/>
          <p:nvPr/>
        </p:nvSpPr>
        <p:spPr>
          <a:xfrm>
            <a:off x="393375" y="1228400"/>
            <a:ext cx="5753699" cy="5333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9A12"/>
              </a:gs>
              <a:gs pos="27000">
                <a:srgbClr val="D09A12"/>
              </a:gs>
              <a:gs pos="79000">
                <a:srgbClr val="FFC000"/>
              </a:gs>
              <a:gs pos="100000">
                <a:srgbClr val="FFC000"/>
              </a:gs>
            </a:gsLst>
            <a:lin ang="16200038" scaled="0"/>
          </a:gradFill>
          <a:ln w="9525" cap="flat" cmpd="sng">
            <a:solidFill>
              <a:srgbClr val="F692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</a:p>
        </p:txBody>
      </p:sp>
      <p:sp>
        <p:nvSpPr>
          <p:cNvPr id="203" name="Shape 203"/>
          <p:cNvSpPr/>
          <p:nvPr/>
        </p:nvSpPr>
        <p:spPr>
          <a:xfrm>
            <a:off x="559974" y="209595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Problem &amp; Motivation </a:t>
            </a:r>
          </a:p>
        </p:txBody>
      </p:sp>
      <p:sp>
        <p:nvSpPr>
          <p:cNvPr id="204" name="Shape 204"/>
          <p:cNvSpPr/>
          <p:nvPr/>
        </p:nvSpPr>
        <p:spPr>
          <a:xfrm>
            <a:off x="559975" y="2784000"/>
            <a:ext cx="5480399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Dataset</a:t>
            </a:r>
          </a:p>
        </p:txBody>
      </p:sp>
      <p:sp>
        <p:nvSpPr>
          <p:cNvPr id="205" name="Shape 205"/>
          <p:cNvSpPr/>
          <p:nvPr/>
        </p:nvSpPr>
        <p:spPr>
          <a:xfrm>
            <a:off x="532327" y="3475562"/>
            <a:ext cx="5462100" cy="5408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B7B7B7"/>
                </a:solidFill>
                <a:latin typeface="Quattrocento"/>
                <a:ea typeface="Quattrocento"/>
                <a:cs typeface="Quattrocento"/>
                <a:sym typeface="Quattrocento"/>
              </a:rPr>
              <a:t>Our Proposal</a:t>
            </a:r>
          </a:p>
        </p:txBody>
      </p:sp>
      <p:sp>
        <p:nvSpPr>
          <p:cNvPr id="206" name="Shape 206"/>
          <p:cNvSpPr/>
          <p:nvPr/>
        </p:nvSpPr>
        <p:spPr>
          <a:xfrm>
            <a:off x="569125" y="4167150"/>
            <a:ext cx="5462100" cy="553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38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Quattrocento"/>
              <a:buNone/>
            </a:pPr>
            <a:r>
              <a:rPr lang="en-US" sz="2400" b="1">
                <a:solidFill>
                  <a:srgbClr val="FFFF00"/>
                </a:solidFill>
                <a:latin typeface="Quattrocento"/>
                <a:ea typeface="Quattrocento"/>
                <a:cs typeface="Quattrocento"/>
                <a:sym typeface="Quattrocento"/>
              </a:rPr>
              <a:t>Methods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(4:3)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Merriweather</vt:lpstr>
      <vt:lpstr>Georgia</vt:lpstr>
      <vt:lpstr>Quattrocento</vt:lpstr>
      <vt:lpstr>Cambria</vt:lpstr>
      <vt:lpstr>Calibri</vt:lpstr>
      <vt:lpstr>Office Theme</vt:lpstr>
      <vt:lpstr>PowerPoint Presentation</vt:lpstr>
      <vt:lpstr>PowerPoint Presentation</vt:lpstr>
      <vt:lpstr>PowerPoint Presentation</vt:lpstr>
      <vt:lpstr>Problem and Motivation</vt:lpstr>
      <vt:lpstr>PowerPoint Presentation</vt:lpstr>
      <vt:lpstr>Dataset</vt:lpstr>
      <vt:lpstr>PowerPoint Presentation</vt:lpstr>
      <vt:lpstr>Pre-processing</vt:lpstr>
      <vt:lpstr>PowerPoint Presentation</vt:lpstr>
      <vt:lpstr>Feature Extraction</vt:lpstr>
      <vt:lpstr>Dynamic Time Warping (DTW)</vt:lpstr>
      <vt:lpstr>Hierarchical Clustering</vt:lpstr>
      <vt:lpstr>Fuzzy C-Medoids</vt:lpstr>
      <vt:lpstr>Spectral clustering + K-means</vt:lpstr>
      <vt:lpstr>PowerPoint Presentation</vt:lpstr>
      <vt:lpstr>Hierarchical Clusterings</vt:lpstr>
      <vt:lpstr>Transcription Comparison</vt:lpstr>
      <vt:lpstr>Transcription Comparison</vt:lpstr>
      <vt:lpstr>K-Medoids</vt:lpstr>
      <vt:lpstr>Comparison of Clustering Methods for Word Identification</vt:lpstr>
      <vt:lpstr>Comparison of Clustering Methods for Gender Identification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Fernando Torre</cp:lastModifiedBy>
  <cp:revision>1</cp:revision>
  <dcterms:modified xsi:type="dcterms:W3CDTF">2015-12-08T14:58:06Z</dcterms:modified>
</cp:coreProperties>
</file>