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3"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5486" autoAdjust="0"/>
  </p:normalViewPr>
  <p:slideViewPr>
    <p:cSldViewPr snapToGrid="0">
      <p:cViewPr varScale="1">
        <p:scale>
          <a:sx n="67" d="100"/>
          <a:sy n="67" d="100"/>
        </p:scale>
        <p:origin x="9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D5A90-457B-4989-8F41-62E5C80F40EB}" type="datetimeFigureOut">
              <a:rPr lang="en-US" smtClean="0"/>
              <a:t>12/10/2015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A418C-6AB0-4273-9F7B-01050C480FFA}" type="slidenum">
              <a:rPr lang="en-US" smtClean="0"/>
              <a:t>‹#›</a:t>
            </a:fld>
            <a:endParaRPr lang="en-US"/>
          </a:p>
        </p:txBody>
      </p:sp>
    </p:spTree>
    <p:extLst>
      <p:ext uri="{BB962C8B-B14F-4D97-AF65-F5344CB8AC3E}">
        <p14:creationId xmlns:p14="http://schemas.microsoft.com/office/powerpoint/2010/main" val="3331904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states in the US legally require a</a:t>
            </a:r>
            <a:r>
              <a:rPr lang="en-US" baseline="0" dirty="0" smtClean="0"/>
              <a:t> personal verification step in ticket processing. However, some countries (like Australia) allow this process to be completely automated, from the original picture to the mailing of the ticket.</a:t>
            </a:r>
            <a:endParaRPr lang="en-US" dirty="0"/>
          </a:p>
        </p:txBody>
      </p:sp>
      <p:sp>
        <p:nvSpPr>
          <p:cNvPr id="4" name="Slide Number Placeholder 3"/>
          <p:cNvSpPr>
            <a:spLocks noGrp="1"/>
          </p:cNvSpPr>
          <p:nvPr>
            <p:ph type="sldNum" sz="quarter" idx="10"/>
          </p:nvPr>
        </p:nvSpPr>
        <p:spPr/>
        <p:txBody>
          <a:bodyPr/>
          <a:lstStyle/>
          <a:p>
            <a:fld id="{C0BA418C-6AB0-4273-9F7B-01050C480FFA}" type="slidenum">
              <a:rPr lang="en-US" smtClean="0"/>
              <a:t>4</a:t>
            </a:fld>
            <a:endParaRPr lang="en-US"/>
          </a:p>
        </p:txBody>
      </p:sp>
    </p:spTree>
    <p:extLst>
      <p:ext uri="{BB962C8B-B14F-4D97-AF65-F5344CB8AC3E}">
        <p14:creationId xmlns:p14="http://schemas.microsoft.com/office/powerpoint/2010/main" val="306965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Australia,</a:t>
            </a:r>
            <a:r>
              <a:rPr lang="en-US" baseline="0" dirty="0" smtClean="0"/>
              <a:t> traffic cam system automatically ticketed the car being towed</a:t>
            </a:r>
          </a:p>
          <a:p>
            <a:r>
              <a:rPr lang="en-US" baseline="0" dirty="0" smtClean="0"/>
              <a:t>Right: Australia, mobile ANPR for detecting vehicles of interest</a:t>
            </a:r>
            <a:endParaRPr lang="en-US" dirty="0"/>
          </a:p>
        </p:txBody>
      </p:sp>
      <p:sp>
        <p:nvSpPr>
          <p:cNvPr id="4" name="Slide Number Placeholder 3"/>
          <p:cNvSpPr>
            <a:spLocks noGrp="1"/>
          </p:cNvSpPr>
          <p:nvPr>
            <p:ph type="sldNum" sz="quarter" idx="10"/>
          </p:nvPr>
        </p:nvSpPr>
        <p:spPr/>
        <p:txBody>
          <a:bodyPr/>
          <a:lstStyle/>
          <a:p>
            <a:fld id="{C0BA418C-6AB0-4273-9F7B-01050C480FFA}" type="slidenum">
              <a:rPr lang="en-US" smtClean="0"/>
              <a:t>5</a:t>
            </a:fld>
            <a:endParaRPr lang="en-US"/>
          </a:p>
        </p:txBody>
      </p:sp>
    </p:spTree>
    <p:extLst>
      <p:ext uri="{BB962C8B-B14F-4D97-AF65-F5344CB8AC3E}">
        <p14:creationId xmlns:p14="http://schemas.microsoft.com/office/powerpoint/2010/main" val="2070012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a</a:t>
            </a:r>
            <a:r>
              <a:rPr lang="en-US" baseline="0" dirty="0" smtClean="0"/>
              <a:t> high level example of an OCR system</a:t>
            </a:r>
          </a:p>
          <a:p>
            <a:r>
              <a:rPr lang="en-US" baseline="0" dirty="0" smtClean="0"/>
              <a:t>From “Design of an Optical Character Recognition System for Camera-based Handheld Devices”</a:t>
            </a:r>
            <a:endParaRPr lang="en-US" dirty="0"/>
          </a:p>
        </p:txBody>
      </p:sp>
      <p:sp>
        <p:nvSpPr>
          <p:cNvPr id="4" name="Slide Number Placeholder 3"/>
          <p:cNvSpPr>
            <a:spLocks noGrp="1"/>
          </p:cNvSpPr>
          <p:nvPr>
            <p:ph type="sldNum" sz="quarter" idx="10"/>
          </p:nvPr>
        </p:nvSpPr>
        <p:spPr/>
        <p:txBody>
          <a:bodyPr/>
          <a:lstStyle/>
          <a:p>
            <a:fld id="{C0BA418C-6AB0-4273-9F7B-01050C480FFA}" type="slidenum">
              <a:rPr lang="en-US" smtClean="0"/>
              <a:t>7</a:t>
            </a:fld>
            <a:endParaRPr lang="en-US"/>
          </a:p>
        </p:txBody>
      </p:sp>
    </p:spTree>
    <p:extLst>
      <p:ext uri="{BB962C8B-B14F-4D97-AF65-F5344CB8AC3E}">
        <p14:creationId xmlns:p14="http://schemas.microsoft.com/office/powerpoint/2010/main" val="255342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Stroke Width transform, described in “Detecting</a:t>
            </a:r>
            <a:r>
              <a:rPr lang="en-US" baseline="0" dirty="0" smtClean="0"/>
              <a:t> Text in Natural Scenes with Stroke Width Transform,” where a scene’s edges are analyzed for areas with consistent stroke width</a:t>
            </a:r>
          </a:p>
          <a:p>
            <a:endParaRPr lang="en-US" baseline="0" dirty="0" smtClean="0"/>
          </a:p>
          <a:p>
            <a:r>
              <a:rPr lang="en-US" baseline="0" dirty="0" smtClean="0"/>
              <a:t>Trained feature matching described in “Text detection and character recognition in Scene Images with Unsupervised Feature Learning,” which uses a trained ML algorithm to detect regions with text-like patterns.</a:t>
            </a:r>
          </a:p>
          <a:p>
            <a:endParaRPr lang="en-US" baseline="0" dirty="0" smtClean="0"/>
          </a:p>
          <a:p>
            <a:r>
              <a:rPr lang="en-US" baseline="0" dirty="0" smtClean="0"/>
              <a:t>Intensity variation: described in “Design of an Optical Character Recognition System for Camera-based Handheld Devices”, which separates an image into n blocks, which are individually analyzed via intensity variance (high contrast = text) and grouped based on location.</a:t>
            </a:r>
            <a:endParaRPr lang="en-US" dirty="0"/>
          </a:p>
        </p:txBody>
      </p:sp>
      <p:sp>
        <p:nvSpPr>
          <p:cNvPr id="4" name="Slide Number Placeholder 3"/>
          <p:cNvSpPr>
            <a:spLocks noGrp="1"/>
          </p:cNvSpPr>
          <p:nvPr>
            <p:ph type="sldNum" sz="quarter" idx="10"/>
          </p:nvPr>
        </p:nvSpPr>
        <p:spPr/>
        <p:txBody>
          <a:bodyPr/>
          <a:lstStyle/>
          <a:p>
            <a:fld id="{C0BA418C-6AB0-4273-9F7B-01050C480FFA}" type="slidenum">
              <a:rPr lang="en-US" smtClean="0"/>
              <a:t>8</a:t>
            </a:fld>
            <a:endParaRPr lang="en-US"/>
          </a:p>
        </p:txBody>
      </p:sp>
    </p:spTree>
    <p:extLst>
      <p:ext uri="{BB962C8B-B14F-4D97-AF65-F5344CB8AC3E}">
        <p14:creationId xmlns:p14="http://schemas.microsoft.com/office/powerpoint/2010/main" val="294588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Figures from “Automatic Number</a:t>
            </a:r>
            <a:r>
              <a:rPr lang="en-US" baseline="0" dirty="0" smtClean="0"/>
              <a:t> Plate Recognition System”. Paper describes a license plate localization method where the plate is localized by finding peaks in variance on vertical and horizontal bands in an image filtered for edge detection</a:t>
            </a:r>
          </a:p>
          <a:p>
            <a:endParaRPr lang="en-US" baseline="0" dirty="0" smtClean="0"/>
          </a:p>
          <a:p>
            <a:r>
              <a:rPr lang="en-US" baseline="0" dirty="0" smtClean="0"/>
              <a:t>Additional note: Plate origin can be determined here via an ML algorithm that has been trained on different plate styles</a:t>
            </a:r>
            <a:endParaRPr lang="en-US" dirty="0"/>
          </a:p>
        </p:txBody>
      </p:sp>
      <p:sp>
        <p:nvSpPr>
          <p:cNvPr id="4" name="Slide Number Placeholder 3"/>
          <p:cNvSpPr>
            <a:spLocks noGrp="1"/>
          </p:cNvSpPr>
          <p:nvPr>
            <p:ph type="sldNum" sz="quarter" idx="10"/>
          </p:nvPr>
        </p:nvSpPr>
        <p:spPr/>
        <p:txBody>
          <a:bodyPr/>
          <a:lstStyle/>
          <a:p>
            <a:fld id="{C0BA418C-6AB0-4273-9F7B-01050C480FFA}" type="slidenum">
              <a:rPr lang="en-US" smtClean="0"/>
              <a:t>10</a:t>
            </a:fld>
            <a:endParaRPr lang="en-US"/>
          </a:p>
        </p:txBody>
      </p:sp>
    </p:spTree>
    <p:extLst>
      <p:ext uri="{BB962C8B-B14F-4D97-AF65-F5344CB8AC3E}">
        <p14:creationId xmlns:p14="http://schemas.microsoft.com/office/powerpoint/2010/main" val="129317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OCRTesseract</a:t>
            </a:r>
            <a:r>
              <a:rPr lang="en-US" dirty="0" smtClean="0"/>
              <a:t>: a program developed by HP in the early 90s</a:t>
            </a:r>
            <a:r>
              <a:rPr lang="en-US" baseline="0" dirty="0" smtClean="0"/>
              <a:t> that was released as open source in the early 2000s and is currently curated by Google. Has a great success rate, but requires an ideal image (no skew, no large extraneous thresholds.) Works using a two-pass system, where the first pass identifies letters with high confidence, and the second pass uses positive results from the first to better recognize remaining characters (useful for different languages or odd fonts)</a:t>
            </a:r>
          </a:p>
          <a:p>
            <a:endParaRPr lang="en-US" baseline="0" dirty="0" smtClean="0"/>
          </a:p>
          <a:p>
            <a:r>
              <a:rPr lang="en-US" baseline="0" dirty="0" err="1" smtClean="0"/>
              <a:t>Knearest</a:t>
            </a:r>
            <a:r>
              <a:rPr lang="en-US" baseline="0" dirty="0" smtClean="0"/>
              <a:t>: discussed next</a:t>
            </a:r>
            <a:endParaRPr lang="en-US" dirty="0"/>
          </a:p>
        </p:txBody>
      </p:sp>
      <p:sp>
        <p:nvSpPr>
          <p:cNvPr id="4" name="Slide Number Placeholder 3"/>
          <p:cNvSpPr>
            <a:spLocks noGrp="1"/>
          </p:cNvSpPr>
          <p:nvPr>
            <p:ph type="sldNum" sz="quarter" idx="10"/>
          </p:nvPr>
        </p:nvSpPr>
        <p:spPr/>
        <p:txBody>
          <a:bodyPr/>
          <a:lstStyle/>
          <a:p>
            <a:fld id="{C0BA418C-6AB0-4273-9F7B-01050C480FFA}" type="slidenum">
              <a:rPr lang="en-US" smtClean="0"/>
              <a:t>12</a:t>
            </a:fld>
            <a:endParaRPr lang="en-US"/>
          </a:p>
        </p:txBody>
      </p:sp>
    </p:spTree>
    <p:extLst>
      <p:ext uri="{BB962C8B-B14F-4D97-AF65-F5344CB8AC3E}">
        <p14:creationId xmlns:p14="http://schemas.microsoft.com/office/powerpoint/2010/main" val="267829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BA418C-6AB0-4273-9F7B-01050C480FFA}" type="slidenum">
              <a:rPr lang="en-US" smtClean="0"/>
              <a:t>14</a:t>
            </a:fld>
            <a:endParaRPr lang="en-US"/>
          </a:p>
        </p:txBody>
      </p:sp>
    </p:spTree>
    <p:extLst>
      <p:ext uri="{BB962C8B-B14F-4D97-AF65-F5344CB8AC3E}">
        <p14:creationId xmlns:p14="http://schemas.microsoft.com/office/powerpoint/2010/main" val="26591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code now</a:t>
            </a:r>
            <a:endParaRPr lang="en-US" dirty="0"/>
          </a:p>
        </p:txBody>
      </p:sp>
      <p:sp>
        <p:nvSpPr>
          <p:cNvPr id="4" name="Slide Number Placeholder 3"/>
          <p:cNvSpPr>
            <a:spLocks noGrp="1"/>
          </p:cNvSpPr>
          <p:nvPr>
            <p:ph type="sldNum" sz="quarter" idx="10"/>
          </p:nvPr>
        </p:nvSpPr>
        <p:spPr/>
        <p:txBody>
          <a:bodyPr/>
          <a:lstStyle/>
          <a:p>
            <a:fld id="{C0BA418C-6AB0-4273-9F7B-01050C480FFA}" type="slidenum">
              <a:rPr lang="en-US" smtClean="0"/>
              <a:t>15</a:t>
            </a:fld>
            <a:endParaRPr lang="en-US"/>
          </a:p>
        </p:txBody>
      </p:sp>
    </p:spTree>
    <p:extLst>
      <p:ext uri="{BB962C8B-B14F-4D97-AF65-F5344CB8AC3E}">
        <p14:creationId xmlns:p14="http://schemas.microsoft.com/office/powerpoint/2010/main" val="2825567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CCC:</a:t>
            </a:r>
            <a:r>
              <a:rPr lang="en-US" baseline="0" dirty="0" smtClean="0"/>
              <a:t> Computing Community Consortium</a:t>
            </a:r>
            <a:endParaRPr lang="en-US" dirty="0"/>
          </a:p>
        </p:txBody>
      </p:sp>
      <p:sp>
        <p:nvSpPr>
          <p:cNvPr id="4" name="Slide Number Placeholder 3"/>
          <p:cNvSpPr>
            <a:spLocks noGrp="1"/>
          </p:cNvSpPr>
          <p:nvPr>
            <p:ph type="sldNum" sz="quarter" idx="10"/>
          </p:nvPr>
        </p:nvSpPr>
        <p:spPr/>
        <p:txBody>
          <a:bodyPr/>
          <a:lstStyle/>
          <a:p>
            <a:fld id="{C0BA418C-6AB0-4273-9F7B-01050C480FFA}" type="slidenum">
              <a:rPr lang="en-US" smtClean="0"/>
              <a:t>17</a:t>
            </a:fld>
            <a:endParaRPr lang="en-US"/>
          </a:p>
        </p:txBody>
      </p:sp>
    </p:spTree>
    <p:extLst>
      <p:ext uri="{BB962C8B-B14F-4D97-AF65-F5344CB8AC3E}">
        <p14:creationId xmlns:p14="http://schemas.microsoft.com/office/powerpoint/2010/main" val="216459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12/10/2015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12/10/2015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12/10/2015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12/10/2015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12/10/2015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crypto.stanford.edu/~dwu4/papers/ICDAR2011.pdf" TargetMode="External"/><Relationship Id="rId2" Type="http://schemas.openxmlformats.org/officeDocument/2006/relationships/hyperlink" Target="http://cra.org/ccc/wp-" TargetMode="External"/><Relationship Id="rId1" Type="http://schemas.openxmlformats.org/officeDocument/2006/relationships/slideLayout" Target="../slideLayouts/slideLayout2.xml"/><Relationship Id="rId4" Type="http://schemas.openxmlformats.org/officeDocument/2006/relationships/hyperlink" Target="http://research.ijcaonline.org/volume55/number10/pxc3882784.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CV in Law Enforcement + Text Recognition</a:t>
            </a:r>
            <a:endParaRPr lang="en-US" sz="5400" dirty="0"/>
          </a:p>
        </p:txBody>
      </p:sp>
      <p:sp>
        <p:nvSpPr>
          <p:cNvPr id="3" name="Subtitle 2"/>
          <p:cNvSpPr>
            <a:spLocks noGrp="1"/>
          </p:cNvSpPr>
          <p:nvPr>
            <p:ph type="subTitle" idx="1"/>
          </p:nvPr>
        </p:nvSpPr>
        <p:spPr/>
        <p:txBody>
          <a:bodyPr/>
          <a:lstStyle/>
          <a:p>
            <a:r>
              <a:rPr lang="en-US" dirty="0" smtClean="0"/>
              <a:t>Lucas Cheek CS460</a:t>
            </a:r>
            <a:endParaRPr lang="en-US" dirty="0"/>
          </a:p>
        </p:txBody>
      </p:sp>
    </p:spTree>
    <p:extLst>
      <p:ext uri="{BB962C8B-B14F-4D97-AF65-F5344CB8AC3E}">
        <p14:creationId xmlns:p14="http://schemas.microsoft.com/office/powerpoint/2010/main" val="99003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extraction in ANPR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5837" y="2403475"/>
            <a:ext cx="5473700" cy="24892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757" y="2403475"/>
            <a:ext cx="5524500" cy="3175000"/>
          </a:xfrm>
          <a:prstGeom prst="rect">
            <a:avLst/>
          </a:prstGeom>
        </p:spPr>
      </p:pic>
    </p:spTree>
    <p:extLst>
      <p:ext uri="{BB962C8B-B14F-4D97-AF65-F5344CB8AC3E}">
        <p14:creationId xmlns:p14="http://schemas.microsoft.com/office/powerpoint/2010/main" val="423113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Binarization+Segmentation</a:t>
            </a:r>
            <a:endParaRPr lang="en-US" dirty="0"/>
          </a:p>
        </p:txBody>
      </p:sp>
      <p:sp>
        <p:nvSpPr>
          <p:cNvPr id="3" name="Content Placeholder 2"/>
          <p:cNvSpPr>
            <a:spLocks noGrp="1"/>
          </p:cNvSpPr>
          <p:nvPr>
            <p:ph idx="1"/>
          </p:nvPr>
        </p:nvSpPr>
        <p:spPr/>
        <p:txBody>
          <a:bodyPr/>
          <a:lstStyle/>
          <a:p>
            <a:r>
              <a:rPr lang="en-US" dirty="0" smtClean="0"/>
              <a:t>Once the image has been localized to regions of text, an OCR can then process the image and draw contours around the letters for later recognition.</a:t>
            </a:r>
          </a:p>
          <a:p>
            <a:r>
              <a:rPr lang="en-US" dirty="0" err="1" smtClean="0"/>
              <a:t>Binarization</a:t>
            </a:r>
            <a:r>
              <a:rPr lang="en-US" dirty="0" smtClean="0"/>
              <a:t> is a low-cost image process that turns the image into pure black and white based on a threshold</a:t>
            </a:r>
          </a:p>
          <a:p>
            <a:r>
              <a:rPr lang="en-US" dirty="0" smtClean="0"/>
              <a:t>Segmentation can be done via a contour-building function that will create individual polygons that match the edges in the binary image. Extraneous contours can be weeded out at this stage via a filter (area of polygon, location in image, etc.)</a:t>
            </a:r>
          </a:p>
          <a:p>
            <a:r>
              <a:rPr lang="en-US" dirty="0" smtClean="0"/>
              <a:t>Once done, the program has a tidy representation of all of the individual characters in the image and their locations.</a:t>
            </a:r>
            <a:endParaRPr lang="en-US" dirty="0"/>
          </a:p>
        </p:txBody>
      </p:sp>
    </p:spTree>
    <p:extLst>
      <p:ext uri="{BB962C8B-B14F-4D97-AF65-F5344CB8AC3E}">
        <p14:creationId xmlns:p14="http://schemas.microsoft.com/office/powerpoint/2010/main" val="411404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Recognition</a:t>
            </a:r>
            <a:endParaRPr lang="en-US" dirty="0"/>
          </a:p>
        </p:txBody>
      </p:sp>
      <p:sp>
        <p:nvSpPr>
          <p:cNvPr id="3" name="Content Placeholder 2"/>
          <p:cNvSpPr>
            <a:spLocks noGrp="1"/>
          </p:cNvSpPr>
          <p:nvPr>
            <p:ph idx="1"/>
          </p:nvPr>
        </p:nvSpPr>
        <p:spPr/>
        <p:txBody>
          <a:bodyPr/>
          <a:lstStyle/>
          <a:p>
            <a:r>
              <a:rPr lang="en-US" dirty="0" smtClean="0"/>
              <a:t>There are numerous text recognition algorithms and programs, all with similar (high) levels of accuracy given adequate training data and a good sample.</a:t>
            </a:r>
          </a:p>
          <a:p>
            <a:r>
              <a:rPr lang="en-US" dirty="0"/>
              <a:t>E</a:t>
            </a:r>
            <a:r>
              <a:rPr lang="en-US" dirty="0" smtClean="0"/>
              <a:t>xamples: </a:t>
            </a:r>
            <a:r>
              <a:rPr lang="en-US" dirty="0" err="1" smtClean="0"/>
              <a:t>OCRTesseract</a:t>
            </a:r>
            <a:r>
              <a:rPr lang="en-US" dirty="0" smtClean="0"/>
              <a:t>, K-Nearest Neighbors</a:t>
            </a:r>
            <a:endParaRPr lang="en-US" dirty="0"/>
          </a:p>
        </p:txBody>
      </p:sp>
    </p:spTree>
    <p:extLst>
      <p:ext uri="{BB962C8B-B14F-4D97-AF65-F5344CB8AC3E}">
        <p14:creationId xmlns:p14="http://schemas.microsoft.com/office/powerpoint/2010/main" val="996145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Neighbors</a:t>
            </a:r>
            <a:endParaRPr lang="en-US" dirty="0"/>
          </a:p>
        </p:txBody>
      </p:sp>
      <p:sp>
        <p:nvSpPr>
          <p:cNvPr id="3" name="Content Placeholder 2"/>
          <p:cNvSpPr>
            <a:spLocks noGrp="1"/>
          </p:cNvSpPr>
          <p:nvPr>
            <p:ph idx="1"/>
          </p:nvPr>
        </p:nvSpPr>
        <p:spPr/>
        <p:txBody>
          <a:bodyPr/>
          <a:lstStyle/>
          <a:p>
            <a:r>
              <a:rPr lang="en-US" dirty="0" smtClean="0"/>
              <a:t>I explored this ML algorithm for text recognition as part of my project</a:t>
            </a:r>
          </a:p>
          <a:p>
            <a:r>
              <a:rPr lang="en-US" dirty="0" smtClean="0"/>
              <a:t>Works similarly to our homework – A collection of known samples are designated to their respective character, and fed into the training algorithm</a:t>
            </a:r>
          </a:p>
          <a:p>
            <a:r>
              <a:rPr lang="en-US" dirty="0" smtClean="0"/>
              <a:t>The training algorithm can then make a ranking system based on best matches to training data through by direct correlation (Matrix matching.) A similar algorithm, SVM (Support Vector Machine), only looks at identified key features rather than the whole image</a:t>
            </a:r>
          </a:p>
          <a:p>
            <a:endParaRPr lang="en-US" dirty="0"/>
          </a:p>
        </p:txBody>
      </p:sp>
    </p:spTree>
    <p:extLst>
      <p:ext uri="{BB962C8B-B14F-4D97-AF65-F5344CB8AC3E}">
        <p14:creationId xmlns:p14="http://schemas.microsoft.com/office/powerpoint/2010/main" val="1789216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77825" y="539041"/>
            <a:ext cx="7388749" cy="5442659"/>
          </a:xfrm>
        </p:spPr>
      </p:pic>
    </p:spTree>
    <p:extLst>
      <p:ext uri="{BB962C8B-B14F-4D97-AF65-F5344CB8AC3E}">
        <p14:creationId xmlns:p14="http://schemas.microsoft.com/office/powerpoint/2010/main" val="145036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of KNN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 used </a:t>
            </a:r>
            <a:r>
              <a:rPr lang="en-US" dirty="0" err="1" smtClean="0"/>
              <a:t>OpenCV</a:t>
            </a:r>
            <a:r>
              <a:rPr lang="en-US" dirty="0" smtClean="0"/>
              <a:t> in C++ to process a set of 62992 training images from the Char74K dataset.</a:t>
            </a:r>
          </a:p>
          <a:p>
            <a:r>
              <a:rPr lang="en-US" dirty="0" smtClean="0"/>
              <a:t>I then trained the </a:t>
            </a:r>
            <a:r>
              <a:rPr lang="en-US" dirty="0" err="1" smtClean="0"/>
              <a:t>Knearest</a:t>
            </a:r>
            <a:r>
              <a:rPr lang="en-US" dirty="0" smtClean="0"/>
              <a:t> algorithm (also available in </a:t>
            </a:r>
            <a:r>
              <a:rPr lang="en-US" dirty="0" err="1" smtClean="0"/>
              <a:t>OpenCV</a:t>
            </a:r>
            <a:r>
              <a:rPr lang="en-US" dirty="0" smtClean="0"/>
              <a:t>) and applied it to a processed test image:</a:t>
            </a:r>
          </a:p>
          <a:p>
            <a:pPr marL="0" indent="0">
              <a:buNone/>
            </a:pPr>
            <a:endParaRPr lang="en-US" dirty="0"/>
          </a:p>
          <a:p>
            <a:pPr marL="0" indent="0">
              <a:buNone/>
            </a:pPr>
            <a:endParaRPr lang="en-US" dirty="0" smtClean="0"/>
          </a:p>
          <a:p>
            <a:pPr marL="0" indent="0">
              <a:buNone/>
            </a:pPr>
            <a:endParaRPr lang="en-US" dirty="0"/>
          </a:p>
          <a:p>
            <a:r>
              <a:rPr lang="en-US" dirty="0" smtClean="0"/>
              <a:t>Code based on a KNN tutorial by Chris </a:t>
            </a:r>
            <a:r>
              <a:rPr lang="en-US" dirty="0" err="1" smtClean="0"/>
              <a:t>Dahms</a:t>
            </a:r>
            <a:r>
              <a:rPr lang="en-US" dirty="0" smtClean="0"/>
              <a:t>, which I modified to accommodate the Char74k dataset, along with some </a:t>
            </a:r>
            <a:r>
              <a:rPr lang="en-US" dirty="0" err="1" smtClean="0"/>
              <a:t>efficiency+compatibility</a:t>
            </a:r>
            <a:r>
              <a:rPr lang="en-US" dirty="0" smtClean="0"/>
              <a:t> upgrades to make it work with </a:t>
            </a:r>
            <a:r>
              <a:rPr lang="en-US" dirty="0" err="1" smtClean="0"/>
              <a:t>OpenCV</a:t>
            </a:r>
            <a:r>
              <a:rPr lang="en-US" dirty="0" smtClean="0"/>
              <a:t> 3.0.0.</a:t>
            </a:r>
          </a:p>
          <a:p>
            <a:r>
              <a:rPr lang="en-US" dirty="0" smtClean="0"/>
              <a:t>I also added some additional features, like complete English character set (upper and lowercase) recognition instead of just numbers.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817" y="3562324"/>
            <a:ext cx="7216765" cy="762066"/>
          </a:xfrm>
          <a:prstGeom prst="rect">
            <a:avLst/>
          </a:prstGeom>
        </p:spPr>
      </p:pic>
    </p:spTree>
    <p:extLst>
      <p:ext uri="{BB962C8B-B14F-4D97-AF65-F5344CB8AC3E}">
        <p14:creationId xmlns:p14="http://schemas.microsoft.com/office/powerpoint/2010/main" val="4171829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Processing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71700"/>
            <a:ext cx="3905251" cy="29289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51" y="2171700"/>
            <a:ext cx="3910012" cy="29325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2762" y="3493294"/>
            <a:ext cx="190500" cy="285750"/>
          </a:xfrm>
          <a:prstGeom prst="rect">
            <a:avLst/>
          </a:prstGeom>
        </p:spPr>
      </p:pic>
    </p:spTree>
    <p:extLst>
      <p:ext uri="{BB962C8B-B14F-4D97-AF65-F5344CB8AC3E}">
        <p14:creationId xmlns:p14="http://schemas.microsoft.com/office/powerpoint/2010/main" val="1711497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Law Enforcement: Future Applications</a:t>
            </a:r>
            <a:endParaRPr lang="en-US" dirty="0"/>
          </a:p>
        </p:txBody>
      </p:sp>
      <p:sp>
        <p:nvSpPr>
          <p:cNvPr id="3" name="Content Placeholder 2"/>
          <p:cNvSpPr>
            <a:spLocks noGrp="1"/>
          </p:cNvSpPr>
          <p:nvPr>
            <p:ph idx="1"/>
          </p:nvPr>
        </p:nvSpPr>
        <p:spPr/>
        <p:txBody>
          <a:bodyPr>
            <a:normAutofit fontScale="92500"/>
          </a:bodyPr>
          <a:lstStyle/>
          <a:p>
            <a:r>
              <a:rPr lang="en-US" dirty="0" smtClean="0"/>
              <a:t>At a recent conference (May this year,) the CCC outlined a 10-year plan in CV task automation for police body-cameras:</a:t>
            </a:r>
          </a:p>
          <a:p>
            <a:pPr lvl="1"/>
            <a:r>
              <a:rPr lang="en-US" dirty="0" smtClean="0"/>
              <a:t>Automatic redaction of sensitive material for FOIA servicing (street names, store fronts, faces, etc.)</a:t>
            </a:r>
          </a:p>
          <a:p>
            <a:pPr lvl="1"/>
            <a:r>
              <a:rPr lang="en-US" dirty="0" smtClean="0"/>
              <a:t>Forensic search and triaging: the automatic generation of contextual metadata for a particular video, such as time/date, locations, and notable events</a:t>
            </a:r>
          </a:p>
          <a:p>
            <a:pPr lvl="1"/>
            <a:r>
              <a:rPr lang="en-US" dirty="0" smtClean="0"/>
              <a:t>Early warning systems: Automatic detection of questionable behavior by officers, such as excessive and premature use of force</a:t>
            </a:r>
          </a:p>
          <a:p>
            <a:r>
              <a:rPr lang="en-US" dirty="0" smtClean="0"/>
              <a:t>Some of these tasks, like the automatic redaction, could be done somewhat reliably with today’s CV technology. Other tasks, like the “early warning system” would have to involve a very sophisticated pattern recognition system and possibly an expanded sensor suite.</a:t>
            </a:r>
          </a:p>
          <a:p>
            <a:pPr marL="0" indent="0">
              <a:buNone/>
            </a:pPr>
            <a:endParaRPr lang="en-US" dirty="0"/>
          </a:p>
        </p:txBody>
      </p:sp>
    </p:spTree>
    <p:extLst>
      <p:ext uri="{BB962C8B-B14F-4D97-AF65-F5344CB8AC3E}">
        <p14:creationId xmlns:p14="http://schemas.microsoft.com/office/powerpoint/2010/main" val="860938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371600" y="1514475"/>
            <a:ext cx="9601200" cy="4829175"/>
          </a:xfrm>
        </p:spPr>
        <p:txBody>
          <a:bodyPr>
            <a:normAutofit/>
          </a:bodyPr>
          <a:lstStyle/>
          <a:p>
            <a:pPr marL="0" indent="0">
              <a:buNone/>
            </a:pPr>
            <a:r>
              <a:rPr lang="en-US" sz="1600" dirty="0"/>
              <a:t>"Video Analysis for Body-worn Cameras in Law Enforcement." Computing Community Consortium</a:t>
            </a:r>
            <a:r>
              <a:rPr lang="en-US" sz="1600" dirty="0" smtClean="0"/>
              <a:t>, </a:t>
            </a:r>
            <a:r>
              <a:rPr lang="en-US" sz="1600" dirty="0"/>
              <a:t>May 2015. </a:t>
            </a:r>
            <a:r>
              <a:rPr lang="en-US" sz="1600" dirty="0" smtClean="0"/>
              <a:t>	</a:t>
            </a:r>
            <a:r>
              <a:rPr lang="en-US" sz="1600" dirty="0" smtClean="0">
                <a:hlinkClick r:id="rId2"/>
              </a:rPr>
              <a:t>http</a:t>
            </a:r>
            <a:r>
              <a:rPr lang="en-US" sz="1600" dirty="0">
                <a:hlinkClick r:id="rId2"/>
              </a:rPr>
              <a:t>://</a:t>
            </a:r>
            <a:r>
              <a:rPr lang="en-US" sz="1600" dirty="0" smtClean="0">
                <a:hlinkClick r:id="rId2"/>
              </a:rPr>
              <a:t>cra.org/ccc/wp-</a:t>
            </a:r>
            <a:r>
              <a:rPr lang="en-US" sz="1600" dirty="0" smtClean="0"/>
              <a:t>	content/uploads/sites/2/2015/01/CCCWhitepaperonBodyCamerasinLawEnforcement.pdf</a:t>
            </a:r>
            <a:endParaRPr lang="en-US" sz="1600" dirty="0"/>
          </a:p>
          <a:p>
            <a:pPr marL="0" indent="0">
              <a:buNone/>
            </a:pPr>
            <a:r>
              <a:rPr lang="en-US" sz="1600" dirty="0" smtClean="0"/>
              <a:t>"</a:t>
            </a:r>
            <a:r>
              <a:rPr lang="en-US" sz="1600" dirty="0"/>
              <a:t>Automatic Number Plate Recognition System." Annals of University of </a:t>
            </a:r>
            <a:r>
              <a:rPr lang="en-US" sz="1600" dirty="0" err="1"/>
              <a:t>Cralova</a:t>
            </a:r>
            <a:r>
              <a:rPr lang="en-US" sz="1600" dirty="0"/>
              <a:t>, Mathematics and Computer </a:t>
            </a:r>
            <a:r>
              <a:rPr lang="en-US" sz="1600" dirty="0" smtClean="0"/>
              <a:t>	Science </a:t>
            </a:r>
            <a:r>
              <a:rPr lang="en-US" sz="1600" dirty="0"/>
              <a:t>Series 38.1223-6934: 62-71. </a:t>
            </a:r>
            <a:r>
              <a:rPr lang="en-US" sz="1600" dirty="0" smtClean="0"/>
              <a:t>	http</a:t>
            </a:r>
            <a:r>
              <a:rPr lang="en-US" sz="1600" dirty="0"/>
              <a:t>://inf.ucv.ro/~ami/index.php/ami/article/viewFile/388/351</a:t>
            </a:r>
            <a:endParaRPr lang="en-US" sz="1600" dirty="0" smtClean="0"/>
          </a:p>
          <a:p>
            <a:pPr marL="0" indent="0">
              <a:buNone/>
            </a:pPr>
            <a:r>
              <a:rPr lang="en-US" sz="1600" dirty="0"/>
              <a:t>"Towards Text Recognition in Natural Scene Images." Computational Intelligence Laboratory, Institute of </a:t>
            </a:r>
            <a:r>
              <a:rPr lang="en-US" sz="1600" dirty="0" smtClean="0"/>
              <a:t>	Informatics </a:t>
            </a:r>
            <a:r>
              <a:rPr lang="en-US" sz="1600" dirty="0"/>
              <a:t>and Telecommunications 153.10. http://users.iit.demokritos.gr/~bgat/icta2005.pdf</a:t>
            </a:r>
            <a:endParaRPr lang="en-US" sz="1600" dirty="0" smtClean="0"/>
          </a:p>
          <a:p>
            <a:pPr marL="0" indent="0">
              <a:buNone/>
            </a:pPr>
            <a:r>
              <a:rPr lang="en-US" sz="1600" dirty="0"/>
              <a:t>"Text Detection and Character Recognition in Scene Images with Unsupervised Feature Learning." Computer </a:t>
            </a:r>
            <a:r>
              <a:rPr lang="en-US" sz="1600" dirty="0" smtClean="0"/>
              <a:t>	Science </a:t>
            </a:r>
            <a:r>
              <a:rPr lang="en-US" sz="1600" dirty="0"/>
              <a:t>Department, Stanford University. </a:t>
            </a:r>
            <a:r>
              <a:rPr lang="en-US" sz="1600" dirty="0" smtClean="0"/>
              <a:t>	</a:t>
            </a:r>
            <a:r>
              <a:rPr lang="en-US" sz="1600" dirty="0" smtClean="0">
                <a:hlinkClick r:id="rId3"/>
              </a:rPr>
              <a:t>http</a:t>
            </a:r>
            <a:r>
              <a:rPr lang="en-US" sz="1600" dirty="0">
                <a:hlinkClick r:id="rId3"/>
              </a:rPr>
              <a:t>://crypto.stanford.edu/~</a:t>
            </a:r>
            <a:r>
              <a:rPr lang="en-US" sz="1600" dirty="0" smtClean="0">
                <a:hlinkClick r:id="rId3"/>
              </a:rPr>
              <a:t>dwu4/papers/ICDAR2011.pdf</a:t>
            </a:r>
            <a:endParaRPr lang="en-US" sz="1600" dirty="0" smtClean="0"/>
          </a:p>
          <a:p>
            <a:pPr marL="0" indent="0">
              <a:buNone/>
            </a:pPr>
            <a:r>
              <a:rPr lang="en-US" sz="1600" dirty="0"/>
              <a:t>"Optical Character Recognition by Open Source OCR Tool Tesseract: A Case Study." International Journal of </a:t>
            </a:r>
            <a:r>
              <a:rPr lang="en-US" sz="1600" dirty="0" smtClean="0"/>
              <a:t>	Computer </a:t>
            </a:r>
            <a:r>
              <a:rPr lang="en-US" sz="1600" dirty="0"/>
              <a:t>Applications 55.10. </a:t>
            </a:r>
            <a:r>
              <a:rPr lang="en-US" sz="1600" dirty="0" smtClean="0"/>
              <a:t>	</a:t>
            </a:r>
            <a:r>
              <a:rPr lang="en-US" sz="1600" dirty="0" smtClean="0">
                <a:hlinkClick r:id="rId4"/>
              </a:rPr>
              <a:t>http</a:t>
            </a:r>
            <a:r>
              <a:rPr lang="en-US" sz="1600" dirty="0">
                <a:hlinkClick r:id="rId4"/>
              </a:rPr>
              <a:t>://</a:t>
            </a:r>
            <a:r>
              <a:rPr lang="en-US" sz="1600" dirty="0" smtClean="0">
                <a:hlinkClick r:id="rId4"/>
              </a:rPr>
              <a:t>research.ijcaonline.org/volume55/number10/pxc3882784.pdf</a:t>
            </a:r>
            <a:endParaRPr lang="en-US" sz="1600" dirty="0" smtClean="0"/>
          </a:p>
          <a:p>
            <a:pPr marL="0" indent="0">
              <a:buNone/>
            </a:pPr>
            <a:r>
              <a:rPr lang="en-US" sz="1600" dirty="0"/>
              <a:t>"Design of an Optical Character Recognition System for Camera-based Handheld Devices." International </a:t>
            </a:r>
            <a:r>
              <a:rPr lang="en-US" sz="1600" dirty="0" smtClean="0"/>
              <a:t>	Journal </a:t>
            </a:r>
            <a:r>
              <a:rPr lang="en-US" sz="1600" dirty="0"/>
              <a:t>of Computer Science 8.1. http://arxiv.org/ftp/arxiv/papers/1109/1109.3317.pdf</a:t>
            </a:r>
            <a:endParaRPr lang="en-US" sz="1600" dirty="0" smtClean="0"/>
          </a:p>
        </p:txBody>
      </p:sp>
    </p:spTree>
    <p:extLst>
      <p:ext uri="{BB962C8B-B14F-4D97-AF65-F5344CB8AC3E}">
        <p14:creationId xmlns:p14="http://schemas.microsoft.com/office/powerpoint/2010/main" val="121584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a:t>
            </a:r>
            <a:endParaRPr lang="en-US" dirty="0"/>
          </a:p>
        </p:txBody>
      </p:sp>
      <p:sp>
        <p:nvSpPr>
          <p:cNvPr id="3" name="Content Placeholder 2"/>
          <p:cNvSpPr>
            <a:spLocks noGrp="1"/>
          </p:cNvSpPr>
          <p:nvPr>
            <p:ph idx="1"/>
          </p:nvPr>
        </p:nvSpPr>
        <p:spPr/>
        <p:txBody>
          <a:bodyPr/>
          <a:lstStyle/>
          <a:p>
            <a:r>
              <a:rPr lang="en-US" dirty="0" smtClean="0"/>
              <a:t>Computer Vision is a field of computer science that centers on gathering useful data from generic images</a:t>
            </a:r>
          </a:p>
          <a:p>
            <a:r>
              <a:rPr lang="en-US" dirty="0" smtClean="0"/>
              <a:t>Cameras are incredibly common, cheap(</a:t>
            </a:r>
            <a:r>
              <a:rPr lang="en-US" dirty="0" err="1" smtClean="0"/>
              <a:t>ish</a:t>
            </a:r>
            <a:r>
              <a:rPr lang="en-US" dirty="0" smtClean="0"/>
              <a:t>), and great at capturing the “big picture”, where a more specialized sensor would give a limited view of the world</a:t>
            </a:r>
          </a:p>
          <a:p>
            <a:pPr marL="0" indent="0">
              <a:buNone/>
            </a:pPr>
            <a:endParaRPr lang="en-US" dirty="0" smtClean="0"/>
          </a:p>
        </p:txBody>
      </p:sp>
    </p:spTree>
    <p:extLst>
      <p:ext uri="{BB962C8B-B14F-4D97-AF65-F5344CB8AC3E}">
        <p14:creationId xmlns:p14="http://schemas.microsoft.com/office/powerpoint/2010/main" val="266477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CV/Law Enforcement</a:t>
            </a:r>
            <a:endParaRPr lang="en-US" dirty="0"/>
          </a:p>
        </p:txBody>
      </p:sp>
      <p:sp>
        <p:nvSpPr>
          <p:cNvPr id="3" name="Content Placeholder 2"/>
          <p:cNvSpPr>
            <a:spLocks noGrp="1"/>
          </p:cNvSpPr>
          <p:nvPr>
            <p:ph idx="1"/>
          </p:nvPr>
        </p:nvSpPr>
        <p:spPr/>
        <p:txBody>
          <a:bodyPr/>
          <a:lstStyle/>
          <a:p>
            <a:r>
              <a:rPr lang="en-US" dirty="0" smtClean="0"/>
              <a:t>Large scale surveillance is becoming increasingly commonplace</a:t>
            </a:r>
          </a:p>
          <a:p>
            <a:r>
              <a:rPr lang="en-US" dirty="0" smtClean="0"/>
              <a:t>CCTV, Traffic cameras, body cameras, etc.</a:t>
            </a:r>
          </a:p>
          <a:p>
            <a:r>
              <a:rPr lang="en-US" dirty="0" smtClean="0"/>
              <a:t>As the scale of the data increases, task automation becomes vital to make effective use of the equipment</a:t>
            </a:r>
            <a:endParaRPr lang="en-US" dirty="0"/>
          </a:p>
        </p:txBody>
      </p:sp>
    </p:spTree>
    <p:extLst>
      <p:ext uri="{BB962C8B-B14F-4D97-AF65-F5344CB8AC3E}">
        <p14:creationId xmlns:p14="http://schemas.microsoft.com/office/powerpoint/2010/main" val="122624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CV/Law Enforcement/Traffic Cameras</a:t>
            </a:r>
            <a:endParaRPr lang="en-US" dirty="0"/>
          </a:p>
        </p:txBody>
      </p:sp>
      <p:sp>
        <p:nvSpPr>
          <p:cNvPr id="3" name="Content Placeholder 2"/>
          <p:cNvSpPr>
            <a:spLocks noGrp="1"/>
          </p:cNvSpPr>
          <p:nvPr>
            <p:ph idx="1"/>
          </p:nvPr>
        </p:nvSpPr>
        <p:spPr/>
        <p:txBody>
          <a:bodyPr/>
          <a:lstStyle/>
          <a:p>
            <a:r>
              <a:rPr lang="en-US" dirty="0" smtClean="0"/>
              <a:t>Traffic cameras have been a staple in many states for years. Automatic detection of a violation is very reliable with the right sensors, and these systems provide a complete package of evidence (time stamp + photographs from optimal angles)</a:t>
            </a:r>
          </a:p>
          <a:p>
            <a:r>
              <a:rPr lang="en-US" dirty="0" smtClean="0"/>
              <a:t>The problem lies in the sheer volume of data, especially in urban areas. It can take weeks for an infraction to be processed and ticketed manually.</a:t>
            </a:r>
          </a:p>
          <a:p>
            <a:r>
              <a:rPr lang="en-US" dirty="0" smtClean="0"/>
              <a:t>This is an ideal application for CV. If the license plate number of an offending vehicle can be automatically extracted, the workload for police is greatly reduced.</a:t>
            </a:r>
          </a:p>
          <a:p>
            <a:r>
              <a:rPr lang="en-US" dirty="0" smtClean="0"/>
              <a:t>Commonly called ANPR (Automatic Number Plate Recognition)</a:t>
            </a:r>
          </a:p>
          <a:p>
            <a:pPr marL="0" indent="0">
              <a:buNone/>
            </a:pPr>
            <a:endParaRPr lang="en-US" dirty="0"/>
          </a:p>
        </p:txBody>
      </p:sp>
    </p:spTree>
    <p:extLst>
      <p:ext uri="{BB962C8B-B14F-4D97-AF65-F5344CB8AC3E}">
        <p14:creationId xmlns:p14="http://schemas.microsoft.com/office/powerpoint/2010/main" val="54608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28750"/>
            <a:ext cx="3900807" cy="52228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345" y="1693332"/>
            <a:ext cx="5853500" cy="4390125"/>
          </a:xfrm>
          <a:prstGeom prst="rect">
            <a:avLst/>
          </a:prstGeom>
        </p:spPr>
      </p:pic>
    </p:spTree>
    <p:extLst>
      <p:ext uri="{BB962C8B-B14F-4D97-AF65-F5344CB8AC3E}">
        <p14:creationId xmlns:p14="http://schemas.microsoft.com/office/powerpoint/2010/main" val="276507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these really problems?</a:t>
            </a:r>
            <a:endParaRPr lang="en-US" dirty="0"/>
          </a:p>
        </p:txBody>
      </p:sp>
      <p:sp>
        <p:nvSpPr>
          <p:cNvPr id="3" name="Content Placeholder 2"/>
          <p:cNvSpPr>
            <a:spLocks noGrp="1"/>
          </p:cNvSpPr>
          <p:nvPr>
            <p:ph idx="1"/>
          </p:nvPr>
        </p:nvSpPr>
        <p:spPr/>
        <p:txBody>
          <a:bodyPr/>
          <a:lstStyle/>
          <a:p>
            <a:r>
              <a:rPr lang="en-US" dirty="0" smtClean="0"/>
              <a:t>In terms of a mistaken traffic cam, a reasonable police force would quickly void a violation. However:</a:t>
            </a:r>
          </a:p>
          <a:p>
            <a:pPr lvl="1"/>
            <a:r>
              <a:rPr lang="en-US" dirty="0" smtClean="0"/>
              <a:t>That is forcing your unwitting and unwilling end user to do your error handling</a:t>
            </a:r>
          </a:p>
          <a:p>
            <a:pPr lvl="1"/>
            <a:r>
              <a:rPr lang="en-US" dirty="0" smtClean="0"/>
              <a:t>What if the mail gets lost?</a:t>
            </a:r>
          </a:p>
          <a:p>
            <a:r>
              <a:rPr lang="en-US" dirty="0" smtClean="0"/>
              <a:t>In the case of universal mobile surveillance: I suppose it depends on the populace, but most people would find that creepy at best and Machiavellian at worst.</a:t>
            </a:r>
            <a:endParaRPr lang="en-US" dirty="0"/>
          </a:p>
        </p:txBody>
      </p:sp>
    </p:spTree>
    <p:extLst>
      <p:ext uri="{BB962C8B-B14F-4D97-AF65-F5344CB8AC3E}">
        <p14:creationId xmlns:p14="http://schemas.microsoft.com/office/powerpoint/2010/main" val="1729450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ANPR work?</a:t>
            </a:r>
            <a:endParaRPr lang="en-US" dirty="0"/>
          </a:p>
        </p:txBody>
      </p:sp>
      <p:sp>
        <p:nvSpPr>
          <p:cNvPr id="3" name="Content Placeholder 2"/>
          <p:cNvSpPr>
            <a:spLocks noGrp="1"/>
          </p:cNvSpPr>
          <p:nvPr>
            <p:ph idx="1"/>
          </p:nvPr>
        </p:nvSpPr>
        <p:spPr/>
        <p:txBody>
          <a:bodyPr/>
          <a:lstStyle/>
          <a:p>
            <a:pPr marL="0" indent="0">
              <a:buNone/>
            </a:pPr>
            <a:r>
              <a:rPr lang="en-US" dirty="0" smtClean="0"/>
              <a:t>Essentially an applied form of OCR (Optical Character Recognition)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6983" y="2765779"/>
            <a:ext cx="2010434" cy="3551766"/>
          </a:xfrm>
          <a:prstGeom prst="rect">
            <a:avLst/>
          </a:prstGeom>
        </p:spPr>
      </p:pic>
    </p:spTree>
    <p:extLst>
      <p:ext uri="{BB962C8B-B14F-4D97-AF65-F5344CB8AC3E}">
        <p14:creationId xmlns:p14="http://schemas.microsoft.com/office/powerpoint/2010/main" val="275084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Extraction</a:t>
            </a:r>
            <a:endParaRPr lang="en-US" dirty="0"/>
          </a:p>
        </p:txBody>
      </p:sp>
      <p:sp>
        <p:nvSpPr>
          <p:cNvPr id="3" name="Content Placeholder 2"/>
          <p:cNvSpPr>
            <a:spLocks noGrp="1"/>
          </p:cNvSpPr>
          <p:nvPr>
            <p:ph idx="1"/>
          </p:nvPr>
        </p:nvSpPr>
        <p:spPr/>
        <p:txBody>
          <a:bodyPr/>
          <a:lstStyle/>
          <a:p>
            <a:r>
              <a:rPr lang="en-US" dirty="0" smtClean="0"/>
              <a:t>Generally the toughest part of OCR in natural settings – what is text and what isn’t?</a:t>
            </a:r>
          </a:p>
          <a:p>
            <a:r>
              <a:rPr lang="en-US" dirty="0" smtClean="0"/>
              <a:t>If you feed arbitrary contours through an ML that is trained to recognize characters, it will do just that with everything, making the data difficult to use.</a:t>
            </a:r>
          </a:p>
          <a:p>
            <a:r>
              <a:rPr lang="en-US" dirty="0" smtClean="0"/>
              <a:t>There are numerous general methods for this, all with fairly low accuracy (+-70%)</a:t>
            </a:r>
          </a:p>
          <a:p>
            <a:r>
              <a:rPr lang="en-US" dirty="0" smtClean="0"/>
              <a:t>For example: SWT, trained feature matching, intensity variation</a:t>
            </a:r>
          </a:p>
          <a:p>
            <a:endParaRPr lang="en-US" dirty="0"/>
          </a:p>
        </p:txBody>
      </p:sp>
    </p:spTree>
    <p:extLst>
      <p:ext uri="{BB962C8B-B14F-4D97-AF65-F5344CB8AC3E}">
        <p14:creationId xmlns:p14="http://schemas.microsoft.com/office/powerpoint/2010/main" val="148112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extraction in ANPR</a:t>
            </a:r>
            <a:endParaRPr lang="en-US" dirty="0"/>
          </a:p>
        </p:txBody>
      </p:sp>
      <p:sp>
        <p:nvSpPr>
          <p:cNvPr id="3" name="Content Placeholder 2"/>
          <p:cNvSpPr>
            <a:spLocks noGrp="1"/>
          </p:cNvSpPr>
          <p:nvPr>
            <p:ph idx="1"/>
          </p:nvPr>
        </p:nvSpPr>
        <p:spPr/>
        <p:txBody>
          <a:bodyPr/>
          <a:lstStyle/>
          <a:p>
            <a:r>
              <a:rPr lang="en-US" dirty="0" smtClean="0"/>
              <a:t>ANPR has a massive advantage here as there are known elements to a traffic cam image</a:t>
            </a:r>
          </a:p>
          <a:p>
            <a:pPr lvl="1"/>
            <a:r>
              <a:rPr lang="en-US" dirty="0" smtClean="0"/>
              <a:t>The ROI is a region of high contrast</a:t>
            </a:r>
          </a:p>
          <a:p>
            <a:pPr lvl="1"/>
            <a:r>
              <a:rPr lang="en-US" dirty="0" smtClean="0"/>
              <a:t>The text skew is minimal, or at least consistent</a:t>
            </a:r>
          </a:p>
          <a:p>
            <a:pPr lvl="1"/>
            <a:r>
              <a:rPr lang="en-US" dirty="0" smtClean="0"/>
              <a:t>The text is readable from a distance and in low visibility conditions</a:t>
            </a:r>
          </a:p>
          <a:p>
            <a:pPr marL="0" indent="0">
              <a:buNone/>
            </a:pPr>
            <a:endParaRPr lang="en-US" dirty="0"/>
          </a:p>
        </p:txBody>
      </p:sp>
    </p:spTree>
    <p:extLst>
      <p:ext uri="{BB962C8B-B14F-4D97-AF65-F5344CB8AC3E}">
        <p14:creationId xmlns:p14="http://schemas.microsoft.com/office/powerpoint/2010/main" val="1862758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2605</TotalTime>
  <Words>1290</Words>
  <Application>Microsoft Office PowerPoint</Application>
  <PresentationFormat>Widescreen</PresentationFormat>
  <Paragraphs>94</Paragraphs>
  <Slides>18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Franklin Gothic Book</vt:lpstr>
      <vt:lpstr>Crop</vt:lpstr>
      <vt:lpstr>CV in Law Enforcement + Text Recognition</vt:lpstr>
      <vt:lpstr>CV?</vt:lpstr>
      <vt:lpstr>CV/Law Enforcement</vt:lpstr>
      <vt:lpstr>CV/Law Enforcement/Traffic Cameras</vt:lpstr>
      <vt:lpstr>Problems….</vt:lpstr>
      <vt:lpstr>Are these really problems?</vt:lpstr>
      <vt:lpstr>How does ANPR work?</vt:lpstr>
      <vt:lpstr>Text Extraction</vt:lpstr>
      <vt:lpstr>Text extraction in ANPR</vt:lpstr>
      <vt:lpstr>Text extraction in ANPR</vt:lpstr>
      <vt:lpstr>Binarization+Segmentation</vt:lpstr>
      <vt:lpstr>Recognition</vt:lpstr>
      <vt:lpstr>K-Nearest Neighbors</vt:lpstr>
      <vt:lpstr>PowerPoint Presentation</vt:lpstr>
      <vt:lpstr>Exploration of KNN</vt:lpstr>
      <vt:lpstr>Sample Processing</vt:lpstr>
      <vt:lpstr>Back to Law Enforcement: Future Applications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in Law Enforcement</dc:title>
  <dc:creator>Lucas Cheek</dc:creator>
  <cp:lastModifiedBy>Lucas Cheek</cp:lastModifiedBy>
  <cp:revision>37</cp:revision>
  <dcterms:created xsi:type="dcterms:W3CDTF">2015-12-09T06:46:48Z</dcterms:created>
  <dcterms:modified xsi:type="dcterms:W3CDTF">2015-12-11T02:32:52Z</dcterms:modified>
</cp:coreProperties>
</file>