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1" r:id="rId2"/>
    <p:sldMasterId id="2147483673" r:id="rId3"/>
  </p:sldMasterIdLst>
  <p:notesMasterIdLst>
    <p:notesMasterId r:id="rId16"/>
  </p:notesMasterIdLst>
  <p:sldIdLst>
    <p:sldId id="353" r:id="rId4"/>
    <p:sldId id="323" r:id="rId5"/>
    <p:sldId id="326" r:id="rId6"/>
    <p:sldId id="359" r:id="rId7"/>
    <p:sldId id="361" r:id="rId8"/>
    <p:sldId id="362" r:id="rId9"/>
    <p:sldId id="364" r:id="rId10"/>
    <p:sldId id="365" r:id="rId11"/>
    <p:sldId id="366" r:id="rId12"/>
    <p:sldId id="319" r:id="rId13"/>
    <p:sldId id="299" r:id="rId14"/>
    <p:sldId id="35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61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5" autoAdjust="0"/>
    <p:restoredTop sz="90968" autoAdjust="0"/>
  </p:normalViewPr>
  <p:slideViewPr>
    <p:cSldViewPr snapToGrid="0" showGuides="1">
      <p:cViewPr varScale="1">
        <p:scale>
          <a:sx n="72" d="100"/>
          <a:sy n="72" d="100"/>
        </p:scale>
        <p:origin x="105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57480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180359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256307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latin typeface="Times New Roman" panose="02020603050405020304" pitchFamily="18" charset="0"/>
                <a:cs typeface="Times New Roman" panose="02020603050405020304" pitchFamily="18" charset="0"/>
              </a:rPr>
              <a:t>X-Axis (Number of Bedrooms)</a:t>
            </a:r>
            <a:r>
              <a:rPr lang="en-US" sz="1800" dirty="0">
                <a:latin typeface="Times New Roman" panose="02020603050405020304" pitchFamily="18" charset="0"/>
                <a:cs typeface="Times New Roman" panose="02020603050405020304" pitchFamily="18" charset="0"/>
              </a:rPr>
              <a:t>: This axis represents the number of bedrooms in a house. The numbers range from 1 to 33, with a notable gap between 11 and 33 bedrooms.</a:t>
            </a:r>
          </a:p>
          <a:p>
            <a:r>
              <a:rPr lang="en-US" sz="1800" b="1" dirty="0">
                <a:latin typeface="Times New Roman" panose="02020603050405020304" pitchFamily="18" charset="0"/>
                <a:cs typeface="Times New Roman" panose="02020603050405020304" pitchFamily="18" charset="0"/>
              </a:rPr>
              <a:t>Y-Axis (Average Price)</a:t>
            </a:r>
            <a:r>
              <a:rPr lang="en-US" sz="1800" dirty="0">
                <a:latin typeface="Times New Roman" panose="02020603050405020304" pitchFamily="18" charset="0"/>
                <a:cs typeface="Times New Roman" panose="02020603050405020304" pitchFamily="18" charset="0"/>
              </a:rPr>
              <a:t>: This axis represents the average price of houses in millions of dollars.</a:t>
            </a:r>
          </a:p>
          <a:p>
            <a:r>
              <a:rPr lang="en-US" sz="2800" dirty="0"/>
              <a:t>The chart shows the average prices of houses based on the number of bedrooms, ranging from 1 to 33. Key observations include:</a:t>
            </a:r>
          </a:p>
          <a:p>
            <a:r>
              <a:rPr lang="en-US" sz="2800" b="1" dirty="0"/>
              <a:t>1. Increasing Trend</a:t>
            </a:r>
            <a:r>
              <a:rPr lang="en-US" sz="2800" dirty="0"/>
              <a:t>: Average prices rise from 1 to 8 bedrooms, peaking at 8 bedrooms.</a:t>
            </a:r>
          </a:p>
          <a:p>
            <a:r>
              <a:rPr lang="en-US" sz="2800" b="1" dirty="0"/>
              <a:t>2. Decreasing Trend</a:t>
            </a:r>
            <a:r>
              <a:rPr lang="en-US" sz="2800" dirty="0"/>
              <a:t>: Prices drop after 8 bedrooms, with a notable decrease for houses with 11 bedrooms.</a:t>
            </a:r>
          </a:p>
          <a:p>
            <a:r>
              <a:rPr lang="en-US" sz="2800" b="1" dirty="0"/>
              <a:t>3. Outlier</a:t>
            </a:r>
            <a:r>
              <a:rPr lang="en-US" sz="2800" dirty="0"/>
              <a:t>: Houses with 33 bedrooms have a higher average price than those with 11 bedrooms but lower than those with 8 bedrooms.</a:t>
            </a:r>
          </a:p>
          <a:p>
            <a:r>
              <a:rPr lang="en-US" sz="2800" dirty="0"/>
              <a:t>In summary, house prices generally increase with the number of bedrooms up to 8, after which they decline, with a significant price difference observed for houses with a very high number of bedrooms.</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114338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depicts the relationship between the average price of houses and their square footage of living space, as well as the number of houses within each square footage range.</a:t>
            </a:r>
            <a:endParaRPr lang="en-US" b="1" dirty="0"/>
          </a:p>
          <a:p>
            <a:r>
              <a:rPr lang="en-US" b="1" dirty="0"/>
              <a:t>X-Axis (Square Footage of Living Space)</a:t>
            </a:r>
            <a:r>
              <a:rPr lang="en-US" dirty="0"/>
              <a:t>: This axis categorizes the square footage of houses into ranges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Left Y-Axis (Average Price)</a:t>
            </a:r>
            <a:r>
              <a:rPr lang="en-US" dirty="0"/>
              <a:t>: This axis shows the average price of houses in millions of dollars.</a:t>
            </a:r>
          </a:p>
          <a:p>
            <a:r>
              <a:rPr lang="en-US" b="1" dirty="0"/>
              <a:t>Right Y-Axis (Number of Houses)</a:t>
            </a:r>
            <a:r>
              <a:rPr lang="en-US" dirty="0"/>
              <a:t>: This axis indicates the number of houses within each square footage range.</a:t>
            </a:r>
          </a:p>
          <a:p>
            <a:r>
              <a:rPr lang="en-US" b="1" dirty="0"/>
              <a:t>Bars (Number of Houses)</a:t>
            </a:r>
            <a:r>
              <a:rPr lang="en-US" dirty="0"/>
              <a:t>:</a:t>
            </a:r>
          </a:p>
          <a:p>
            <a:pPr>
              <a:buFont typeface="Arial" panose="020B0604020202020204" pitchFamily="34" charset="0"/>
              <a:buChar char="•"/>
            </a:pPr>
            <a:r>
              <a:rPr lang="en-US" dirty="0"/>
              <a:t>The height of the bars represents the number of houses within each square footage range.</a:t>
            </a:r>
          </a:p>
          <a:p>
            <a:pPr>
              <a:buFont typeface="Arial" panose="020B0604020202020204" pitchFamily="34" charset="0"/>
              <a:buChar char="•"/>
            </a:pPr>
            <a:r>
              <a:rPr lang="en-US" dirty="0"/>
              <a:t>The number of houses increases significantly as square footage increases, peaking at the 9000-9999 and &gt;=10000 ranges, both exceeding 10,000 houses.</a:t>
            </a:r>
          </a:p>
          <a:p>
            <a:r>
              <a:rPr lang="en-US" b="1" dirty="0"/>
              <a:t>Line Plot (Average Price)</a:t>
            </a:r>
            <a:r>
              <a:rPr lang="en-US" dirty="0"/>
              <a:t>:</a:t>
            </a:r>
          </a:p>
          <a:p>
            <a:pPr>
              <a:buFont typeface="Arial" panose="020B0604020202020204" pitchFamily="34" charset="0"/>
              <a:buChar char="•"/>
            </a:pPr>
            <a:r>
              <a:rPr lang="en-US" dirty="0"/>
              <a:t>The line plot shows the average price of houses corresponding to each square footage range.</a:t>
            </a:r>
          </a:p>
          <a:p>
            <a:pPr>
              <a:buFont typeface="Arial" panose="020B0604020202020204" pitchFamily="34" charset="0"/>
              <a:buChar char="•"/>
            </a:pPr>
            <a:r>
              <a:rPr lang="en-US" dirty="0"/>
              <a:t>Houses with square footage of 2000-2999 have the highest average price, peaking at over $5 million.</a:t>
            </a:r>
          </a:p>
          <a:p>
            <a:pPr>
              <a:buFont typeface="Arial" panose="020B0604020202020204" pitchFamily="34" charset="0"/>
              <a:buChar char="•"/>
            </a:pPr>
            <a:r>
              <a:rPr lang="en-US" dirty="0"/>
              <a:t>After this peak, the average price sharply declines and then stabilizes for larger square footage ranges.</a:t>
            </a:r>
          </a:p>
          <a:p>
            <a:r>
              <a:rPr lang="en-US" b="1" dirty="0"/>
              <a:t>Price Trend</a:t>
            </a:r>
            <a:r>
              <a:rPr lang="en-US" dirty="0"/>
              <a:t>: The average price of houses increases sharply from &lt;1000 to 2000-2999 square feet, reaching a peak. Beyond this peak, the average price decreases and stabilizes for larger square footage ranges.</a:t>
            </a:r>
          </a:p>
          <a:p>
            <a:r>
              <a:rPr lang="en-US" b="1" dirty="0"/>
              <a:t>Key Insights:</a:t>
            </a:r>
          </a:p>
          <a:p>
            <a:pPr>
              <a:buFont typeface="Arial" panose="020B0604020202020204" pitchFamily="34" charset="0"/>
              <a:buChar char="•"/>
            </a:pPr>
            <a:r>
              <a:rPr lang="en-US" b="1" dirty="0"/>
              <a:t>High Demand for Mid-Sized Houses</a:t>
            </a:r>
            <a:r>
              <a:rPr lang="en-US" dirty="0"/>
              <a:t>: Houses with 2000-2999 square feet command the highest average prices, indicating high demand or value for this size.</a:t>
            </a:r>
          </a:p>
          <a:p>
            <a:pPr>
              <a:buFont typeface="Arial" panose="020B0604020202020204" pitchFamily="34" charset="0"/>
              <a:buChar char="•"/>
            </a:pPr>
            <a:r>
              <a:rPr lang="en-US" b="1" dirty="0"/>
              <a:t>Stabilization in Larger Houses</a:t>
            </a:r>
            <a:r>
              <a:rPr lang="en-US" dirty="0"/>
              <a:t>: Despite the increase in the number of large houses (&gt;=10000 square feet), the average price stabilizes, suggesting a saturation point or different market dynamics for very large houses.</a:t>
            </a:r>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489214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chart illustrates the average price of houses with and without waterfront features, along with the number of such houses</a:t>
            </a:r>
          </a:p>
          <a:p>
            <a:r>
              <a:rPr lang="en-US" b="1" dirty="0"/>
              <a:t>X-Axis (Waterfront)</a:t>
            </a:r>
            <a:r>
              <a:rPr lang="en-US" dirty="0"/>
              <a:t>: This axis categorizes houses into two groups: "Yes" for houses with waterfront features and "No" for houses without.</a:t>
            </a:r>
          </a:p>
          <a:p>
            <a:r>
              <a:rPr lang="en-US" b="1" dirty="0"/>
              <a:t>Left Y-Axis (Average Price)</a:t>
            </a:r>
            <a:r>
              <a:rPr lang="en-US" dirty="0"/>
              <a:t>: This axis shows the average price of houses in millions of dollars.</a:t>
            </a:r>
          </a:p>
          <a:p>
            <a:r>
              <a:rPr lang="en-US" b="1" dirty="0"/>
              <a:t>Right Y-Axis (Number of Houses)</a:t>
            </a:r>
            <a:r>
              <a:rPr lang="en-US" dirty="0"/>
              <a:t>: This axis indicates the number of houses in each category.</a:t>
            </a:r>
          </a:p>
          <a:p>
            <a:r>
              <a:rPr lang="en-US" b="1" dirty="0"/>
              <a:t>Bars (Number of Houses)</a:t>
            </a:r>
            <a:r>
              <a:rPr lang="en-US" dirty="0"/>
              <a:t>:</a:t>
            </a:r>
          </a:p>
          <a:p>
            <a:pPr>
              <a:buFont typeface="Arial" panose="020B0604020202020204" pitchFamily="34" charset="0"/>
              <a:buChar char="•"/>
            </a:pPr>
            <a:r>
              <a:rPr lang="en-US" dirty="0"/>
              <a:t>The height of the bars represents the number of houses with and without waterfront features.</a:t>
            </a:r>
          </a:p>
          <a:p>
            <a:pPr>
              <a:buFont typeface="Arial" panose="020B0604020202020204" pitchFamily="34" charset="0"/>
              <a:buChar char="•"/>
            </a:pPr>
            <a:r>
              <a:rPr lang="en-US" dirty="0"/>
              <a:t>There are significantly more houses without waterfront features than with them.</a:t>
            </a:r>
          </a:p>
          <a:p>
            <a:r>
              <a:rPr lang="en-US" b="1" dirty="0"/>
              <a:t>Line Plot (Average Price)</a:t>
            </a:r>
            <a:r>
              <a:rPr lang="en-US" dirty="0"/>
              <a:t>:</a:t>
            </a:r>
          </a:p>
          <a:p>
            <a:pPr>
              <a:buFont typeface="Arial" panose="020B0604020202020204" pitchFamily="34" charset="0"/>
              <a:buChar char="•"/>
            </a:pPr>
            <a:r>
              <a:rPr lang="en-US" dirty="0"/>
              <a:t>The line plot shows the average price of houses in each category.</a:t>
            </a:r>
          </a:p>
          <a:p>
            <a:pPr>
              <a:buFont typeface="Arial" panose="020B0604020202020204" pitchFamily="34" charset="0"/>
              <a:buChar char="•"/>
            </a:pPr>
            <a:r>
              <a:rPr lang="en-US" dirty="0"/>
              <a:t>Houses with waterfront features have a much higher average price, around $1.75 million.</a:t>
            </a:r>
          </a:p>
          <a:p>
            <a:pPr>
              <a:buFont typeface="Arial" panose="020B0604020202020204" pitchFamily="34" charset="0"/>
              <a:buChar char="•"/>
            </a:pPr>
            <a:r>
              <a:rPr lang="en-US" dirty="0"/>
              <a:t>Houses without waterfront features have a lower average price, around $0.5 million.</a:t>
            </a:r>
          </a:p>
          <a:p>
            <a:r>
              <a:rPr lang="en-US" b="1" dirty="0"/>
              <a:t>Price Comparison</a:t>
            </a:r>
            <a:r>
              <a:rPr lang="en-US" dirty="0"/>
              <a:t>: Houses with waterfront features are significantly more expensive, averaging around $1.75 million, compared to houses without waterfront features, which average around $0.5 million</a:t>
            </a:r>
          </a:p>
          <a:p>
            <a:r>
              <a:rPr lang="en-US" dirty="0"/>
              <a:t>.</a:t>
            </a:r>
            <a:r>
              <a:rPr lang="en-US" b="1" dirty="0"/>
              <a:t>House Count</a:t>
            </a:r>
            <a:r>
              <a:rPr lang="en-US" dirty="0"/>
              <a:t>: There are many more houses without waterfront features compared to those with.</a:t>
            </a:r>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3335437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1100"/>
              </a:spcAft>
            </a:pP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466296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88CA0FF-4579-44B1-B751-700208308A0E}"/>
              </a:ext>
            </a:extLst>
          </p:cNvPr>
          <p:cNvGrpSpPr/>
          <p:nvPr userDrawn="1"/>
        </p:nvGrpSpPr>
        <p:grpSpPr>
          <a:xfrm>
            <a:off x="880422" y="748803"/>
            <a:ext cx="3973683" cy="5360394"/>
            <a:chOff x="5745956" y="3501865"/>
            <a:chExt cx="2146216" cy="2895189"/>
          </a:xfrm>
        </p:grpSpPr>
        <p:sp>
          <p:nvSpPr>
            <p:cNvPr id="30" name="Freeform: Shape 29">
              <a:extLst>
                <a:ext uri="{FF2B5EF4-FFF2-40B4-BE49-F238E27FC236}">
                  <a16:creationId xmlns:a16="http://schemas.microsoft.com/office/drawing/2014/main" id="{2814FD80-61F1-46DE-8360-F8164D079B4A}"/>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3E075DE-1CC1-4F89-AC01-921FDA7AC23A}"/>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0967B1B-3DF7-49BA-9D89-AA06FAA7B614}"/>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7F3BEA-0FE3-47E4-9C5C-C55555F5FB42}"/>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9A8D40D-24A2-454C-9249-13831F22C45E}"/>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861263B-5A0B-4392-A383-CEAF5461FA75}"/>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9EEB4B7-A5B0-4935-A23B-E4CD6E0BF670}"/>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37" name="Group 36">
              <a:extLst>
                <a:ext uri="{FF2B5EF4-FFF2-40B4-BE49-F238E27FC236}">
                  <a16:creationId xmlns:a16="http://schemas.microsoft.com/office/drawing/2014/main" id="{64642945-4BBD-4ED5-8CF5-B2871001C59C}"/>
                </a:ext>
              </a:extLst>
            </p:cNvPr>
            <p:cNvGrpSpPr/>
            <p:nvPr/>
          </p:nvGrpSpPr>
          <p:grpSpPr>
            <a:xfrm>
              <a:off x="6756628" y="6231486"/>
              <a:ext cx="105992" cy="105992"/>
              <a:chOff x="6773482" y="6080658"/>
              <a:chExt cx="138361" cy="138361"/>
            </a:xfrm>
          </p:grpSpPr>
          <p:sp>
            <p:nvSpPr>
              <p:cNvPr id="38" name="Oval 37">
                <a:extLst>
                  <a:ext uri="{FF2B5EF4-FFF2-40B4-BE49-F238E27FC236}">
                    <a16:creationId xmlns:a16="http://schemas.microsoft.com/office/drawing/2014/main" id="{77830399-E638-49BD-864A-EB9952A86D15}"/>
                  </a:ext>
                </a:extLst>
              </p:cNvPr>
              <p:cNvSpPr/>
              <p:nvPr/>
            </p:nvSpPr>
            <p:spPr>
              <a:xfrm>
                <a:off x="6773482" y="6080658"/>
                <a:ext cx="138361" cy="13836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AF7ECDA-B338-4904-8334-49503868C4BD}"/>
                  </a:ext>
                </a:extLst>
              </p:cNvPr>
              <p:cNvSpPr/>
              <p:nvPr/>
            </p:nvSpPr>
            <p:spPr>
              <a:xfrm>
                <a:off x="6804709" y="6111883"/>
                <a:ext cx="75909" cy="759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3" name="Picture Placeholder 22">
            <a:extLst>
              <a:ext uri="{FF2B5EF4-FFF2-40B4-BE49-F238E27FC236}">
                <a16:creationId xmlns:a16="http://schemas.microsoft.com/office/drawing/2014/main" id="{7FC81DCB-DB21-4BAA-B204-B77D940CD00D}"/>
              </a:ext>
            </a:extLst>
          </p:cNvPr>
          <p:cNvSpPr>
            <a:spLocks noGrp="1"/>
          </p:cNvSpPr>
          <p:nvPr>
            <p:ph type="pic" idx="13" hasCustomPrompt="1"/>
          </p:nvPr>
        </p:nvSpPr>
        <p:spPr>
          <a:xfrm>
            <a:off x="1157720" y="1110278"/>
            <a:ext cx="3407434" cy="4599549"/>
          </a:xfrm>
          <a:prstGeom prst="rect">
            <a:avLst/>
          </a:pr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B0575BC2-9298-4F7F-9406-A1B5F6E4F12A}"/>
              </a:ext>
            </a:extLst>
          </p:cNvPr>
          <p:cNvSpPr>
            <a:spLocks noGrp="1"/>
          </p:cNvSpPr>
          <p:nvPr>
            <p:ph type="pic" idx="11" hasCustomPrompt="1"/>
          </p:nvPr>
        </p:nvSpPr>
        <p:spPr>
          <a:xfrm>
            <a:off x="780849" y="1507989"/>
            <a:ext cx="1901964" cy="15989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0" name="Picture Placeholder 2">
            <a:extLst>
              <a:ext uri="{FF2B5EF4-FFF2-40B4-BE49-F238E27FC236}">
                <a16:creationId xmlns:a16="http://schemas.microsoft.com/office/drawing/2014/main" id="{C48EBFBC-65FA-4447-805D-A64F1CD2123B}"/>
              </a:ext>
            </a:extLst>
          </p:cNvPr>
          <p:cNvSpPr>
            <a:spLocks noGrp="1"/>
          </p:cNvSpPr>
          <p:nvPr>
            <p:ph type="pic" idx="12" hasCustomPrompt="1"/>
          </p:nvPr>
        </p:nvSpPr>
        <p:spPr>
          <a:xfrm>
            <a:off x="780849" y="4209485"/>
            <a:ext cx="1901964" cy="15989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3" name="Picture Placeholder 2">
            <a:extLst>
              <a:ext uri="{FF2B5EF4-FFF2-40B4-BE49-F238E27FC236}">
                <a16:creationId xmlns:a16="http://schemas.microsoft.com/office/drawing/2014/main" id="{896D91B0-087B-40C1-A5AE-DFF524F2AEF3}"/>
              </a:ext>
            </a:extLst>
          </p:cNvPr>
          <p:cNvSpPr>
            <a:spLocks noGrp="1"/>
          </p:cNvSpPr>
          <p:nvPr>
            <p:ph type="pic" idx="13" hasCustomPrompt="1"/>
          </p:nvPr>
        </p:nvSpPr>
        <p:spPr>
          <a:xfrm>
            <a:off x="6336264" y="1507989"/>
            <a:ext cx="1901964" cy="15989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1" name="Picture Placeholder 2">
            <a:extLst>
              <a:ext uri="{FF2B5EF4-FFF2-40B4-BE49-F238E27FC236}">
                <a16:creationId xmlns:a16="http://schemas.microsoft.com/office/drawing/2014/main" id="{A3E1ED18-B181-49D2-989F-7507C27870AF}"/>
              </a:ext>
            </a:extLst>
          </p:cNvPr>
          <p:cNvSpPr>
            <a:spLocks noGrp="1"/>
          </p:cNvSpPr>
          <p:nvPr>
            <p:ph type="pic" idx="14" hasCustomPrompt="1"/>
          </p:nvPr>
        </p:nvSpPr>
        <p:spPr>
          <a:xfrm>
            <a:off x="6336264" y="4209485"/>
            <a:ext cx="1901964" cy="15989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85091D-ACFA-4C08-A5D1-ACA6C4FE7455}"/>
              </a:ext>
            </a:extLst>
          </p:cNvPr>
          <p:cNvGrpSpPr/>
          <p:nvPr userDrawn="1"/>
        </p:nvGrpSpPr>
        <p:grpSpPr>
          <a:xfrm>
            <a:off x="3551840" y="1896887"/>
            <a:ext cx="5088321" cy="3064225"/>
            <a:chOff x="4098364" y="1571764"/>
            <a:chExt cx="7301609" cy="4397082"/>
          </a:xfrm>
        </p:grpSpPr>
        <p:grpSp>
          <p:nvGrpSpPr>
            <p:cNvPr id="3" name="Graphic 55">
              <a:extLst>
                <a:ext uri="{FF2B5EF4-FFF2-40B4-BE49-F238E27FC236}">
                  <a16:creationId xmlns:a16="http://schemas.microsoft.com/office/drawing/2014/main" id="{5B4F9B12-AB82-4546-836D-41FABF49D6C8}"/>
                </a:ext>
              </a:extLst>
            </p:cNvPr>
            <p:cNvGrpSpPr/>
            <p:nvPr/>
          </p:nvGrpSpPr>
          <p:grpSpPr>
            <a:xfrm>
              <a:off x="4910815" y="1571764"/>
              <a:ext cx="5616422" cy="3644404"/>
              <a:chOff x="5769768" y="3217068"/>
              <a:chExt cx="651510" cy="422754"/>
            </a:xfrm>
          </p:grpSpPr>
          <p:sp>
            <p:nvSpPr>
              <p:cNvPr id="28" name="Freeform: Shape 27">
                <a:extLst>
                  <a:ext uri="{FF2B5EF4-FFF2-40B4-BE49-F238E27FC236}">
                    <a16:creationId xmlns:a16="http://schemas.microsoft.com/office/drawing/2014/main" id="{DF85DDB4-6141-4012-BC84-42E6BDBF82B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16F7276-B4F9-4530-84C0-EF2C9ECDAB94}"/>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4" name="Freeform: Shape 3">
              <a:extLst>
                <a:ext uri="{FF2B5EF4-FFF2-40B4-BE49-F238E27FC236}">
                  <a16:creationId xmlns:a16="http://schemas.microsoft.com/office/drawing/2014/main" id="{B2DB1A5C-F1A0-4BC0-BE67-EEFAA4592C71}"/>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B75C36A-CF22-4E6C-BDFB-93D9052AAFD2}"/>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80AAB66-0012-4C2C-A739-8DBBA187677B}"/>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9DD086C-BB44-40D0-9D21-4E48E4FE51EB}"/>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B5080E-0940-4BD2-A8A1-FC6B3D63491E}"/>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18D06E4-E30F-4F89-A71E-0D93FD43ED66}"/>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5A1A526-A9A8-4250-B3A5-55501FF8A09F}"/>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849B7F5-6D4D-4245-9964-122EC3292C54}"/>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CB8880-AC57-41A5-8D7B-4F0C1B7A0327}"/>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88F7497-11E7-4ADF-A4F7-5442709DDE01}"/>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FC7C9E8-D0AF-43F6-B223-BCAEF198AF79}"/>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5E68076-4BEA-4CF0-82B6-4AF32885A2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19CC36D-CB26-4F0E-8F5F-B7E44C131834}"/>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5F2D2E83-F004-46E0-988E-4772C73F53E6}"/>
                </a:ext>
              </a:extLst>
            </p:cNvPr>
            <p:cNvGrpSpPr/>
            <p:nvPr/>
          </p:nvGrpSpPr>
          <p:grpSpPr>
            <a:xfrm>
              <a:off x="5370712" y="5206368"/>
              <a:ext cx="4572000" cy="149296"/>
              <a:chOff x="5370712" y="5206368"/>
              <a:chExt cx="4572000" cy="149296"/>
            </a:xfrm>
          </p:grpSpPr>
          <p:sp>
            <p:nvSpPr>
              <p:cNvPr id="24" name="Rectangle 23">
                <a:extLst>
                  <a:ext uri="{FF2B5EF4-FFF2-40B4-BE49-F238E27FC236}">
                    <a16:creationId xmlns:a16="http://schemas.microsoft.com/office/drawing/2014/main" id="{B770BB6D-A8C1-41B5-8708-734B7E246841}"/>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3DA74-87F9-4FAB-B45E-A16503005903}"/>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E78151E-6BD0-43E9-9FEE-08F3670C2F8E}"/>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CF06F2B-9620-4AF3-AFAC-B8B83BBD82E7}"/>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6A930FDE-2B80-4BC0-A8F5-DF85DED51DD3}"/>
                </a:ext>
              </a:extLst>
            </p:cNvPr>
            <p:cNvGrpSpPr/>
            <p:nvPr/>
          </p:nvGrpSpPr>
          <p:grpSpPr>
            <a:xfrm>
              <a:off x="7661590" y="1698465"/>
              <a:ext cx="114873" cy="114873"/>
              <a:chOff x="7627525" y="1132589"/>
              <a:chExt cx="234846" cy="234846"/>
            </a:xfrm>
          </p:grpSpPr>
          <p:sp>
            <p:nvSpPr>
              <p:cNvPr id="21" name="Oval 20">
                <a:extLst>
                  <a:ext uri="{FF2B5EF4-FFF2-40B4-BE49-F238E27FC236}">
                    <a16:creationId xmlns:a16="http://schemas.microsoft.com/office/drawing/2014/main" id="{6157262C-D553-4EFF-A91A-BBB26C9832C0}"/>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A630EB0-4819-45AF-AD0E-9137A712E262}"/>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1960A1D-6A23-45F6-8604-E8CBAAC1843F}"/>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8D331414-3A85-474B-9943-21587951F09F}"/>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7E5F0C5-E04C-4834-AAA6-BBB8519F8E83}"/>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 Placeholder 9">
            <a:extLst>
              <a:ext uri="{FF2B5EF4-FFF2-40B4-BE49-F238E27FC236}">
                <a16:creationId xmlns:a16="http://schemas.microsoft.com/office/drawing/2014/main" id="{5C8A17BE-A8CC-4508-9908-ED68A32F928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1" name="Picture Placeholder 2">
            <a:extLst>
              <a:ext uri="{FF2B5EF4-FFF2-40B4-BE49-F238E27FC236}">
                <a16:creationId xmlns:a16="http://schemas.microsoft.com/office/drawing/2014/main" id="{47F80219-E68E-46DB-9F6C-BB5A30DBDD6B}"/>
              </a:ext>
            </a:extLst>
          </p:cNvPr>
          <p:cNvSpPr>
            <a:spLocks noGrp="1"/>
          </p:cNvSpPr>
          <p:nvPr>
            <p:ph type="pic" idx="13" hasCustomPrompt="1"/>
          </p:nvPr>
        </p:nvSpPr>
        <p:spPr>
          <a:xfrm>
            <a:off x="4270958" y="2077147"/>
            <a:ext cx="3593918" cy="22282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2" r:id="rId8"/>
    <p:sldLayoutId id="2147483683" r:id="rId9"/>
    <p:sldLayoutId id="2147483684" r:id="rId10"/>
    <p:sldLayoutId id="2147483686" r:id="rId11"/>
    <p:sldLayoutId id="2147483688" r:id="rId12"/>
    <p:sldLayoutId id="2147483687" r:id="rId13"/>
    <p:sldLayoutId id="2147483671" r:id="rId14"/>
    <p:sldLayoutId id="214748367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0" y="1498969"/>
            <a:ext cx="6265753" cy="964431"/>
            <a:chOff x="6685691" y="2927911"/>
            <a:chExt cx="4777096" cy="964431"/>
          </a:xfrm>
        </p:grpSpPr>
        <p:sp>
          <p:nvSpPr>
            <p:cNvPr id="8" name="TextBox 7">
              <a:extLst>
                <a:ext uri="{FF2B5EF4-FFF2-40B4-BE49-F238E27FC236}">
                  <a16:creationId xmlns:a16="http://schemas.microsoft.com/office/drawing/2014/main" id="{5CF5BDA4-10C7-46A6-AC30-523A3FC438AC}"/>
                </a:ext>
              </a:extLst>
            </p:cNvPr>
            <p:cNvSpPr txBox="1"/>
            <p:nvPr/>
          </p:nvSpPr>
          <p:spPr>
            <a:xfrm>
              <a:off x="6860095" y="2927911"/>
              <a:ext cx="4602692" cy="584775"/>
            </a:xfrm>
            <a:prstGeom prst="rect">
              <a:avLst/>
            </a:prstGeom>
            <a:noFill/>
          </p:spPr>
          <p:txBody>
            <a:bodyPr wrap="square" rtlCol="0" anchor="ctr">
              <a:spAutoFit/>
            </a:bodyPr>
            <a:lstStyle/>
            <a:p>
              <a:pPr algn="ctr"/>
              <a:r>
                <a:rPr lang="en-US" altLang="ko-KR" sz="3200" b="1" dirty="0">
                  <a:latin typeface="+mj-lt"/>
                  <a:cs typeface="Arial" pitchFamily="34" charset="0"/>
                </a:rPr>
                <a:t>Real Estate Revelations</a:t>
              </a:r>
              <a:endParaRPr lang="ko-KR" altLang="en-US" sz="3200" b="1" dirty="0">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pPr algn="ctr"/>
              <a:r>
                <a:rPr lang="en-US" altLang="ko-KR" sz="1867" dirty="0">
                  <a:solidFill>
                    <a:schemeClr val="accent3">
                      <a:lumMod val="50000"/>
                    </a:schemeClr>
                  </a:solidFill>
                  <a:cs typeface="Arial" pitchFamily="34" charset="0"/>
                </a:rPr>
                <a:t>The Power of Predictive Modeling</a:t>
              </a:r>
              <a:endParaRPr lang="ko-KR" altLang="en-US" sz="1867" dirty="0">
                <a:solidFill>
                  <a:schemeClr val="accent3">
                    <a:lumMod val="50000"/>
                  </a:schemeClr>
                </a:solidFill>
                <a:cs typeface="Arial" pitchFamily="34" charset="0"/>
              </a:endParaRPr>
            </a:p>
          </p:txBody>
        </p:sp>
      </p:grpSp>
      <p:sp>
        <p:nvSpPr>
          <p:cNvPr id="2" name="TextBox 1">
            <a:extLst>
              <a:ext uri="{FF2B5EF4-FFF2-40B4-BE49-F238E27FC236}">
                <a16:creationId xmlns:a16="http://schemas.microsoft.com/office/drawing/2014/main" id="{69FC05E8-6C1A-973D-EE1D-BF5813AD4851}"/>
              </a:ext>
            </a:extLst>
          </p:cNvPr>
          <p:cNvSpPr txBox="1"/>
          <p:nvPr/>
        </p:nvSpPr>
        <p:spPr>
          <a:xfrm>
            <a:off x="1709704" y="3096628"/>
            <a:ext cx="4182893" cy="369332"/>
          </a:xfrm>
          <a:prstGeom prst="rect">
            <a:avLst/>
          </a:prstGeom>
          <a:noFill/>
        </p:spPr>
        <p:txBody>
          <a:bodyPr wrap="square" rtlCol="0">
            <a:spAutoFit/>
          </a:bodyPr>
          <a:lstStyle/>
          <a:p>
            <a:r>
              <a:rPr lang="en-US" b="1" dirty="0"/>
              <a:t>GROUP 10 DATA NERDS</a:t>
            </a:r>
          </a:p>
        </p:txBody>
      </p:sp>
      <p:sp>
        <p:nvSpPr>
          <p:cNvPr id="4" name="TextBox 3">
            <a:extLst>
              <a:ext uri="{FF2B5EF4-FFF2-40B4-BE49-F238E27FC236}">
                <a16:creationId xmlns:a16="http://schemas.microsoft.com/office/drawing/2014/main" id="{71B98C99-425C-D90C-CDDA-B18C41B65F9E}"/>
              </a:ext>
            </a:extLst>
          </p:cNvPr>
          <p:cNvSpPr txBox="1"/>
          <p:nvPr/>
        </p:nvSpPr>
        <p:spPr>
          <a:xfrm>
            <a:off x="1929792" y="3699701"/>
            <a:ext cx="3177229" cy="1754326"/>
          </a:xfrm>
          <a:prstGeom prst="rect">
            <a:avLst/>
          </a:prstGeom>
          <a:noFill/>
        </p:spPr>
        <p:txBody>
          <a:bodyPr wrap="square">
            <a:spAutoFit/>
          </a:bodyPr>
          <a:lstStyle/>
          <a:p>
            <a:pPr marL="457200" indent="-457200">
              <a:buFont typeface="+mj-lt"/>
              <a:buAutoNum type="arabicPeriod"/>
            </a:pPr>
            <a:r>
              <a:rPr lang="en-US" altLang="ko-KR" sz="1800" dirty="0">
                <a:cs typeface="Arial" pitchFamily="34" charset="0"/>
              </a:rPr>
              <a:t>David Gathimba</a:t>
            </a:r>
          </a:p>
          <a:p>
            <a:pPr marL="457200" indent="-457200">
              <a:buFont typeface="+mj-lt"/>
              <a:buAutoNum type="arabicPeriod"/>
            </a:pPr>
            <a:r>
              <a:rPr lang="en-US" altLang="ko-KR" sz="1800" dirty="0">
                <a:cs typeface="Arial" pitchFamily="34" charset="0"/>
              </a:rPr>
              <a:t>Juliet Mwaura</a:t>
            </a:r>
          </a:p>
          <a:p>
            <a:pPr marL="457200" indent="-457200">
              <a:buFont typeface="+mj-lt"/>
              <a:buAutoNum type="arabicPeriod"/>
            </a:pPr>
            <a:r>
              <a:rPr lang="en-US" altLang="ko-KR" sz="1800" dirty="0">
                <a:cs typeface="Arial" pitchFamily="34" charset="0"/>
              </a:rPr>
              <a:t>Branley Ope</a:t>
            </a:r>
          </a:p>
          <a:p>
            <a:pPr marL="457200" indent="-457200">
              <a:buFont typeface="+mj-lt"/>
              <a:buAutoNum type="arabicPeriod"/>
            </a:pPr>
            <a:r>
              <a:rPr lang="en-US" altLang="ko-KR" sz="1800" dirty="0">
                <a:cs typeface="Arial" pitchFamily="34" charset="0"/>
              </a:rPr>
              <a:t>Hannah Nduta</a:t>
            </a:r>
          </a:p>
          <a:p>
            <a:pPr marL="457200" indent="-457200">
              <a:buFont typeface="+mj-lt"/>
              <a:buAutoNum type="arabicPeriod"/>
            </a:pPr>
            <a:r>
              <a:rPr lang="en-US" altLang="ko-KR" sz="1800" dirty="0">
                <a:cs typeface="Arial" pitchFamily="34" charset="0"/>
              </a:rPr>
              <a:t>Joan Owuor</a:t>
            </a:r>
          </a:p>
          <a:p>
            <a:pPr marL="457200" indent="-457200">
              <a:buFont typeface="+mj-lt"/>
              <a:buAutoNum type="arabicPeriod"/>
            </a:pPr>
            <a:r>
              <a:rPr lang="en-US" altLang="ko-KR" sz="1800" dirty="0">
                <a:cs typeface="Arial" pitchFamily="34" charset="0"/>
              </a:rPr>
              <a:t>Linda Ng’eno</a:t>
            </a:r>
          </a:p>
        </p:txBody>
      </p:sp>
    </p:spTree>
    <p:extLst>
      <p:ext uri="{BB962C8B-B14F-4D97-AF65-F5344CB8AC3E}">
        <p14:creationId xmlns:p14="http://schemas.microsoft.com/office/powerpoint/2010/main" val="3623910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200" dirty="0"/>
              <a:t>RECOMMENDATIONS FROM THE REGRESSION MODEL</a:t>
            </a:r>
          </a:p>
        </p:txBody>
      </p:sp>
      <p:sp>
        <p:nvSpPr>
          <p:cNvPr id="46" name="Freeform 9">
            <a:extLst>
              <a:ext uri="{FF2B5EF4-FFF2-40B4-BE49-F238E27FC236}">
                <a16:creationId xmlns:a16="http://schemas.microsoft.com/office/drawing/2014/main" id="{8DE17B89-3661-4BE7-93A5-A60717AEE78E}"/>
              </a:ext>
            </a:extLst>
          </p:cNvPr>
          <p:cNvSpPr>
            <a:spLocks noEditPoints="1"/>
          </p:cNvSpPr>
          <p:nvPr/>
        </p:nvSpPr>
        <p:spPr bwMode="auto">
          <a:xfrm>
            <a:off x="358345" y="1829702"/>
            <a:ext cx="5428682" cy="3324593"/>
          </a:xfrm>
          <a:custGeom>
            <a:avLst/>
            <a:gdLst>
              <a:gd name="T0" fmla="*/ 3609 w 5720"/>
              <a:gd name="T1" fmla="*/ 2874 h 3503"/>
              <a:gd name="T2" fmla="*/ 5106 w 5720"/>
              <a:gd name="T3" fmla="*/ 1874 h 3503"/>
              <a:gd name="T4" fmla="*/ 5015 w 5720"/>
              <a:gd name="T5" fmla="*/ 1600 h 3503"/>
              <a:gd name="T6" fmla="*/ 5022 w 5720"/>
              <a:gd name="T7" fmla="*/ 1512 h 3503"/>
              <a:gd name="T8" fmla="*/ 4997 w 5720"/>
              <a:gd name="T9" fmla="*/ 1441 h 3503"/>
              <a:gd name="T10" fmla="*/ 3851 w 5720"/>
              <a:gd name="T11" fmla="*/ 701 h 3503"/>
              <a:gd name="T12" fmla="*/ 3740 w 5720"/>
              <a:gd name="T13" fmla="*/ 838 h 3503"/>
              <a:gd name="T14" fmla="*/ 3769 w 5720"/>
              <a:gd name="T15" fmla="*/ 1236 h 3503"/>
              <a:gd name="T16" fmla="*/ 3844 w 5720"/>
              <a:gd name="T17" fmla="*/ 954 h 3503"/>
              <a:gd name="T18" fmla="*/ 298 w 5720"/>
              <a:gd name="T19" fmla="*/ 240 h 3503"/>
              <a:gd name="T20" fmla="*/ 466 w 5720"/>
              <a:gd name="T21" fmla="*/ 185 h 3503"/>
              <a:gd name="T22" fmla="*/ 2104 w 5720"/>
              <a:gd name="T23" fmla="*/ 283 h 3503"/>
              <a:gd name="T24" fmla="*/ 3060 w 5720"/>
              <a:gd name="T25" fmla="*/ 354 h 3503"/>
              <a:gd name="T26" fmla="*/ 3537 w 5720"/>
              <a:gd name="T27" fmla="*/ 438 h 3503"/>
              <a:gd name="T28" fmla="*/ 3411 w 5720"/>
              <a:gd name="T29" fmla="*/ 594 h 3503"/>
              <a:gd name="T30" fmla="*/ 3731 w 5720"/>
              <a:gd name="T31" fmla="*/ 598 h 3503"/>
              <a:gd name="T32" fmla="*/ 4077 w 5720"/>
              <a:gd name="T33" fmla="*/ 643 h 3503"/>
              <a:gd name="T34" fmla="*/ 4128 w 5720"/>
              <a:gd name="T35" fmla="*/ 929 h 3503"/>
              <a:gd name="T36" fmla="*/ 4293 w 5720"/>
              <a:gd name="T37" fmla="*/ 1105 h 3503"/>
              <a:gd name="T38" fmla="*/ 4375 w 5720"/>
              <a:gd name="T39" fmla="*/ 1229 h 3503"/>
              <a:gd name="T40" fmla="*/ 4866 w 5720"/>
              <a:gd name="T41" fmla="*/ 800 h 3503"/>
              <a:gd name="T42" fmla="*/ 5313 w 5720"/>
              <a:gd name="T43" fmla="*/ 440 h 3503"/>
              <a:gd name="T44" fmla="*/ 5424 w 5720"/>
              <a:gd name="T45" fmla="*/ 127 h 3503"/>
              <a:gd name="T46" fmla="*/ 5678 w 5720"/>
              <a:gd name="T47" fmla="*/ 376 h 3503"/>
              <a:gd name="T48" fmla="*/ 5551 w 5720"/>
              <a:gd name="T49" fmla="*/ 600 h 3503"/>
              <a:gd name="T50" fmla="*/ 5446 w 5720"/>
              <a:gd name="T51" fmla="*/ 838 h 3503"/>
              <a:gd name="T52" fmla="*/ 5482 w 5720"/>
              <a:gd name="T53" fmla="*/ 970 h 3503"/>
              <a:gd name="T54" fmla="*/ 5197 w 5720"/>
              <a:gd name="T55" fmla="*/ 1183 h 3503"/>
              <a:gd name="T56" fmla="*/ 5140 w 5720"/>
              <a:gd name="T57" fmla="*/ 1434 h 3503"/>
              <a:gd name="T58" fmla="*/ 5155 w 5720"/>
              <a:gd name="T59" fmla="*/ 1538 h 3503"/>
              <a:gd name="T60" fmla="*/ 5073 w 5720"/>
              <a:gd name="T61" fmla="*/ 1600 h 3503"/>
              <a:gd name="T62" fmla="*/ 5064 w 5720"/>
              <a:gd name="T63" fmla="*/ 1701 h 3503"/>
              <a:gd name="T64" fmla="*/ 5133 w 5720"/>
              <a:gd name="T65" fmla="*/ 1976 h 3503"/>
              <a:gd name="T66" fmla="*/ 5048 w 5720"/>
              <a:gd name="T67" fmla="*/ 2083 h 3503"/>
              <a:gd name="T68" fmla="*/ 4797 w 5720"/>
              <a:gd name="T69" fmla="*/ 2347 h 3503"/>
              <a:gd name="T70" fmla="*/ 4669 w 5720"/>
              <a:gd name="T71" fmla="*/ 2505 h 3503"/>
              <a:gd name="T72" fmla="*/ 4768 w 5720"/>
              <a:gd name="T73" fmla="*/ 2923 h 3503"/>
              <a:gd name="T74" fmla="*/ 4909 w 5720"/>
              <a:gd name="T75" fmla="*/ 3414 h 3503"/>
              <a:gd name="T76" fmla="*/ 4702 w 5720"/>
              <a:gd name="T77" fmla="*/ 3350 h 3503"/>
              <a:gd name="T78" fmla="*/ 4549 w 5720"/>
              <a:gd name="T79" fmla="*/ 3112 h 3503"/>
              <a:gd name="T80" fmla="*/ 4197 w 5720"/>
              <a:gd name="T81" fmla="*/ 2905 h 3503"/>
              <a:gd name="T82" fmla="*/ 3875 w 5720"/>
              <a:gd name="T83" fmla="*/ 2863 h 3503"/>
              <a:gd name="T84" fmla="*/ 3706 w 5720"/>
              <a:gd name="T85" fmla="*/ 2885 h 3503"/>
              <a:gd name="T86" fmla="*/ 3713 w 5720"/>
              <a:gd name="T87" fmla="*/ 2952 h 3503"/>
              <a:gd name="T88" fmla="*/ 3733 w 5720"/>
              <a:gd name="T89" fmla="*/ 3043 h 3503"/>
              <a:gd name="T90" fmla="*/ 3582 w 5720"/>
              <a:gd name="T91" fmla="*/ 3038 h 3503"/>
              <a:gd name="T92" fmla="*/ 3326 w 5720"/>
              <a:gd name="T93" fmla="*/ 2989 h 3503"/>
              <a:gd name="T94" fmla="*/ 2886 w 5720"/>
              <a:gd name="T95" fmla="*/ 3140 h 3503"/>
              <a:gd name="T96" fmla="*/ 2855 w 5720"/>
              <a:gd name="T97" fmla="*/ 3160 h 3503"/>
              <a:gd name="T98" fmla="*/ 2758 w 5720"/>
              <a:gd name="T99" fmla="*/ 3334 h 3503"/>
              <a:gd name="T100" fmla="*/ 2657 w 5720"/>
              <a:gd name="T101" fmla="*/ 3458 h 3503"/>
              <a:gd name="T102" fmla="*/ 2264 w 5720"/>
              <a:gd name="T103" fmla="*/ 2936 h 3503"/>
              <a:gd name="T104" fmla="*/ 1884 w 5720"/>
              <a:gd name="T105" fmla="*/ 2901 h 3503"/>
              <a:gd name="T106" fmla="*/ 1378 w 5720"/>
              <a:gd name="T107" fmla="*/ 2652 h 3503"/>
              <a:gd name="T108" fmla="*/ 577 w 5720"/>
              <a:gd name="T109" fmla="*/ 2358 h 3503"/>
              <a:gd name="T110" fmla="*/ 344 w 5720"/>
              <a:gd name="T111" fmla="*/ 2047 h 3503"/>
              <a:gd name="T112" fmla="*/ 111 w 5720"/>
              <a:gd name="T113" fmla="*/ 1700 h 3503"/>
              <a:gd name="T114" fmla="*/ 84 w 5720"/>
              <a:gd name="T115" fmla="*/ 1530 h 3503"/>
              <a:gd name="T116" fmla="*/ 31 w 5720"/>
              <a:gd name="T117" fmla="*/ 1225 h 3503"/>
              <a:gd name="T118" fmla="*/ 98 w 5720"/>
              <a:gd name="T119" fmla="*/ 841 h 3503"/>
              <a:gd name="T120" fmla="*/ 280 w 5720"/>
              <a:gd name="T121" fmla="*/ 278 h 3503"/>
              <a:gd name="T122" fmla="*/ 433 w 5720"/>
              <a:gd name="T123" fmla="*/ 107 h 3503"/>
              <a:gd name="T124" fmla="*/ 466 w 5720"/>
              <a:gd name="T125" fmla="*/ 92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0" h="3503">
                <a:moveTo>
                  <a:pt x="3058" y="2983"/>
                </a:moveTo>
                <a:lnTo>
                  <a:pt x="3055" y="2989"/>
                </a:lnTo>
                <a:lnTo>
                  <a:pt x="3049" y="2992"/>
                </a:lnTo>
                <a:lnTo>
                  <a:pt x="3046" y="2996"/>
                </a:lnTo>
                <a:lnTo>
                  <a:pt x="3044" y="2998"/>
                </a:lnTo>
                <a:lnTo>
                  <a:pt x="3040" y="3000"/>
                </a:lnTo>
                <a:lnTo>
                  <a:pt x="3038" y="3003"/>
                </a:lnTo>
                <a:lnTo>
                  <a:pt x="3044" y="3009"/>
                </a:lnTo>
                <a:lnTo>
                  <a:pt x="3048" y="3016"/>
                </a:lnTo>
                <a:lnTo>
                  <a:pt x="3049" y="3023"/>
                </a:lnTo>
                <a:lnTo>
                  <a:pt x="3062" y="3020"/>
                </a:lnTo>
                <a:lnTo>
                  <a:pt x="3058" y="3009"/>
                </a:lnTo>
                <a:lnTo>
                  <a:pt x="3057" y="2998"/>
                </a:lnTo>
                <a:lnTo>
                  <a:pt x="3058" y="2989"/>
                </a:lnTo>
                <a:lnTo>
                  <a:pt x="3058" y="2983"/>
                </a:lnTo>
                <a:close/>
                <a:moveTo>
                  <a:pt x="4769" y="2972"/>
                </a:moveTo>
                <a:lnTo>
                  <a:pt x="4769" y="2976"/>
                </a:lnTo>
                <a:lnTo>
                  <a:pt x="4775" y="2981"/>
                </a:lnTo>
                <a:lnTo>
                  <a:pt x="4777" y="2987"/>
                </a:lnTo>
                <a:lnTo>
                  <a:pt x="4782" y="2992"/>
                </a:lnTo>
                <a:lnTo>
                  <a:pt x="4784" y="2994"/>
                </a:lnTo>
                <a:lnTo>
                  <a:pt x="4784" y="2994"/>
                </a:lnTo>
                <a:lnTo>
                  <a:pt x="4784" y="2994"/>
                </a:lnTo>
                <a:lnTo>
                  <a:pt x="4784" y="2994"/>
                </a:lnTo>
                <a:lnTo>
                  <a:pt x="4784" y="2994"/>
                </a:lnTo>
                <a:lnTo>
                  <a:pt x="4786" y="2996"/>
                </a:lnTo>
                <a:lnTo>
                  <a:pt x="4786" y="2972"/>
                </a:lnTo>
                <a:lnTo>
                  <a:pt x="4769" y="2972"/>
                </a:lnTo>
                <a:close/>
                <a:moveTo>
                  <a:pt x="3617" y="2861"/>
                </a:moveTo>
                <a:lnTo>
                  <a:pt x="3613" y="2869"/>
                </a:lnTo>
                <a:lnTo>
                  <a:pt x="3609" y="2874"/>
                </a:lnTo>
                <a:lnTo>
                  <a:pt x="3604" y="2880"/>
                </a:lnTo>
                <a:lnTo>
                  <a:pt x="3597" y="2885"/>
                </a:lnTo>
                <a:lnTo>
                  <a:pt x="3597" y="2889"/>
                </a:lnTo>
                <a:lnTo>
                  <a:pt x="3637" y="2889"/>
                </a:lnTo>
                <a:lnTo>
                  <a:pt x="3640" y="2887"/>
                </a:lnTo>
                <a:lnTo>
                  <a:pt x="3642" y="2885"/>
                </a:lnTo>
                <a:lnTo>
                  <a:pt x="3648" y="2885"/>
                </a:lnTo>
                <a:lnTo>
                  <a:pt x="3653" y="2885"/>
                </a:lnTo>
                <a:lnTo>
                  <a:pt x="3655" y="2881"/>
                </a:lnTo>
                <a:lnTo>
                  <a:pt x="3657" y="2880"/>
                </a:lnTo>
                <a:lnTo>
                  <a:pt x="3658" y="2880"/>
                </a:lnTo>
                <a:lnTo>
                  <a:pt x="3660" y="2876"/>
                </a:lnTo>
                <a:lnTo>
                  <a:pt x="3660" y="2872"/>
                </a:lnTo>
                <a:lnTo>
                  <a:pt x="3648" y="2870"/>
                </a:lnTo>
                <a:lnTo>
                  <a:pt x="3638" y="2867"/>
                </a:lnTo>
                <a:lnTo>
                  <a:pt x="3629" y="2863"/>
                </a:lnTo>
                <a:lnTo>
                  <a:pt x="3617" y="2861"/>
                </a:lnTo>
                <a:close/>
                <a:moveTo>
                  <a:pt x="3875" y="2803"/>
                </a:moveTo>
                <a:lnTo>
                  <a:pt x="3875" y="2807"/>
                </a:lnTo>
                <a:lnTo>
                  <a:pt x="3875" y="2809"/>
                </a:lnTo>
                <a:lnTo>
                  <a:pt x="3877" y="2810"/>
                </a:lnTo>
                <a:lnTo>
                  <a:pt x="3877" y="2812"/>
                </a:lnTo>
                <a:lnTo>
                  <a:pt x="3878" y="2814"/>
                </a:lnTo>
                <a:lnTo>
                  <a:pt x="3878" y="2803"/>
                </a:lnTo>
                <a:lnTo>
                  <a:pt x="3875" y="2803"/>
                </a:lnTo>
                <a:close/>
                <a:moveTo>
                  <a:pt x="5124" y="1856"/>
                </a:moveTo>
                <a:lnTo>
                  <a:pt x="5120" y="1861"/>
                </a:lnTo>
                <a:lnTo>
                  <a:pt x="5118" y="1867"/>
                </a:lnTo>
                <a:lnTo>
                  <a:pt x="5115" y="1870"/>
                </a:lnTo>
                <a:lnTo>
                  <a:pt x="5111" y="1872"/>
                </a:lnTo>
                <a:lnTo>
                  <a:pt x="5106" y="1874"/>
                </a:lnTo>
                <a:lnTo>
                  <a:pt x="5100" y="1876"/>
                </a:lnTo>
                <a:lnTo>
                  <a:pt x="5095" y="1880"/>
                </a:lnTo>
                <a:lnTo>
                  <a:pt x="5095" y="1881"/>
                </a:lnTo>
                <a:lnTo>
                  <a:pt x="5097" y="1881"/>
                </a:lnTo>
                <a:lnTo>
                  <a:pt x="5097" y="1881"/>
                </a:lnTo>
                <a:lnTo>
                  <a:pt x="5097" y="1881"/>
                </a:lnTo>
                <a:lnTo>
                  <a:pt x="5097" y="1881"/>
                </a:lnTo>
                <a:lnTo>
                  <a:pt x="5098" y="1883"/>
                </a:lnTo>
                <a:lnTo>
                  <a:pt x="5098" y="1887"/>
                </a:lnTo>
                <a:lnTo>
                  <a:pt x="5109" y="1880"/>
                </a:lnTo>
                <a:lnTo>
                  <a:pt x="5120" y="1874"/>
                </a:lnTo>
                <a:lnTo>
                  <a:pt x="5135" y="1870"/>
                </a:lnTo>
                <a:lnTo>
                  <a:pt x="5137" y="1874"/>
                </a:lnTo>
                <a:lnTo>
                  <a:pt x="5138" y="1878"/>
                </a:lnTo>
                <a:lnTo>
                  <a:pt x="5140" y="1878"/>
                </a:lnTo>
                <a:lnTo>
                  <a:pt x="5140" y="1880"/>
                </a:lnTo>
                <a:lnTo>
                  <a:pt x="5144" y="1881"/>
                </a:lnTo>
                <a:lnTo>
                  <a:pt x="5148" y="1883"/>
                </a:lnTo>
                <a:lnTo>
                  <a:pt x="5148" y="1870"/>
                </a:lnTo>
                <a:lnTo>
                  <a:pt x="5153" y="1872"/>
                </a:lnTo>
                <a:lnTo>
                  <a:pt x="5157" y="1872"/>
                </a:lnTo>
                <a:lnTo>
                  <a:pt x="5160" y="1874"/>
                </a:lnTo>
                <a:lnTo>
                  <a:pt x="5164" y="1876"/>
                </a:lnTo>
                <a:lnTo>
                  <a:pt x="5160" y="1863"/>
                </a:lnTo>
                <a:lnTo>
                  <a:pt x="5148" y="1863"/>
                </a:lnTo>
                <a:lnTo>
                  <a:pt x="5137" y="1860"/>
                </a:lnTo>
                <a:lnTo>
                  <a:pt x="5124" y="1856"/>
                </a:lnTo>
                <a:close/>
                <a:moveTo>
                  <a:pt x="5011" y="1594"/>
                </a:moveTo>
                <a:lnTo>
                  <a:pt x="5011" y="1596"/>
                </a:lnTo>
                <a:lnTo>
                  <a:pt x="5013" y="1598"/>
                </a:lnTo>
                <a:lnTo>
                  <a:pt x="5015" y="1600"/>
                </a:lnTo>
                <a:lnTo>
                  <a:pt x="5017" y="1600"/>
                </a:lnTo>
                <a:lnTo>
                  <a:pt x="5020" y="1601"/>
                </a:lnTo>
                <a:lnTo>
                  <a:pt x="5020" y="1600"/>
                </a:lnTo>
                <a:lnTo>
                  <a:pt x="5018" y="1598"/>
                </a:lnTo>
                <a:lnTo>
                  <a:pt x="5015" y="1596"/>
                </a:lnTo>
                <a:lnTo>
                  <a:pt x="5013" y="1594"/>
                </a:lnTo>
                <a:lnTo>
                  <a:pt x="5011" y="1594"/>
                </a:lnTo>
                <a:close/>
                <a:moveTo>
                  <a:pt x="120" y="1520"/>
                </a:moveTo>
                <a:lnTo>
                  <a:pt x="120" y="1523"/>
                </a:lnTo>
                <a:lnTo>
                  <a:pt x="118" y="1527"/>
                </a:lnTo>
                <a:lnTo>
                  <a:pt x="118" y="1527"/>
                </a:lnTo>
                <a:lnTo>
                  <a:pt x="118" y="1527"/>
                </a:lnTo>
                <a:lnTo>
                  <a:pt x="118" y="1529"/>
                </a:lnTo>
                <a:lnTo>
                  <a:pt x="120" y="1530"/>
                </a:lnTo>
                <a:lnTo>
                  <a:pt x="122" y="1534"/>
                </a:lnTo>
                <a:lnTo>
                  <a:pt x="124" y="1536"/>
                </a:lnTo>
                <a:lnTo>
                  <a:pt x="126" y="1538"/>
                </a:lnTo>
                <a:lnTo>
                  <a:pt x="128" y="1540"/>
                </a:lnTo>
                <a:lnTo>
                  <a:pt x="128" y="1534"/>
                </a:lnTo>
                <a:lnTo>
                  <a:pt x="126" y="1530"/>
                </a:lnTo>
                <a:lnTo>
                  <a:pt x="126" y="1527"/>
                </a:lnTo>
                <a:lnTo>
                  <a:pt x="126" y="1525"/>
                </a:lnTo>
                <a:lnTo>
                  <a:pt x="124" y="1523"/>
                </a:lnTo>
                <a:lnTo>
                  <a:pt x="120" y="1520"/>
                </a:lnTo>
                <a:close/>
                <a:moveTo>
                  <a:pt x="5017" y="1509"/>
                </a:moveTo>
                <a:lnTo>
                  <a:pt x="5018" y="1510"/>
                </a:lnTo>
                <a:lnTo>
                  <a:pt x="5018" y="1510"/>
                </a:lnTo>
                <a:lnTo>
                  <a:pt x="5020" y="1512"/>
                </a:lnTo>
                <a:lnTo>
                  <a:pt x="5020" y="1512"/>
                </a:lnTo>
                <a:lnTo>
                  <a:pt x="5024" y="1512"/>
                </a:lnTo>
                <a:lnTo>
                  <a:pt x="5022" y="1512"/>
                </a:lnTo>
                <a:lnTo>
                  <a:pt x="5022" y="1510"/>
                </a:lnTo>
                <a:lnTo>
                  <a:pt x="5020" y="1510"/>
                </a:lnTo>
                <a:lnTo>
                  <a:pt x="5018" y="1510"/>
                </a:lnTo>
                <a:lnTo>
                  <a:pt x="5017" y="1509"/>
                </a:lnTo>
                <a:close/>
                <a:moveTo>
                  <a:pt x="4991" y="1492"/>
                </a:moveTo>
                <a:lnTo>
                  <a:pt x="4995" y="1510"/>
                </a:lnTo>
                <a:lnTo>
                  <a:pt x="5000" y="1523"/>
                </a:lnTo>
                <a:lnTo>
                  <a:pt x="5006" y="1536"/>
                </a:lnTo>
                <a:lnTo>
                  <a:pt x="5011" y="1549"/>
                </a:lnTo>
                <a:lnTo>
                  <a:pt x="5015" y="1549"/>
                </a:lnTo>
                <a:lnTo>
                  <a:pt x="5017" y="1532"/>
                </a:lnTo>
                <a:lnTo>
                  <a:pt x="5008" y="1521"/>
                </a:lnTo>
                <a:lnTo>
                  <a:pt x="5002" y="1509"/>
                </a:lnTo>
                <a:lnTo>
                  <a:pt x="5000" y="1492"/>
                </a:lnTo>
                <a:lnTo>
                  <a:pt x="4991" y="1492"/>
                </a:lnTo>
                <a:close/>
                <a:moveTo>
                  <a:pt x="120" y="1467"/>
                </a:moveTo>
                <a:lnTo>
                  <a:pt x="122" y="1469"/>
                </a:lnTo>
                <a:lnTo>
                  <a:pt x="124" y="1470"/>
                </a:lnTo>
                <a:lnTo>
                  <a:pt x="126" y="1470"/>
                </a:lnTo>
                <a:lnTo>
                  <a:pt x="128" y="1469"/>
                </a:lnTo>
                <a:lnTo>
                  <a:pt x="131" y="1467"/>
                </a:lnTo>
                <a:lnTo>
                  <a:pt x="120" y="1467"/>
                </a:lnTo>
                <a:close/>
                <a:moveTo>
                  <a:pt x="4993" y="1429"/>
                </a:moveTo>
                <a:lnTo>
                  <a:pt x="4988" y="1452"/>
                </a:lnTo>
                <a:lnTo>
                  <a:pt x="4991" y="1456"/>
                </a:lnTo>
                <a:lnTo>
                  <a:pt x="4993" y="1460"/>
                </a:lnTo>
                <a:lnTo>
                  <a:pt x="4997" y="1465"/>
                </a:lnTo>
                <a:lnTo>
                  <a:pt x="5004" y="1465"/>
                </a:lnTo>
                <a:lnTo>
                  <a:pt x="5004" y="1461"/>
                </a:lnTo>
                <a:lnTo>
                  <a:pt x="4997" y="1452"/>
                </a:lnTo>
                <a:lnTo>
                  <a:pt x="4997" y="1441"/>
                </a:lnTo>
                <a:lnTo>
                  <a:pt x="5000" y="1429"/>
                </a:lnTo>
                <a:lnTo>
                  <a:pt x="4993" y="1429"/>
                </a:lnTo>
                <a:close/>
                <a:moveTo>
                  <a:pt x="3935" y="785"/>
                </a:moveTo>
                <a:lnTo>
                  <a:pt x="3935" y="789"/>
                </a:lnTo>
                <a:lnTo>
                  <a:pt x="3937" y="792"/>
                </a:lnTo>
                <a:lnTo>
                  <a:pt x="3937" y="794"/>
                </a:lnTo>
                <a:lnTo>
                  <a:pt x="3937" y="794"/>
                </a:lnTo>
                <a:lnTo>
                  <a:pt x="3937" y="794"/>
                </a:lnTo>
                <a:lnTo>
                  <a:pt x="3938" y="796"/>
                </a:lnTo>
                <a:lnTo>
                  <a:pt x="3942" y="798"/>
                </a:lnTo>
                <a:lnTo>
                  <a:pt x="3942" y="785"/>
                </a:lnTo>
                <a:lnTo>
                  <a:pt x="3935" y="785"/>
                </a:lnTo>
                <a:close/>
                <a:moveTo>
                  <a:pt x="3809" y="703"/>
                </a:moveTo>
                <a:lnTo>
                  <a:pt x="3806" y="712"/>
                </a:lnTo>
                <a:lnTo>
                  <a:pt x="3808" y="709"/>
                </a:lnTo>
                <a:lnTo>
                  <a:pt x="3809" y="707"/>
                </a:lnTo>
                <a:lnTo>
                  <a:pt x="3809" y="705"/>
                </a:lnTo>
                <a:lnTo>
                  <a:pt x="3809" y="705"/>
                </a:lnTo>
                <a:lnTo>
                  <a:pt x="3809" y="703"/>
                </a:lnTo>
                <a:close/>
                <a:moveTo>
                  <a:pt x="3918" y="660"/>
                </a:moveTo>
                <a:lnTo>
                  <a:pt x="3911" y="670"/>
                </a:lnTo>
                <a:lnTo>
                  <a:pt x="3900" y="676"/>
                </a:lnTo>
                <a:lnTo>
                  <a:pt x="3888" y="680"/>
                </a:lnTo>
                <a:lnTo>
                  <a:pt x="3875" y="680"/>
                </a:lnTo>
                <a:lnTo>
                  <a:pt x="3864" y="683"/>
                </a:lnTo>
                <a:lnTo>
                  <a:pt x="3853" y="692"/>
                </a:lnTo>
                <a:lnTo>
                  <a:pt x="3853" y="694"/>
                </a:lnTo>
                <a:lnTo>
                  <a:pt x="3853" y="696"/>
                </a:lnTo>
                <a:lnTo>
                  <a:pt x="3853" y="698"/>
                </a:lnTo>
                <a:lnTo>
                  <a:pt x="3853" y="700"/>
                </a:lnTo>
                <a:lnTo>
                  <a:pt x="3851" y="701"/>
                </a:lnTo>
                <a:lnTo>
                  <a:pt x="3849" y="703"/>
                </a:lnTo>
                <a:lnTo>
                  <a:pt x="3844" y="710"/>
                </a:lnTo>
                <a:lnTo>
                  <a:pt x="3838" y="716"/>
                </a:lnTo>
                <a:lnTo>
                  <a:pt x="3831" y="720"/>
                </a:lnTo>
                <a:lnTo>
                  <a:pt x="3826" y="725"/>
                </a:lnTo>
                <a:lnTo>
                  <a:pt x="3820" y="732"/>
                </a:lnTo>
                <a:lnTo>
                  <a:pt x="3804" y="732"/>
                </a:lnTo>
                <a:lnTo>
                  <a:pt x="3806" y="716"/>
                </a:lnTo>
                <a:lnTo>
                  <a:pt x="3800" y="716"/>
                </a:lnTo>
                <a:lnTo>
                  <a:pt x="3789" y="725"/>
                </a:lnTo>
                <a:lnTo>
                  <a:pt x="3778" y="730"/>
                </a:lnTo>
                <a:lnTo>
                  <a:pt x="3768" y="740"/>
                </a:lnTo>
                <a:lnTo>
                  <a:pt x="3764" y="752"/>
                </a:lnTo>
                <a:lnTo>
                  <a:pt x="3760" y="767"/>
                </a:lnTo>
                <a:lnTo>
                  <a:pt x="3757" y="781"/>
                </a:lnTo>
                <a:lnTo>
                  <a:pt x="3753" y="783"/>
                </a:lnTo>
                <a:lnTo>
                  <a:pt x="3749" y="787"/>
                </a:lnTo>
                <a:lnTo>
                  <a:pt x="3746" y="790"/>
                </a:lnTo>
                <a:lnTo>
                  <a:pt x="3742" y="792"/>
                </a:lnTo>
                <a:lnTo>
                  <a:pt x="3740" y="796"/>
                </a:lnTo>
                <a:lnTo>
                  <a:pt x="3735" y="832"/>
                </a:lnTo>
                <a:lnTo>
                  <a:pt x="3724" y="838"/>
                </a:lnTo>
                <a:lnTo>
                  <a:pt x="3715" y="849"/>
                </a:lnTo>
                <a:lnTo>
                  <a:pt x="3708" y="863"/>
                </a:lnTo>
                <a:lnTo>
                  <a:pt x="3702" y="878"/>
                </a:lnTo>
                <a:lnTo>
                  <a:pt x="3711" y="878"/>
                </a:lnTo>
                <a:lnTo>
                  <a:pt x="3711" y="872"/>
                </a:lnTo>
                <a:lnTo>
                  <a:pt x="3718" y="863"/>
                </a:lnTo>
                <a:lnTo>
                  <a:pt x="3726" y="852"/>
                </a:lnTo>
                <a:lnTo>
                  <a:pt x="3731" y="843"/>
                </a:lnTo>
                <a:lnTo>
                  <a:pt x="3740" y="838"/>
                </a:lnTo>
                <a:lnTo>
                  <a:pt x="3757" y="832"/>
                </a:lnTo>
                <a:lnTo>
                  <a:pt x="3760" y="841"/>
                </a:lnTo>
                <a:lnTo>
                  <a:pt x="3764" y="849"/>
                </a:lnTo>
                <a:lnTo>
                  <a:pt x="3769" y="854"/>
                </a:lnTo>
                <a:lnTo>
                  <a:pt x="3771" y="865"/>
                </a:lnTo>
                <a:lnTo>
                  <a:pt x="3762" y="881"/>
                </a:lnTo>
                <a:lnTo>
                  <a:pt x="3758" y="898"/>
                </a:lnTo>
                <a:lnTo>
                  <a:pt x="3760" y="912"/>
                </a:lnTo>
                <a:lnTo>
                  <a:pt x="3762" y="927"/>
                </a:lnTo>
                <a:lnTo>
                  <a:pt x="3760" y="941"/>
                </a:lnTo>
                <a:lnTo>
                  <a:pt x="3758" y="943"/>
                </a:lnTo>
                <a:lnTo>
                  <a:pt x="3755" y="947"/>
                </a:lnTo>
                <a:lnTo>
                  <a:pt x="3751" y="950"/>
                </a:lnTo>
                <a:lnTo>
                  <a:pt x="3748" y="952"/>
                </a:lnTo>
                <a:lnTo>
                  <a:pt x="3746" y="956"/>
                </a:lnTo>
                <a:lnTo>
                  <a:pt x="3744" y="958"/>
                </a:lnTo>
                <a:lnTo>
                  <a:pt x="3744" y="1001"/>
                </a:lnTo>
                <a:lnTo>
                  <a:pt x="3742" y="1020"/>
                </a:lnTo>
                <a:lnTo>
                  <a:pt x="3742" y="1043"/>
                </a:lnTo>
                <a:lnTo>
                  <a:pt x="3740" y="1069"/>
                </a:lnTo>
                <a:lnTo>
                  <a:pt x="3737" y="1089"/>
                </a:lnTo>
                <a:lnTo>
                  <a:pt x="3735" y="1103"/>
                </a:lnTo>
                <a:lnTo>
                  <a:pt x="3738" y="1109"/>
                </a:lnTo>
                <a:lnTo>
                  <a:pt x="3742" y="1114"/>
                </a:lnTo>
                <a:lnTo>
                  <a:pt x="3748" y="1120"/>
                </a:lnTo>
                <a:lnTo>
                  <a:pt x="3751" y="1125"/>
                </a:lnTo>
                <a:lnTo>
                  <a:pt x="3755" y="1130"/>
                </a:lnTo>
                <a:lnTo>
                  <a:pt x="3751" y="1163"/>
                </a:lnTo>
                <a:lnTo>
                  <a:pt x="3755" y="1187"/>
                </a:lnTo>
                <a:lnTo>
                  <a:pt x="3760" y="1212"/>
                </a:lnTo>
                <a:lnTo>
                  <a:pt x="3769" y="1236"/>
                </a:lnTo>
                <a:lnTo>
                  <a:pt x="3778" y="1258"/>
                </a:lnTo>
                <a:lnTo>
                  <a:pt x="3791" y="1272"/>
                </a:lnTo>
                <a:lnTo>
                  <a:pt x="3797" y="1276"/>
                </a:lnTo>
                <a:lnTo>
                  <a:pt x="3802" y="1278"/>
                </a:lnTo>
                <a:lnTo>
                  <a:pt x="3806" y="1278"/>
                </a:lnTo>
                <a:lnTo>
                  <a:pt x="3811" y="1276"/>
                </a:lnTo>
                <a:lnTo>
                  <a:pt x="3829" y="1270"/>
                </a:lnTo>
                <a:lnTo>
                  <a:pt x="3848" y="1261"/>
                </a:lnTo>
                <a:lnTo>
                  <a:pt x="3860" y="1252"/>
                </a:lnTo>
                <a:lnTo>
                  <a:pt x="3866" y="1241"/>
                </a:lnTo>
                <a:lnTo>
                  <a:pt x="3873" y="1223"/>
                </a:lnTo>
                <a:lnTo>
                  <a:pt x="3882" y="1200"/>
                </a:lnTo>
                <a:lnTo>
                  <a:pt x="3889" y="1176"/>
                </a:lnTo>
                <a:lnTo>
                  <a:pt x="3895" y="1150"/>
                </a:lnTo>
                <a:lnTo>
                  <a:pt x="3898" y="1129"/>
                </a:lnTo>
                <a:lnTo>
                  <a:pt x="3897" y="1110"/>
                </a:lnTo>
                <a:lnTo>
                  <a:pt x="3886" y="1078"/>
                </a:lnTo>
                <a:lnTo>
                  <a:pt x="3873" y="1047"/>
                </a:lnTo>
                <a:lnTo>
                  <a:pt x="3857" y="1018"/>
                </a:lnTo>
                <a:lnTo>
                  <a:pt x="3849" y="1018"/>
                </a:lnTo>
                <a:lnTo>
                  <a:pt x="3846" y="1005"/>
                </a:lnTo>
                <a:lnTo>
                  <a:pt x="3849" y="996"/>
                </a:lnTo>
                <a:lnTo>
                  <a:pt x="3853" y="985"/>
                </a:lnTo>
                <a:lnTo>
                  <a:pt x="3858" y="974"/>
                </a:lnTo>
                <a:lnTo>
                  <a:pt x="3857" y="961"/>
                </a:lnTo>
                <a:lnTo>
                  <a:pt x="3855" y="961"/>
                </a:lnTo>
                <a:lnTo>
                  <a:pt x="3853" y="960"/>
                </a:lnTo>
                <a:lnTo>
                  <a:pt x="3851" y="958"/>
                </a:lnTo>
                <a:lnTo>
                  <a:pt x="3848" y="956"/>
                </a:lnTo>
                <a:lnTo>
                  <a:pt x="3846" y="954"/>
                </a:lnTo>
                <a:lnTo>
                  <a:pt x="3844" y="954"/>
                </a:lnTo>
                <a:lnTo>
                  <a:pt x="3844" y="940"/>
                </a:lnTo>
                <a:lnTo>
                  <a:pt x="3851" y="927"/>
                </a:lnTo>
                <a:lnTo>
                  <a:pt x="3858" y="916"/>
                </a:lnTo>
                <a:lnTo>
                  <a:pt x="3866" y="905"/>
                </a:lnTo>
                <a:lnTo>
                  <a:pt x="3862" y="845"/>
                </a:lnTo>
                <a:lnTo>
                  <a:pt x="3877" y="838"/>
                </a:lnTo>
                <a:lnTo>
                  <a:pt x="3880" y="829"/>
                </a:lnTo>
                <a:lnTo>
                  <a:pt x="3880" y="820"/>
                </a:lnTo>
                <a:lnTo>
                  <a:pt x="3882" y="812"/>
                </a:lnTo>
                <a:lnTo>
                  <a:pt x="3886" y="805"/>
                </a:lnTo>
                <a:lnTo>
                  <a:pt x="3902" y="805"/>
                </a:lnTo>
                <a:lnTo>
                  <a:pt x="3909" y="781"/>
                </a:lnTo>
                <a:lnTo>
                  <a:pt x="3922" y="769"/>
                </a:lnTo>
                <a:lnTo>
                  <a:pt x="3938" y="758"/>
                </a:lnTo>
                <a:lnTo>
                  <a:pt x="3953" y="747"/>
                </a:lnTo>
                <a:lnTo>
                  <a:pt x="3968" y="736"/>
                </a:lnTo>
                <a:lnTo>
                  <a:pt x="3962" y="723"/>
                </a:lnTo>
                <a:lnTo>
                  <a:pt x="3964" y="709"/>
                </a:lnTo>
                <a:lnTo>
                  <a:pt x="3971" y="698"/>
                </a:lnTo>
                <a:lnTo>
                  <a:pt x="3980" y="689"/>
                </a:lnTo>
                <a:lnTo>
                  <a:pt x="3991" y="685"/>
                </a:lnTo>
                <a:lnTo>
                  <a:pt x="3991" y="680"/>
                </a:lnTo>
                <a:lnTo>
                  <a:pt x="3978" y="676"/>
                </a:lnTo>
                <a:lnTo>
                  <a:pt x="3966" y="670"/>
                </a:lnTo>
                <a:lnTo>
                  <a:pt x="3955" y="665"/>
                </a:lnTo>
                <a:lnTo>
                  <a:pt x="3938" y="661"/>
                </a:lnTo>
                <a:lnTo>
                  <a:pt x="3918" y="660"/>
                </a:lnTo>
                <a:close/>
                <a:moveTo>
                  <a:pt x="295" y="238"/>
                </a:moveTo>
                <a:lnTo>
                  <a:pt x="297" y="238"/>
                </a:lnTo>
                <a:lnTo>
                  <a:pt x="298" y="240"/>
                </a:lnTo>
                <a:lnTo>
                  <a:pt x="298" y="240"/>
                </a:lnTo>
                <a:lnTo>
                  <a:pt x="300" y="240"/>
                </a:lnTo>
                <a:lnTo>
                  <a:pt x="304" y="241"/>
                </a:lnTo>
                <a:lnTo>
                  <a:pt x="302" y="240"/>
                </a:lnTo>
                <a:lnTo>
                  <a:pt x="300" y="240"/>
                </a:lnTo>
                <a:lnTo>
                  <a:pt x="300" y="240"/>
                </a:lnTo>
                <a:lnTo>
                  <a:pt x="298" y="238"/>
                </a:lnTo>
                <a:lnTo>
                  <a:pt x="295" y="238"/>
                </a:lnTo>
                <a:close/>
                <a:moveTo>
                  <a:pt x="458" y="209"/>
                </a:moveTo>
                <a:lnTo>
                  <a:pt x="458" y="216"/>
                </a:lnTo>
                <a:lnTo>
                  <a:pt x="457" y="220"/>
                </a:lnTo>
                <a:lnTo>
                  <a:pt x="455" y="221"/>
                </a:lnTo>
                <a:lnTo>
                  <a:pt x="453" y="225"/>
                </a:lnTo>
                <a:lnTo>
                  <a:pt x="451" y="229"/>
                </a:lnTo>
                <a:lnTo>
                  <a:pt x="458" y="229"/>
                </a:lnTo>
                <a:lnTo>
                  <a:pt x="458" y="221"/>
                </a:lnTo>
                <a:lnTo>
                  <a:pt x="460" y="218"/>
                </a:lnTo>
                <a:lnTo>
                  <a:pt x="462" y="216"/>
                </a:lnTo>
                <a:lnTo>
                  <a:pt x="462" y="214"/>
                </a:lnTo>
                <a:lnTo>
                  <a:pt x="460" y="212"/>
                </a:lnTo>
                <a:lnTo>
                  <a:pt x="458" y="209"/>
                </a:lnTo>
                <a:close/>
                <a:moveTo>
                  <a:pt x="466" y="172"/>
                </a:moveTo>
                <a:lnTo>
                  <a:pt x="464" y="176"/>
                </a:lnTo>
                <a:lnTo>
                  <a:pt x="462" y="178"/>
                </a:lnTo>
                <a:lnTo>
                  <a:pt x="460" y="181"/>
                </a:lnTo>
                <a:lnTo>
                  <a:pt x="460" y="183"/>
                </a:lnTo>
                <a:lnTo>
                  <a:pt x="460" y="187"/>
                </a:lnTo>
                <a:lnTo>
                  <a:pt x="458" y="192"/>
                </a:lnTo>
                <a:lnTo>
                  <a:pt x="468" y="198"/>
                </a:lnTo>
                <a:lnTo>
                  <a:pt x="466" y="192"/>
                </a:lnTo>
                <a:lnTo>
                  <a:pt x="466" y="189"/>
                </a:lnTo>
                <a:lnTo>
                  <a:pt x="466" y="185"/>
                </a:lnTo>
                <a:lnTo>
                  <a:pt x="466" y="181"/>
                </a:lnTo>
                <a:lnTo>
                  <a:pt x="468" y="178"/>
                </a:lnTo>
                <a:lnTo>
                  <a:pt x="468" y="174"/>
                </a:lnTo>
                <a:lnTo>
                  <a:pt x="466" y="172"/>
                </a:lnTo>
                <a:close/>
                <a:moveTo>
                  <a:pt x="513" y="0"/>
                </a:moveTo>
                <a:lnTo>
                  <a:pt x="529" y="10"/>
                </a:lnTo>
                <a:lnTo>
                  <a:pt x="553" y="20"/>
                </a:lnTo>
                <a:lnTo>
                  <a:pt x="580" y="25"/>
                </a:lnTo>
                <a:lnTo>
                  <a:pt x="608" y="29"/>
                </a:lnTo>
                <a:lnTo>
                  <a:pt x="635" y="34"/>
                </a:lnTo>
                <a:lnTo>
                  <a:pt x="657" y="40"/>
                </a:lnTo>
                <a:lnTo>
                  <a:pt x="740" y="65"/>
                </a:lnTo>
                <a:lnTo>
                  <a:pt x="824" y="85"/>
                </a:lnTo>
                <a:lnTo>
                  <a:pt x="911" y="101"/>
                </a:lnTo>
                <a:lnTo>
                  <a:pt x="998" y="118"/>
                </a:lnTo>
                <a:lnTo>
                  <a:pt x="1088" y="138"/>
                </a:lnTo>
                <a:lnTo>
                  <a:pt x="1158" y="152"/>
                </a:lnTo>
                <a:lnTo>
                  <a:pt x="1233" y="165"/>
                </a:lnTo>
                <a:lnTo>
                  <a:pt x="1309" y="178"/>
                </a:lnTo>
                <a:lnTo>
                  <a:pt x="1386" y="192"/>
                </a:lnTo>
                <a:lnTo>
                  <a:pt x="1457" y="210"/>
                </a:lnTo>
                <a:lnTo>
                  <a:pt x="1549" y="218"/>
                </a:lnTo>
                <a:lnTo>
                  <a:pt x="1602" y="229"/>
                </a:lnTo>
                <a:lnTo>
                  <a:pt x="1660" y="236"/>
                </a:lnTo>
                <a:lnTo>
                  <a:pt x="1717" y="243"/>
                </a:lnTo>
                <a:lnTo>
                  <a:pt x="1771" y="254"/>
                </a:lnTo>
                <a:lnTo>
                  <a:pt x="1904" y="261"/>
                </a:lnTo>
                <a:lnTo>
                  <a:pt x="1949" y="270"/>
                </a:lnTo>
                <a:lnTo>
                  <a:pt x="2000" y="276"/>
                </a:lnTo>
                <a:lnTo>
                  <a:pt x="2053" y="280"/>
                </a:lnTo>
                <a:lnTo>
                  <a:pt x="2104" y="283"/>
                </a:lnTo>
                <a:lnTo>
                  <a:pt x="2149" y="290"/>
                </a:lnTo>
                <a:lnTo>
                  <a:pt x="2228" y="290"/>
                </a:lnTo>
                <a:lnTo>
                  <a:pt x="2262" y="296"/>
                </a:lnTo>
                <a:lnTo>
                  <a:pt x="2300" y="294"/>
                </a:lnTo>
                <a:lnTo>
                  <a:pt x="2338" y="294"/>
                </a:lnTo>
                <a:lnTo>
                  <a:pt x="2378" y="294"/>
                </a:lnTo>
                <a:lnTo>
                  <a:pt x="2417" y="300"/>
                </a:lnTo>
                <a:lnTo>
                  <a:pt x="2437" y="301"/>
                </a:lnTo>
                <a:lnTo>
                  <a:pt x="2458" y="301"/>
                </a:lnTo>
                <a:lnTo>
                  <a:pt x="2484" y="300"/>
                </a:lnTo>
                <a:lnTo>
                  <a:pt x="2506" y="303"/>
                </a:lnTo>
                <a:lnTo>
                  <a:pt x="2548" y="309"/>
                </a:lnTo>
                <a:lnTo>
                  <a:pt x="2595" y="310"/>
                </a:lnTo>
                <a:lnTo>
                  <a:pt x="2642" y="310"/>
                </a:lnTo>
                <a:lnTo>
                  <a:pt x="2691" y="310"/>
                </a:lnTo>
                <a:lnTo>
                  <a:pt x="2762" y="314"/>
                </a:lnTo>
                <a:lnTo>
                  <a:pt x="2835" y="312"/>
                </a:lnTo>
                <a:lnTo>
                  <a:pt x="2908" y="312"/>
                </a:lnTo>
                <a:lnTo>
                  <a:pt x="2978" y="312"/>
                </a:lnTo>
                <a:lnTo>
                  <a:pt x="2978" y="260"/>
                </a:lnTo>
                <a:lnTo>
                  <a:pt x="3011" y="263"/>
                </a:lnTo>
                <a:lnTo>
                  <a:pt x="3013" y="267"/>
                </a:lnTo>
                <a:lnTo>
                  <a:pt x="3015" y="269"/>
                </a:lnTo>
                <a:lnTo>
                  <a:pt x="3015" y="270"/>
                </a:lnTo>
                <a:lnTo>
                  <a:pt x="3017" y="272"/>
                </a:lnTo>
                <a:lnTo>
                  <a:pt x="3020" y="272"/>
                </a:lnTo>
                <a:lnTo>
                  <a:pt x="3024" y="276"/>
                </a:lnTo>
                <a:lnTo>
                  <a:pt x="3026" y="303"/>
                </a:lnTo>
                <a:lnTo>
                  <a:pt x="3029" y="329"/>
                </a:lnTo>
                <a:lnTo>
                  <a:pt x="3035" y="349"/>
                </a:lnTo>
                <a:lnTo>
                  <a:pt x="3060" y="354"/>
                </a:lnTo>
                <a:lnTo>
                  <a:pt x="3084" y="358"/>
                </a:lnTo>
                <a:lnTo>
                  <a:pt x="3106" y="365"/>
                </a:lnTo>
                <a:lnTo>
                  <a:pt x="3124" y="376"/>
                </a:lnTo>
                <a:lnTo>
                  <a:pt x="3155" y="367"/>
                </a:lnTo>
                <a:lnTo>
                  <a:pt x="3182" y="365"/>
                </a:lnTo>
                <a:lnTo>
                  <a:pt x="3208" y="370"/>
                </a:lnTo>
                <a:lnTo>
                  <a:pt x="3229" y="381"/>
                </a:lnTo>
                <a:lnTo>
                  <a:pt x="3249" y="401"/>
                </a:lnTo>
                <a:lnTo>
                  <a:pt x="3260" y="394"/>
                </a:lnTo>
                <a:lnTo>
                  <a:pt x="3273" y="394"/>
                </a:lnTo>
                <a:lnTo>
                  <a:pt x="3286" y="400"/>
                </a:lnTo>
                <a:lnTo>
                  <a:pt x="3300" y="407"/>
                </a:lnTo>
                <a:lnTo>
                  <a:pt x="3315" y="416"/>
                </a:lnTo>
                <a:lnTo>
                  <a:pt x="3328" y="425"/>
                </a:lnTo>
                <a:lnTo>
                  <a:pt x="3338" y="429"/>
                </a:lnTo>
                <a:lnTo>
                  <a:pt x="3355" y="416"/>
                </a:lnTo>
                <a:lnTo>
                  <a:pt x="3373" y="405"/>
                </a:lnTo>
                <a:lnTo>
                  <a:pt x="3397" y="401"/>
                </a:lnTo>
                <a:lnTo>
                  <a:pt x="3397" y="405"/>
                </a:lnTo>
                <a:lnTo>
                  <a:pt x="3397" y="407"/>
                </a:lnTo>
                <a:lnTo>
                  <a:pt x="3398" y="409"/>
                </a:lnTo>
                <a:lnTo>
                  <a:pt x="3398" y="410"/>
                </a:lnTo>
                <a:lnTo>
                  <a:pt x="3400" y="412"/>
                </a:lnTo>
                <a:lnTo>
                  <a:pt x="3408" y="414"/>
                </a:lnTo>
                <a:lnTo>
                  <a:pt x="3426" y="416"/>
                </a:lnTo>
                <a:lnTo>
                  <a:pt x="3449" y="418"/>
                </a:lnTo>
                <a:lnTo>
                  <a:pt x="3475" y="420"/>
                </a:lnTo>
                <a:lnTo>
                  <a:pt x="3498" y="420"/>
                </a:lnTo>
                <a:lnTo>
                  <a:pt x="3520" y="421"/>
                </a:lnTo>
                <a:lnTo>
                  <a:pt x="3533" y="421"/>
                </a:lnTo>
                <a:lnTo>
                  <a:pt x="3537" y="438"/>
                </a:lnTo>
                <a:lnTo>
                  <a:pt x="3518" y="443"/>
                </a:lnTo>
                <a:lnTo>
                  <a:pt x="3498" y="450"/>
                </a:lnTo>
                <a:lnTo>
                  <a:pt x="3480" y="461"/>
                </a:lnTo>
                <a:lnTo>
                  <a:pt x="3464" y="469"/>
                </a:lnTo>
                <a:lnTo>
                  <a:pt x="3444" y="478"/>
                </a:lnTo>
                <a:lnTo>
                  <a:pt x="3422" y="483"/>
                </a:lnTo>
                <a:lnTo>
                  <a:pt x="3404" y="494"/>
                </a:lnTo>
                <a:lnTo>
                  <a:pt x="3380" y="514"/>
                </a:lnTo>
                <a:lnTo>
                  <a:pt x="3360" y="538"/>
                </a:lnTo>
                <a:lnTo>
                  <a:pt x="3340" y="563"/>
                </a:lnTo>
                <a:lnTo>
                  <a:pt x="3317" y="589"/>
                </a:lnTo>
                <a:lnTo>
                  <a:pt x="3289" y="610"/>
                </a:lnTo>
                <a:lnTo>
                  <a:pt x="3289" y="614"/>
                </a:lnTo>
                <a:lnTo>
                  <a:pt x="3295" y="614"/>
                </a:lnTo>
                <a:lnTo>
                  <a:pt x="3297" y="616"/>
                </a:lnTo>
                <a:lnTo>
                  <a:pt x="3297" y="616"/>
                </a:lnTo>
                <a:lnTo>
                  <a:pt x="3298" y="618"/>
                </a:lnTo>
                <a:lnTo>
                  <a:pt x="3298" y="618"/>
                </a:lnTo>
                <a:lnTo>
                  <a:pt x="3302" y="618"/>
                </a:lnTo>
                <a:lnTo>
                  <a:pt x="3311" y="614"/>
                </a:lnTo>
                <a:lnTo>
                  <a:pt x="3326" y="607"/>
                </a:lnTo>
                <a:lnTo>
                  <a:pt x="3344" y="598"/>
                </a:lnTo>
                <a:lnTo>
                  <a:pt x="3362" y="590"/>
                </a:lnTo>
                <a:lnTo>
                  <a:pt x="3380" y="583"/>
                </a:lnTo>
                <a:lnTo>
                  <a:pt x="3393" y="580"/>
                </a:lnTo>
                <a:lnTo>
                  <a:pt x="3400" y="578"/>
                </a:lnTo>
                <a:lnTo>
                  <a:pt x="3406" y="581"/>
                </a:lnTo>
                <a:lnTo>
                  <a:pt x="3409" y="583"/>
                </a:lnTo>
                <a:lnTo>
                  <a:pt x="3411" y="585"/>
                </a:lnTo>
                <a:lnTo>
                  <a:pt x="3411" y="589"/>
                </a:lnTo>
                <a:lnTo>
                  <a:pt x="3411" y="594"/>
                </a:lnTo>
                <a:lnTo>
                  <a:pt x="3411" y="603"/>
                </a:lnTo>
                <a:lnTo>
                  <a:pt x="3409" y="607"/>
                </a:lnTo>
                <a:lnTo>
                  <a:pt x="3406" y="612"/>
                </a:lnTo>
                <a:lnTo>
                  <a:pt x="3404" y="618"/>
                </a:lnTo>
                <a:lnTo>
                  <a:pt x="3408" y="618"/>
                </a:lnTo>
                <a:lnTo>
                  <a:pt x="3417" y="618"/>
                </a:lnTo>
                <a:lnTo>
                  <a:pt x="3426" y="621"/>
                </a:lnTo>
                <a:lnTo>
                  <a:pt x="3437" y="623"/>
                </a:lnTo>
                <a:lnTo>
                  <a:pt x="3448" y="623"/>
                </a:lnTo>
                <a:lnTo>
                  <a:pt x="3462" y="614"/>
                </a:lnTo>
                <a:lnTo>
                  <a:pt x="3473" y="603"/>
                </a:lnTo>
                <a:lnTo>
                  <a:pt x="3486" y="590"/>
                </a:lnTo>
                <a:lnTo>
                  <a:pt x="3497" y="583"/>
                </a:lnTo>
                <a:lnTo>
                  <a:pt x="3542" y="578"/>
                </a:lnTo>
                <a:lnTo>
                  <a:pt x="3558" y="567"/>
                </a:lnTo>
                <a:lnTo>
                  <a:pt x="3571" y="550"/>
                </a:lnTo>
                <a:lnTo>
                  <a:pt x="3586" y="534"/>
                </a:lnTo>
                <a:lnTo>
                  <a:pt x="3602" y="521"/>
                </a:lnTo>
                <a:lnTo>
                  <a:pt x="3638" y="563"/>
                </a:lnTo>
                <a:lnTo>
                  <a:pt x="3648" y="558"/>
                </a:lnTo>
                <a:lnTo>
                  <a:pt x="3660" y="556"/>
                </a:lnTo>
                <a:lnTo>
                  <a:pt x="3675" y="558"/>
                </a:lnTo>
                <a:lnTo>
                  <a:pt x="3691" y="558"/>
                </a:lnTo>
                <a:lnTo>
                  <a:pt x="3695" y="561"/>
                </a:lnTo>
                <a:lnTo>
                  <a:pt x="3700" y="565"/>
                </a:lnTo>
                <a:lnTo>
                  <a:pt x="3704" y="565"/>
                </a:lnTo>
                <a:lnTo>
                  <a:pt x="3708" y="567"/>
                </a:lnTo>
                <a:lnTo>
                  <a:pt x="3711" y="570"/>
                </a:lnTo>
                <a:lnTo>
                  <a:pt x="3720" y="580"/>
                </a:lnTo>
                <a:lnTo>
                  <a:pt x="3726" y="589"/>
                </a:lnTo>
                <a:lnTo>
                  <a:pt x="3731" y="598"/>
                </a:lnTo>
                <a:lnTo>
                  <a:pt x="3740" y="603"/>
                </a:lnTo>
                <a:lnTo>
                  <a:pt x="3757" y="607"/>
                </a:lnTo>
                <a:lnTo>
                  <a:pt x="3762" y="605"/>
                </a:lnTo>
                <a:lnTo>
                  <a:pt x="3766" y="603"/>
                </a:lnTo>
                <a:lnTo>
                  <a:pt x="3771" y="603"/>
                </a:lnTo>
                <a:lnTo>
                  <a:pt x="3775" y="603"/>
                </a:lnTo>
                <a:lnTo>
                  <a:pt x="3780" y="605"/>
                </a:lnTo>
                <a:lnTo>
                  <a:pt x="3786" y="607"/>
                </a:lnTo>
                <a:lnTo>
                  <a:pt x="3797" y="590"/>
                </a:lnTo>
                <a:lnTo>
                  <a:pt x="3809" y="580"/>
                </a:lnTo>
                <a:lnTo>
                  <a:pt x="3824" y="574"/>
                </a:lnTo>
                <a:lnTo>
                  <a:pt x="3840" y="570"/>
                </a:lnTo>
                <a:lnTo>
                  <a:pt x="3860" y="567"/>
                </a:lnTo>
                <a:lnTo>
                  <a:pt x="3882" y="563"/>
                </a:lnTo>
                <a:lnTo>
                  <a:pt x="3897" y="558"/>
                </a:lnTo>
                <a:lnTo>
                  <a:pt x="3909" y="550"/>
                </a:lnTo>
                <a:lnTo>
                  <a:pt x="3924" y="545"/>
                </a:lnTo>
                <a:lnTo>
                  <a:pt x="3944" y="543"/>
                </a:lnTo>
                <a:lnTo>
                  <a:pt x="3944" y="583"/>
                </a:lnTo>
                <a:lnTo>
                  <a:pt x="3964" y="581"/>
                </a:lnTo>
                <a:lnTo>
                  <a:pt x="3980" y="580"/>
                </a:lnTo>
                <a:lnTo>
                  <a:pt x="3995" y="578"/>
                </a:lnTo>
                <a:lnTo>
                  <a:pt x="4013" y="576"/>
                </a:lnTo>
                <a:lnTo>
                  <a:pt x="4017" y="587"/>
                </a:lnTo>
                <a:lnTo>
                  <a:pt x="4022" y="603"/>
                </a:lnTo>
                <a:lnTo>
                  <a:pt x="4029" y="616"/>
                </a:lnTo>
                <a:lnTo>
                  <a:pt x="4037" y="621"/>
                </a:lnTo>
                <a:lnTo>
                  <a:pt x="4048" y="625"/>
                </a:lnTo>
                <a:lnTo>
                  <a:pt x="4058" y="630"/>
                </a:lnTo>
                <a:lnTo>
                  <a:pt x="4069" y="636"/>
                </a:lnTo>
                <a:lnTo>
                  <a:pt x="4077" y="643"/>
                </a:lnTo>
                <a:lnTo>
                  <a:pt x="4082" y="656"/>
                </a:lnTo>
                <a:lnTo>
                  <a:pt x="4066" y="660"/>
                </a:lnTo>
                <a:lnTo>
                  <a:pt x="4046" y="660"/>
                </a:lnTo>
                <a:lnTo>
                  <a:pt x="4024" y="660"/>
                </a:lnTo>
                <a:lnTo>
                  <a:pt x="4004" y="660"/>
                </a:lnTo>
                <a:lnTo>
                  <a:pt x="4004" y="680"/>
                </a:lnTo>
                <a:lnTo>
                  <a:pt x="4048" y="700"/>
                </a:lnTo>
                <a:lnTo>
                  <a:pt x="4093" y="716"/>
                </a:lnTo>
                <a:lnTo>
                  <a:pt x="4142" y="729"/>
                </a:lnTo>
                <a:lnTo>
                  <a:pt x="4146" y="740"/>
                </a:lnTo>
                <a:lnTo>
                  <a:pt x="4149" y="747"/>
                </a:lnTo>
                <a:lnTo>
                  <a:pt x="4151" y="756"/>
                </a:lnTo>
                <a:lnTo>
                  <a:pt x="4155" y="769"/>
                </a:lnTo>
                <a:lnTo>
                  <a:pt x="4151" y="770"/>
                </a:lnTo>
                <a:lnTo>
                  <a:pt x="4149" y="772"/>
                </a:lnTo>
                <a:lnTo>
                  <a:pt x="4149" y="774"/>
                </a:lnTo>
                <a:lnTo>
                  <a:pt x="4148" y="776"/>
                </a:lnTo>
                <a:lnTo>
                  <a:pt x="4148" y="778"/>
                </a:lnTo>
                <a:lnTo>
                  <a:pt x="4146" y="781"/>
                </a:lnTo>
                <a:lnTo>
                  <a:pt x="4157" y="794"/>
                </a:lnTo>
                <a:lnTo>
                  <a:pt x="4164" y="810"/>
                </a:lnTo>
                <a:lnTo>
                  <a:pt x="4168" y="830"/>
                </a:lnTo>
                <a:lnTo>
                  <a:pt x="4169" y="852"/>
                </a:lnTo>
                <a:lnTo>
                  <a:pt x="4169" y="874"/>
                </a:lnTo>
                <a:lnTo>
                  <a:pt x="4158" y="874"/>
                </a:lnTo>
                <a:lnTo>
                  <a:pt x="4153" y="887"/>
                </a:lnTo>
                <a:lnTo>
                  <a:pt x="4151" y="901"/>
                </a:lnTo>
                <a:lnTo>
                  <a:pt x="4146" y="914"/>
                </a:lnTo>
                <a:lnTo>
                  <a:pt x="4138" y="921"/>
                </a:lnTo>
                <a:lnTo>
                  <a:pt x="4133" y="927"/>
                </a:lnTo>
                <a:lnTo>
                  <a:pt x="4128" y="929"/>
                </a:lnTo>
                <a:lnTo>
                  <a:pt x="4124" y="934"/>
                </a:lnTo>
                <a:lnTo>
                  <a:pt x="4122" y="943"/>
                </a:lnTo>
                <a:lnTo>
                  <a:pt x="4120" y="960"/>
                </a:lnTo>
                <a:lnTo>
                  <a:pt x="4126" y="960"/>
                </a:lnTo>
                <a:lnTo>
                  <a:pt x="4129" y="961"/>
                </a:lnTo>
                <a:lnTo>
                  <a:pt x="4135" y="961"/>
                </a:lnTo>
                <a:lnTo>
                  <a:pt x="4140" y="963"/>
                </a:lnTo>
                <a:lnTo>
                  <a:pt x="4157" y="940"/>
                </a:lnTo>
                <a:lnTo>
                  <a:pt x="4177" y="918"/>
                </a:lnTo>
                <a:lnTo>
                  <a:pt x="4204" y="901"/>
                </a:lnTo>
                <a:lnTo>
                  <a:pt x="4235" y="894"/>
                </a:lnTo>
                <a:lnTo>
                  <a:pt x="4240" y="901"/>
                </a:lnTo>
                <a:lnTo>
                  <a:pt x="4246" y="907"/>
                </a:lnTo>
                <a:lnTo>
                  <a:pt x="4253" y="912"/>
                </a:lnTo>
                <a:lnTo>
                  <a:pt x="4258" y="916"/>
                </a:lnTo>
                <a:lnTo>
                  <a:pt x="4262" y="923"/>
                </a:lnTo>
                <a:lnTo>
                  <a:pt x="4268" y="936"/>
                </a:lnTo>
                <a:lnTo>
                  <a:pt x="4268" y="950"/>
                </a:lnTo>
                <a:lnTo>
                  <a:pt x="4271" y="967"/>
                </a:lnTo>
                <a:lnTo>
                  <a:pt x="4275" y="981"/>
                </a:lnTo>
                <a:lnTo>
                  <a:pt x="4282" y="1000"/>
                </a:lnTo>
                <a:lnTo>
                  <a:pt x="4288" y="1018"/>
                </a:lnTo>
                <a:lnTo>
                  <a:pt x="4295" y="1032"/>
                </a:lnTo>
                <a:lnTo>
                  <a:pt x="4302" y="1032"/>
                </a:lnTo>
                <a:lnTo>
                  <a:pt x="4306" y="1041"/>
                </a:lnTo>
                <a:lnTo>
                  <a:pt x="4306" y="1056"/>
                </a:lnTo>
                <a:lnTo>
                  <a:pt x="4304" y="1072"/>
                </a:lnTo>
                <a:lnTo>
                  <a:pt x="4300" y="1085"/>
                </a:lnTo>
                <a:lnTo>
                  <a:pt x="4298" y="1092"/>
                </a:lnTo>
                <a:lnTo>
                  <a:pt x="4297" y="1100"/>
                </a:lnTo>
                <a:lnTo>
                  <a:pt x="4293" y="1105"/>
                </a:lnTo>
                <a:lnTo>
                  <a:pt x="4289" y="1109"/>
                </a:lnTo>
                <a:lnTo>
                  <a:pt x="4282" y="1110"/>
                </a:lnTo>
                <a:lnTo>
                  <a:pt x="4275" y="1112"/>
                </a:lnTo>
                <a:lnTo>
                  <a:pt x="4273" y="1109"/>
                </a:lnTo>
                <a:lnTo>
                  <a:pt x="4273" y="1105"/>
                </a:lnTo>
                <a:lnTo>
                  <a:pt x="4273" y="1103"/>
                </a:lnTo>
                <a:lnTo>
                  <a:pt x="4271" y="1101"/>
                </a:lnTo>
                <a:lnTo>
                  <a:pt x="4269" y="1100"/>
                </a:lnTo>
                <a:lnTo>
                  <a:pt x="4269" y="1109"/>
                </a:lnTo>
                <a:lnTo>
                  <a:pt x="4268" y="1112"/>
                </a:lnTo>
                <a:lnTo>
                  <a:pt x="4262" y="1116"/>
                </a:lnTo>
                <a:lnTo>
                  <a:pt x="4258" y="1120"/>
                </a:lnTo>
                <a:lnTo>
                  <a:pt x="4253" y="1123"/>
                </a:lnTo>
                <a:lnTo>
                  <a:pt x="4249" y="1129"/>
                </a:lnTo>
                <a:lnTo>
                  <a:pt x="4229" y="1145"/>
                </a:lnTo>
                <a:lnTo>
                  <a:pt x="4229" y="1185"/>
                </a:lnTo>
                <a:lnTo>
                  <a:pt x="4224" y="1194"/>
                </a:lnTo>
                <a:lnTo>
                  <a:pt x="4218" y="1201"/>
                </a:lnTo>
                <a:lnTo>
                  <a:pt x="4213" y="1210"/>
                </a:lnTo>
                <a:lnTo>
                  <a:pt x="4209" y="1225"/>
                </a:lnTo>
                <a:lnTo>
                  <a:pt x="4233" y="1229"/>
                </a:lnTo>
                <a:lnTo>
                  <a:pt x="4251" y="1234"/>
                </a:lnTo>
                <a:lnTo>
                  <a:pt x="4269" y="1240"/>
                </a:lnTo>
                <a:lnTo>
                  <a:pt x="4288" y="1245"/>
                </a:lnTo>
                <a:lnTo>
                  <a:pt x="4309" y="1249"/>
                </a:lnTo>
                <a:lnTo>
                  <a:pt x="4322" y="1240"/>
                </a:lnTo>
                <a:lnTo>
                  <a:pt x="4333" y="1234"/>
                </a:lnTo>
                <a:lnTo>
                  <a:pt x="4342" y="1234"/>
                </a:lnTo>
                <a:lnTo>
                  <a:pt x="4351" y="1234"/>
                </a:lnTo>
                <a:lnTo>
                  <a:pt x="4362" y="1234"/>
                </a:lnTo>
                <a:lnTo>
                  <a:pt x="4375" y="1229"/>
                </a:lnTo>
                <a:lnTo>
                  <a:pt x="4389" y="1218"/>
                </a:lnTo>
                <a:lnTo>
                  <a:pt x="4404" y="1200"/>
                </a:lnTo>
                <a:lnTo>
                  <a:pt x="4417" y="1183"/>
                </a:lnTo>
                <a:lnTo>
                  <a:pt x="4433" y="1169"/>
                </a:lnTo>
                <a:lnTo>
                  <a:pt x="4464" y="1152"/>
                </a:lnTo>
                <a:lnTo>
                  <a:pt x="4497" y="1132"/>
                </a:lnTo>
                <a:lnTo>
                  <a:pt x="4531" y="1110"/>
                </a:lnTo>
                <a:lnTo>
                  <a:pt x="4562" y="1087"/>
                </a:lnTo>
                <a:lnTo>
                  <a:pt x="4591" y="1061"/>
                </a:lnTo>
                <a:lnTo>
                  <a:pt x="4613" y="1032"/>
                </a:lnTo>
                <a:lnTo>
                  <a:pt x="4629" y="1000"/>
                </a:lnTo>
                <a:lnTo>
                  <a:pt x="4626" y="996"/>
                </a:lnTo>
                <a:lnTo>
                  <a:pt x="4624" y="990"/>
                </a:lnTo>
                <a:lnTo>
                  <a:pt x="4622" y="983"/>
                </a:lnTo>
                <a:lnTo>
                  <a:pt x="4620" y="976"/>
                </a:lnTo>
                <a:lnTo>
                  <a:pt x="4604" y="976"/>
                </a:lnTo>
                <a:lnTo>
                  <a:pt x="4600" y="940"/>
                </a:lnTo>
                <a:lnTo>
                  <a:pt x="4624" y="927"/>
                </a:lnTo>
                <a:lnTo>
                  <a:pt x="4648" y="916"/>
                </a:lnTo>
                <a:lnTo>
                  <a:pt x="4669" y="910"/>
                </a:lnTo>
                <a:lnTo>
                  <a:pt x="4695" y="907"/>
                </a:lnTo>
                <a:lnTo>
                  <a:pt x="4722" y="907"/>
                </a:lnTo>
                <a:lnTo>
                  <a:pt x="4755" y="912"/>
                </a:lnTo>
                <a:lnTo>
                  <a:pt x="4771" y="905"/>
                </a:lnTo>
                <a:lnTo>
                  <a:pt x="4784" y="900"/>
                </a:lnTo>
                <a:lnTo>
                  <a:pt x="4798" y="896"/>
                </a:lnTo>
                <a:lnTo>
                  <a:pt x="4817" y="896"/>
                </a:lnTo>
                <a:lnTo>
                  <a:pt x="4831" y="876"/>
                </a:lnTo>
                <a:lnTo>
                  <a:pt x="4848" y="852"/>
                </a:lnTo>
                <a:lnTo>
                  <a:pt x="4860" y="827"/>
                </a:lnTo>
                <a:lnTo>
                  <a:pt x="4866" y="800"/>
                </a:lnTo>
                <a:lnTo>
                  <a:pt x="4858" y="789"/>
                </a:lnTo>
                <a:lnTo>
                  <a:pt x="4851" y="776"/>
                </a:lnTo>
                <a:lnTo>
                  <a:pt x="4846" y="760"/>
                </a:lnTo>
                <a:lnTo>
                  <a:pt x="4842" y="743"/>
                </a:lnTo>
                <a:lnTo>
                  <a:pt x="4862" y="725"/>
                </a:lnTo>
                <a:lnTo>
                  <a:pt x="4877" y="705"/>
                </a:lnTo>
                <a:lnTo>
                  <a:pt x="4889" y="683"/>
                </a:lnTo>
                <a:lnTo>
                  <a:pt x="4900" y="660"/>
                </a:lnTo>
                <a:lnTo>
                  <a:pt x="4913" y="636"/>
                </a:lnTo>
                <a:lnTo>
                  <a:pt x="4929" y="614"/>
                </a:lnTo>
                <a:lnTo>
                  <a:pt x="4949" y="598"/>
                </a:lnTo>
                <a:lnTo>
                  <a:pt x="4968" y="589"/>
                </a:lnTo>
                <a:lnTo>
                  <a:pt x="4989" y="583"/>
                </a:lnTo>
                <a:lnTo>
                  <a:pt x="5013" y="581"/>
                </a:lnTo>
                <a:lnTo>
                  <a:pt x="5037" y="578"/>
                </a:lnTo>
                <a:lnTo>
                  <a:pt x="5060" y="572"/>
                </a:lnTo>
                <a:lnTo>
                  <a:pt x="5126" y="550"/>
                </a:lnTo>
                <a:lnTo>
                  <a:pt x="5191" y="532"/>
                </a:lnTo>
                <a:lnTo>
                  <a:pt x="5262" y="516"/>
                </a:lnTo>
                <a:lnTo>
                  <a:pt x="5262" y="480"/>
                </a:lnTo>
                <a:lnTo>
                  <a:pt x="5275" y="478"/>
                </a:lnTo>
                <a:lnTo>
                  <a:pt x="5286" y="474"/>
                </a:lnTo>
                <a:lnTo>
                  <a:pt x="5295" y="467"/>
                </a:lnTo>
                <a:lnTo>
                  <a:pt x="5298" y="456"/>
                </a:lnTo>
                <a:lnTo>
                  <a:pt x="5302" y="454"/>
                </a:lnTo>
                <a:lnTo>
                  <a:pt x="5304" y="454"/>
                </a:lnTo>
                <a:lnTo>
                  <a:pt x="5308" y="456"/>
                </a:lnTo>
                <a:lnTo>
                  <a:pt x="5309" y="456"/>
                </a:lnTo>
                <a:lnTo>
                  <a:pt x="5311" y="458"/>
                </a:lnTo>
                <a:lnTo>
                  <a:pt x="5315" y="456"/>
                </a:lnTo>
                <a:lnTo>
                  <a:pt x="5313" y="440"/>
                </a:lnTo>
                <a:lnTo>
                  <a:pt x="5320" y="423"/>
                </a:lnTo>
                <a:lnTo>
                  <a:pt x="5329" y="405"/>
                </a:lnTo>
                <a:lnTo>
                  <a:pt x="5337" y="387"/>
                </a:lnTo>
                <a:lnTo>
                  <a:pt x="5335" y="376"/>
                </a:lnTo>
                <a:lnTo>
                  <a:pt x="5333" y="361"/>
                </a:lnTo>
                <a:lnTo>
                  <a:pt x="5331" y="343"/>
                </a:lnTo>
                <a:lnTo>
                  <a:pt x="5331" y="325"/>
                </a:lnTo>
                <a:lnTo>
                  <a:pt x="5333" y="309"/>
                </a:lnTo>
                <a:lnTo>
                  <a:pt x="5333" y="307"/>
                </a:lnTo>
                <a:lnTo>
                  <a:pt x="5337" y="305"/>
                </a:lnTo>
                <a:lnTo>
                  <a:pt x="5338" y="301"/>
                </a:lnTo>
                <a:lnTo>
                  <a:pt x="5342" y="298"/>
                </a:lnTo>
                <a:lnTo>
                  <a:pt x="5344" y="296"/>
                </a:lnTo>
                <a:lnTo>
                  <a:pt x="5346" y="294"/>
                </a:lnTo>
                <a:lnTo>
                  <a:pt x="5344" y="281"/>
                </a:lnTo>
                <a:lnTo>
                  <a:pt x="5338" y="267"/>
                </a:lnTo>
                <a:lnTo>
                  <a:pt x="5337" y="252"/>
                </a:lnTo>
                <a:lnTo>
                  <a:pt x="5344" y="232"/>
                </a:lnTo>
                <a:lnTo>
                  <a:pt x="5353" y="212"/>
                </a:lnTo>
                <a:lnTo>
                  <a:pt x="5362" y="196"/>
                </a:lnTo>
                <a:lnTo>
                  <a:pt x="5368" y="181"/>
                </a:lnTo>
                <a:lnTo>
                  <a:pt x="5369" y="169"/>
                </a:lnTo>
                <a:lnTo>
                  <a:pt x="5371" y="156"/>
                </a:lnTo>
                <a:lnTo>
                  <a:pt x="5377" y="145"/>
                </a:lnTo>
                <a:lnTo>
                  <a:pt x="5384" y="136"/>
                </a:lnTo>
                <a:lnTo>
                  <a:pt x="5395" y="130"/>
                </a:lnTo>
                <a:lnTo>
                  <a:pt x="5400" y="129"/>
                </a:lnTo>
                <a:lnTo>
                  <a:pt x="5406" y="129"/>
                </a:lnTo>
                <a:lnTo>
                  <a:pt x="5411" y="129"/>
                </a:lnTo>
                <a:lnTo>
                  <a:pt x="5418" y="127"/>
                </a:lnTo>
                <a:lnTo>
                  <a:pt x="5424" y="127"/>
                </a:lnTo>
                <a:lnTo>
                  <a:pt x="5426" y="132"/>
                </a:lnTo>
                <a:lnTo>
                  <a:pt x="5426" y="136"/>
                </a:lnTo>
                <a:lnTo>
                  <a:pt x="5424" y="141"/>
                </a:lnTo>
                <a:lnTo>
                  <a:pt x="5424" y="145"/>
                </a:lnTo>
                <a:lnTo>
                  <a:pt x="5424" y="149"/>
                </a:lnTo>
                <a:lnTo>
                  <a:pt x="5424" y="150"/>
                </a:lnTo>
                <a:lnTo>
                  <a:pt x="5428" y="154"/>
                </a:lnTo>
                <a:lnTo>
                  <a:pt x="5433" y="156"/>
                </a:lnTo>
                <a:lnTo>
                  <a:pt x="5451" y="138"/>
                </a:lnTo>
                <a:lnTo>
                  <a:pt x="5478" y="125"/>
                </a:lnTo>
                <a:lnTo>
                  <a:pt x="5509" y="118"/>
                </a:lnTo>
                <a:lnTo>
                  <a:pt x="5522" y="125"/>
                </a:lnTo>
                <a:lnTo>
                  <a:pt x="5537" y="132"/>
                </a:lnTo>
                <a:lnTo>
                  <a:pt x="5551" y="140"/>
                </a:lnTo>
                <a:lnTo>
                  <a:pt x="5558" y="150"/>
                </a:lnTo>
                <a:lnTo>
                  <a:pt x="5573" y="178"/>
                </a:lnTo>
                <a:lnTo>
                  <a:pt x="5584" y="209"/>
                </a:lnTo>
                <a:lnTo>
                  <a:pt x="5595" y="241"/>
                </a:lnTo>
                <a:lnTo>
                  <a:pt x="5604" y="269"/>
                </a:lnTo>
                <a:lnTo>
                  <a:pt x="5606" y="283"/>
                </a:lnTo>
                <a:lnTo>
                  <a:pt x="5608" y="298"/>
                </a:lnTo>
                <a:lnTo>
                  <a:pt x="5611" y="312"/>
                </a:lnTo>
                <a:lnTo>
                  <a:pt x="5618" y="321"/>
                </a:lnTo>
                <a:lnTo>
                  <a:pt x="5629" y="325"/>
                </a:lnTo>
                <a:lnTo>
                  <a:pt x="5642" y="327"/>
                </a:lnTo>
                <a:lnTo>
                  <a:pt x="5651" y="330"/>
                </a:lnTo>
                <a:lnTo>
                  <a:pt x="5658" y="345"/>
                </a:lnTo>
                <a:lnTo>
                  <a:pt x="5662" y="363"/>
                </a:lnTo>
                <a:lnTo>
                  <a:pt x="5668" y="380"/>
                </a:lnTo>
                <a:lnTo>
                  <a:pt x="5673" y="378"/>
                </a:lnTo>
                <a:lnTo>
                  <a:pt x="5678" y="376"/>
                </a:lnTo>
                <a:lnTo>
                  <a:pt x="5684" y="376"/>
                </a:lnTo>
                <a:lnTo>
                  <a:pt x="5693" y="374"/>
                </a:lnTo>
                <a:lnTo>
                  <a:pt x="5697" y="381"/>
                </a:lnTo>
                <a:lnTo>
                  <a:pt x="5702" y="387"/>
                </a:lnTo>
                <a:lnTo>
                  <a:pt x="5708" y="392"/>
                </a:lnTo>
                <a:lnTo>
                  <a:pt x="5717" y="396"/>
                </a:lnTo>
                <a:lnTo>
                  <a:pt x="5717" y="409"/>
                </a:lnTo>
                <a:lnTo>
                  <a:pt x="5718" y="423"/>
                </a:lnTo>
                <a:lnTo>
                  <a:pt x="5720" y="443"/>
                </a:lnTo>
                <a:lnTo>
                  <a:pt x="5704" y="454"/>
                </a:lnTo>
                <a:lnTo>
                  <a:pt x="5686" y="469"/>
                </a:lnTo>
                <a:lnTo>
                  <a:pt x="5668" y="483"/>
                </a:lnTo>
                <a:lnTo>
                  <a:pt x="5653" y="501"/>
                </a:lnTo>
                <a:lnTo>
                  <a:pt x="5646" y="521"/>
                </a:lnTo>
                <a:lnTo>
                  <a:pt x="5633" y="520"/>
                </a:lnTo>
                <a:lnTo>
                  <a:pt x="5624" y="516"/>
                </a:lnTo>
                <a:lnTo>
                  <a:pt x="5613" y="512"/>
                </a:lnTo>
                <a:lnTo>
                  <a:pt x="5609" y="516"/>
                </a:lnTo>
                <a:lnTo>
                  <a:pt x="5606" y="520"/>
                </a:lnTo>
                <a:lnTo>
                  <a:pt x="5600" y="521"/>
                </a:lnTo>
                <a:lnTo>
                  <a:pt x="5597" y="525"/>
                </a:lnTo>
                <a:lnTo>
                  <a:pt x="5600" y="530"/>
                </a:lnTo>
                <a:lnTo>
                  <a:pt x="5602" y="536"/>
                </a:lnTo>
                <a:lnTo>
                  <a:pt x="5604" y="541"/>
                </a:lnTo>
                <a:lnTo>
                  <a:pt x="5604" y="549"/>
                </a:lnTo>
                <a:lnTo>
                  <a:pt x="5560" y="545"/>
                </a:lnTo>
                <a:lnTo>
                  <a:pt x="5558" y="561"/>
                </a:lnTo>
                <a:lnTo>
                  <a:pt x="5558" y="576"/>
                </a:lnTo>
                <a:lnTo>
                  <a:pt x="5558" y="594"/>
                </a:lnTo>
                <a:lnTo>
                  <a:pt x="5555" y="598"/>
                </a:lnTo>
                <a:lnTo>
                  <a:pt x="5551" y="600"/>
                </a:lnTo>
                <a:lnTo>
                  <a:pt x="5548" y="603"/>
                </a:lnTo>
                <a:lnTo>
                  <a:pt x="5546" y="605"/>
                </a:lnTo>
                <a:lnTo>
                  <a:pt x="5540" y="609"/>
                </a:lnTo>
                <a:lnTo>
                  <a:pt x="5535" y="610"/>
                </a:lnTo>
                <a:lnTo>
                  <a:pt x="5533" y="609"/>
                </a:lnTo>
                <a:lnTo>
                  <a:pt x="5531" y="609"/>
                </a:lnTo>
                <a:lnTo>
                  <a:pt x="5531" y="607"/>
                </a:lnTo>
                <a:lnTo>
                  <a:pt x="5529" y="607"/>
                </a:lnTo>
                <a:lnTo>
                  <a:pt x="5526" y="605"/>
                </a:lnTo>
                <a:lnTo>
                  <a:pt x="5524" y="621"/>
                </a:lnTo>
                <a:lnTo>
                  <a:pt x="5517" y="632"/>
                </a:lnTo>
                <a:lnTo>
                  <a:pt x="5509" y="640"/>
                </a:lnTo>
                <a:lnTo>
                  <a:pt x="5502" y="649"/>
                </a:lnTo>
                <a:lnTo>
                  <a:pt x="5493" y="658"/>
                </a:lnTo>
                <a:lnTo>
                  <a:pt x="5484" y="656"/>
                </a:lnTo>
                <a:lnTo>
                  <a:pt x="5478" y="656"/>
                </a:lnTo>
                <a:lnTo>
                  <a:pt x="5471" y="656"/>
                </a:lnTo>
                <a:lnTo>
                  <a:pt x="5460" y="654"/>
                </a:lnTo>
                <a:lnTo>
                  <a:pt x="5460" y="667"/>
                </a:lnTo>
                <a:lnTo>
                  <a:pt x="5462" y="678"/>
                </a:lnTo>
                <a:lnTo>
                  <a:pt x="5458" y="694"/>
                </a:lnTo>
                <a:lnTo>
                  <a:pt x="5453" y="714"/>
                </a:lnTo>
                <a:lnTo>
                  <a:pt x="5446" y="736"/>
                </a:lnTo>
                <a:lnTo>
                  <a:pt x="5440" y="761"/>
                </a:lnTo>
                <a:lnTo>
                  <a:pt x="5437" y="785"/>
                </a:lnTo>
                <a:lnTo>
                  <a:pt x="5438" y="809"/>
                </a:lnTo>
                <a:lnTo>
                  <a:pt x="5462" y="809"/>
                </a:lnTo>
                <a:lnTo>
                  <a:pt x="5462" y="829"/>
                </a:lnTo>
                <a:lnTo>
                  <a:pt x="5457" y="830"/>
                </a:lnTo>
                <a:lnTo>
                  <a:pt x="5451" y="834"/>
                </a:lnTo>
                <a:lnTo>
                  <a:pt x="5446" y="838"/>
                </a:lnTo>
                <a:lnTo>
                  <a:pt x="5442" y="841"/>
                </a:lnTo>
                <a:lnTo>
                  <a:pt x="5438" y="845"/>
                </a:lnTo>
                <a:lnTo>
                  <a:pt x="5438" y="869"/>
                </a:lnTo>
                <a:lnTo>
                  <a:pt x="5455" y="869"/>
                </a:lnTo>
                <a:lnTo>
                  <a:pt x="5466" y="876"/>
                </a:lnTo>
                <a:lnTo>
                  <a:pt x="5477" y="887"/>
                </a:lnTo>
                <a:lnTo>
                  <a:pt x="5486" y="900"/>
                </a:lnTo>
                <a:lnTo>
                  <a:pt x="5495" y="910"/>
                </a:lnTo>
                <a:lnTo>
                  <a:pt x="5508" y="921"/>
                </a:lnTo>
                <a:lnTo>
                  <a:pt x="5522" y="925"/>
                </a:lnTo>
                <a:lnTo>
                  <a:pt x="5528" y="921"/>
                </a:lnTo>
                <a:lnTo>
                  <a:pt x="5531" y="916"/>
                </a:lnTo>
                <a:lnTo>
                  <a:pt x="5533" y="912"/>
                </a:lnTo>
                <a:lnTo>
                  <a:pt x="5537" y="909"/>
                </a:lnTo>
                <a:lnTo>
                  <a:pt x="5540" y="901"/>
                </a:lnTo>
                <a:lnTo>
                  <a:pt x="5528" y="896"/>
                </a:lnTo>
                <a:lnTo>
                  <a:pt x="5517" y="890"/>
                </a:lnTo>
                <a:lnTo>
                  <a:pt x="5502" y="885"/>
                </a:lnTo>
                <a:lnTo>
                  <a:pt x="5504" y="872"/>
                </a:lnTo>
                <a:lnTo>
                  <a:pt x="5513" y="872"/>
                </a:lnTo>
                <a:lnTo>
                  <a:pt x="5520" y="872"/>
                </a:lnTo>
                <a:lnTo>
                  <a:pt x="5526" y="872"/>
                </a:lnTo>
                <a:lnTo>
                  <a:pt x="5537" y="874"/>
                </a:lnTo>
                <a:lnTo>
                  <a:pt x="5544" y="885"/>
                </a:lnTo>
                <a:lnTo>
                  <a:pt x="5553" y="896"/>
                </a:lnTo>
                <a:lnTo>
                  <a:pt x="5560" y="909"/>
                </a:lnTo>
                <a:lnTo>
                  <a:pt x="5564" y="925"/>
                </a:lnTo>
                <a:lnTo>
                  <a:pt x="5546" y="940"/>
                </a:lnTo>
                <a:lnTo>
                  <a:pt x="5526" y="952"/>
                </a:lnTo>
                <a:lnTo>
                  <a:pt x="5506" y="965"/>
                </a:lnTo>
                <a:lnTo>
                  <a:pt x="5482" y="970"/>
                </a:lnTo>
                <a:lnTo>
                  <a:pt x="5482" y="954"/>
                </a:lnTo>
                <a:lnTo>
                  <a:pt x="5478" y="954"/>
                </a:lnTo>
                <a:lnTo>
                  <a:pt x="5478" y="961"/>
                </a:lnTo>
                <a:lnTo>
                  <a:pt x="5468" y="969"/>
                </a:lnTo>
                <a:lnTo>
                  <a:pt x="5462" y="978"/>
                </a:lnTo>
                <a:lnTo>
                  <a:pt x="5455" y="985"/>
                </a:lnTo>
                <a:lnTo>
                  <a:pt x="5446" y="990"/>
                </a:lnTo>
                <a:lnTo>
                  <a:pt x="5433" y="994"/>
                </a:lnTo>
                <a:lnTo>
                  <a:pt x="5433" y="987"/>
                </a:lnTo>
                <a:lnTo>
                  <a:pt x="5429" y="983"/>
                </a:lnTo>
                <a:lnTo>
                  <a:pt x="5428" y="980"/>
                </a:lnTo>
                <a:lnTo>
                  <a:pt x="5426" y="976"/>
                </a:lnTo>
                <a:lnTo>
                  <a:pt x="5426" y="972"/>
                </a:lnTo>
                <a:lnTo>
                  <a:pt x="5424" y="967"/>
                </a:lnTo>
                <a:lnTo>
                  <a:pt x="5420" y="967"/>
                </a:lnTo>
                <a:lnTo>
                  <a:pt x="5418" y="967"/>
                </a:lnTo>
                <a:lnTo>
                  <a:pt x="5417" y="967"/>
                </a:lnTo>
                <a:lnTo>
                  <a:pt x="5415" y="969"/>
                </a:lnTo>
                <a:lnTo>
                  <a:pt x="5413" y="970"/>
                </a:lnTo>
                <a:lnTo>
                  <a:pt x="5418" y="983"/>
                </a:lnTo>
                <a:lnTo>
                  <a:pt x="5422" y="996"/>
                </a:lnTo>
                <a:lnTo>
                  <a:pt x="5420" y="1010"/>
                </a:lnTo>
                <a:lnTo>
                  <a:pt x="5386" y="1029"/>
                </a:lnTo>
                <a:lnTo>
                  <a:pt x="5349" y="1047"/>
                </a:lnTo>
                <a:lnTo>
                  <a:pt x="5311" y="1069"/>
                </a:lnTo>
                <a:lnTo>
                  <a:pt x="5275" y="1090"/>
                </a:lnTo>
                <a:lnTo>
                  <a:pt x="5242" y="1116"/>
                </a:lnTo>
                <a:lnTo>
                  <a:pt x="5218" y="1143"/>
                </a:lnTo>
                <a:lnTo>
                  <a:pt x="5215" y="1167"/>
                </a:lnTo>
                <a:lnTo>
                  <a:pt x="5206" y="1176"/>
                </a:lnTo>
                <a:lnTo>
                  <a:pt x="5197" y="1183"/>
                </a:lnTo>
                <a:lnTo>
                  <a:pt x="5188" y="1189"/>
                </a:lnTo>
                <a:lnTo>
                  <a:pt x="5180" y="1200"/>
                </a:lnTo>
                <a:lnTo>
                  <a:pt x="5177" y="1216"/>
                </a:lnTo>
                <a:lnTo>
                  <a:pt x="5209" y="1216"/>
                </a:lnTo>
                <a:lnTo>
                  <a:pt x="5209" y="1223"/>
                </a:lnTo>
                <a:lnTo>
                  <a:pt x="5213" y="1234"/>
                </a:lnTo>
                <a:lnTo>
                  <a:pt x="5213" y="1249"/>
                </a:lnTo>
                <a:lnTo>
                  <a:pt x="5213" y="1263"/>
                </a:lnTo>
                <a:lnTo>
                  <a:pt x="5215" y="1290"/>
                </a:lnTo>
                <a:lnTo>
                  <a:pt x="5217" y="1312"/>
                </a:lnTo>
                <a:lnTo>
                  <a:pt x="5213" y="1332"/>
                </a:lnTo>
                <a:lnTo>
                  <a:pt x="5208" y="1345"/>
                </a:lnTo>
                <a:lnTo>
                  <a:pt x="5200" y="1354"/>
                </a:lnTo>
                <a:lnTo>
                  <a:pt x="5197" y="1367"/>
                </a:lnTo>
                <a:lnTo>
                  <a:pt x="5193" y="1385"/>
                </a:lnTo>
                <a:lnTo>
                  <a:pt x="5188" y="1385"/>
                </a:lnTo>
                <a:lnTo>
                  <a:pt x="5186" y="1387"/>
                </a:lnTo>
                <a:lnTo>
                  <a:pt x="5184" y="1387"/>
                </a:lnTo>
                <a:lnTo>
                  <a:pt x="5184" y="1387"/>
                </a:lnTo>
                <a:lnTo>
                  <a:pt x="5182" y="1387"/>
                </a:lnTo>
                <a:lnTo>
                  <a:pt x="5182" y="1389"/>
                </a:lnTo>
                <a:lnTo>
                  <a:pt x="5180" y="1392"/>
                </a:lnTo>
                <a:lnTo>
                  <a:pt x="5182" y="1401"/>
                </a:lnTo>
                <a:lnTo>
                  <a:pt x="5178" y="1414"/>
                </a:lnTo>
                <a:lnTo>
                  <a:pt x="5173" y="1427"/>
                </a:lnTo>
                <a:lnTo>
                  <a:pt x="5164" y="1440"/>
                </a:lnTo>
                <a:lnTo>
                  <a:pt x="5153" y="1449"/>
                </a:lnTo>
                <a:lnTo>
                  <a:pt x="5142" y="1452"/>
                </a:lnTo>
                <a:lnTo>
                  <a:pt x="5142" y="1449"/>
                </a:lnTo>
                <a:lnTo>
                  <a:pt x="5138" y="1449"/>
                </a:lnTo>
                <a:lnTo>
                  <a:pt x="5140" y="1434"/>
                </a:lnTo>
                <a:lnTo>
                  <a:pt x="5138" y="1425"/>
                </a:lnTo>
                <a:lnTo>
                  <a:pt x="5131" y="1418"/>
                </a:lnTo>
                <a:lnTo>
                  <a:pt x="5120" y="1421"/>
                </a:lnTo>
                <a:lnTo>
                  <a:pt x="5113" y="1421"/>
                </a:lnTo>
                <a:lnTo>
                  <a:pt x="5104" y="1416"/>
                </a:lnTo>
                <a:lnTo>
                  <a:pt x="5095" y="1409"/>
                </a:lnTo>
                <a:lnTo>
                  <a:pt x="5095" y="1412"/>
                </a:lnTo>
                <a:lnTo>
                  <a:pt x="5102" y="1425"/>
                </a:lnTo>
                <a:lnTo>
                  <a:pt x="5108" y="1438"/>
                </a:lnTo>
                <a:lnTo>
                  <a:pt x="5115" y="1449"/>
                </a:lnTo>
                <a:lnTo>
                  <a:pt x="5126" y="1458"/>
                </a:lnTo>
                <a:lnTo>
                  <a:pt x="5131" y="1460"/>
                </a:lnTo>
                <a:lnTo>
                  <a:pt x="5137" y="1461"/>
                </a:lnTo>
                <a:lnTo>
                  <a:pt x="5142" y="1463"/>
                </a:lnTo>
                <a:lnTo>
                  <a:pt x="5148" y="1465"/>
                </a:lnTo>
                <a:lnTo>
                  <a:pt x="5148" y="1481"/>
                </a:lnTo>
                <a:lnTo>
                  <a:pt x="5149" y="1490"/>
                </a:lnTo>
                <a:lnTo>
                  <a:pt x="5151" y="1496"/>
                </a:lnTo>
                <a:lnTo>
                  <a:pt x="5155" y="1500"/>
                </a:lnTo>
                <a:lnTo>
                  <a:pt x="5158" y="1505"/>
                </a:lnTo>
                <a:lnTo>
                  <a:pt x="5162" y="1518"/>
                </a:lnTo>
                <a:lnTo>
                  <a:pt x="5158" y="1518"/>
                </a:lnTo>
                <a:lnTo>
                  <a:pt x="5155" y="1520"/>
                </a:lnTo>
                <a:lnTo>
                  <a:pt x="5155" y="1520"/>
                </a:lnTo>
                <a:lnTo>
                  <a:pt x="5153" y="1520"/>
                </a:lnTo>
                <a:lnTo>
                  <a:pt x="5153" y="1520"/>
                </a:lnTo>
                <a:lnTo>
                  <a:pt x="5153" y="1521"/>
                </a:lnTo>
                <a:lnTo>
                  <a:pt x="5151" y="1525"/>
                </a:lnTo>
                <a:lnTo>
                  <a:pt x="5151" y="1529"/>
                </a:lnTo>
                <a:lnTo>
                  <a:pt x="5153" y="1532"/>
                </a:lnTo>
                <a:lnTo>
                  <a:pt x="5155" y="1538"/>
                </a:lnTo>
                <a:lnTo>
                  <a:pt x="5155" y="1545"/>
                </a:lnTo>
                <a:lnTo>
                  <a:pt x="5155" y="1550"/>
                </a:lnTo>
                <a:lnTo>
                  <a:pt x="5151" y="1554"/>
                </a:lnTo>
                <a:lnTo>
                  <a:pt x="5148" y="1558"/>
                </a:lnTo>
                <a:lnTo>
                  <a:pt x="5144" y="1561"/>
                </a:lnTo>
                <a:lnTo>
                  <a:pt x="5140" y="1567"/>
                </a:lnTo>
                <a:lnTo>
                  <a:pt x="5137" y="1570"/>
                </a:lnTo>
                <a:lnTo>
                  <a:pt x="5133" y="1574"/>
                </a:lnTo>
                <a:lnTo>
                  <a:pt x="5129" y="1589"/>
                </a:lnTo>
                <a:lnTo>
                  <a:pt x="5128" y="1609"/>
                </a:lnTo>
                <a:lnTo>
                  <a:pt x="5126" y="1630"/>
                </a:lnTo>
                <a:lnTo>
                  <a:pt x="5124" y="1650"/>
                </a:lnTo>
                <a:lnTo>
                  <a:pt x="5120" y="1667"/>
                </a:lnTo>
                <a:lnTo>
                  <a:pt x="5108" y="1667"/>
                </a:lnTo>
                <a:lnTo>
                  <a:pt x="5108" y="1683"/>
                </a:lnTo>
                <a:lnTo>
                  <a:pt x="5106" y="1700"/>
                </a:lnTo>
                <a:lnTo>
                  <a:pt x="5100" y="1714"/>
                </a:lnTo>
                <a:lnTo>
                  <a:pt x="5098" y="1716"/>
                </a:lnTo>
                <a:lnTo>
                  <a:pt x="5097" y="1716"/>
                </a:lnTo>
                <a:lnTo>
                  <a:pt x="5095" y="1718"/>
                </a:lnTo>
                <a:lnTo>
                  <a:pt x="5091" y="1718"/>
                </a:lnTo>
                <a:lnTo>
                  <a:pt x="5088" y="1718"/>
                </a:lnTo>
                <a:lnTo>
                  <a:pt x="5082" y="1703"/>
                </a:lnTo>
                <a:lnTo>
                  <a:pt x="5078" y="1689"/>
                </a:lnTo>
                <a:lnTo>
                  <a:pt x="5077" y="1672"/>
                </a:lnTo>
                <a:lnTo>
                  <a:pt x="5077" y="1650"/>
                </a:lnTo>
                <a:lnTo>
                  <a:pt x="5082" y="1638"/>
                </a:lnTo>
                <a:lnTo>
                  <a:pt x="5088" y="1620"/>
                </a:lnTo>
                <a:lnTo>
                  <a:pt x="5093" y="1605"/>
                </a:lnTo>
                <a:lnTo>
                  <a:pt x="5073" y="1605"/>
                </a:lnTo>
                <a:lnTo>
                  <a:pt x="5073" y="1600"/>
                </a:lnTo>
                <a:lnTo>
                  <a:pt x="5073" y="1594"/>
                </a:lnTo>
                <a:lnTo>
                  <a:pt x="5075" y="1590"/>
                </a:lnTo>
                <a:lnTo>
                  <a:pt x="5077" y="1585"/>
                </a:lnTo>
                <a:lnTo>
                  <a:pt x="5058" y="1580"/>
                </a:lnTo>
                <a:lnTo>
                  <a:pt x="5046" y="1570"/>
                </a:lnTo>
                <a:lnTo>
                  <a:pt x="5033" y="1563"/>
                </a:lnTo>
                <a:lnTo>
                  <a:pt x="5020" y="1561"/>
                </a:lnTo>
                <a:lnTo>
                  <a:pt x="5015" y="1561"/>
                </a:lnTo>
                <a:lnTo>
                  <a:pt x="5020" y="1567"/>
                </a:lnTo>
                <a:lnTo>
                  <a:pt x="5024" y="1570"/>
                </a:lnTo>
                <a:lnTo>
                  <a:pt x="5029" y="1576"/>
                </a:lnTo>
                <a:lnTo>
                  <a:pt x="5031" y="1581"/>
                </a:lnTo>
                <a:lnTo>
                  <a:pt x="5033" y="1587"/>
                </a:lnTo>
                <a:lnTo>
                  <a:pt x="5033" y="1590"/>
                </a:lnTo>
                <a:lnTo>
                  <a:pt x="5033" y="1594"/>
                </a:lnTo>
                <a:lnTo>
                  <a:pt x="5031" y="1598"/>
                </a:lnTo>
                <a:lnTo>
                  <a:pt x="5031" y="1600"/>
                </a:lnTo>
                <a:lnTo>
                  <a:pt x="5031" y="1603"/>
                </a:lnTo>
                <a:lnTo>
                  <a:pt x="5031" y="1605"/>
                </a:lnTo>
                <a:lnTo>
                  <a:pt x="5040" y="1614"/>
                </a:lnTo>
                <a:lnTo>
                  <a:pt x="5046" y="1621"/>
                </a:lnTo>
                <a:lnTo>
                  <a:pt x="5048" y="1632"/>
                </a:lnTo>
                <a:lnTo>
                  <a:pt x="5048" y="1650"/>
                </a:lnTo>
                <a:lnTo>
                  <a:pt x="5046" y="1652"/>
                </a:lnTo>
                <a:lnTo>
                  <a:pt x="5044" y="1656"/>
                </a:lnTo>
                <a:lnTo>
                  <a:pt x="5044" y="1660"/>
                </a:lnTo>
                <a:lnTo>
                  <a:pt x="5044" y="1667"/>
                </a:lnTo>
                <a:lnTo>
                  <a:pt x="5055" y="1667"/>
                </a:lnTo>
                <a:lnTo>
                  <a:pt x="5060" y="1676"/>
                </a:lnTo>
                <a:lnTo>
                  <a:pt x="5062" y="1687"/>
                </a:lnTo>
                <a:lnTo>
                  <a:pt x="5064" y="1701"/>
                </a:lnTo>
                <a:lnTo>
                  <a:pt x="5048" y="1701"/>
                </a:lnTo>
                <a:lnTo>
                  <a:pt x="5048" y="1707"/>
                </a:lnTo>
                <a:lnTo>
                  <a:pt x="5057" y="1712"/>
                </a:lnTo>
                <a:lnTo>
                  <a:pt x="5062" y="1718"/>
                </a:lnTo>
                <a:lnTo>
                  <a:pt x="5066" y="1725"/>
                </a:lnTo>
                <a:lnTo>
                  <a:pt x="5068" y="1738"/>
                </a:lnTo>
                <a:lnTo>
                  <a:pt x="5100" y="1738"/>
                </a:lnTo>
                <a:lnTo>
                  <a:pt x="5108" y="1750"/>
                </a:lnTo>
                <a:lnTo>
                  <a:pt x="5120" y="1763"/>
                </a:lnTo>
                <a:lnTo>
                  <a:pt x="5131" y="1776"/>
                </a:lnTo>
                <a:lnTo>
                  <a:pt x="5140" y="1787"/>
                </a:lnTo>
                <a:lnTo>
                  <a:pt x="5148" y="1805"/>
                </a:lnTo>
                <a:lnTo>
                  <a:pt x="5151" y="1825"/>
                </a:lnTo>
                <a:lnTo>
                  <a:pt x="5160" y="1843"/>
                </a:lnTo>
                <a:lnTo>
                  <a:pt x="5168" y="1854"/>
                </a:lnTo>
                <a:lnTo>
                  <a:pt x="5177" y="1861"/>
                </a:lnTo>
                <a:lnTo>
                  <a:pt x="5186" y="1870"/>
                </a:lnTo>
                <a:lnTo>
                  <a:pt x="5193" y="1883"/>
                </a:lnTo>
                <a:lnTo>
                  <a:pt x="5197" y="1900"/>
                </a:lnTo>
                <a:lnTo>
                  <a:pt x="5180" y="1900"/>
                </a:lnTo>
                <a:lnTo>
                  <a:pt x="5180" y="1887"/>
                </a:lnTo>
                <a:lnTo>
                  <a:pt x="5168" y="1880"/>
                </a:lnTo>
                <a:lnTo>
                  <a:pt x="5168" y="1883"/>
                </a:lnTo>
                <a:lnTo>
                  <a:pt x="5175" y="1894"/>
                </a:lnTo>
                <a:lnTo>
                  <a:pt x="5178" y="1907"/>
                </a:lnTo>
                <a:lnTo>
                  <a:pt x="5180" y="1923"/>
                </a:lnTo>
                <a:lnTo>
                  <a:pt x="5169" y="1936"/>
                </a:lnTo>
                <a:lnTo>
                  <a:pt x="5162" y="1947"/>
                </a:lnTo>
                <a:lnTo>
                  <a:pt x="5155" y="1960"/>
                </a:lnTo>
                <a:lnTo>
                  <a:pt x="5146" y="1970"/>
                </a:lnTo>
                <a:lnTo>
                  <a:pt x="5133" y="1976"/>
                </a:lnTo>
                <a:lnTo>
                  <a:pt x="5115" y="1980"/>
                </a:lnTo>
                <a:lnTo>
                  <a:pt x="5109" y="1976"/>
                </a:lnTo>
                <a:lnTo>
                  <a:pt x="5104" y="1974"/>
                </a:lnTo>
                <a:lnTo>
                  <a:pt x="5097" y="1972"/>
                </a:lnTo>
                <a:lnTo>
                  <a:pt x="5089" y="1970"/>
                </a:lnTo>
                <a:lnTo>
                  <a:pt x="5089" y="1976"/>
                </a:lnTo>
                <a:lnTo>
                  <a:pt x="5093" y="1976"/>
                </a:lnTo>
                <a:lnTo>
                  <a:pt x="5098" y="1978"/>
                </a:lnTo>
                <a:lnTo>
                  <a:pt x="5102" y="1981"/>
                </a:lnTo>
                <a:lnTo>
                  <a:pt x="5108" y="1983"/>
                </a:lnTo>
                <a:lnTo>
                  <a:pt x="5111" y="1987"/>
                </a:lnTo>
                <a:lnTo>
                  <a:pt x="5113" y="1992"/>
                </a:lnTo>
                <a:lnTo>
                  <a:pt x="5109" y="1994"/>
                </a:lnTo>
                <a:lnTo>
                  <a:pt x="5106" y="1998"/>
                </a:lnTo>
                <a:lnTo>
                  <a:pt x="5104" y="2000"/>
                </a:lnTo>
                <a:lnTo>
                  <a:pt x="5104" y="2003"/>
                </a:lnTo>
                <a:lnTo>
                  <a:pt x="5102" y="2009"/>
                </a:lnTo>
                <a:lnTo>
                  <a:pt x="5102" y="2016"/>
                </a:lnTo>
                <a:lnTo>
                  <a:pt x="5106" y="2016"/>
                </a:lnTo>
                <a:lnTo>
                  <a:pt x="5113" y="2010"/>
                </a:lnTo>
                <a:lnTo>
                  <a:pt x="5122" y="2010"/>
                </a:lnTo>
                <a:lnTo>
                  <a:pt x="5138" y="2012"/>
                </a:lnTo>
                <a:lnTo>
                  <a:pt x="5138" y="2040"/>
                </a:lnTo>
                <a:lnTo>
                  <a:pt x="5133" y="2045"/>
                </a:lnTo>
                <a:lnTo>
                  <a:pt x="5128" y="2052"/>
                </a:lnTo>
                <a:lnTo>
                  <a:pt x="5124" y="2058"/>
                </a:lnTo>
                <a:lnTo>
                  <a:pt x="5117" y="2063"/>
                </a:lnTo>
                <a:lnTo>
                  <a:pt x="5102" y="2070"/>
                </a:lnTo>
                <a:lnTo>
                  <a:pt x="5082" y="2074"/>
                </a:lnTo>
                <a:lnTo>
                  <a:pt x="5062" y="2078"/>
                </a:lnTo>
                <a:lnTo>
                  <a:pt x="5048" y="2083"/>
                </a:lnTo>
                <a:lnTo>
                  <a:pt x="5044" y="2087"/>
                </a:lnTo>
                <a:lnTo>
                  <a:pt x="5037" y="2096"/>
                </a:lnTo>
                <a:lnTo>
                  <a:pt x="5028" y="2107"/>
                </a:lnTo>
                <a:lnTo>
                  <a:pt x="5018" y="2120"/>
                </a:lnTo>
                <a:lnTo>
                  <a:pt x="5009" y="2132"/>
                </a:lnTo>
                <a:lnTo>
                  <a:pt x="5002" y="2141"/>
                </a:lnTo>
                <a:lnTo>
                  <a:pt x="4998" y="2147"/>
                </a:lnTo>
                <a:lnTo>
                  <a:pt x="4995" y="2147"/>
                </a:lnTo>
                <a:lnTo>
                  <a:pt x="4988" y="2165"/>
                </a:lnTo>
                <a:lnTo>
                  <a:pt x="4984" y="2180"/>
                </a:lnTo>
                <a:lnTo>
                  <a:pt x="4982" y="2194"/>
                </a:lnTo>
                <a:lnTo>
                  <a:pt x="4977" y="2205"/>
                </a:lnTo>
                <a:lnTo>
                  <a:pt x="4968" y="2212"/>
                </a:lnTo>
                <a:lnTo>
                  <a:pt x="4953" y="2218"/>
                </a:lnTo>
                <a:lnTo>
                  <a:pt x="4929" y="2220"/>
                </a:lnTo>
                <a:lnTo>
                  <a:pt x="4913" y="2230"/>
                </a:lnTo>
                <a:lnTo>
                  <a:pt x="4895" y="2241"/>
                </a:lnTo>
                <a:lnTo>
                  <a:pt x="4877" y="2252"/>
                </a:lnTo>
                <a:lnTo>
                  <a:pt x="4862" y="2265"/>
                </a:lnTo>
                <a:lnTo>
                  <a:pt x="4851" y="2283"/>
                </a:lnTo>
                <a:lnTo>
                  <a:pt x="4851" y="2330"/>
                </a:lnTo>
                <a:lnTo>
                  <a:pt x="4849" y="2332"/>
                </a:lnTo>
                <a:lnTo>
                  <a:pt x="4846" y="2336"/>
                </a:lnTo>
                <a:lnTo>
                  <a:pt x="4842" y="2338"/>
                </a:lnTo>
                <a:lnTo>
                  <a:pt x="4838" y="2341"/>
                </a:lnTo>
                <a:lnTo>
                  <a:pt x="4835" y="2347"/>
                </a:lnTo>
                <a:lnTo>
                  <a:pt x="4831" y="2354"/>
                </a:lnTo>
                <a:lnTo>
                  <a:pt x="4820" y="2354"/>
                </a:lnTo>
                <a:lnTo>
                  <a:pt x="4811" y="2350"/>
                </a:lnTo>
                <a:lnTo>
                  <a:pt x="4804" y="2349"/>
                </a:lnTo>
                <a:lnTo>
                  <a:pt x="4797" y="2347"/>
                </a:lnTo>
                <a:lnTo>
                  <a:pt x="4793" y="2350"/>
                </a:lnTo>
                <a:lnTo>
                  <a:pt x="4791" y="2358"/>
                </a:lnTo>
                <a:lnTo>
                  <a:pt x="4778" y="2358"/>
                </a:lnTo>
                <a:lnTo>
                  <a:pt x="4769" y="2380"/>
                </a:lnTo>
                <a:lnTo>
                  <a:pt x="4753" y="2400"/>
                </a:lnTo>
                <a:lnTo>
                  <a:pt x="4733" y="2414"/>
                </a:lnTo>
                <a:lnTo>
                  <a:pt x="4709" y="2421"/>
                </a:lnTo>
                <a:lnTo>
                  <a:pt x="4704" y="2430"/>
                </a:lnTo>
                <a:lnTo>
                  <a:pt x="4704" y="2438"/>
                </a:lnTo>
                <a:lnTo>
                  <a:pt x="4704" y="2443"/>
                </a:lnTo>
                <a:lnTo>
                  <a:pt x="4704" y="2449"/>
                </a:lnTo>
                <a:lnTo>
                  <a:pt x="4702" y="2454"/>
                </a:lnTo>
                <a:lnTo>
                  <a:pt x="4693" y="2456"/>
                </a:lnTo>
                <a:lnTo>
                  <a:pt x="4677" y="2458"/>
                </a:lnTo>
                <a:lnTo>
                  <a:pt x="4677" y="2454"/>
                </a:lnTo>
                <a:lnTo>
                  <a:pt x="4673" y="2454"/>
                </a:lnTo>
                <a:lnTo>
                  <a:pt x="4673" y="2458"/>
                </a:lnTo>
                <a:lnTo>
                  <a:pt x="4677" y="2460"/>
                </a:lnTo>
                <a:lnTo>
                  <a:pt x="4678" y="2461"/>
                </a:lnTo>
                <a:lnTo>
                  <a:pt x="4680" y="2463"/>
                </a:lnTo>
                <a:lnTo>
                  <a:pt x="4680" y="2465"/>
                </a:lnTo>
                <a:lnTo>
                  <a:pt x="4680" y="2467"/>
                </a:lnTo>
                <a:lnTo>
                  <a:pt x="4680" y="2469"/>
                </a:lnTo>
                <a:lnTo>
                  <a:pt x="4678" y="2472"/>
                </a:lnTo>
                <a:lnTo>
                  <a:pt x="4677" y="2474"/>
                </a:lnTo>
                <a:lnTo>
                  <a:pt x="4673" y="2478"/>
                </a:lnTo>
                <a:lnTo>
                  <a:pt x="4671" y="2480"/>
                </a:lnTo>
                <a:lnTo>
                  <a:pt x="4669" y="2481"/>
                </a:lnTo>
                <a:lnTo>
                  <a:pt x="4668" y="2481"/>
                </a:lnTo>
                <a:lnTo>
                  <a:pt x="4671" y="2501"/>
                </a:lnTo>
                <a:lnTo>
                  <a:pt x="4669" y="2505"/>
                </a:lnTo>
                <a:lnTo>
                  <a:pt x="4664" y="2509"/>
                </a:lnTo>
                <a:lnTo>
                  <a:pt x="4657" y="2514"/>
                </a:lnTo>
                <a:lnTo>
                  <a:pt x="4651" y="2518"/>
                </a:lnTo>
                <a:lnTo>
                  <a:pt x="4648" y="2521"/>
                </a:lnTo>
                <a:lnTo>
                  <a:pt x="4644" y="2534"/>
                </a:lnTo>
                <a:lnTo>
                  <a:pt x="4642" y="2550"/>
                </a:lnTo>
                <a:lnTo>
                  <a:pt x="4644" y="2565"/>
                </a:lnTo>
                <a:lnTo>
                  <a:pt x="4644" y="2578"/>
                </a:lnTo>
                <a:lnTo>
                  <a:pt x="4642" y="2580"/>
                </a:lnTo>
                <a:lnTo>
                  <a:pt x="4638" y="2581"/>
                </a:lnTo>
                <a:lnTo>
                  <a:pt x="4635" y="2585"/>
                </a:lnTo>
                <a:lnTo>
                  <a:pt x="4631" y="2589"/>
                </a:lnTo>
                <a:lnTo>
                  <a:pt x="4629" y="2590"/>
                </a:lnTo>
                <a:lnTo>
                  <a:pt x="4628" y="2592"/>
                </a:lnTo>
                <a:lnTo>
                  <a:pt x="4628" y="2596"/>
                </a:lnTo>
                <a:lnTo>
                  <a:pt x="4631" y="2596"/>
                </a:lnTo>
                <a:lnTo>
                  <a:pt x="4633" y="2605"/>
                </a:lnTo>
                <a:lnTo>
                  <a:pt x="4635" y="2621"/>
                </a:lnTo>
                <a:lnTo>
                  <a:pt x="4635" y="2640"/>
                </a:lnTo>
                <a:lnTo>
                  <a:pt x="4635" y="2660"/>
                </a:lnTo>
                <a:lnTo>
                  <a:pt x="4635" y="2674"/>
                </a:lnTo>
                <a:lnTo>
                  <a:pt x="4635" y="2681"/>
                </a:lnTo>
                <a:lnTo>
                  <a:pt x="4649" y="2703"/>
                </a:lnTo>
                <a:lnTo>
                  <a:pt x="4664" y="2734"/>
                </a:lnTo>
                <a:lnTo>
                  <a:pt x="4675" y="2767"/>
                </a:lnTo>
                <a:lnTo>
                  <a:pt x="4688" y="2801"/>
                </a:lnTo>
                <a:lnTo>
                  <a:pt x="4700" y="2832"/>
                </a:lnTo>
                <a:lnTo>
                  <a:pt x="4715" y="2860"/>
                </a:lnTo>
                <a:lnTo>
                  <a:pt x="4728" y="2880"/>
                </a:lnTo>
                <a:lnTo>
                  <a:pt x="4748" y="2901"/>
                </a:lnTo>
                <a:lnTo>
                  <a:pt x="4768" y="2923"/>
                </a:lnTo>
                <a:lnTo>
                  <a:pt x="4786" y="2947"/>
                </a:lnTo>
                <a:lnTo>
                  <a:pt x="4800" y="2970"/>
                </a:lnTo>
                <a:lnTo>
                  <a:pt x="4806" y="2992"/>
                </a:lnTo>
                <a:lnTo>
                  <a:pt x="4802" y="2998"/>
                </a:lnTo>
                <a:lnTo>
                  <a:pt x="4802" y="3009"/>
                </a:lnTo>
                <a:lnTo>
                  <a:pt x="4806" y="3020"/>
                </a:lnTo>
                <a:lnTo>
                  <a:pt x="4811" y="3032"/>
                </a:lnTo>
                <a:lnTo>
                  <a:pt x="4817" y="3043"/>
                </a:lnTo>
                <a:lnTo>
                  <a:pt x="4822" y="3052"/>
                </a:lnTo>
                <a:lnTo>
                  <a:pt x="4835" y="3076"/>
                </a:lnTo>
                <a:lnTo>
                  <a:pt x="4846" y="3101"/>
                </a:lnTo>
                <a:lnTo>
                  <a:pt x="4858" y="3123"/>
                </a:lnTo>
                <a:lnTo>
                  <a:pt x="4871" y="3143"/>
                </a:lnTo>
                <a:lnTo>
                  <a:pt x="4886" y="3163"/>
                </a:lnTo>
                <a:lnTo>
                  <a:pt x="4900" y="3185"/>
                </a:lnTo>
                <a:lnTo>
                  <a:pt x="4909" y="3209"/>
                </a:lnTo>
                <a:lnTo>
                  <a:pt x="4911" y="3241"/>
                </a:lnTo>
                <a:lnTo>
                  <a:pt x="4913" y="3280"/>
                </a:lnTo>
                <a:lnTo>
                  <a:pt x="4915" y="3318"/>
                </a:lnTo>
                <a:lnTo>
                  <a:pt x="4917" y="3350"/>
                </a:lnTo>
                <a:lnTo>
                  <a:pt x="4915" y="3354"/>
                </a:lnTo>
                <a:lnTo>
                  <a:pt x="4913" y="3358"/>
                </a:lnTo>
                <a:lnTo>
                  <a:pt x="4909" y="3361"/>
                </a:lnTo>
                <a:lnTo>
                  <a:pt x="4906" y="3365"/>
                </a:lnTo>
                <a:lnTo>
                  <a:pt x="4902" y="3369"/>
                </a:lnTo>
                <a:lnTo>
                  <a:pt x="4900" y="3370"/>
                </a:lnTo>
                <a:lnTo>
                  <a:pt x="4898" y="3381"/>
                </a:lnTo>
                <a:lnTo>
                  <a:pt x="4902" y="3390"/>
                </a:lnTo>
                <a:lnTo>
                  <a:pt x="4906" y="3400"/>
                </a:lnTo>
                <a:lnTo>
                  <a:pt x="4909" y="3407"/>
                </a:lnTo>
                <a:lnTo>
                  <a:pt x="4909" y="3414"/>
                </a:lnTo>
                <a:lnTo>
                  <a:pt x="4908" y="3416"/>
                </a:lnTo>
                <a:lnTo>
                  <a:pt x="4906" y="3418"/>
                </a:lnTo>
                <a:lnTo>
                  <a:pt x="4904" y="3418"/>
                </a:lnTo>
                <a:lnTo>
                  <a:pt x="4902" y="3418"/>
                </a:lnTo>
                <a:lnTo>
                  <a:pt x="4900" y="3420"/>
                </a:lnTo>
                <a:lnTo>
                  <a:pt x="4900" y="3421"/>
                </a:lnTo>
                <a:lnTo>
                  <a:pt x="4898" y="3425"/>
                </a:lnTo>
                <a:lnTo>
                  <a:pt x="4897" y="3430"/>
                </a:lnTo>
                <a:lnTo>
                  <a:pt x="4897" y="3438"/>
                </a:lnTo>
                <a:lnTo>
                  <a:pt x="4871" y="3441"/>
                </a:lnTo>
                <a:lnTo>
                  <a:pt x="4848" y="3450"/>
                </a:lnTo>
                <a:lnTo>
                  <a:pt x="4824" y="3460"/>
                </a:lnTo>
                <a:lnTo>
                  <a:pt x="4798" y="3465"/>
                </a:lnTo>
                <a:lnTo>
                  <a:pt x="4797" y="3460"/>
                </a:lnTo>
                <a:lnTo>
                  <a:pt x="4795" y="3456"/>
                </a:lnTo>
                <a:lnTo>
                  <a:pt x="4793" y="3452"/>
                </a:lnTo>
                <a:lnTo>
                  <a:pt x="4791" y="3449"/>
                </a:lnTo>
                <a:lnTo>
                  <a:pt x="4789" y="3443"/>
                </a:lnTo>
                <a:lnTo>
                  <a:pt x="4788" y="3438"/>
                </a:lnTo>
                <a:lnTo>
                  <a:pt x="4789" y="3436"/>
                </a:lnTo>
                <a:lnTo>
                  <a:pt x="4791" y="3434"/>
                </a:lnTo>
                <a:lnTo>
                  <a:pt x="4793" y="3432"/>
                </a:lnTo>
                <a:lnTo>
                  <a:pt x="4793" y="3430"/>
                </a:lnTo>
                <a:lnTo>
                  <a:pt x="4793" y="3429"/>
                </a:lnTo>
                <a:lnTo>
                  <a:pt x="4795" y="3425"/>
                </a:lnTo>
                <a:lnTo>
                  <a:pt x="4778" y="3410"/>
                </a:lnTo>
                <a:lnTo>
                  <a:pt x="4764" y="3390"/>
                </a:lnTo>
                <a:lnTo>
                  <a:pt x="4751" y="3369"/>
                </a:lnTo>
                <a:lnTo>
                  <a:pt x="4728" y="3369"/>
                </a:lnTo>
                <a:lnTo>
                  <a:pt x="4708" y="3365"/>
                </a:lnTo>
                <a:lnTo>
                  <a:pt x="4702" y="3350"/>
                </a:lnTo>
                <a:lnTo>
                  <a:pt x="4695" y="3330"/>
                </a:lnTo>
                <a:lnTo>
                  <a:pt x="4686" y="3310"/>
                </a:lnTo>
                <a:lnTo>
                  <a:pt x="4675" y="3292"/>
                </a:lnTo>
                <a:lnTo>
                  <a:pt x="4662" y="3280"/>
                </a:lnTo>
                <a:lnTo>
                  <a:pt x="4648" y="3272"/>
                </a:lnTo>
                <a:lnTo>
                  <a:pt x="4642" y="3238"/>
                </a:lnTo>
                <a:lnTo>
                  <a:pt x="4615" y="3238"/>
                </a:lnTo>
                <a:lnTo>
                  <a:pt x="4604" y="3220"/>
                </a:lnTo>
                <a:lnTo>
                  <a:pt x="4591" y="3198"/>
                </a:lnTo>
                <a:lnTo>
                  <a:pt x="4578" y="3172"/>
                </a:lnTo>
                <a:lnTo>
                  <a:pt x="4568" y="3149"/>
                </a:lnTo>
                <a:lnTo>
                  <a:pt x="4562" y="3129"/>
                </a:lnTo>
                <a:lnTo>
                  <a:pt x="4568" y="3130"/>
                </a:lnTo>
                <a:lnTo>
                  <a:pt x="4569" y="3130"/>
                </a:lnTo>
                <a:lnTo>
                  <a:pt x="4571" y="3130"/>
                </a:lnTo>
                <a:lnTo>
                  <a:pt x="4573" y="3130"/>
                </a:lnTo>
                <a:lnTo>
                  <a:pt x="4575" y="3130"/>
                </a:lnTo>
                <a:lnTo>
                  <a:pt x="4578" y="3130"/>
                </a:lnTo>
                <a:lnTo>
                  <a:pt x="4582" y="3130"/>
                </a:lnTo>
                <a:lnTo>
                  <a:pt x="4586" y="3116"/>
                </a:lnTo>
                <a:lnTo>
                  <a:pt x="4589" y="3107"/>
                </a:lnTo>
                <a:lnTo>
                  <a:pt x="4593" y="3100"/>
                </a:lnTo>
                <a:lnTo>
                  <a:pt x="4598" y="3090"/>
                </a:lnTo>
                <a:lnTo>
                  <a:pt x="4591" y="3090"/>
                </a:lnTo>
                <a:lnTo>
                  <a:pt x="4591" y="3094"/>
                </a:lnTo>
                <a:lnTo>
                  <a:pt x="4586" y="3103"/>
                </a:lnTo>
                <a:lnTo>
                  <a:pt x="4582" y="3110"/>
                </a:lnTo>
                <a:lnTo>
                  <a:pt x="4577" y="3116"/>
                </a:lnTo>
                <a:lnTo>
                  <a:pt x="4569" y="3120"/>
                </a:lnTo>
                <a:lnTo>
                  <a:pt x="4555" y="3121"/>
                </a:lnTo>
                <a:lnTo>
                  <a:pt x="4549" y="3112"/>
                </a:lnTo>
                <a:lnTo>
                  <a:pt x="4542" y="3105"/>
                </a:lnTo>
                <a:lnTo>
                  <a:pt x="4544" y="3081"/>
                </a:lnTo>
                <a:lnTo>
                  <a:pt x="4544" y="3056"/>
                </a:lnTo>
                <a:lnTo>
                  <a:pt x="4544" y="3029"/>
                </a:lnTo>
                <a:lnTo>
                  <a:pt x="4540" y="3001"/>
                </a:lnTo>
                <a:lnTo>
                  <a:pt x="4535" y="2978"/>
                </a:lnTo>
                <a:lnTo>
                  <a:pt x="4528" y="2958"/>
                </a:lnTo>
                <a:lnTo>
                  <a:pt x="4513" y="2943"/>
                </a:lnTo>
                <a:lnTo>
                  <a:pt x="4495" y="2934"/>
                </a:lnTo>
                <a:lnTo>
                  <a:pt x="4484" y="2934"/>
                </a:lnTo>
                <a:lnTo>
                  <a:pt x="4471" y="2927"/>
                </a:lnTo>
                <a:lnTo>
                  <a:pt x="4458" y="2916"/>
                </a:lnTo>
                <a:lnTo>
                  <a:pt x="4446" y="2901"/>
                </a:lnTo>
                <a:lnTo>
                  <a:pt x="4435" y="2889"/>
                </a:lnTo>
                <a:lnTo>
                  <a:pt x="4428" y="2878"/>
                </a:lnTo>
                <a:lnTo>
                  <a:pt x="4424" y="2876"/>
                </a:lnTo>
                <a:lnTo>
                  <a:pt x="4420" y="2874"/>
                </a:lnTo>
                <a:lnTo>
                  <a:pt x="4415" y="2874"/>
                </a:lnTo>
                <a:lnTo>
                  <a:pt x="4411" y="2872"/>
                </a:lnTo>
                <a:lnTo>
                  <a:pt x="4408" y="2870"/>
                </a:lnTo>
                <a:lnTo>
                  <a:pt x="4398" y="2854"/>
                </a:lnTo>
                <a:lnTo>
                  <a:pt x="4382" y="2841"/>
                </a:lnTo>
                <a:lnTo>
                  <a:pt x="4364" y="2836"/>
                </a:lnTo>
                <a:lnTo>
                  <a:pt x="4342" y="2832"/>
                </a:lnTo>
                <a:lnTo>
                  <a:pt x="4318" y="2834"/>
                </a:lnTo>
                <a:lnTo>
                  <a:pt x="4322" y="2858"/>
                </a:lnTo>
                <a:lnTo>
                  <a:pt x="4295" y="2869"/>
                </a:lnTo>
                <a:lnTo>
                  <a:pt x="4273" y="2880"/>
                </a:lnTo>
                <a:lnTo>
                  <a:pt x="4249" y="2890"/>
                </a:lnTo>
                <a:lnTo>
                  <a:pt x="4226" y="2900"/>
                </a:lnTo>
                <a:lnTo>
                  <a:pt x="4197" y="2905"/>
                </a:lnTo>
                <a:lnTo>
                  <a:pt x="4193" y="2901"/>
                </a:lnTo>
                <a:lnTo>
                  <a:pt x="4191" y="2898"/>
                </a:lnTo>
                <a:lnTo>
                  <a:pt x="4188" y="2896"/>
                </a:lnTo>
                <a:lnTo>
                  <a:pt x="4184" y="2892"/>
                </a:lnTo>
                <a:lnTo>
                  <a:pt x="4184" y="2869"/>
                </a:lnTo>
                <a:lnTo>
                  <a:pt x="4175" y="2861"/>
                </a:lnTo>
                <a:lnTo>
                  <a:pt x="4158" y="2852"/>
                </a:lnTo>
                <a:lnTo>
                  <a:pt x="4137" y="2843"/>
                </a:lnTo>
                <a:lnTo>
                  <a:pt x="4111" y="2834"/>
                </a:lnTo>
                <a:lnTo>
                  <a:pt x="4088" y="2825"/>
                </a:lnTo>
                <a:lnTo>
                  <a:pt x="4068" y="2820"/>
                </a:lnTo>
                <a:lnTo>
                  <a:pt x="4051" y="2816"/>
                </a:lnTo>
                <a:lnTo>
                  <a:pt x="4048" y="2816"/>
                </a:lnTo>
                <a:lnTo>
                  <a:pt x="4038" y="2820"/>
                </a:lnTo>
                <a:lnTo>
                  <a:pt x="4028" y="2823"/>
                </a:lnTo>
                <a:lnTo>
                  <a:pt x="4018" y="2825"/>
                </a:lnTo>
                <a:lnTo>
                  <a:pt x="4011" y="2827"/>
                </a:lnTo>
                <a:lnTo>
                  <a:pt x="4000" y="2829"/>
                </a:lnTo>
                <a:lnTo>
                  <a:pt x="3988" y="2829"/>
                </a:lnTo>
                <a:lnTo>
                  <a:pt x="3977" y="2827"/>
                </a:lnTo>
                <a:lnTo>
                  <a:pt x="3971" y="2827"/>
                </a:lnTo>
                <a:lnTo>
                  <a:pt x="3969" y="2830"/>
                </a:lnTo>
                <a:lnTo>
                  <a:pt x="3966" y="2832"/>
                </a:lnTo>
                <a:lnTo>
                  <a:pt x="3964" y="2838"/>
                </a:lnTo>
                <a:lnTo>
                  <a:pt x="3962" y="2841"/>
                </a:lnTo>
                <a:lnTo>
                  <a:pt x="3958" y="2843"/>
                </a:lnTo>
                <a:lnTo>
                  <a:pt x="3949" y="2847"/>
                </a:lnTo>
                <a:lnTo>
                  <a:pt x="3931" y="2852"/>
                </a:lnTo>
                <a:lnTo>
                  <a:pt x="3911" y="2858"/>
                </a:lnTo>
                <a:lnTo>
                  <a:pt x="3889" y="2861"/>
                </a:lnTo>
                <a:lnTo>
                  <a:pt x="3875" y="2863"/>
                </a:lnTo>
                <a:lnTo>
                  <a:pt x="3875" y="2858"/>
                </a:lnTo>
                <a:lnTo>
                  <a:pt x="3875" y="2856"/>
                </a:lnTo>
                <a:lnTo>
                  <a:pt x="3877" y="2854"/>
                </a:lnTo>
                <a:lnTo>
                  <a:pt x="3877" y="2852"/>
                </a:lnTo>
                <a:lnTo>
                  <a:pt x="3878" y="2850"/>
                </a:lnTo>
                <a:lnTo>
                  <a:pt x="3882" y="2849"/>
                </a:lnTo>
                <a:lnTo>
                  <a:pt x="3889" y="2847"/>
                </a:lnTo>
                <a:lnTo>
                  <a:pt x="3895" y="2845"/>
                </a:lnTo>
                <a:lnTo>
                  <a:pt x="3898" y="2843"/>
                </a:lnTo>
                <a:lnTo>
                  <a:pt x="3893" y="2840"/>
                </a:lnTo>
                <a:lnTo>
                  <a:pt x="3886" y="2836"/>
                </a:lnTo>
                <a:lnTo>
                  <a:pt x="3882" y="2830"/>
                </a:lnTo>
                <a:lnTo>
                  <a:pt x="3878" y="2825"/>
                </a:lnTo>
                <a:lnTo>
                  <a:pt x="3875" y="2820"/>
                </a:lnTo>
                <a:lnTo>
                  <a:pt x="3871" y="2820"/>
                </a:lnTo>
                <a:lnTo>
                  <a:pt x="3871" y="2847"/>
                </a:lnTo>
                <a:lnTo>
                  <a:pt x="3848" y="2845"/>
                </a:lnTo>
                <a:lnTo>
                  <a:pt x="3820" y="2845"/>
                </a:lnTo>
                <a:lnTo>
                  <a:pt x="3793" y="2847"/>
                </a:lnTo>
                <a:lnTo>
                  <a:pt x="3766" y="2849"/>
                </a:lnTo>
                <a:lnTo>
                  <a:pt x="3740" y="2854"/>
                </a:lnTo>
                <a:lnTo>
                  <a:pt x="3722" y="2861"/>
                </a:lnTo>
                <a:lnTo>
                  <a:pt x="3718" y="2863"/>
                </a:lnTo>
                <a:lnTo>
                  <a:pt x="3718" y="2867"/>
                </a:lnTo>
                <a:lnTo>
                  <a:pt x="3717" y="2870"/>
                </a:lnTo>
                <a:lnTo>
                  <a:pt x="3717" y="2876"/>
                </a:lnTo>
                <a:lnTo>
                  <a:pt x="3715" y="2878"/>
                </a:lnTo>
                <a:lnTo>
                  <a:pt x="3713" y="2881"/>
                </a:lnTo>
                <a:lnTo>
                  <a:pt x="3709" y="2883"/>
                </a:lnTo>
                <a:lnTo>
                  <a:pt x="3706" y="2885"/>
                </a:lnTo>
                <a:lnTo>
                  <a:pt x="3706" y="2885"/>
                </a:lnTo>
                <a:lnTo>
                  <a:pt x="3706" y="2885"/>
                </a:lnTo>
                <a:lnTo>
                  <a:pt x="3698" y="2889"/>
                </a:lnTo>
                <a:lnTo>
                  <a:pt x="3688" y="2894"/>
                </a:lnTo>
                <a:lnTo>
                  <a:pt x="3677" y="2898"/>
                </a:lnTo>
                <a:lnTo>
                  <a:pt x="3673" y="2901"/>
                </a:lnTo>
                <a:lnTo>
                  <a:pt x="3673" y="2905"/>
                </a:lnTo>
                <a:lnTo>
                  <a:pt x="3678" y="2905"/>
                </a:lnTo>
                <a:lnTo>
                  <a:pt x="3682" y="2907"/>
                </a:lnTo>
                <a:lnTo>
                  <a:pt x="3686" y="2907"/>
                </a:lnTo>
                <a:lnTo>
                  <a:pt x="3689" y="2909"/>
                </a:lnTo>
                <a:lnTo>
                  <a:pt x="3691" y="2901"/>
                </a:lnTo>
                <a:lnTo>
                  <a:pt x="3693" y="2898"/>
                </a:lnTo>
                <a:lnTo>
                  <a:pt x="3695" y="2894"/>
                </a:lnTo>
                <a:lnTo>
                  <a:pt x="3698" y="2892"/>
                </a:lnTo>
                <a:lnTo>
                  <a:pt x="3700" y="2889"/>
                </a:lnTo>
                <a:lnTo>
                  <a:pt x="3706" y="2885"/>
                </a:lnTo>
                <a:lnTo>
                  <a:pt x="3706" y="2885"/>
                </a:lnTo>
                <a:lnTo>
                  <a:pt x="3708" y="2887"/>
                </a:lnTo>
                <a:lnTo>
                  <a:pt x="3709" y="2887"/>
                </a:lnTo>
                <a:lnTo>
                  <a:pt x="3711" y="2887"/>
                </a:lnTo>
                <a:lnTo>
                  <a:pt x="3711" y="2887"/>
                </a:lnTo>
                <a:lnTo>
                  <a:pt x="3713" y="2889"/>
                </a:lnTo>
                <a:lnTo>
                  <a:pt x="3722" y="2903"/>
                </a:lnTo>
                <a:lnTo>
                  <a:pt x="3726" y="2918"/>
                </a:lnTo>
                <a:lnTo>
                  <a:pt x="3726" y="2936"/>
                </a:lnTo>
                <a:lnTo>
                  <a:pt x="3706" y="2932"/>
                </a:lnTo>
                <a:lnTo>
                  <a:pt x="3706" y="2936"/>
                </a:lnTo>
                <a:lnTo>
                  <a:pt x="3708" y="2940"/>
                </a:lnTo>
                <a:lnTo>
                  <a:pt x="3709" y="2943"/>
                </a:lnTo>
                <a:lnTo>
                  <a:pt x="3711" y="2947"/>
                </a:lnTo>
                <a:lnTo>
                  <a:pt x="3713" y="2952"/>
                </a:lnTo>
                <a:lnTo>
                  <a:pt x="3708" y="2952"/>
                </a:lnTo>
                <a:lnTo>
                  <a:pt x="3704" y="2952"/>
                </a:lnTo>
                <a:lnTo>
                  <a:pt x="3702" y="2954"/>
                </a:lnTo>
                <a:lnTo>
                  <a:pt x="3700" y="2954"/>
                </a:lnTo>
                <a:lnTo>
                  <a:pt x="3700" y="2954"/>
                </a:lnTo>
                <a:lnTo>
                  <a:pt x="3698" y="2958"/>
                </a:lnTo>
                <a:lnTo>
                  <a:pt x="3697" y="2960"/>
                </a:lnTo>
                <a:lnTo>
                  <a:pt x="3700" y="2960"/>
                </a:lnTo>
                <a:lnTo>
                  <a:pt x="3711" y="2969"/>
                </a:lnTo>
                <a:lnTo>
                  <a:pt x="3720" y="2970"/>
                </a:lnTo>
                <a:lnTo>
                  <a:pt x="3731" y="2972"/>
                </a:lnTo>
                <a:lnTo>
                  <a:pt x="3746" y="2976"/>
                </a:lnTo>
                <a:lnTo>
                  <a:pt x="3755" y="2981"/>
                </a:lnTo>
                <a:lnTo>
                  <a:pt x="3768" y="2990"/>
                </a:lnTo>
                <a:lnTo>
                  <a:pt x="3778" y="2998"/>
                </a:lnTo>
                <a:lnTo>
                  <a:pt x="3789" y="3005"/>
                </a:lnTo>
                <a:lnTo>
                  <a:pt x="3782" y="3025"/>
                </a:lnTo>
                <a:lnTo>
                  <a:pt x="3773" y="3045"/>
                </a:lnTo>
                <a:lnTo>
                  <a:pt x="3768" y="3041"/>
                </a:lnTo>
                <a:lnTo>
                  <a:pt x="3766" y="3040"/>
                </a:lnTo>
                <a:lnTo>
                  <a:pt x="3762" y="3038"/>
                </a:lnTo>
                <a:lnTo>
                  <a:pt x="3760" y="3036"/>
                </a:lnTo>
                <a:lnTo>
                  <a:pt x="3757" y="3034"/>
                </a:lnTo>
                <a:lnTo>
                  <a:pt x="3753" y="3032"/>
                </a:lnTo>
                <a:lnTo>
                  <a:pt x="3751" y="3038"/>
                </a:lnTo>
                <a:lnTo>
                  <a:pt x="3749" y="3043"/>
                </a:lnTo>
                <a:lnTo>
                  <a:pt x="3748" y="3047"/>
                </a:lnTo>
                <a:lnTo>
                  <a:pt x="3744" y="3049"/>
                </a:lnTo>
                <a:lnTo>
                  <a:pt x="3740" y="3050"/>
                </a:lnTo>
                <a:lnTo>
                  <a:pt x="3733" y="3052"/>
                </a:lnTo>
                <a:lnTo>
                  <a:pt x="3733" y="3043"/>
                </a:lnTo>
                <a:lnTo>
                  <a:pt x="3733" y="3036"/>
                </a:lnTo>
                <a:lnTo>
                  <a:pt x="3733" y="3030"/>
                </a:lnTo>
                <a:lnTo>
                  <a:pt x="3733" y="3029"/>
                </a:lnTo>
                <a:lnTo>
                  <a:pt x="3724" y="3012"/>
                </a:lnTo>
                <a:lnTo>
                  <a:pt x="3709" y="3010"/>
                </a:lnTo>
                <a:lnTo>
                  <a:pt x="3700" y="3009"/>
                </a:lnTo>
                <a:lnTo>
                  <a:pt x="3691" y="3007"/>
                </a:lnTo>
                <a:lnTo>
                  <a:pt x="3680" y="3003"/>
                </a:lnTo>
                <a:lnTo>
                  <a:pt x="3680" y="2998"/>
                </a:lnTo>
                <a:lnTo>
                  <a:pt x="3678" y="2992"/>
                </a:lnTo>
                <a:lnTo>
                  <a:pt x="3677" y="2989"/>
                </a:lnTo>
                <a:lnTo>
                  <a:pt x="3675" y="2987"/>
                </a:lnTo>
                <a:lnTo>
                  <a:pt x="3669" y="2985"/>
                </a:lnTo>
                <a:lnTo>
                  <a:pt x="3664" y="2985"/>
                </a:lnTo>
                <a:lnTo>
                  <a:pt x="3657" y="2983"/>
                </a:lnTo>
                <a:lnTo>
                  <a:pt x="3657" y="2980"/>
                </a:lnTo>
                <a:lnTo>
                  <a:pt x="3653" y="2980"/>
                </a:lnTo>
                <a:lnTo>
                  <a:pt x="3658" y="2996"/>
                </a:lnTo>
                <a:lnTo>
                  <a:pt x="3662" y="3012"/>
                </a:lnTo>
                <a:lnTo>
                  <a:pt x="3660" y="3027"/>
                </a:lnTo>
                <a:lnTo>
                  <a:pt x="3653" y="3030"/>
                </a:lnTo>
                <a:lnTo>
                  <a:pt x="3646" y="3034"/>
                </a:lnTo>
                <a:lnTo>
                  <a:pt x="3640" y="3040"/>
                </a:lnTo>
                <a:lnTo>
                  <a:pt x="3628" y="3036"/>
                </a:lnTo>
                <a:lnTo>
                  <a:pt x="3628" y="3016"/>
                </a:lnTo>
                <a:lnTo>
                  <a:pt x="3597" y="3010"/>
                </a:lnTo>
                <a:lnTo>
                  <a:pt x="3597" y="3030"/>
                </a:lnTo>
                <a:lnTo>
                  <a:pt x="3591" y="3034"/>
                </a:lnTo>
                <a:lnTo>
                  <a:pt x="3589" y="3036"/>
                </a:lnTo>
                <a:lnTo>
                  <a:pt x="3586" y="3036"/>
                </a:lnTo>
                <a:lnTo>
                  <a:pt x="3582" y="3038"/>
                </a:lnTo>
                <a:lnTo>
                  <a:pt x="3577" y="3040"/>
                </a:lnTo>
                <a:lnTo>
                  <a:pt x="3560" y="3032"/>
                </a:lnTo>
                <a:lnTo>
                  <a:pt x="3542" y="3029"/>
                </a:lnTo>
                <a:lnTo>
                  <a:pt x="3524" y="3027"/>
                </a:lnTo>
                <a:lnTo>
                  <a:pt x="3515" y="3009"/>
                </a:lnTo>
                <a:lnTo>
                  <a:pt x="3502" y="2994"/>
                </a:lnTo>
                <a:lnTo>
                  <a:pt x="3484" y="2983"/>
                </a:lnTo>
                <a:lnTo>
                  <a:pt x="3464" y="2983"/>
                </a:lnTo>
                <a:lnTo>
                  <a:pt x="3444" y="2954"/>
                </a:lnTo>
                <a:lnTo>
                  <a:pt x="3438" y="2956"/>
                </a:lnTo>
                <a:lnTo>
                  <a:pt x="3433" y="2958"/>
                </a:lnTo>
                <a:lnTo>
                  <a:pt x="3428" y="2958"/>
                </a:lnTo>
                <a:lnTo>
                  <a:pt x="3418" y="2958"/>
                </a:lnTo>
                <a:lnTo>
                  <a:pt x="3418" y="2954"/>
                </a:lnTo>
                <a:lnTo>
                  <a:pt x="3418" y="2952"/>
                </a:lnTo>
                <a:lnTo>
                  <a:pt x="3418" y="2950"/>
                </a:lnTo>
                <a:lnTo>
                  <a:pt x="3417" y="2949"/>
                </a:lnTo>
                <a:lnTo>
                  <a:pt x="3415" y="2947"/>
                </a:lnTo>
                <a:lnTo>
                  <a:pt x="3411" y="2949"/>
                </a:lnTo>
                <a:lnTo>
                  <a:pt x="3404" y="2952"/>
                </a:lnTo>
                <a:lnTo>
                  <a:pt x="3398" y="2954"/>
                </a:lnTo>
                <a:lnTo>
                  <a:pt x="3402" y="2958"/>
                </a:lnTo>
                <a:lnTo>
                  <a:pt x="3404" y="2961"/>
                </a:lnTo>
                <a:lnTo>
                  <a:pt x="3404" y="2963"/>
                </a:lnTo>
                <a:lnTo>
                  <a:pt x="3406" y="2967"/>
                </a:lnTo>
                <a:lnTo>
                  <a:pt x="3406" y="2972"/>
                </a:lnTo>
                <a:lnTo>
                  <a:pt x="3408" y="2978"/>
                </a:lnTo>
                <a:lnTo>
                  <a:pt x="3398" y="2978"/>
                </a:lnTo>
                <a:lnTo>
                  <a:pt x="3377" y="2987"/>
                </a:lnTo>
                <a:lnTo>
                  <a:pt x="3353" y="2990"/>
                </a:lnTo>
                <a:lnTo>
                  <a:pt x="3326" y="2989"/>
                </a:lnTo>
                <a:lnTo>
                  <a:pt x="3298" y="2983"/>
                </a:lnTo>
                <a:lnTo>
                  <a:pt x="3271" y="2978"/>
                </a:lnTo>
                <a:lnTo>
                  <a:pt x="3242" y="2974"/>
                </a:lnTo>
                <a:lnTo>
                  <a:pt x="3213" y="2974"/>
                </a:lnTo>
                <a:lnTo>
                  <a:pt x="3186" y="2981"/>
                </a:lnTo>
                <a:lnTo>
                  <a:pt x="3153" y="2992"/>
                </a:lnTo>
                <a:lnTo>
                  <a:pt x="3118" y="3007"/>
                </a:lnTo>
                <a:lnTo>
                  <a:pt x="3084" y="3021"/>
                </a:lnTo>
                <a:lnTo>
                  <a:pt x="3051" y="3040"/>
                </a:lnTo>
                <a:lnTo>
                  <a:pt x="3026" y="3060"/>
                </a:lnTo>
                <a:lnTo>
                  <a:pt x="3020" y="3067"/>
                </a:lnTo>
                <a:lnTo>
                  <a:pt x="3017" y="3078"/>
                </a:lnTo>
                <a:lnTo>
                  <a:pt x="3011" y="3090"/>
                </a:lnTo>
                <a:lnTo>
                  <a:pt x="3006" y="3098"/>
                </a:lnTo>
                <a:lnTo>
                  <a:pt x="2993" y="3107"/>
                </a:lnTo>
                <a:lnTo>
                  <a:pt x="2978" y="3112"/>
                </a:lnTo>
                <a:lnTo>
                  <a:pt x="2966" y="3121"/>
                </a:lnTo>
                <a:lnTo>
                  <a:pt x="2949" y="3121"/>
                </a:lnTo>
                <a:lnTo>
                  <a:pt x="2949" y="3134"/>
                </a:lnTo>
                <a:lnTo>
                  <a:pt x="2933" y="3140"/>
                </a:lnTo>
                <a:lnTo>
                  <a:pt x="2918" y="3147"/>
                </a:lnTo>
                <a:lnTo>
                  <a:pt x="2904" y="3152"/>
                </a:lnTo>
                <a:lnTo>
                  <a:pt x="2886" y="3156"/>
                </a:lnTo>
                <a:lnTo>
                  <a:pt x="2886" y="3152"/>
                </a:lnTo>
                <a:lnTo>
                  <a:pt x="2886" y="3149"/>
                </a:lnTo>
                <a:lnTo>
                  <a:pt x="2888" y="3147"/>
                </a:lnTo>
                <a:lnTo>
                  <a:pt x="2888" y="3145"/>
                </a:lnTo>
                <a:lnTo>
                  <a:pt x="2888" y="3143"/>
                </a:lnTo>
                <a:lnTo>
                  <a:pt x="2886" y="3141"/>
                </a:lnTo>
                <a:lnTo>
                  <a:pt x="2884" y="3140"/>
                </a:lnTo>
                <a:lnTo>
                  <a:pt x="2886" y="3140"/>
                </a:lnTo>
                <a:lnTo>
                  <a:pt x="2888" y="3134"/>
                </a:lnTo>
                <a:lnTo>
                  <a:pt x="2886" y="3129"/>
                </a:lnTo>
                <a:lnTo>
                  <a:pt x="2886" y="3123"/>
                </a:lnTo>
                <a:lnTo>
                  <a:pt x="2886" y="3121"/>
                </a:lnTo>
                <a:lnTo>
                  <a:pt x="2888" y="3121"/>
                </a:lnTo>
                <a:lnTo>
                  <a:pt x="2886" y="3121"/>
                </a:lnTo>
                <a:lnTo>
                  <a:pt x="2886" y="3123"/>
                </a:lnTo>
                <a:lnTo>
                  <a:pt x="2886" y="3123"/>
                </a:lnTo>
                <a:lnTo>
                  <a:pt x="2884" y="3127"/>
                </a:lnTo>
                <a:lnTo>
                  <a:pt x="2880" y="3129"/>
                </a:lnTo>
                <a:lnTo>
                  <a:pt x="2878" y="3132"/>
                </a:lnTo>
                <a:lnTo>
                  <a:pt x="2875" y="3134"/>
                </a:lnTo>
                <a:lnTo>
                  <a:pt x="2873" y="3136"/>
                </a:lnTo>
                <a:lnTo>
                  <a:pt x="2873" y="3138"/>
                </a:lnTo>
                <a:lnTo>
                  <a:pt x="2873" y="3138"/>
                </a:lnTo>
                <a:lnTo>
                  <a:pt x="2878" y="3138"/>
                </a:lnTo>
                <a:lnTo>
                  <a:pt x="2880" y="3138"/>
                </a:lnTo>
                <a:lnTo>
                  <a:pt x="2882" y="3140"/>
                </a:lnTo>
                <a:lnTo>
                  <a:pt x="2884" y="3140"/>
                </a:lnTo>
                <a:lnTo>
                  <a:pt x="2884" y="3140"/>
                </a:lnTo>
                <a:lnTo>
                  <a:pt x="2880" y="3147"/>
                </a:lnTo>
                <a:lnTo>
                  <a:pt x="2875" y="3156"/>
                </a:lnTo>
                <a:lnTo>
                  <a:pt x="2873" y="3165"/>
                </a:lnTo>
                <a:lnTo>
                  <a:pt x="2869" y="3167"/>
                </a:lnTo>
                <a:lnTo>
                  <a:pt x="2866" y="3169"/>
                </a:lnTo>
                <a:lnTo>
                  <a:pt x="2864" y="3167"/>
                </a:lnTo>
                <a:lnTo>
                  <a:pt x="2862" y="3167"/>
                </a:lnTo>
                <a:lnTo>
                  <a:pt x="2860" y="3165"/>
                </a:lnTo>
                <a:lnTo>
                  <a:pt x="2860" y="3163"/>
                </a:lnTo>
                <a:lnTo>
                  <a:pt x="2858" y="3161"/>
                </a:lnTo>
                <a:lnTo>
                  <a:pt x="2855" y="3160"/>
                </a:lnTo>
                <a:lnTo>
                  <a:pt x="2851" y="3158"/>
                </a:lnTo>
                <a:lnTo>
                  <a:pt x="2846" y="3156"/>
                </a:lnTo>
                <a:lnTo>
                  <a:pt x="2844" y="3165"/>
                </a:lnTo>
                <a:lnTo>
                  <a:pt x="2842" y="3172"/>
                </a:lnTo>
                <a:lnTo>
                  <a:pt x="2838" y="3178"/>
                </a:lnTo>
                <a:lnTo>
                  <a:pt x="2835" y="3181"/>
                </a:lnTo>
                <a:lnTo>
                  <a:pt x="2828" y="3183"/>
                </a:lnTo>
                <a:lnTo>
                  <a:pt x="2817" y="3183"/>
                </a:lnTo>
                <a:lnTo>
                  <a:pt x="2817" y="3203"/>
                </a:lnTo>
                <a:lnTo>
                  <a:pt x="2813" y="3209"/>
                </a:lnTo>
                <a:lnTo>
                  <a:pt x="2808" y="3212"/>
                </a:lnTo>
                <a:lnTo>
                  <a:pt x="2804" y="3218"/>
                </a:lnTo>
                <a:lnTo>
                  <a:pt x="2800" y="3223"/>
                </a:lnTo>
                <a:lnTo>
                  <a:pt x="2793" y="3227"/>
                </a:lnTo>
                <a:lnTo>
                  <a:pt x="2791" y="3227"/>
                </a:lnTo>
                <a:lnTo>
                  <a:pt x="2789" y="3227"/>
                </a:lnTo>
                <a:lnTo>
                  <a:pt x="2786" y="3225"/>
                </a:lnTo>
                <a:lnTo>
                  <a:pt x="2782" y="3225"/>
                </a:lnTo>
                <a:lnTo>
                  <a:pt x="2777" y="3223"/>
                </a:lnTo>
                <a:lnTo>
                  <a:pt x="2777" y="3227"/>
                </a:lnTo>
                <a:lnTo>
                  <a:pt x="2782" y="3238"/>
                </a:lnTo>
                <a:lnTo>
                  <a:pt x="2784" y="3250"/>
                </a:lnTo>
                <a:lnTo>
                  <a:pt x="2784" y="3269"/>
                </a:lnTo>
                <a:lnTo>
                  <a:pt x="2780" y="3287"/>
                </a:lnTo>
                <a:lnTo>
                  <a:pt x="2775" y="3303"/>
                </a:lnTo>
                <a:lnTo>
                  <a:pt x="2769" y="3318"/>
                </a:lnTo>
                <a:lnTo>
                  <a:pt x="2769" y="3320"/>
                </a:lnTo>
                <a:lnTo>
                  <a:pt x="2768" y="3321"/>
                </a:lnTo>
                <a:lnTo>
                  <a:pt x="2764" y="3325"/>
                </a:lnTo>
                <a:lnTo>
                  <a:pt x="2762" y="3330"/>
                </a:lnTo>
                <a:lnTo>
                  <a:pt x="2758" y="3334"/>
                </a:lnTo>
                <a:lnTo>
                  <a:pt x="2757" y="3338"/>
                </a:lnTo>
                <a:lnTo>
                  <a:pt x="2755" y="3340"/>
                </a:lnTo>
                <a:lnTo>
                  <a:pt x="2753" y="3341"/>
                </a:lnTo>
                <a:lnTo>
                  <a:pt x="2762" y="3354"/>
                </a:lnTo>
                <a:lnTo>
                  <a:pt x="2769" y="3374"/>
                </a:lnTo>
                <a:lnTo>
                  <a:pt x="2777" y="3398"/>
                </a:lnTo>
                <a:lnTo>
                  <a:pt x="2782" y="3421"/>
                </a:lnTo>
                <a:lnTo>
                  <a:pt x="2788" y="3443"/>
                </a:lnTo>
                <a:lnTo>
                  <a:pt x="2793" y="3460"/>
                </a:lnTo>
                <a:lnTo>
                  <a:pt x="2798" y="3467"/>
                </a:lnTo>
                <a:lnTo>
                  <a:pt x="2804" y="3470"/>
                </a:lnTo>
                <a:lnTo>
                  <a:pt x="2809" y="3474"/>
                </a:lnTo>
                <a:lnTo>
                  <a:pt x="2815" y="3480"/>
                </a:lnTo>
                <a:lnTo>
                  <a:pt x="2818" y="3492"/>
                </a:lnTo>
                <a:lnTo>
                  <a:pt x="2813" y="3492"/>
                </a:lnTo>
                <a:lnTo>
                  <a:pt x="2813" y="3496"/>
                </a:lnTo>
                <a:lnTo>
                  <a:pt x="2798" y="3498"/>
                </a:lnTo>
                <a:lnTo>
                  <a:pt x="2788" y="3500"/>
                </a:lnTo>
                <a:lnTo>
                  <a:pt x="2777" y="3501"/>
                </a:lnTo>
                <a:lnTo>
                  <a:pt x="2762" y="3503"/>
                </a:lnTo>
                <a:lnTo>
                  <a:pt x="2749" y="3489"/>
                </a:lnTo>
                <a:lnTo>
                  <a:pt x="2737" y="3483"/>
                </a:lnTo>
                <a:lnTo>
                  <a:pt x="2722" y="3481"/>
                </a:lnTo>
                <a:lnTo>
                  <a:pt x="2708" y="3481"/>
                </a:lnTo>
                <a:lnTo>
                  <a:pt x="2689" y="3480"/>
                </a:lnTo>
                <a:lnTo>
                  <a:pt x="2669" y="3474"/>
                </a:lnTo>
                <a:lnTo>
                  <a:pt x="2666" y="3472"/>
                </a:lnTo>
                <a:lnTo>
                  <a:pt x="2662" y="3469"/>
                </a:lnTo>
                <a:lnTo>
                  <a:pt x="2660" y="3465"/>
                </a:lnTo>
                <a:lnTo>
                  <a:pt x="2658" y="3461"/>
                </a:lnTo>
                <a:lnTo>
                  <a:pt x="2657" y="3458"/>
                </a:lnTo>
                <a:lnTo>
                  <a:pt x="2653" y="3454"/>
                </a:lnTo>
                <a:lnTo>
                  <a:pt x="2618" y="3450"/>
                </a:lnTo>
                <a:lnTo>
                  <a:pt x="2615" y="3449"/>
                </a:lnTo>
                <a:lnTo>
                  <a:pt x="2615" y="3445"/>
                </a:lnTo>
                <a:lnTo>
                  <a:pt x="2613" y="3441"/>
                </a:lnTo>
                <a:lnTo>
                  <a:pt x="2611" y="3438"/>
                </a:lnTo>
                <a:lnTo>
                  <a:pt x="2609" y="3434"/>
                </a:lnTo>
                <a:lnTo>
                  <a:pt x="2562" y="3427"/>
                </a:lnTo>
                <a:lnTo>
                  <a:pt x="2558" y="3403"/>
                </a:lnTo>
                <a:lnTo>
                  <a:pt x="2551" y="3380"/>
                </a:lnTo>
                <a:lnTo>
                  <a:pt x="2538" y="3356"/>
                </a:lnTo>
                <a:lnTo>
                  <a:pt x="2528" y="3334"/>
                </a:lnTo>
                <a:lnTo>
                  <a:pt x="2517" y="3309"/>
                </a:lnTo>
                <a:lnTo>
                  <a:pt x="2509" y="3280"/>
                </a:lnTo>
                <a:lnTo>
                  <a:pt x="2506" y="3249"/>
                </a:lnTo>
                <a:lnTo>
                  <a:pt x="2484" y="3236"/>
                </a:lnTo>
                <a:lnTo>
                  <a:pt x="2464" y="3214"/>
                </a:lnTo>
                <a:lnTo>
                  <a:pt x="2442" y="3185"/>
                </a:lnTo>
                <a:lnTo>
                  <a:pt x="2422" y="3152"/>
                </a:lnTo>
                <a:lnTo>
                  <a:pt x="2404" y="3120"/>
                </a:lnTo>
                <a:lnTo>
                  <a:pt x="2389" y="3090"/>
                </a:lnTo>
                <a:lnTo>
                  <a:pt x="2377" y="3065"/>
                </a:lnTo>
                <a:lnTo>
                  <a:pt x="2364" y="3041"/>
                </a:lnTo>
                <a:lnTo>
                  <a:pt x="2348" y="3014"/>
                </a:lnTo>
                <a:lnTo>
                  <a:pt x="2324" y="2990"/>
                </a:lnTo>
                <a:lnTo>
                  <a:pt x="2300" y="2972"/>
                </a:lnTo>
                <a:lnTo>
                  <a:pt x="2273" y="2961"/>
                </a:lnTo>
                <a:lnTo>
                  <a:pt x="2273" y="2947"/>
                </a:lnTo>
                <a:lnTo>
                  <a:pt x="2269" y="2943"/>
                </a:lnTo>
                <a:lnTo>
                  <a:pt x="2266" y="2940"/>
                </a:lnTo>
                <a:lnTo>
                  <a:pt x="2264" y="2936"/>
                </a:lnTo>
                <a:lnTo>
                  <a:pt x="2260" y="2930"/>
                </a:lnTo>
                <a:lnTo>
                  <a:pt x="2242" y="2934"/>
                </a:lnTo>
                <a:lnTo>
                  <a:pt x="2217" y="2934"/>
                </a:lnTo>
                <a:lnTo>
                  <a:pt x="2189" y="2930"/>
                </a:lnTo>
                <a:lnTo>
                  <a:pt x="2188" y="2929"/>
                </a:lnTo>
                <a:lnTo>
                  <a:pt x="2184" y="2927"/>
                </a:lnTo>
                <a:lnTo>
                  <a:pt x="2182" y="2923"/>
                </a:lnTo>
                <a:lnTo>
                  <a:pt x="2178" y="2921"/>
                </a:lnTo>
                <a:lnTo>
                  <a:pt x="2175" y="2920"/>
                </a:lnTo>
                <a:lnTo>
                  <a:pt x="2173" y="2918"/>
                </a:lnTo>
                <a:lnTo>
                  <a:pt x="2168" y="2920"/>
                </a:lnTo>
                <a:lnTo>
                  <a:pt x="2155" y="2923"/>
                </a:lnTo>
                <a:lnTo>
                  <a:pt x="2140" y="2927"/>
                </a:lnTo>
                <a:lnTo>
                  <a:pt x="2126" y="2929"/>
                </a:lnTo>
                <a:lnTo>
                  <a:pt x="2117" y="2947"/>
                </a:lnTo>
                <a:lnTo>
                  <a:pt x="2108" y="2965"/>
                </a:lnTo>
                <a:lnTo>
                  <a:pt x="2098" y="2983"/>
                </a:lnTo>
                <a:lnTo>
                  <a:pt x="2093" y="3005"/>
                </a:lnTo>
                <a:lnTo>
                  <a:pt x="2082" y="3005"/>
                </a:lnTo>
                <a:lnTo>
                  <a:pt x="2077" y="3016"/>
                </a:lnTo>
                <a:lnTo>
                  <a:pt x="2068" y="3023"/>
                </a:lnTo>
                <a:lnTo>
                  <a:pt x="2055" y="3027"/>
                </a:lnTo>
                <a:lnTo>
                  <a:pt x="2038" y="3027"/>
                </a:lnTo>
                <a:lnTo>
                  <a:pt x="2020" y="3014"/>
                </a:lnTo>
                <a:lnTo>
                  <a:pt x="1998" y="3000"/>
                </a:lnTo>
                <a:lnTo>
                  <a:pt x="1973" y="2985"/>
                </a:lnTo>
                <a:lnTo>
                  <a:pt x="1948" y="2969"/>
                </a:lnTo>
                <a:lnTo>
                  <a:pt x="1924" y="2954"/>
                </a:lnTo>
                <a:lnTo>
                  <a:pt x="1906" y="2938"/>
                </a:lnTo>
                <a:lnTo>
                  <a:pt x="1893" y="2923"/>
                </a:lnTo>
                <a:lnTo>
                  <a:pt x="1884" y="2901"/>
                </a:lnTo>
                <a:lnTo>
                  <a:pt x="1878" y="2876"/>
                </a:lnTo>
                <a:lnTo>
                  <a:pt x="1875" y="2849"/>
                </a:lnTo>
                <a:lnTo>
                  <a:pt x="1869" y="2823"/>
                </a:lnTo>
                <a:lnTo>
                  <a:pt x="1862" y="2800"/>
                </a:lnTo>
                <a:lnTo>
                  <a:pt x="1849" y="2781"/>
                </a:lnTo>
                <a:lnTo>
                  <a:pt x="1846" y="2778"/>
                </a:lnTo>
                <a:lnTo>
                  <a:pt x="1844" y="2776"/>
                </a:lnTo>
                <a:lnTo>
                  <a:pt x="1842" y="2776"/>
                </a:lnTo>
                <a:lnTo>
                  <a:pt x="1840" y="2774"/>
                </a:lnTo>
                <a:lnTo>
                  <a:pt x="1838" y="2774"/>
                </a:lnTo>
                <a:lnTo>
                  <a:pt x="1837" y="2774"/>
                </a:lnTo>
                <a:lnTo>
                  <a:pt x="1833" y="2772"/>
                </a:lnTo>
                <a:lnTo>
                  <a:pt x="1829" y="2769"/>
                </a:lnTo>
                <a:lnTo>
                  <a:pt x="1813" y="2749"/>
                </a:lnTo>
                <a:lnTo>
                  <a:pt x="1800" y="2725"/>
                </a:lnTo>
                <a:lnTo>
                  <a:pt x="1786" y="2701"/>
                </a:lnTo>
                <a:lnTo>
                  <a:pt x="1737" y="2665"/>
                </a:lnTo>
                <a:lnTo>
                  <a:pt x="1733" y="2649"/>
                </a:lnTo>
                <a:lnTo>
                  <a:pt x="1729" y="2634"/>
                </a:lnTo>
                <a:lnTo>
                  <a:pt x="1677" y="2627"/>
                </a:lnTo>
                <a:lnTo>
                  <a:pt x="1618" y="2620"/>
                </a:lnTo>
                <a:lnTo>
                  <a:pt x="1562" y="2612"/>
                </a:lnTo>
                <a:lnTo>
                  <a:pt x="1509" y="2605"/>
                </a:lnTo>
                <a:lnTo>
                  <a:pt x="1506" y="2656"/>
                </a:lnTo>
                <a:lnTo>
                  <a:pt x="1495" y="2661"/>
                </a:lnTo>
                <a:lnTo>
                  <a:pt x="1482" y="2663"/>
                </a:lnTo>
                <a:lnTo>
                  <a:pt x="1466" y="2663"/>
                </a:lnTo>
                <a:lnTo>
                  <a:pt x="1448" y="2656"/>
                </a:lnTo>
                <a:lnTo>
                  <a:pt x="1426" y="2654"/>
                </a:lnTo>
                <a:lnTo>
                  <a:pt x="1402" y="2654"/>
                </a:lnTo>
                <a:lnTo>
                  <a:pt x="1378" y="2652"/>
                </a:lnTo>
                <a:lnTo>
                  <a:pt x="1333" y="2643"/>
                </a:lnTo>
                <a:lnTo>
                  <a:pt x="1286" y="2640"/>
                </a:lnTo>
                <a:lnTo>
                  <a:pt x="1238" y="2636"/>
                </a:lnTo>
                <a:lnTo>
                  <a:pt x="1191" y="2627"/>
                </a:lnTo>
                <a:lnTo>
                  <a:pt x="1164" y="2618"/>
                </a:lnTo>
                <a:lnTo>
                  <a:pt x="1140" y="2603"/>
                </a:lnTo>
                <a:lnTo>
                  <a:pt x="1117" y="2589"/>
                </a:lnTo>
                <a:lnTo>
                  <a:pt x="1095" y="2574"/>
                </a:lnTo>
                <a:lnTo>
                  <a:pt x="1044" y="2543"/>
                </a:lnTo>
                <a:lnTo>
                  <a:pt x="997" y="2514"/>
                </a:lnTo>
                <a:lnTo>
                  <a:pt x="949" y="2487"/>
                </a:lnTo>
                <a:lnTo>
                  <a:pt x="900" y="2454"/>
                </a:lnTo>
                <a:lnTo>
                  <a:pt x="884" y="2447"/>
                </a:lnTo>
                <a:lnTo>
                  <a:pt x="868" y="2441"/>
                </a:lnTo>
                <a:lnTo>
                  <a:pt x="851" y="2434"/>
                </a:lnTo>
                <a:lnTo>
                  <a:pt x="837" y="2429"/>
                </a:lnTo>
                <a:lnTo>
                  <a:pt x="822" y="2420"/>
                </a:lnTo>
                <a:lnTo>
                  <a:pt x="813" y="2407"/>
                </a:lnTo>
                <a:lnTo>
                  <a:pt x="808" y="2390"/>
                </a:lnTo>
                <a:lnTo>
                  <a:pt x="811" y="2389"/>
                </a:lnTo>
                <a:lnTo>
                  <a:pt x="811" y="2387"/>
                </a:lnTo>
                <a:lnTo>
                  <a:pt x="813" y="2385"/>
                </a:lnTo>
                <a:lnTo>
                  <a:pt x="815" y="2383"/>
                </a:lnTo>
                <a:lnTo>
                  <a:pt x="780" y="2383"/>
                </a:lnTo>
                <a:lnTo>
                  <a:pt x="766" y="2378"/>
                </a:lnTo>
                <a:lnTo>
                  <a:pt x="740" y="2372"/>
                </a:lnTo>
                <a:lnTo>
                  <a:pt x="709" y="2369"/>
                </a:lnTo>
                <a:lnTo>
                  <a:pt x="675" y="2365"/>
                </a:lnTo>
                <a:lnTo>
                  <a:pt x="638" y="2363"/>
                </a:lnTo>
                <a:lnTo>
                  <a:pt x="606" y="2360"/>
                </a:lnTo>
                <a:lnTo>
                  <a:pt x="577" y="2358"/>
                </a:lnTo>
                <a:lnTo>
                  <a:pt x="557" y="2358"/>
                </a:lnTo>
                <a:lnTo>
                  <a:pt x="553" y="2352"/>
                </a:lnTo>
                <a:lnTo>
                  <a:pt x="551" y="2350"/>
                </a:lnTo>
                <a:lnTo>
                  <a:pt x="549" y="2347"/>
                </a:lnTo>
                <a:lnTo>
                  <a:pt x="548" y="2343"/>
                </a:lnTo>
                <a:lnTo>
                  <a:pt x="546" y="2338"/>
                </a:lnTo>
                <a:lnTo>
                  <a:pt x="546" y="2330"/>
                </a:lnTo>
                <a:lnTo>
                  <a:pt x="540" y="2318"/>
                </a:lnTo>
                <a:lnTo>
                  <a:pt x="540" y="2303"/>
                </a:lnTo>
                <a:lnTo>
                  <a:pt x="542" y="2287"/>
                </a:lnTo>
                <a:lnTo>
                  <a:pt x="542" y="2270"/>
                </a:lnTo>
                <a:lnTo>
                  <a:pt x="540" y="2254"/>
                </a:lnTo>
                <a:lnTo>
                  <a:pt x="535" y="2243"/>
                </a:lnTo>
                <a:lnTo>
                  <a:pt x="522" y="2227"/>
                </a:lnTo>
                <a:lnTo>
                  <a:pt x="508" y="2209"/>
                </a:lnTo>
                <a:lnTo>
                  <a:pt x="491" y="2189"/>
                </a:lnTo>
                <a:lnTo>
                  <a:pt x="475" y="2172"/>
                </a:lnTo>
                <a:lnTo>
                  <a:pt x="462" y="2160"/>
                </a:lnTo>
                <a:lnTo>
                  <a:pt x="451" y="2150"/>
                </a:lnTo>
                <a:lnTo>
                  <a:pt x="448" y="2150"/>
                </a:lnTo>
                <a:lnTo>
                  <a:pt x="440" y="2149"/>
                </a:lnTo>
                <a:lnTo>
                  <a:pt x="433" y="2149"/>
                </a:lnTo>
                <a:lnTo>
                  <a:pt x="424" y="2147"/>
                </a:lnTo>
                <a:lnTo>
                  <a:pt x="424" y="2130"/>
                </a:lnTo>
                <a:lnTo>
                  <a:pt x="422" y="2112"/>
                </a:lnTo>
                <a:lnTo>
                  <a:pt x="422" y="2092"/>
                </a:lnTo>
                <a:lnTo>
                  <a:pt x="420" y="2080"/>
                </a:lnTo>
                <a:lnTo>
                  <a:pt x="400" y="2074"/>
                </a:lnTo>
                <a:lnTo>
                  <a:pt x="378" y="2067"/>
                </a:lnTo>
                <a:lnTo>
                  <a:pt x="358" y="2058"/>
                </a:lnTo>
                <a:lnTo>
                  <a:pt x="344" y="2047"/>
                </a:lnTo>
                <a:lnTo>
                  <a:pt x="338" y="2038"/>
                </a:lnTo>
                <a:lnTo>
                  <a:pt x="335" y="2027"/>
                </a:lnTo>
                <a:lnTo>
                  <a:pt x="331" y="2018"/>
                </a:lnTo>
                <a:lnTo>
                  <a:pt x="326" y="2007"/>
                </a:lnTo>
                <a:lnTo>
                  <a:pt x="317" y="2000"/>
                </a:lnTo>
                <a:lnTo>
                  <a:pt x="297" y="1994"/>
                </a:lnTo>
                <a:lnTo>
                  <a:pt x="277" y="1989"/>
                </a:lnTo>
                <a:lnTo>
                  <a:pt x="257" y="1983"/>
                </a:lnTo>
                <a:lnTo>
                  <a:pt x="237" y="1976"/>
                </a:lnTo>
                <a:lnTo>
                  <a:pt x="220" y="1965"/>
                </a:lnTo>
                <a:lnTo>
                  <a:pt x="209" y="1950"/>
                </a:lnTo>
                <a:lnTo>
                  <a:pt x="204" y="1932"/>
                </a:lnTo>
                <a:lnTo>
                  <a:pt x="209" y="1923"/>
                </a:lnTo>
                <a:lnTo>
                  <a:pt x="215" y="1907"/>
                </a:lnTo>
                <a:lnTo>
                  <a:pt x="220" y="1889"/>
                </a:lnTo>
                <a:lnTo>
                  <a:pt x="224" y="1872"/>
                </a:lnTo>
                <a:lnTo>
                  <a:pt x="209" y="1865"/>
                </a:lnTo>
                <a:lnTo>
                  <a:pt x="204" y="1858"/>
                </a:lnTo>
                <a:lnTo>
                  <a:pt x="202" y="1852"/>
                </a:lnTo>
                <a:lnTo>
                  <a:pt x="202" y="1847"/>
                </a:lnTo>
                <a:lnTo>
                  <a:pt x="206" y="1841"/>
                </a:lnTo>
                <a:lnTo>
                  <a:pt x="206" y="1834"/>
                </a:lnTo>
                <a:lnTo>
                  <a:pt x="202" y="1825"/>
                </a:lnTo>
                <a:lnTo>
                  <a:pt x="193" y="1810"/>
                </a:lnTo>
                <a:lnTo>
                  <a:pt x="180" y="1796"/>
                </a:lnTo>
                <a:lnTo>
                  <a:pt x="171" y="1781"/>
                </a:lnTo>
                <a:lnTo>
                  <a:pt x="157" y="1760"/>
                </a:lnTo>
                <a:lnTo>
                  <a:pt x="140" y="1740"/>
                </a:lnTo>
                <a:lnTo>
                  <a:pt x="126" y="1718"/>
                </a:lnTo>
                <a:lnTo>
                  <a:pt x="118" y="1709"/>
                </a:lnTo>
                <a:lnTo>
                  <a:pt x="111" y="1700"/>
                </a:lnTo>
                <a:lnTo>
                  <a:pt x="106" y="1685"/>
                </a:lnTo>
                <a:lnTo>
                  <a:pt x="109" y="1676"/>
                </a:lnTo>
                <a:lnTo>
                  <a:pt x="109" y="1663"/>
                </a:lnTo>
                <a:lnTo>
                  <a:pt x="113" y="1650"/>
                </a:lnTo>
                <a:lnTo>
                  <a:pt x="117" y="1647"/>
                </a:lnTo>
                <a:lnTo>
                  <a:pt x="118" y="1645"/>
                </a:lnTo>
                <a:lnTo>
                  <a:pt x="124" y="1643"/>
                </a:lnTo>
                <a:lnTo>
                  <a:pt x="128" y="1641"/>
                </a:lnTo>
                <a:lnTo>
                  <a:pt x="131" y="1638"/>
                </a:lnTo>
                <a:lnTo>
                  <a:pt x="131" y="1638"/>
                </a:lnTo>
                <a:lnTo>
                  <a:pt x="133" y="1638"/>
                </a:lnTo>
                <a:lnTo>
                  <a:pt x="133" y="1641"/>
                </a:lnTo>
                <a:lnTo>
                  <a:pt x="133" y="1643"/>
                </a:lnTo>
                <a:lnTo>
                  <a:pt x="135" y="1641"/>
                </a:lnTo>
                <a:lnTo>
                  <a:pt x="135" y="1640"/>
                </a:lnTo>
                <a:lnTo>
                  <a:pt x="135" y="1638"/>
                </a:lnTo>
                <a:lnTo>
                  <a:pt x="135" y="1636"/>
                </a:lnTo>
                <a:lnTo>
                  <a:pt x="133" y="1634"/>
                </a:lnTo>
                <a:lnTo>
                  <a:pt x="133" y="1634"/>
                </a:lnTo>
                <a:lnTo>
                  <a:pt x="131" y="1638"/>
                </a:lnTo>
                <a:lnTo>
                  <a:pt x="113" y="1634"/>
                </a:lnTo>
                <a:lnTo>
                  <a:pt x="106" y="1623"/>
                </a:lnTo>
                <a:lnTo>
                  <a:pt x="98" y="1612"/>
                </a:lnTo>
                <a:lnTo>
                  <a:pt x="93" y="1601"/>
                </a:lnTo>
                <a:lnTo>
                  <a:pt x="88" y="1589"/>
                </a:lnTo>
                <a:lnTo>
                  <a:pt x="84" y="1570"/>
                </a:lnTo>
                <a:lnTo>
                  <a:pt x="91" y="1561"/>
                </a:lnTo>
                <a:lnTo>
                  <a:pt x="91" y="1556"/>
                </a:lnTo>
                <a:lnTo>
                  <a:pt x="88" y="1549"/>
                </a:lnTo>
                <a:lnTo>
                  <a:pt x="84" y="1541"/>
                </a:lnTo>
                <a:lnTo>
                  <a:pt x="84" y="1530"/>
                </a:lnTo>
                <a:lnTo>
                  <a:pt x="88" y="1523"/>
                </a:lnTo>
                <a:lnTo>
                  <a:pt x="93" y="1512"/>
                </a:lnTo>
                <a:lnTo>
                  <a:pt x="97" y="1500"/>
                </a:lnTo>
                <a:lnTo>
                  <a:pt x="80" y="1487"/>
                </a:lnTo>
                <a:lnTo>
                  <a:pt x="71" y="1467"/>
                </a:lnTo>
                <a:lnTo>
                  <a:pt x="66" y="1467"/>
                </a:lnTo>
                <a:lnTo>
                  <a:pt x="62" y="1469"/>
                </a:lnTo>
                <a:lnTo>
                  <a:pt x="60" y="1469"/>
                </a:lnTo>
                <a:lnTo>
                  <a:pt x="58" y="1469"/>
                </a:lnTo>
                <a:lnTo>
                  <a:pt x="57" y="1467"/>
                </a:lnTo>
                <a:lnTo>
                  <a:pt x="57" y="1463"/>
                </a:lnTo>
                <a:lnTo>
                  <a:pt x="57" y="1458"/>
                </a:lnTo>
                <a:lnTo>
                  <a:pt x="55" y="1450"/>
                </a:lnTo>
                <a:lnTo>
                  <a:pt x="60" y="1436"/>
                </a:lnTo>
                <a:lnTo>
                  <a:pt x="58" y="1416"/>
                </a:lnTo>
                <a:lnTo>
                  <a:pt x="51" y="1396"/>
                </a:lnTo>
                <a:lnTo>
                  <a:pt x="38" y="1376"/>
                </a:lnTo>
                <a:lnTo>
                  <a:pt x="28" y="1356"/>
                </a:lnTo>
                <a:lnTo>
                  <a:pt x="17" y="1340"/>
                </a:lnTo>
                <a:lnTo>
                  <a:pt x="11" y="1323"/>
                </a:lnTo>
                <a:lnTo>
                  <a:pt x="11" y="1316"/>
                </a:lnTo>
                <a:lnTo>
                  <a:pt x="11" y="1312"/>
                </a:lnTo>
                <a:lnTo>
                  <a:pt x="13" y="1309"/>
                </a:lnTo>
                <a:lnTo>
                  <a:pt x="13" y="1309"/>
                </a:lnTo>
                <a:lnTo>
                  <a:pt x="15" y="1307"/>
                </a:lnTo>
                <a:lnTo>
                  <a:pt x="17" y="1305"/>
                </a:lnTo>
                <a:lnTo>
                  <a:pt x="18" y="1303"/>
                </a:lnTo>
                <a:lnTo>
                  <a:pt x="13" y="1252"/>
                </a:lnTo>
                <a:lnTo>
                  <a:pt x="18" y="1245"/>
                </a:lnTo>
                <a:lnTo>
                  <a:pt x="26" y="1236"/>
                </a:lnTo>
                <a:lnTo>
                  <a:pt x="31" y="1225"/>
                </a:lnTo>
                <a:lnTo>
                  <a:pt x="33" y="1212"/>
                </a:lnTo>
                <a:lnTo>
                  <a:pt x="29" y="1194"/>
                </a:lnTo>
                <a:lnTo>
                  <a:pt x="24" y="1176"/>
                </a:lnTo>
                <a:lnTo>
                  <a:pt x="17" y="1160"/>
                </a:lnTo>
                <a:lnTo>
                  <a:pt x="9" y="1141"/>
                </a:lnTo>
                <a:lnTo>
                  <a:pt x="2" y="1120"/>
                </a:lnTo>
                <a:lnTo>
                  <a:pt x="0" y="1092"/>
                </a:lnTo>
                <a:lnTo>
                  <a:pt x="15" y="1076"/>
                </a:lnTo>
                <a:lnTo>
                  <a:pt x="33" y="1052"/>
                </a:lnTo>
                <a:lnTo>
                  <a:pt x="49" y="1027"/>
                </a:lnTo>
                <a:lnTo>
                  <a:pt x="62" y="1000"/>
                </a:lnTo>
                <a:lnTo>
                  <a:pt x="71" y="978"/>
                </a:lnTo>
                <a:lnTo>
                  <a:pt x="75" y="965"/>
                </a:lnTo>
                <a:lnTo>
                  <a:pt x="80" y="954"/>
                </a:lnTo>
                <a:lnTo>
                  <a:pt x="82" y="945"/>
                </a:lnTo>
                <a:lnTo>
                  <a:pt x="82" y="940"/>
                </a:lnTo>
                <a:lnTo>
                  <a:pt x="82" y="934"/>
                </a:lnTo>
                <a:lnTo>
                  <a:pt x="84" y="929"/>
                </a:lnTo>
                <a:lnTo>
                  <a:pt x="88" y="925"/>
                </a:lnTo>
                <a:lnTo>
                  <a:pt x="89" y="921"/>
                </a:lnTo>
                <a:lnTo>
                  <a:pt x="89" y="918"/>
                </a:lnTo>
                <a:lnTo>
                  <a:pt x="91" y="912"/>
                </a:lnTo>
                <a:lnTo>
                  <a:pt x="89" y="907"/>
                </a:lnTo>
                <a:lnTo>
                  <a:pt x="89" y="905"/>
                </a:lnTo>
                <a:lnTo>
                  <a:pt x="88" y="901"/>
                </a:lnTo>
                <a:lnTo>
                  <a:pt x="84" y="900"/>
                </a:lnTo>
                <a:lnTo>
                  <a:pt x="82" y="896"/>
                </a:lnTo>
                <a:lnTo>
                  <a:pt x="82" y="894"/>
                </a:lnTo>
                <a:lnTo>
                  <a:pt x="82" y="876"/>
                </a:lnTo>
                <a:lnTo>
                  <a:pt x="88" y="860"/>
                </a:lnTo>
                <a:lnTo>
                  <a:pt x="98" y="841"/>
                </a:lnTo>
                <a:lnTo>
                  <a:pt x="108" y="829"/>
                </a:lnTo>
                <a:lnTo>
                  <a:pt x="113" y="818"/>
                </a:lnTo>
                <a:lnTo>
                  <a:pt x="109" y="765"/>
                </a:lnTo>
                <a:lnTo>
                  <a:pt x="111" y="765"/>
                </a:lnTo>
                <a:lnTo>
                  <a:pt x="115" y="763"/>
                </a:lnTo>
                <a:lnTo>
                  <a:pt x="118" y="761"/>
                </a:lnTo>
                <a:lnTo>
                  <a:pt x="122" y="760"/>
                </a:lnTo>
                <a:lnTo>
                  <a:pt x="124" y="758"/>
                </a:lnTo>
                <a:lnTo>
                  <a:pt x="137" y="734"/>
                </a:lnTo>
                <a:lnTo>
                  <a:pt x="144" y="705"/>
                </a:lnTo>
                <a:lnTo>
                  <a:pt x="157" y="705"/>
                </a:lnTo>
                <a:lnTo>
                  <a:pt x="168" y="678"/>
                </a:lnTo>
                <a:lnTo>
                  <a:pt x="184" y="649"/>
                </a:lnTo>
                <a:lnTo>
                  <a:pt x="198" y="621"/>
                </a:lnTo>
                <a:lnTo>
                  <a:pt x="206" y="581"/>
                </a:lnTo>
                <a:lnTo>
                  <a:pt x="218" y="578"/>
                </a:lnTo>
                <a:lnTo>
                  <a:pt x="222" y="560"/>
                </a:lnTo>
                <a:lnTo>
                  <a:pt x="222" y="540"/>
                </a:lnTo>
                <a:lnTo>
                  <a:pt x="226" y="521"/>
                </a:lnTo>
                <a:lnTo>
                  <a:pt x="235" y="505"/>
                </a:lnTo>
                <a:lnTo>
                  <a:pt x="248" y="485"/>
                </a:lnTo>
                <a:lnTo>
                  <a:pt x="257" y="465"/>
                </a:lnTo>
                <a:lnTo>
                  <a:pt x="264" y="438"/>
                </a:lnTo>
                <a:lnTo>
                  <a:pt x="264" y="410"/>
                </a:lnTo>
                <a:lnTo>
                  <a:pt x="266" y="383"/>
                </a:lnTo>
                <a:lnTo>
                  <a:pt x="269" y="358"/>
                </a:lnTo>
                <a:lnTo>
                  <a:pt x="280" y="334"/>
                </a:lnTo>
                <a:lnTo>
                  <a:pt x="268" y="334"/>
                </a:lnTo>
                <a:lnTo>
                  <a:pt x="269" y="312"/>
                </a:lnTo>
                <a:lnTo>
                  <a:pt x="273" y="294"/>
                </a:lnTo>
                <a:lnTo>
                  <a:pt x="280" y="278"/>
                </a:lnTo>
                <a:lnTo>
                  <a:pt x="291" y="281"/>
                </a:lnTo>
                <a:lnTo>
                  <a:pt x="286" y="263"/>
                </a:lnTo>
                <a:lnTo>
                  <a:pt x="284" y="241"/>
                </a:lnTo>
                <a:lnTo>
                  <a:pt x="284" y="218"/>
                </a:lnTo>
                <a:lnTo>
                  <a:pt x="286" y="194"/>
                </a:lnTo>
                <a:lnTo>
                  <a:pt x="282" y="172"/>
                </a:lnTo>
                <a:lnTo>
                  <a:pt x="282" y="152"/>
                </a:lnTo>
                <a:lnTo>
                  <a:pt x="284" y="130"/>
                </a:lnTo>
                <a:lnTo>
                  <a:pt x="282" y="109"/>
                </a:lnTo>
                <a:lnTo>
                  <a:pt x="277" y="98"/>
                </a:lnTo>
                <a:lnTo>
                  <a:pt x="271" y="89"/>
                </a:lnTo>
                <a:lnTo>
                  <a:pt x="266" y="78"/>
                </a:lnTo>
                <a:lnTo>
                  <a:pt x="266" y="65"/>
                </a:lnTo>
                <a:lnTo>
                  <a:pt x="271" y="49"/>
                </a:lnTo>
                <a:lnTo>
                  <a:pt x="277" y="32"/>
                </a:lnTo>
                <a:lnTo>
                  <a:pt x="280" y="12"/>
                </a:lnTo>
                <a:lnTo>
                  <a:pt x="286" y="12"/>
                </a:lnTo>
                <a:lnTo>
                  <a:pt x="288" y="14"/>
                </a:lnTo>
                <a:lnTo>
                  <a:pt x="289" y="14"/>
                </a:lnTo>
                <a:lnTo>
                  <a:pt x="291" y="14"/>
                </a:lnTo>
                <a:lnTo>
                  <a:pt x="293" y="16"/>
                </a:lnTo>
                <a:lnTo>
                  <a:pt x="308" y="27"/>
                </a:lnTo>
                <a:lnTo>
                  <a:pt x="320" y="43"/>
                </a:lnTo>
                <a:lnTo>
                  <a:pt x="331" y="60"/>
                </a:lnTo>
                <a:lnTo>
                  <a:pt x="342" y="72"/>
                </a:lnTo>
                <a:lnTo>
                  <a:pt x="360" y="83"/>
                </a:lnTo>
                <a:lnTo>
                  <a:pt x="384" y="90"/>
                </a:lnTo>
                <a:lnTo>
                  <a:pt x="409" y="94"/>
                </a:lnTo>
                <a:lnTo>
                  <a:pt x="433" y="101"/>
                </a:lnTo>
                <a:lnTo>
                  <a:pt x="433" y="105"/>
                </a:lnTo>
                <a:lnTo>
                  <a:pt x="433" y="107"/>
                </a:lnTo>
                <a:lnTo>
                  <a:pt x="433" y="109"/>
                </a:lnTo>
                <a:lnTo>
                  <a:pt x="433" y="109"/>
                </a:lnTo>
                <a:lnTo>
                  <a:pt x="433" y="110"/>
                </a:lnTo>
                <a:lnTo>
                  <a:pt x="433" y="112"/>
                </a:lnTo>
                <a:lnTo>
                  <a:pt x="438" y="110"/>
                </a:lnTo>
                <a:lnTo>
                  <a:pt x="442" y="110"/>
                </a:lnTo>
                <a:lnTo>
                  <a:pt x="448" y="109"/>
                </a:lnTo>
                <a:lnTo>
                  <a:pt x="453" y="109"/>
                </a:lnTo>
                <a:lnTo>
                  <a:pt x="462" y="109"/>
                </a:lnTo>
                <a:lnTo>
                  <a:pt x="462" y="127"/>
                </a:lnTo>
                <a:lnTo>
                  <a:pt x="466" y="138"/>
                </a:lnTo>
                <a:lnTo>
                  <a:pt x="469" y="149"/>
                </a:lnTo>
                <a:lnTo>
                  <a:pt x="475" y="161"/>
                </a:lnTo>
                <a:lnTo>
                  <a:pt x="475" y="160"/>
                </a:lnTo>
                <a:lnTo>
                  <a:pt x="477" y="158"/>
                </a:lnTo>
                <a:lnTo>
                  <a:pt x="477" y="158"/>
                </a:lnTo>
                <a:lnTo>
                  <a:pt x="477" y="156"/>
                </a:lnTo>
                <a:lnTo>
                  <a:pt x="478" y="152"/>
                </a:lnTo>
                <a:lnTo>
                  <a:pt x="482" y="150"/>
                </a:lnTo>
                <a:lnTo>
                  <a:pt x="484" y="150"/>
                </a:lnTo>
                <a:lnTo>
                  <a:pt x="486" y="149"/>
                </a:lnTo>
                <a:lnTo>
                  <a:pt x="486" y="147"/>
                </a:lnTo>
                <a:lnTo>
                  <a:pt x="486" y="145"/>
                </a:lnTo>
                <a:lnTo>
                  <a:pt x="486" y="141"/>
                </a:lnTo>
                <a:lnTo>
                  <a:pt x="486" y="136"/>
                </a:lnTo>
                <a:lnTo>
                  <a:pt x="484" y="129"/>
                </a:lnTo>
                <a:lnTo>
                  <a:pt x="482" y="118"/>
                </a:lnTo>
                <a:lnTo>
                  <a:pt x="482" y="110"/>
                </a:lnTo>
                <a:lnTo>
                  <a:pt x="482" y="105"/>
                </a:lnTo>
                <a:lnTo>
                  <a:pt x="478" y="92"/>
                </a:lnTo>
                <a:lnTo>
                  <a:pt x="466" y="92"/>
                </a:lnTo>
                <a:lnTo>
                  <a:pt x="466" y="72"/>
                </a:lnTo>
                <a:lnTo>
                  <a:pt x="482" y="72"/>
                </a:lnTo>
                <a:lnTo>
                  <a:pt x="482" y="69"/>
                </a:lnTo>
                <a:lnTo>
                  <a:pt x="484" y="65"/>
                </a:lnTo>
                <a:lnTo>
                  <a:pt x="484" y="63"/>
                </a:lnTo>
                <a:lnTo>
                  <a:pt x="486" y="60"/>
                </a:lnTo>
                <a:lnTo>
                  <a:pt x="489" y="60"/>
                </a:lnTo>
                <a:lnTo>
                  <a:pt x="489" y="49"/>
                </a:lnTo>
                <a:lnTo>
                  <a:pt x="482" y="36"/>
                </a:lnTo>
                <a:lnTo>
                  <a:pt x="473" y="23"/>
                </a:lnTo>
                <a:lnTo>
                  <a:pt x="469" y="9"/>
                </a:lnTo>
                <a:lnTo>
                  <a:pt x="480" y="3"/>
                </a:lnTo>
                <a:lnTo>
                  <a:pt x="495" y="1"/>
                </a:lnTo>
                <a:lnTo>
                  <a:pt x="513"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48" name="TextBox 47">
            <a:extLst>
              <a:ext uri="{FF2B5EF4-FFF2-40B4-BE49-F238E27FC236}">
                <a16:creationId xmlns:a16="http://schemas.microsoft.com/office/drawing/2014/main" id="{F7E7D8E7-EB2A-4CC9-9D40-5E968CED3350}"/>
              </a:ext>
            </a:extLst>
          </p:cNvPr>
          <p:cNvSpPr txBox="1"/>
          <p:nvPr/>
        </p:nvSpPr>
        <p:spPr>
          <a:xfrm>
            <a:off x="6225702" y="1252638"/>
            <a:ext cx="5607953" cy="461665"/>
          </a:xfrm>
          <a:prstGeom prst="rect">
            <a:avLst/>
          </a:prstGeom>
          <a:noFill/>
        </p:spPr>
        <p:txBody>
          <a:bodyPr wrap="square" rtlCol="0">
            <a:spAutoFit/>
          </a:bodyPr>
          <a:lstStyle/>
          <a:p>
            <a:r>
              <a:rPr lang="en-US" sz="2400" b="1" i="0" u="none" strike="noStrike" dirty="0">
                <a:solidFill>
                  <a:srgbClr val="202124"/>
                </a:solidFill>
                <a:effectLst/>
                <a:latin typeface="Calibri" panose="020F0502020204030204" pitchFamily="34" charset="0"/>
              </a:rPr>
              <a:t>01. Grade of the House (</a:t>
            </a:r>
            <a:r>
              <a:rPr lang="en-US" sz="2400" b="1" i="0" u="none" strike="noStrike" dirty="0" err="1">
                <a:solidFill>
                  <a:srgbClr val="202124"/>
                </a:solidFill>
                <a:effectLst/>
                <a:latin typeface="Calibri" panose="020F0502020204030204" pitchFamily="34" charset="0"/>
              </a:rPr>
              <a:t>grade_numeric</a:t>
            </a:r>
            <a:r>
              <a:rPr lang="en-US" sz="2400" b="1" i="0" u="none" strike="noStrike" dirty="0">
                <a:solidFill>
                  <a:srgbClr val="202124"/>
                </a:solidFill>
                <a:effectLst/>
                <a:latin typeface="Calibri" panose="020F0502020204030204" pitchFamily="34" charset="0"/>
              </a:rPr>
              <a:t>)</a:t>
            </a:r>
            <a:endParaRPr lang="en-US" altLang="ko-KR" sz="1600" dirty="0">
              <a:solidFill>
                <a:schemeClr val="tx1">
                  <a:lumMod val="65000"/>
                  <a:lumOff val="35000"/>
                </a:schemeClr>
              </a:solidFill>
              <a:cs typeface="Arial" pitchFamily="34" charset="0"/>
            </a:endParaRPr>
          </a:p>
        </p:txBody>
      </p:sp>
      <p:sp>
        <p:nvSpPr>
          <p:cNvPr id="53" name="TextBox 52">
            <a:extLst>
              <a:ext uri="{FF2B5EF4-FFF2-40B4-BE49-F238E27FC236}">
                <a16:creationId xmlns:a16="http://schemas.microsoft.com/office/drawing/2014/main" id="{3CDB850E-F50F-4548-A3FB-523EE4B1A3CF}"/>
              </a:ext>
            </a:extLst>
          </p:cNvPr>
          <p:cNvSpPr txBox="1"/>
          <p:nvPr/>
        </p:nvSpPr>
        <p:spPr>
          <a:xfrm>
            <a:off x="1171978" y="5498794"/>
            <a:ext cx="2475894" cy="369332"/>
          </a:xfrm>
          <a:prstGeom prst="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1400" b="1" dirty="0">
                <a:solidFill>
                  <a:schemeClr val="tx1">
                    <a:lumMod val="75000"/>
                    <a:lumOff val="25000"/>
                  </a:schemeClr>
                </a:solidFill>
                <a:cs typeface="Arial" pitchFamily="34" charset="0"/>
              </a:rPr>
              <a:t>KING COUNTY DATA</a:t>
            </a:r>
            <a:endParaRPr lang="ko-KR" altLang="en-US" sz="1400" b="1" dirty="0">
              <a:solidFill>
                <a:schemeClr val="tx1">
                  <a:lumMod val="75000"/>
                  <a:lumOff val="25000"/>
                </a:schemeClr>
              </a:solidFill>
              <a:cs typeface="Arial" pitchFamily="34" charset="0"/>
            </a:endParaRPr>
          </a:p>
        </p:txBody>
      </p:sp>
      <p:cxnSp>
        <p:nvCxnSpPr>
          <p:cNvPr id="56" name="Straight Arrow Connector 55">
            <a:extLst>
              <a:ext uri="{FF2B5EF4-FFF2-40B4-BE49-F238E27FC236}">
                <a16:creationId xmlns:a16="http://schemas.microsoft.com/office/drawing/2014/main" id="{AD15ED99-534E-462D-B058-F25A935CFB8D}"/>
              </a:ext>
            </a:extLst>
          </p:cNvPr>
          <p:cNvCxnSpPr>
            <a:cxnSpLocks/>
          </p:cNvCxnSpPr>
          <p:nvPr/>
        </p:nvCxnSpPr>
        <p:spPr>
          <a:xfrm>
            <a:off x="1171978" y="2124962"/>
            <a:ext cx="822329" cy="3296011"/>
          </a:xfrm>
          <a:prstGeom prst="straightConnector1">
            <a:avLst/>
          </a:prstGeom>
          <a:ln w="254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A072231-243C-4750-8587-8BCF7F73722E}"/>
              </a:ext>
            </a:extLst>
          </p:cNvPr>
          <p:cNvSpPr txBox="1"/>
          <p:nvPr/>
        </p:nvSpPr>
        <p:spPr>
          <a:xfrm>
            <a:off x="6225702" y="2040991"/>
            <a:ext cx="5607953" cy="2800767"/>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Improving the overall grade of the house</a:t>
            </a:r>
            <a:r>
              <a:rPr lang="en-US" altLang="ko-KR" sz="1600" dirty="0">
                <a:solidFill>
                  <a:schemeClr val="tx1">
                    <a:lumMod val="75000"/>
                    <a:lumOff val="25000"/>
                  </a:schemeClr>
                </a:solidFill>
                <a:cs typeface="Arial" pitchFamily="34" charset="0"/>
              </a:rPr>
              <a:t>, which represents the construction quality and design, can significantly increase the home's value. Grade of the house has the highest positive impact on the estimated value. </a:t>
            </a:r>
          </a:p>
          <a:p>
            <a:r>
              <a:rPr lang="en-US" altLang="ko-KR" sz="1600" dirty="0">
                <a:solidFill>
                  <a:schemeClr val="tx1">
                    <a:lumMod val="75000"/>
                    <a:lumOff val="25000"/>
                  </a:schemeClr>
                </a:solidFill>
                <a:cs typeface="Arial" pitchFamily="34" charset="0"/>
              </a:rPr>
              <a:t>This can be achieved through high-quality renovations, modern designs, and premium materials.</a:t>
            </a:r>
          </a:p>
          <a:p>
            <a:endParaRPr lang="en-US" altLang="ko-KR" sz="1600" dirty="0">
              <a:solidFill>
                <a:schemeClr val="tx1">
                  <a:lumMod val="75000"/>
                  <a:lumOff val="25000"/>
                </a:schemeClr>
              </a:solidFill>
              <a:cs typeface="Arial" pitchFamily="34" charset="0"/>
            </a:endParaRPr>
          </a:p>
          <a:p>
            <a:r>
              <a:rPr lang="en-US" altLang="ko-KR" sz="1600" b="1" dirty="0">
                <a:solidFill>
                  <a:schemeClr val="tx1">
                    <a:lumMod val="75000"/>
                    <a:lumOff val="25000"/>
                  </a:schemeClr>
                </a:solidFill>
                <a:cs typeface="Arial" pitchFamily="34" charset="0"/>
              </a:rPr>
              <a:t>Dollar Impact</a:t>
            </a:r>
            <a:r>
              <a:rPr lang="en-US" altLang="ko-KR" sz="1600" dirty="0">
                <a:solidFill>
                  <a:schemeClr val="tx1">
                    <a:lumMod val="75000"/>
                    <a:lumOff val="25000"/>
                  </a:schemeClr>
                </a:solidFill>
                <a:cs typeface="Arial" pitchFamily="34" charset="0"/>
              </a:rPr>
              <a:t>: $127,174.88, indicating that improving the grade of the house by one unit can increase its value by approximately 128,963.02,</a:t>
            </a:r>
            <a:r>
              <a:rPr lang="ko-KR" altLang="en-US" sz="1600" dirty="0">
                <a:solidFill>
                  <a:schemeClr val="tx1">
                    <a:lumMod val="75000"/>
                    <a:lumOff val="25000"/>
                  </a:schemeClr>
                </a:solidFill>
                <a:cs typeface="Arial" pitchFamily="34" charset="0"/>
              </a:rPr>
              <a:t>𝑤𝑖𝑡</a:t>
            </a:r>
            <a:r>
              <a:rPr lang="en-US" altLang="ko-KR" sz="1600" dirty="0">
                <a:solidFill>
                  <a:schemeClr val="tx1">
                    <a:lumMod val="75000"/>
                    <a:lumOff val="25000"/>
                  </a:schemeClr>
                </a:solidFill>
                <a:cs typeface="Arial" pitchFamily="34" charset="0"/>
              </a:rPr>
              <a:t>ℎ</a:t>
            </a:r>
            <a:r>
              <a:rPr lang="ko-KR" altLang="en-US" sz="1600" dirty="0">
                <a:solidFill>
                  <a:schemeClr val="tx1">
                    <a:lumMod val="75000"/>
                    <a:lumOff val="25000"/>
                  </a:schemeClr>
                </a:solidFill>
                <a:cs typeface="Arial" pitchFamily="34" charset="0"/>
              </a:rPr>
              <a:t>𝑎 </a:t>
            </a:r>
            <a:r>
              <a:rPr lang="en-US" altLang="ko-KR" sz="1600" dirty="0">
                <a:solidFill>
                  <a:schemeClr val="tx1">
                    <a:lumMod val="75000"/>
                    <a:lumOff val="25000"/>
                  </a:schemeClr>
                </a:solidFill>
                <a:cs typeface="Arial" pitchFamily="34" charset="0"/>
              </a:rPr>
              <a:t>95 123,002.54 to $131,672.33.</a:t>
            </a:r>
          </a:p>
        </p:txBody>
      </p:sp>
    </p:spTree>
    <p:extLst>
      <p:ext uri="{BB962C8B-B14F-4D97-AF65-F5344CB8AC3E}">
        <p14:creationId xmlns:p14="http://schemas.microsoft.com/office/powerpoint/2010/main" val="169310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B56C8-2ECC-40CE-8512-1AB853C9BE30}"/>
              </a:ext>
            </a:extLst>
          </p:cNvPr>
          <p:cNvSpPr txBox="1"/>
          <p:nvPr/>
        </p:nvSpPr>
        <p:spPr>
          <a:xfrm>
            <a:off x="320659" y="53510"/>
            <a:ext cx="5249583" cy="769441"/>
          </a:xfrm>
          <a:prstGeom prst="rect">
            <a:avLst/>
          </a:prstGeom>
          <a:noFill/>
        </p:spPr>
        <p:txBody>
          <a:bodyPr wrap="square" rtlCol="0" anchor="ctr">
            <a:spAutoFit/>
          </a:bodyPr>
          <a:lstStyle/>
          <a:p>
            <a:r>
              <a:rPr lang="en-US" altLang="ko-KR" sz="4400" dirty="0">
                <a:solidFill>
                  <a:schemeClr val="bg1"/>
                </a:solidFill>
                <a:latin typeface="+mj-lt"/>
                <a:cs typeface="Arial" pitchFamily="34" charset="0"/>
              </a:rPr>
              <a:t>Recommendations</a:t>
            </a:r>
            <a:endParaRPr lang="ko-KR" altLang="en-US" sz="4400" dirty="0">
              <a:solidFill>
                <a:schemeClr val="bg1"/>
              </a:solidFill>
              <a:latin typeface="+mj-lt"/>
              <a:cs typeface="Arial" pitchFamily="34" charset="0"/>
            </a:endParaRPr>
          </a:p>
        </p:txBody>
      </p:sp>
      <p:sp>
        <p:nvSpPr>
          <p:cNvPr id="5" name="Freeform: Shape 4">
            <a:extLst>
              <a:ext uri="{FF2B5EF4-FFF2-40B4-BE49-F238E27FC236}">
                <a16:creationId xmlns:a16="http://schemas.microsoft.com/office/drawing/2014/main" id="{16B46027-6FEB-45C4-9024-6106FB10CB72}"/>
              </a:ext>
            </a:extLst>
          </p:cNvPr>
          <p:cNvSpPr/>
          <p:nvPr/>
        </p:nvSpPr>
        <p:spPr>
          <a:xfrm>
            <a:off x="3243017" y="1557128"/>
            <a:ext cx="2327226" cy="1670967"/>
          </a:xfrm>
          <a:custGeom>
            <a:avLst/>
            <a:gdLst/>
            <a:ahLst/>
            <a:cxnLst/>
            <a:rect l="l" t="t" r="r" b="b"/>
            <a:pathLst>
              <a:path w="2327226" h="1670967">
                <a:moveTo>
                  <a:pt x="531317" y="260077"/>
                </a:moveTo>
                <a:cubicBezTo>
                  <a:pt x="493365" y="260077"/>
                  <a:pt x="459507" y="272169"/>
                  <a:pt x="429741" y="296354"/>
                </a:cubicBezTo>
                <a:cubicBezTo>
                  <a:pt x="399976" y="320538"/>
                  <a:pt x="376907" y="363884"/>
                  <a:pt x="360536" y="426392"/>
                </a:cubicBezTo>
                <a:cubicBezTo>
                  <a:pt x="338956" y="507504"/>
                  <a:pt x="328166" y="644053"/>
                  <a:pt x="328166" y="836042"/>
                </a:cubicBezTo>
                <a:cubicBezTo>
                  <a:pt x="328166" y="1028030"/>
                  <a:pt x="337840" y="1159929"/>
                  <a:pt x="357188" y="1231739"/>
                </a:cubicBezTo>
                <a:cubicBezTo>
                  <a:pt x="376535" y="1303548"/>
                  <a:pt x="400906" y="1351359"/>
                  <a:pt x="430299" y="1375172"/>
                </a:cubicBezTo>
                <a:cubicBezTo>
                  <a:pt x="459693" y="1398984"/>
                  <a:pt x="493365" y="1410890"/>
                  <a:pt x="531317" y="1410890"/>
                </a:cubicBezTo>
                <a:cubicBezTo>
                  <a:pt x="569268" y="1410890"/>
                  <a:pt x="603126" y="1398798"/>
                  <a:pt x="632892" y="1374614"/>
                </a:cubicBezTo>
                <a:cubicBezTo>
                  <a:pt x="662657" y="1350429"/>
                  <a:pt x="685726" y="1307083"/>
                  <a:pt x="702097" y="1244575"/>
                </a:cubicBezTo>
                <a:cubicBezTo>
                  <a:pt x="723677" y="1164208"/>
                  <a:pt x="734467" y="1028030"/>
                  <a:pt x="734467" y="836042"/>
                </a:cubicBezTo>
                <a:cubicBezTo>
                  <a:pt x="734467" y="644053"/>
                  <a:pt x="724793" y="512154"/>
                  <a:pt x="705446" y="440345"/>
                </a:cubicBezTo>
                <a:cubicBezTo>
                  <a:pt x="686098" y="368535"/>
                  <a:pt x="661727" y="320538"/>
                  <a:pt x="632334" y="296354"/>
                </a:cubicBezTo>
                <a:cubicBezTo>
                  <a:pt x="602940" y="272169"/>
                  <a:pt x="569268" y="260077"/>
                  <a:pt x="531317" y="260077"/>
                </a:cubicBezTo>
                <a:close/>
                <a:moveTo>
                  <a:pt x="1808188" y="0"/>
                </a:moveTo>
                <a:cubicBezTo>
                  <a:pt x="1969666" y="0"/>
                  <a:pt x="2096542" y="43532"/>
                  <a:pt x="2188815" y="130596"/>
                </a:cubicBezTo>
                <a:cubicBezTo>
                  <a:pt x="2281089" y="217661"/>
                  <a:pt x="2327226" y="325933"/>
                  <a:pt x="2327226" y="455414"/>
                </a:cubicBezTo>
                <a:cubicBezTo>
                  <a:pt x="2327226" y="529084"/>
                  <a:pt x="2314017" y="599219"/>
                  <a:pt x="2287600" y="665820"/>
                </a:cubicBezTo>
                <a:cubicBezTo>
                  <a:pt x="2261183" y="732420"/>
                  <a:pt x="2219325" y="802183"/>
                  <a:pt x="2162026" y="875109"/>
                </a:cubicBezTo>
                <a:cubicBezTo>
                  <a:pt x="2124075" y="923478"/>
                  <a:pt x="2055614" y="993055"/>
                  <a:pt x="1956644" y="1083841"/>
                </a:cubicBezTo>
                <a:cubicBezTo>
                  <a:pt x="1857673" y="1174626"/>
                  <a:pt x="1794979" y="1234901"/>
                  <a:pt x="1768562" y="1264667"/>
                </a:cubicBezTo>
                <a:cubicBezTo>
                  <a:pt x="1742145" y="1294432"/>
                  <a:pt x="1720751" y="1323454"/>
                  <a:pt x="1704380" y="1351731"/>
                </a:cubicBezTo>
                <a:lnTo>
                  <a:pt x="2327226" y="1351731"/>
                </a:lnTo>
                <a:lnTo>
                  <a:pt x="2327226" y="1643062"/>
                </a:lnTo>
                <a:lnTo>
                  <a:pt x="1227758" y="1643062"/>
                </a:lnTo>
                <a:cubicBezTo>
                  <a:pt x="1239664" y="1532929"/>
                  <a:pt x="1275383" y="1428564"/>
                  <a:pt x="1334914" y="1329965"/>
                </a:cubicBezTo>
                <a:cubicBezTo>
                  <a:pt x="1394445" y="1231366"/>
                  <a:pt x="1512020" y="1100584"/>
                  <a:pt x="1687637" y="937617"/>
                </a:cubicBezTo>
                <a:cubicBezTo>
                  <a:pt x="1829024" y="805904"/>
                  <a:pt x="1915716" y="716607"/>
                  <a:pt x="1947714" y="669726"/>
                </a:cubicBezTo>
                <a:cubicBezTo>
                  <a:pt x="1990874" y="604986"/>
                  <a:pt x="2012454" y="540990"/>
                  <a:pt x="2012454" y="477738"/>
                </a:cubicBezTo>
                <a:cubicBezTo>
                  <a:pt x="2012454" y="407789"/>
                  <a:pt x="1993664" y="354025"/>
                  <a:pt x="1956086" y="316445"/>
                </a:cubicBezTo>
                <a:cubicBezTo>
                  <a:pt x="1918506" y="278866"/>
                  <a:pt x="1866602" y="260077"/>
                  <a:pt x="1800374" y="260077"/>
                </a:cubicBezTo>
                <a:cubicBezTo>
                  <a:pt x="1734890" y="260077"/>
                  <a:pt x="1682800" y="279797"/>
                  <a:pt x="1644104" y="319236"/>
                </a:cubicBezTo>
                <a:cubicBezTo>
                  <a:pt x="1605409" y="358675"/>
                  <a:pt x="1583085" y="424160"/>
                  <a:pt x="1577132" y="515689"/>
                </a:cubicBezTo>
                <a:lnTo>
                  <a:pt x="1264593" y="484435"/>
                </a:lnTo>
                <a:cubicBezTo>
                  <a:pt x="1283196" y="311795"/>
                  <a:pt x="1341611" y="187895"/>
                  <a:pt x="1439838" y="112737"/>
                </a:cubicBezTo>
                <a:cubicBezTo>
                  <a:pt x="1538064" y="37579"/>
                  <a:pt x="1660848" y="0"/>
                  <a:pt x="1808188" y="0"/>
                </a:cubicBezTo>
                <a:close/>
                <a:moveTo>
                  <a:pt x="531317" y="0"/>
                </a:moveTo>
                <a:cubicBezTo>
                  <a:pt x="689818" y="0"/>
                  <a:pt x="813718" y="56554"/>
                  <a:pt x="903015" y="169664"/>
                </a:cubicBezTo>
                <a:cubicBezTo>
                  <a:pt x="1009427" y="303609"/>
                  <a:pt x="1062633" y="525735"/>
                  <a:pt x="1062633" y="836042"/>
                </a:cubicBezTo>
                <a:cubicBezTo>
                  <a:pt x="1062633" y="1145604"/>
                  <a:pt x="1009055" y="1368102"/>
                  <a:pt x="901899" y="1503536"/>
                </a:cubicBezTo>
                <a:cubicBezTo>
                  <a:pt x="813346" y="1615157"/>
                  <a:pt x="689818" y="1670967"/>
                  <a:pt x="531317" y="1670967"/>
                </a:cubicBezTo>
                <a:cubicBezTo>
                  <a:pt x="372070" y="1670967"/>
                  <a:pt x="243706" y="1609762"/>
                  <a:pt x="146224" y="1487351"/>
                </a:cubicBezTo>
                <a:cubicBezTo>
                  <a:pt x="48741" y="1364940"/>
                  <a:pt x="0" y="1146720"/>
                  <a:pt x="0" y="832693"/>
                </a:cubicBezTo>
                <a:cubicBezTo>
                  <a:pt x="0" y="524619"/>
                  <a:pt x="53578" y="302865"/>
                  <a:pt x="160735" y="167431"/>
                </a:cubicBezTo>
                <a:cubicBezTo>
                  <a:pt x="249287" y="55810"/>
                  <a:pt x="372815" y="0"/>
                  <a:pt x="531317"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6B132D-AA1D-4050-974B-E8015B4FF96A}"/>
              </a:ext>
            </a:extLst>
          </p:cNvPr>
          <p:cNvSpPr txBox="1"/>
          <p:nvPr/>
        </p:nvSpPr>
        <p:spPr>
          <a:xfrm>
            <a:off x="6728974" y="723876"/>
            <a:ext cx="5314950" cy="523220"/>
          </a:xfrm>
          <a:prstGeom prst="rect">
            <a:avLst/>
          </a:prstGeom>
          <a:noFill/>
        </p:spPr>
        <p:txBody>
          <a:bodyPr wrap="square" rtlCol="0">
            <a:spAutoFit/>
          </a:bodyPr>
          <a:lstStyle/>
          <a:p>
            <a:r>
              <a:rPr lang="en-US" altLang="ko-KR" sz="2800" b="1" dirty="0">
                <a:cs typeface="Arial" pitchFamily="34" charset="0"/>
              </a:rPr>
              <a:t>Year Built (yr_built)</a:t>
            </a:r>
            <a:endParaRPr lang="ko-KR" altLang="en-US" sz="2800" b="1" dirty="0">
              <a:cs typeface="Arial" pitchFamily="34" charset="0"/>
            </a:endParaRPr>
          </a:p>
        </p:txBody>
      </p:sp>
      <p:sp>
        <p:nvSpPr>
          <p:cNvPr id="8" name="TextBox 7">
            <a:extLst>
              <a:ext uri="{FF2B5EF4-FFF2-40B4-BE49-F238E27FC236}">
                <a16:creationId xmlns:a16="http://schemas.microsoft.com/office/drawing/2014/main" id="{52361937-D021-4134-AEBB-C689D96EE4EF}"/>
              </a:ext>
            </a:extLst>
          </p:cNvPr>
          <p:cNvSpPr txBox="1"/>
          <p:nvPr/>
        </p:nvSpPr>
        <p:spPr>
          <a:xfrm>
            <a:off x="5999399" y="1423115"/>
            <a:ext cx="5887802" cy="2246769"/>
          </a:xfrm>
          <a:prstGeom prst="rect">
            <a:avLst/>
          </a:prstGeom>
          <a:noFill/>
        </p:spPr>
        <p:txBody>
          <a:bodyPr wrap="square" rtlCol="0">
            <a:spAutoFit/>
          </a:bodyPr>
          <a:lstStyle/>
          <a:p>
            <a:r>
              <a:rPr lang="en-US" altLang="ko-KR" sz="2000" dirty="0">
                <a:solidFill>
                  <a:schemeClr val="bg1"/>
                </a:solidFill>
                <a:cs typeface="Arial" pitchFamily="34" charset="0"/>
              </a:rPr>
              <a:t>While the year built cannot be changed, focusing on modernizing older homes through renovations can mitigate the negative impact of an older construction date.</a:t>
            </a:r>
          </a:p>
          <a:p>
            <a:r>
              <a:rPr lang="en-US" altLang="ko-KR" sz="2000" dirty="0">
                <a:solidFill>
                  <a:schemeClr val="bg1"/>
                </a:solidFill>
                <a:cs typeface="Arial" pitchFamily="34" charset="0"/>
              </a:rPr>
              <a:t>Emphasize updating essential systems like plumbing, electrical, and HVAC to meet current standards.</a:t>
            </a:r>
          </a:p>
        </p:txBody>
      </p:sp>
      <p:sp>
        <p:nvSpPr>
          <p:cNvPr id="9" name="TextBox 8">
            <a:extLst>
              <a:ext uri="{FF2B5EF4-FFF2-40B4-BE49-F238E27FC236}">
                <a16:creationId xmlns:a16="http://schemas.microsoft.com/office/drawing/2014/main" id="{06A6230A-E875-479B-9A60-78E250F270C2}"/>
              </a:ext>
            </a:extLst>
          </p:cNvPr>
          <p:cNvSpPr txBox="1"/>
          <p:nvPr/>
        </p:nvSpPr>
        <p:spPr>
          <a:xfrm flipH="1">
            <a:off x="3438525" y="4511669"/>
            <a:ext cx="5314949" cy="523220"/>
          </a:xfrm>
          <a:prstGeom prst="rect">
            <a:avLst/>
          </a:prstGeom>
          <a:noFill/>
        </p:spPr>
        <p:txBody>
          <a:bodyPr wrap="square" rtlCol="0">
            <a:spAutoFit/>
          </a:bodyPr>
          <a:lstStyle/>
          <a:p>
            <a:pPr algn="r"/>
            <a:r>
              <a:rPr lang="en-US" altLang="ko-KR" sz="2800" b="1" dirty="0">
                <a:cs typeface="Arial" pitchFamily="34" charset="0"/>
              </a:rPr>
              <a:t>Increase Living Space:</a:t>
            </a:r>
            <a:endParaRPr lang="ko-KR" altLang="en-US" sz="2800" b="1" dirty="0">
              <a:cs typeface="Arial" pitchFamily="34" charset="0"/>
            </a:endParaRPr>
          </a:p>
        </p:txBody>
      </p:sp>
      <p:sp>
        <p:nvSpPr>
          <p:cNvPr id="10" name="TextBox 9">
            <a:extLst>
              <a:ext uri="{FF2B5EF4-FFF2-40B4-BE49-F238E27FC236}">
                <a16:creationId xmlns:a16="http://schemas.microsoft.com/office/drawing/2014/main" id="{A87024E3-7DB5-49F7-BDE2-49B6949B85A6}"/>
              </a:ext>
            </a:extLst>
          </p:cNvPr>
          <p:cNvSpPr txBox="1"/>
          <p:nvPr/>
        </p:nvSpPr>
        <p:spPr>
          <a:xfrm flipH="1">
            <a:off x="4071499" y="5300872"/>
            <a:ext cx="5314950" cy="1015663"/>
          </a:xfrm>
          <a:prstGeom prst="rect">
            <a:avLst/>
          </a:prstGeom>
          <a:noFill/>
        </p:spPr>
        <p:txBody>
          <a:bodyPr wrap="square" rtlCol="0">
            <a:spAutoFit/>
          </a:bodyPr>
          <a:lstStyle/>
          <a:p>
            <a:pPr algn="r"/>
            <a:r>
              <a:rPr lang="en-US" altLang="ko-KR" sz="2000" dirty="0">
                <a:solidFill>
                  <a:schemeClr val="bg1"/>
                </a:solidFill>
                <a:cs typeface="Arial" pitchFamily="34" charset="0"/>
              </a:rPr>
              <a:t>Expanding the living area (sqft_living) or basement space (sqft_basement) can increase the home value.</a:t>
            </a:r>
          </a:p>
        </p:txBody>
      </p:sp>
      <p:sp>
        <p:nvSpPr>
          <p:cNvPr id="4" name="TextBox 3">
            <a:extLst>
              <a:ext uri="{FF2B5EF4-FFF2-40B4-BE49-F238E27FC236}">
                <a16:creationId xmlns:a16="http://schemas.microsoft.com/office/drawing/2014/main" id="{8270B413-3E5F-5684-204A-F9A9DD04005A}"/>
              </a:ext>
            </a:extLst>
          </p:cNvPr>
          <p:cNvSpPr txBox="1"/>
          <p:nvPr/>
        </p:nvSpPr>
        <p:spPr>
          <a:xfrm>
            <a:off x="9386449" y="4511669"/>
            <a:ext cx="2500751" cy="2215991"/>
          </a:xfrm>
          <a:prstGeom prst="rect">
            <a:avLst/>
          </a:prstGeom>
          <a:noFill/>
        </p:spPr>
        <p:txBody>
          <a:bodyPr wrap="square">
            <a:spAutoFit/>
          </a:bodyPr>
          <a:lstStyle/>
          <a:p>
            <a:r>
              <a:rPr lang="en-US" altLang="ko-KR" sz="13800" b="1" dirty="0">
                <a:solidFill>
                  <a:schemeClr val="accent6">
                    <a:lumMod val="20000"/>
                    <a:lumOff val="80000"/>
                  </a:schemeClr>
                </a:solidFill>
                <a:cs typeface="Arial" pitchFamily="34" charset="0"/>
              </a:rPr>
              <a:t>03</a:t>
            </a:r>
            <a:endParaRPr lang="ko-KR" altLang="en-US" sz="6000" b="1" dirty="0">
              <a:solidFill>
                <a:schemeClr val="accent6">
                  <a:lumMod val="20000"/>
                  <a:lumOff val="80000"/>
                </a:schemeClr>
              </a:solidFill>
              <a:cs typeface="Arial" pitchFamily="34" charset="0"/>
            </a:endParaRPr>
          </a:p>
        </p:txBody>
      </p:sp>
    </p:spTree>
    <p:extLst>
      <p:ext uri="{BB962C8B-B14F-4D97-AF65-F5344CB8AC3E}">
        <p14:creationId xmlns:p14="http://schemas.microsoft.com/office/powerpoint/2010/main" val="417915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AFD69B5-34AA-4795-9611-D59897571A1F}"/>
              </a:ext>
            </a:extLst>
          </p:cNvPr>
          <p:cNvGrpSpPr/>
          <p:nvPr/>
        </p:nvGrpSpPr>
        <p:grpSpPr>
          <a:xfrm>
            <a:off x="-97274" y="5065236"/>
            <a:ext cx="5794476" cy="1538980"/>
            <a:chOff x="2" y="4714489"/>
            <a:chExt cx="5662784" cy="1538980"/>
          </a:xfrm>
        </p:grpSpPr>
        <p:sp>
          <p:nvSpPr>
            <p:cNvPr id="10" name="TextBox 9">
              <a:extLst>
                <a:ext uri="{FF2B5EF4-FFF2-40B4-BE49-F238E27FC236}">
                  <a16:creationId xmlns:a16="http://schemas.microsoft.com/office/drawing/2014/main" id="{74884539-D9DA-43F1-A27B-42D121467D78}"/>
                </a:ext>
              </a:extLst>
            </p:cNvPr>
            <p:cNvSpPr txBox="1"/>
            <p:nvPr/>
          </p:nvSpPr>
          <p:spPr>
            <a:xfrm>
              <a:off x="2" y="4714489"/>
              <a:ext cx="5617028" cy="1015663"/>
            </a:xfrm>
            <a:prstGeom prst="rect">
              <a:avLst/>
            </a:prstGeom>
            <a:noFill/>
          </p:spPr>
          <p:txBody>
            <a:bodyPr wrap="square" rtlCol="0" anchor="ctr">
              <a:spAutoFit/>
            </a:bodyPr>
            <a:lstStyle/>
            <a:p>
              <a:pPr algn="ctr"/>
              <a:r>
                <a:rPr lang="en-US" altLang="ko-KR" sz="6000" dirty="0">
                  <a:solidFill>
                    <a:schemeClr val="accent3">
                      <a:lumMod val="50000"/>
                    </a:schemeClr>
                  </a:solidFill>
                  <a:cs typeface="Arial" pitchFamily="34" charset="0"/>
                </a:rPr>
                <a:t>THANK YOU</a:t>
              </a:r>
              <a:endParaRPr lang="ko-KR" altLang="en-US" sz="6000" dirty="0">
                <a:solidFill>
                  <a:schemeClr val="accent3">
                    <a:lumMod val="50000"/>
                  </a:schemeClr>
                </a:solidFill>
                <a:cs typeface="Arial" pitchFamily="34" charset="0"/>
              </a:endParaRPr>
            </a:p>
          </p:txBody>
        </p:sp>
        <p:sp>
          <p:nvSpPr>
            <p:cNvPr id="11" name="TextBox 10">
              <a:extLst>
                <a:ext uri="{FF2B5EF4-FFF2-40B4-BE49-F238E27FC236}">
                  <a16:creationId xmlns:a16="http://schemas.microsoft.com/office/drawing/2014/main" id="{4AF53A91-622A-40F6-984B-C87698D4F2C8}"/>
                </a:ext>
              </a:extLst>
            </p:cNvPr>
            <p:cNvSpPr txBox="1"/>
            <p:nvPr/>
          </p:nvSpPr>
          <p:spPr>
            <a:xfrm>
              <a:off x="45826" y="5586492"/>
              <a:ext cx="5616960" cy="666977"/>
            </a:xfrm>
            <a:prstGeom prst="rect">
              <a:avLst/>
            </a:prstGeom>
            <a:noFill/>
          </p:spPr>
          <p:txBody>
            <a:bodyPr wrap="square" rtlCol="0" anchor="ctr">
              <a:spAutoFit/>
            </a:bodyPr>
            <a:lstStyle/>
            <a:p>
              <a:pPr algn="ctr"/>
              <a:r>
                <a:rPr lang="en-US" altLang="ko-KR" sz="1867" dirty="0">
                  <a:solidFill>
                    <a:schemeClr val="accent3">
                      <a:lumMod val="50000"/>
                    </a:schemeClr>
                  </a:solidFill>
                  <a:cs typeface="Arial" pitchFamily="34" charset="0"/>
                </a:rPr>
                <a:t>Unlock the true potential of your properties with</a:t>
              </a:r>
            </a:p>
            <a:p>
              <a:pPr algn="ctr"/>
              <a:r>
                <a:rPr lang="en-US" altLang="ko-KR" sz="1867" dirty="0">
                  <a:solidFill>
                    <a:schemeClr val="accent3">
                      <a:lumMod val="50000"/>
                    </a:schemeClr>
                  </a:solidFill>
                  <a:cs typeface="Arial" pitchFamily="34" charset="0"/>
                </a:rPr>
                <a:t> data-driven renovations.</a:t>
              </a:r>
              <a:endParaRPr lang="ko-KR" altLang="en-US" sz="1867" dirty="0">
                <a:solidFill>
                  <a:schemeClr val="accent3">
                    <a:lumMod val="50000"/>
                  </a:schemeClr>
                </a:solidFill>
                <a:cs typeface="Arial" pitchFamily="34" charset="0"/>
              </a:endParaRPr>
            </a:p>
          </p:txBody>
        </p:sp>
      </p:grpSp>
    </p:spTree>
    <p:extLst>
      <p:ext uri="{BB962C8B-B14F-4D97-AF65-F5344CB8AC3E}">
        <p14:creationId xmlns:p14="http://schemas.microsoft.com/office/powerpoint/2010/main" val="419836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15688C-E8B3-4E61-BE21-26C078E134CC}"/>
              </a:ext>
            </a:extLst>
          </p:cNvPr>
          <p:cNvSpPr/>
          <p:nvPr/>
        </p:nvSpPr>
        <p:spPr>
          <a:xfrm>
            <a:off x="539931" y="834993"/>
            <a:ext cx="5730240" cy="58992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2" name="Title 1">
            <a:extLst>
              <a:ext uri="{FF2B5EF4-FFF2-40B4-BE49-F238E27FC236}">
                <a16:creationId xmlns:a16="http://schemas.microsoft.com/office/drawing/2014/main" id="{5E601572-4051-4981-BB1D-435EAC9C954C}"/>
              </a:ext>
            </a:extLst>
          </p:cNvPr>
          <p:cNvSpPr txBox="1">
            <a:spLocks/>
          </p:cNvSpPr>
          <p:nvPr/>
        </p:nvSpPr>
        <p:spPr>
          <a:xfrm>
            <a:off x="634044" y="123793"/>
            <a:ext cx="5955128"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ko-KR" sz="5400" b="1" i="0" u="none" strike="noStrike" kern="1200" cap="none" spc="0" normalizeH="0" baseline="0" noProof="0" dirty="0">
                <a:ln>
                  <a:noFill/>
                </a:ln>
                <a:solidFill>
                  <a:prstClr val="black">
                    <a:lumMod val="75000"/>
                    <a:lumOff val="25000"/>
                  </a:prstClr>
                </a:solidFill>
                <a:effectLst/>
                <a:uLnTx/>
                <a:uFillTx/>
                <a:latin typeface="Arial"/>
                <a:cs typeface="+mj-cs"/>
              </a:rPr>
              <a:t>Introduction</a:t>
            </a:r>
            <a:endParaRPr kumimoji="0" lang="ko-KR" altLang="en-US" sz="5400" b="1" i="0" u="none" strike="noStrike" kern="1200" cap="none" spc="0" normalizeH="0" baseline="0" noProof="0" dirty="0">
              <a:ln>
                <a:noFill/>
              </a:ln>
              <a:solidFill>
                <a:prstClr val="black">
                  <a:lumMod val="75000"/>
                  <a:lumOff val="25000"/>
                </a:prstClr>
              </a:solidFill>
              <a:effectLst/>
              <a:uLnTx/>
              <a:uFillTx/>
              <a:latin typeface="Arial"/>
              <a:cs typeface="+mj-cs"/>
            </a:endParaRPr>
          </a:p>
        </p:txBody>
      </p:sp>
      <p:sp>
        <p:nvSpPr>
          <p:cNvPr id="4" name="TextBox 3">
            <a:extLst>
              <a:ext uri="{FF2B5EF4-FFF2-40B4-BE49-F238E27FC236}">
                <a16:creationId xmlns:a16="http://schemas.microsoft.com/office/drawing/2014/main" id="{DDD4C900-10FF-4E8B-BD67-625954372180}"/>
              </a:ext>
            </a:extLst>
          </p:cNvPr>
          <p:cNvSpPr txBox="1"/>
          <p:nvPr/>
        </p:nvSpPr>
        <p:spPr>
          <a:xfrm>
            <a:off x="634044" y="834993"/>
            <a:ext cx="5542014" cy="6040115"/>
          </a:xfrm>
          <a:prstGeom prst="rect">
            <a:avLst/>
          </a:prstGeom>
          <a:noFill/>
        </p:spPr>
        <p:txBody>
          <a:bodyPr wrap="square" rtlCol="0">
            <a:spAutoFit/>
          </a:bodyPr>
          <a:lstStyle/>
          <a:p>
            <a:pPr algn="just" rtl="0">
              <a:spcBef>
                <a:spcPts val="0"/>
              </a:spcBef>
              <a:spcAft>
                <a:spcPts val="500"/>
              </a:spcAft>
            </a:pPr>
            <a:r>
              <a:rPr lang="en-US" sz="2200" b="0" i="0" u="none" strike="noStrike" dirty="0">
                <a:solidFill>
                  <a:srgbClr val="202124"/>
                </a:solidFill>
                <a:effectLst/>
                <a:latin typeface="Calibri" panose="020F0502020204030204" pitchFamily="34" charset="0"/>
              </a:rPr>
              <a:t>In real estate, smart upgrades can make or break a sale. Imagine a tool that tells you which renovations boost property values the most. </a:t>
            </a:r>
            <a:endParaRPr lang="en-US" sz="2200" b="0" dirty="0">
              <a:effectLst/>
            </a:endParaRPr>
          </a:p>
          <a:p>
            <a:pPr algn="just" rtl="0">
              <a:spcBef>
                <a:spcPts val="0"/>
              </a:spcBef>
              <a:spcAft>
                <a:spcPts val="500"/>
              </a:spcAft>
            </a:pPr>
            <a:r>
              <a:rPr lang="en-US" sz="2200" b="0" i="0" u="none" strike="noStrike" dirty="0">
                <a:solidFill>
                  <a:srgbClr val="202124"/>
                </a:solidFill>
                <a:effectLst/>
                <a:latin typeface="Calibri" panose="020F0502020204030204" pitchFamily="34" charset="0"/>
              </a:rPr>
              <a:t>Picture a real estate agent using advanced data analytics to effortlessly identify the best home improvements, ensuring every dollar spent significantly increases value. </a:t>
            </a:r>
            <a:endParaRPr lang="en-US" sz="2200" b="0" dirty="0">
              <a:effectLst/>
            </a:endParaRPr>
          </a:p>
          <a:p>
            <a:pPr algn="just" rtl="0">
              <a:spcBef>
                <a:spcPts val="0"/>
              </a:spcBef>
              <a:spcAft>
                <a:spcPts val="500"/>
              </a:spcAft>
            </a:pPr>
            <a:r>
              <a:rPr lang="en-US" sz="2200" b="0" i="0" u="none" strike="noStrike" dirty="0">
                <a:solidFill>
                  <a:srgbClr val="202124"/>
                </a:solidFill>
                <a:effectLst/>
                <a:latin typeface="Calibri" panose="020F0502020204030204" pitchFamily="34" charset="0"/>
              </a:rPr>
              <a:t>Welcome to our real estate valuation project. We combine modern statistics with practical renovation needs. Our state-of-the-art linear regression models uncover hidden data gems, guiding you to the most profitable property enhancements.</a:t>
            </a:r>
            <a:endParaRPr lang="en-US" sz="2200" b="0" dirty="0">
              <a:effectLst/>
            </a:endParaRPr>
          </a:p>
          <a:p>
            <a:pPr algn="just" rtl="0">
              <a:spcBef>
                <a:spcPts val="0"/>
              </a:spcBef>
              <a:spcAft>
                <a:spcPts val="500"/>
              </a:spcAft>
            </a:pPr>
            <a:r>
              <a:rPr lang="en-US" sz="2200" b="0" i="0" u="none" strike="noStrike" dirty="0">
                <a:solidFill>
                  <a:srgbClr val="202124"/>
                </a:solidFill>
                <a:effectLst/>
                <a:latin typeface="Calibri" panose="020F0502020204030204" pitchFamily="34" charset="0"/>
              </a:rPr>
              <a:t>Join us to turn guesswork into strategy, making homes beautiful and smart investments for the future.</a:t>
            </a:r>
            <a:endParaRPr lang="en-US" sz="2200" b="0" dirty="0">
              <a:effectLst/>
            </a:endParaRPr>
          </a:p>
        </p:txBody>
      </p:sp>
    </p:spTree>
    <p:extLst>
      <p:ext uri="{BB962C8B-B14F-4D97-AF65-F5344CB8AC3E}">
        <p14:creationId xmlns:p14="http://schemas.microsoft.com/office/powerpoint/2010/main" val="27745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D86A64B0-872B-42E9-A39E-A8AD5012471D}"/>
              </a:ext>
            </a:extLst>
          </p:cNvPr>
          <p:cNvSpPr txBox="1"/>
          <p:nvPr/>
        </p:nvSpPr>
        <p:spPr>
          <a:xfrm>
            <a:off x="5946949" y="244780"/>
            <a:ext cx="5677701" cy="830997"/>
          </a:xfrm>
          <a:prstGeom prst="rect">
            <a:avLst/>
          </a:prstGeom>
          <a:noFill/>
        </p:spPr>
        <p:txBody>
          <a:bodyPr wrap="square" rtlCol="0">
            <a:spAutoFit/>
          </a:bodyPr>
          <a:lstStyle/>
          <a:p>
            <a:pPr rtl="0">
              <a:spcBef>
                <a:spcPts val="0"/>
              </a:spcBef>
              <a:spcAft>
                <a:spcPts val="0"/>
              </a:spcAft>
            </a:pPr>
            <a:r>
              <a:rPr lang="en-US" sz="4800" b="1" i="0" u="none" strike="noStrike" dirty="0">
                <a:solidFill>
                  <a:srgbClr val="000000"/>
                </a:solidFill>
                <a:effectLst/>
                <a:latin typeface="Calibri" panose="020F0502020204030204" pitchFamily="34" charset="0"/>
              </a:rPr>
              <a:t>Problem Statement</a:t>
            </a:r>
            <a:endParaRPr lang="en-US" sz="11500" b="0" dirty="0">
              <a:effectLst/>
            </a:endParaRPr>
          </a:p>
        </p:txBody>
      </p:sp>
      <p:sp>
        <p:nvSpPr>
          <p:cNvPr id="63" name="Oval 31">
            <a:extLst>
              <a:ext uri="{FF2B5EF4-FFF2-40B4-BE49-F238E27FC236}">
                <a16:creationId xmlns:a16="http://schemas.microsoft.com/office/drawing/2014/main" id="{2FFE5125-7A5B-4443-86E8-E4B99BD0E4A1}"/>
              </a:ext>
            </a:extLst>
          </p:cNvPr>
          <p:cNvSpPr>
            <a:spLocks noChangeAspect="1"/>
          </p:cNvSpPr>
          <p:nvPr/>
        </p:nvSpPr>
        <p:spPr>
          <a:xfrm>
            <a:off x="5997215" y="5578053"/>
            <a:ext cx="310825" cy="298154"/>
          </a:xfrm>
          <a:custGeom>
            <a:avLst/>
            <a:gdLst/>
            <a:ahLst/>
            <a:cxnLst/>
            <a:rect l="l" t="t" r="r" b="b"/>
            <a:pathLst>
              <a:path w="3844509" h="3687783">
                <a:moveTo>
                  <a:pt x="3058976" y="1638112"/>
                </a:moveTo>
                <a:lnTo>
                  <a:pt x="3589152" y="1638112"/>
                </a:lnTo>
                <a:cubicBezTo>
                  <a:pt x="3638858" y="1638112"/>
                  <a:pt x="3679152" y="1678406"/>
                  <a:pt x="3679152" y="1728112"/>
                </a:cubicBezTo>
                <a:cubicBezTo>
                  <a:pt x="3679152" y="1777818"/>
                  <a:pt x="3638858" y="1818112"/>
                  <a:pt x="3589152" y="1818112"/>
                </a:cubicBezTo>
                <a:lnTo>
                  <a:pt x="3200291" y="1818112"/>
                </a:lnTo>
                <a:cubicBezTo>
                  <a:pt x="3163154" y="1755131"/>
                  <a:pt x="3116528" y="1693960"/>
                  <a:pt x="3058976" y="1638112"/>
                </a:cubicBezTo>
                <a:close/>
                <a:moveTo>
                  <a:pt x="181085" y="1638112"/>
                </a:moveTo>
                <a:lnTo>
                  <a:pt x="721085" y="1638112"/>
                </a:lnTo>
                <a:cubicBezTo>
                  <a:pt x="770791" y="1638112"/>
                  <a:pt x="811085" y="1678406"/>
                  <a:pt x="811085" y="1728112"/>
                </a:cubicBezTo>
                <a:cubicBezTo>
                  <a:pt x="811085" y="1777818"/>
                  <a:pt x="770791" y="1818112"/>
                  <a:pt x="721085" y="1818112"/>
                </a:cubicBezTo>
                <a:lnTo>
                  <a:pt x="181085" y="1818112"/>
                </a:lnTo>
                <a:cubicBezTo>
                  <a:pt x="131379" y="1818112"/>
                  <a:pt x="91085" y="1777818"/>
                  <a:pt x="91085" y="1728112"/>
                </a:cubicBezTo>
                <a:cubicBezTo>
                  <a:pt x="91085" y="1678406"/>
                  <a:pt x="131379" y="1638112"/>
                  <a:pt x="181085" y="1638112"/>
                </a:cubicBezTo>
                <a:close/>
                <a:moveTo>
                  <a:pt x="2407996" y="1616759"/>
                </a:moveTo>
                <a:cubicBezTo>
                  <a:pt x="2441617" y="1617523"/>
                  <a:pt x="2476314" y="1619623"/>
                  <a:pt x="2512102" y="1623184"/>
                </a:cubicBezTo>
                <a:cubicBezTo>
                  <a:pt x="3111162" y="1718458"/>
                  <a:pt x="3282084" y="2201243"/>
                  <a:pt x="3279835" y="2465949"/>
                </a:cubicBezTo>
                <a:cubicBezTo>
                  <a:pt x="3835370" y="2585485"/>
                  <a:pt x="3867810" y="2977600"/>
                  <a:pt x="3836089" y="3163655"/>
                </a:cubicBezTo>
                <a:cubicBezTo>
                  <a:pt x="3757475" y="3560722"/>
                  <a:pt x="3236143" y="3678707"/>
                  <a:pt x="3054091" y="3680976"/>
                </a:cubicBezTo>
                <a:lnTo>
                  <a:pt x="749472" y="3687783"/>
                </a:lnTo>
                <a:cubicBezTo>
                  <a:pt x="462601" y="3670766"/>
                  <a:pt x="258482" y="3561857"/>
                  <a:pt x="95738" y="3371263"/>
                </a:cubicBezTo>
                <a:cubicBezTo>
                  <a:pt x="-51834" y="3177268"/>
                  <a:pt x="-3707" y="2901945"/>
                  <a:pt x="73013" y="2762709"/>
                </a:cubicBezTo>
                <a:cubicBezTo>
                  <a:pt x="131588" y="2662400"/>
                  <a:pt x="402999" y="2443202"/>
                  <a:pt x="748609" y="2500468"/>
                </a:cubicBezTo>
                <a:cubicBezTo>
                  <a:pt x="711949" y="2305751"/>
                  <a:pt x="809508" y="2118554"/>
                  <a:pt x="973702" y="2040037"/>
                </a:cubicBezTo>
                <a:cubicBezTo>
                  <a:pt x="1175350" y="1931150"/>
                  <a:pt x="1416864" y="1980501"/>
                  <a:pt x="1568863" y="2058070"/>
                </a:cubicBezTo>
                <a:cubicBezTo>
                  <a:pt x="1641270" y="1894278"/>
                  <a:pt x="1903671" y="1605293"/>
                  <a:pt x="2407996" y="1616759"/>
                </a:cubicBezTo>
                <a:close/>
                <a:moveTo>
                  <a:pt x="1879032" y="828012"/>
                </a:moveTo>
                <a:cubicBezTo>
                  <a:pt x="2272018" y="828012"/>
                  <a:pt x="2606182" y="1079860"/>
                  <a:pt x="2727993" y="1431289"/>
                </a:cubicBezTo>
                <a:cubicBezTo>
                  <a:pt x="2662026" y="1407016"/>
                  <a:pt x="2589492" y="1387959"/>
                  <a:pt x="2509890" y="1375299"/>
                </a:cubicBezTo>
                <a:cubicBezTo>
                  <a:pt x="2471614" y="1371490"/>
                  <a:pt x="2434505" y="1369244"/>
                  <a:pt x="2398546" y="1368427"/>
                </a:cubicBezTo>
                <a:cubicBezTo>
                  <a:pt x="1859157" y="1356164"/>
                  <a:pt x="1578511" y="1665241"/>
                  <a:pt x="1501070" y="1840421"/>
                </a:cubicBezTo>
                <a:cubicBezTo>
                  <a:pt x="1366956" y="1771979"/>
                  <a:pt x="1167682" y="1724078"/>
                  <a:pt x="981368" y="1776353"/>
                </a:cubicBezTo>
                <a:cubicBezTo>
                  <a:pt x="979360" y="1760421"/>
                  <a:pt x="978932" y="1744316"/>
                  <a:pt x="978932" y="1728112"/>
                </a:cubicBezTo>
                <a:cubicBezTo>
                  <a:pt x="978932" y="1231000"/>
                  <a:pt x="1381920" y="828012"/>
                  <a:pt x="1879032" y="828012"/>
                </a:cubicBezTo>
                <a:close/>
                <a:moveTo>
                  <a:pt x="3036221" y="480881"/>
                </a:moveTo>
                <a:cubicBezTo>
                  <a:pt x="3059254" y="480881"/>
                  <a:pt x="3082287" y="489668"/>
                  <a:pt x="3099861" y="507242"/>
                </a:cubicBezTo>
                <a:cubicBezTo>
                  <a:pt x="3135008" y="542389"/>
                  <a:pt x="3135008" y="599374"/>
                  <a:pt x="3099861" y="634521"/>
                </a:cubicBezTo>
                <a:lnTo>
                  <a:pt x="2718023" y="1016359"/>
                </a:lnTo>
                <a:cubicBezTo>
                  <a:pt x="2682876" y="1051506"/>
                  <a:pt x="2625891" y="1051506"/>
                  <a:pt x="2590744" y="1016359"/>
                </a:cubicBezTo>
                <a:cubicBezTo>
                  <a:pt x="2555597" y="981211"/>
                  <a:pt x="2555597" y="924227"/>
                  <a:pt x="2590744" y="889079"/>
                </a:cubicBezTo>
                <a:lnTo>
                  <a:pt x="2972582" y="507242"/>
                </a:lnTo>
                <a:cubicBezTo>
                  <a:pt x="2990155" y="489668"/>
                  <a:pt x="3013188" y="480881"/>
                  <a:pt x="3036221" y="480881"/>
                </a:cubicBezTo>
                <a:close/>
                <a:moveTo>
                  <a:pt x="710166" y="439080"/>
                </a:moveTo>
                <a:cubicBezTo>
                  <a:pt x="733199" y="439080"/>
                  <a:pt x="756232" y="447867"/>
                  <a:pt x="773806" y="465441"/>
                </a:cubicBezTo>
                <a:lnTo>
                  <a:pt x="1155643" y="847278"/>
                </a:lnTo>
                <a:cubicBezTo>
                  <a:pt x="1190791" y="882426"/>
                  <a:pt x="1190791" y="939410"/>
                  <a:pt x="1155643" y="974558"/>
                </a:cubicBezTo>
                <a:cubicBezTo>
                  <a:pt x="1120496" y="1009705"/>
                  <a:pt x="1063512" y="1009705"/>
                  <a:pt x="1028364" y="974558"/>
                </a:cubicBezTo>
                <a:lnTo>
                  <a:pt x="646526" y="592720"/>
                </a:lnTo>
                <a:cubicBezTo>
                  <a:pt x="611379" y="557573"/>
                  <a:pt x="611379" y="500588"/>
                  <a:pt x="646526" y="465441"/>
                </a:cubicBezTo>
                <a:cubicBezTo>
                  <a:pt x="664100" y="447867"/>
                  <a:pt x="687133" y="439080"/>
                  <a:pt x="710166" y="439080"/>
                </a:cubicBezTo>
                <a:close/>
                <a:moveTo>
                  <a:pt x="1879032" y="0"/>
                </a:moveTo>
                <a:cubicBezTo>
                  <a:pt x="1928738" y="0"/>
                  <a:pt x="1969032" y="40294"/>
                  <a:pt x="1969032" y="90000"/>
                </a:cubicBezTo>
                <a:lnTo>
                  <a:pt x="1969032" y="630000"/>
                </a:lnTo>
                <a:cubicBezTo>
                  <a:pt x="1969032" y="679706"/>
                  <a:pt x="1928738" y="720000"/>
                  <a:pt x="1879032" y="720000"/>
                </a:cubicBezTo>
                <a:cubicBezTo>
                  <a:pt x="1829326" y="720000"/>
                  <a:pt x="1789032" y="679706"/>
                  <a:pt x="1789032" y="630000"/>
                </a:cubicBezTo>
                <a:lnTo>
                  <a:pt x="1789032" y="90000"/>
                </a:lnTo>
                <a:cubicBezTo>
                  <a:pt x="1789032" y="40294"/>
                  <a:pt x="1829326" y="0"/>
                  <a:pt x="18790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64" name="Freeform 19">
            <a:extLst>
              <a:ext uri="{FF2B5EF4-FFF2-40B4-BE49-F238E27FC236}">
                <a16:creationId xmlns:a16="http://schemas.microsoft.com/office/drawing/2014/main" id="{9C8F3034-091D-4DF1-B52E-4BE5B66C1E83}"/>
              </a:ext>
            </a:extLst>
          </p:cNvPr>
          <p:cNvSpPr>
            <a:spLocks noChangeAspect="1"/>
          </p:cNvSpPr>
          <p:nvPr/>
        </p:nvSpPr>
        <p:spPr>
          <a:xfrm flipH="1">
            <a:off x="5997215" y="2223113"/>
            <a:ext cx="310825" cy="229271"/>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65" name="Trapezoid 2">
            <a:extLst>
              <a:ext uri="{FF2B5EF4-FFF2-40B4-BE49-F238E27FC236}">
                <a16:creationId xmlns:a16="http://schemas.microsoft.com/office/drawing/2014/main" id="{02C3F15A-01C7-497B-9AE9-A1F54ED66D1E}"/>
              </a:ext>
            </a:extLst>
          </p:cNvPr>
          <p:cNvSpPr>
            <a:spLocks noChangeAspect="1"/>
          </p:cNvSpPr>
          <p:nvPr/>
        </p:nvSpPr>
        <p:spPr>
          <a:xfrm>
            <a:off x="6045631" y="3310339"/>
            <a:ext cx="251055" cy="310825"/>
          </a:xfrm>
          <a:custGeom>
            <a:avLst/>
            <a:gdLst/>
            <a:ahLst/>
            <a:cxnLst/>
            <a:rect l="l" t="t" r="r" b="b"/>
            <a:pathLst>
              <a:path w="3176916" h="3933269">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74" name="Rectangle 18">
            <a:extLst>
              <a:ext uri="{FF2B5EF4-FFF2-40B4-BE49-F238E27FC236}">
                <a16:creationId xmlns:a16="http://schemas.microsoft.com/office/drawing/2014/main" id="{8E08524A-E015-4009-9304-8B94759357BD}"/>
              </a:ext>
            </a:extLst>
          </p:cNvPr>
          <p:cNvSpPr/>
          <p:nvPr/>
        </p:nvSpPr>
        <p:spPr>
          <a:xfrm>
            <a:off x="5946949" y="1127933"/>
            <a:ext cx="6057209" cy="5139869"/>
          </a:xfrm>
          <a:prstGeom prst="rect">
            <a:avLst/>
          </a:prstGeom>
        </p:spPr>
        <p:txBody>
          <a:bodyPr wrap="square">
            <a:spAutoFit/>
          </a:bodyPr>
          <a:lstStyle/>
          <a:p>
            <a:pPr rtl="0">
              <a:spcBef>
                <a:spcPts val="1200"/>
              </a:spcBef>
              <a:spcAft>
                <a:spcPts val="1200"/>
              </a:spcAft>
            </a:pPr>
            <a:r>
              <a:rPr lang="en-US" sz="2200" b="0" i="0" u="none" strike="noStrike" dirty="0">
                <a:solidFill>
                  <a:srgbClr val="202124"/>
                </a:solidFill>
                <a:effectLst/>
                <a:latin typeface="Calibri" panose="020F0502020204030204" pitchFamily="34" charset="0"/>
              </a:rPr>
              <a:t>Determining which home renovations most effectively increase property values is a challenge for real estate agencies, homeowners, and investors. Without data-driven guidance, resources may be allocated to improvements yielding suboptimal returns, leading to inefficiencies and missed opportunities.</a:t>
            </a:r>
          </a:p>
          <a:p>
            <a:pPr rtl="0">
              <a:spcBef>
                <a:spcPts val="1200"/>
              </a:spcBef>
              <a:spcAft>
                <a:spcPts val="1200"/>
              </a:spcAft>
            </a:pPr>
            <a:r>
              <a:rPr lang="en-US" sz="2200" b="0" i="0" u="none" strike="noStrike" dirty="0">
                <a:solidFill>
                  <a:srgbClr val="202124"/>
                </a:solidFill>
                <a:effectLst/>
                <a:latin typeface="Calibri" panose="020F0502020204030204" pitchFamily="34" charset="0"/>
              </a:rPr>
              <a:t>This project leverages advanced linear regression models to identify key features and renovations that significantly impact home values. By providing clear, actionable insights, it empowers stakeholders to make informed decisions, optimize resources, and enhance property values.</a:t>
            </a:r>
            <a:endParaRPr lang="en-US" sz="2200" b="0" dirty="0">
              <a:effectLst/>
            </a:endParaRPr>
          </a:p>
          <a:p>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pic>
        <p:nvPicPr>
          <p:cNvPr id="4" name="Picture Placeholder 3">
            <a:extLst>
              <a:ext uri="{FF2B5EF4-FFF2-40B4-BE49-F238E27FC236}">
                <a16:creationId xmlns:a16="http://schemas.microsoft.com/office/drawing/2014/main" id="{15CFCF4D-15CF-2F11-EFF2-C37E5E6E4276}"/>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26212" r="26212"/>
          <a:stretch>
            <a:fillRect/>
          </a:stretch>
        </p:blipFill>
        <p:spPr/>
      </p:pic>
    </p:spTree>
    <p:extLst>
      <p:ext uri="{BB962C8B-B14F-4D97-AF65-F5344CB8AC3E}">
        <p14:creationId xmlns:p14="http://schemas.microsoft.com/office/powerpoint/2010/main" val="247358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283428" y="191905"/>
            <a:ext cx="3765067" cy="769441"/>
          </a:xfrm>
          <a:prstGeom prst="rect">
            <a:avLst/>
          </a:prstGeom>
          <a:noFill/>
        </p:spPr>
        <p:txBody>
          <a:bodyPr wrap="square" rtlCol="0" anchor="ctr">
            <a:spAutoFit/>
          </a:bodyPr>
          <a:lstStyle/>
          <a:p>
            <a:r>
              <a:rPr lang="en-US" altLang="ko-KR" sz="4400" b="1" dirty="0">
                <a:cs typeface="Arial" pitchFamily="34" charset="0"/>
              </a:rPr>
              <a:t>OBJECTIVES</a:t>
            </a:r>
            <a:endParaRPr lang="ko-KR" altLang="en-US" sz="4400" b="1" dirty="0">
              <a:cs typeface="Arial" pitchFamily="34" charset="0"/>
            </a:endParaRPr>
          </a:p>
        </p:txBody>
      </p:sp>
      <p:grpSp>
        <p:nvGrpSpPr>
          <p:cNvPr id="5" name="Group 4">
            <a:extLst>
              <a:ext uri="{FF2B5EF4-FFF2-40B4-BE49-F238E27FC236}">
                <a16:creationId xmlns:a16="http://schemas.microsoft.com/office/drawing/2014/main" id="{6960CE43-3F81-46C1-B0EA-23B23BE25B57}"/>
              </a:ext>
            </a:extLst>
          </p:cNvPr>
          <p:cNvGrpSpPr/>
          <p:nvPr/>
        </p:nvGrpSpPr>
        <p:grpSpPr>
          <a:xfrm>
            <a:off x="4233488" y="822908"/>
            <a:ext cx="7819083" cy="1669787"/>
            <a:chOff x="5484141" y="1775144"/>
            <a:chExt cx="6106826" cy="822987"/>
          </a:xfrm>
        </p:grpSpPr>
        <p:grpSp>
          <p:nvGrpSpPr>
            <p:cNvPr id="6" name="Group 5">
              <a:extLst>
                <a:ext uri="{FF2B5EF4-FFF2-40B4-BE49-F238E27FC236}">
                  <a16:creationId xmlns:a16="http://schemas.microsoft.com/office/drawing/2014/main" id="{0E4488B1-7EED-4D99-97EC-5A83C4512620}"/>
                </a:ext>
              </a:extLst>
            </p:cNvPr>
            <p:cNvGrpSpPr/>
            <p:nvPr/>
          </p:nvGrpSpPr>
          <p:grpSpPr>
            <a:xfrm>
              <a:off x="6794311" y="1790533"/>
              <a:ext cx="4796656" cy="807598"/>
              <a:chOff x="6039908" y="1411926"/>
              <a:chExt cx="4796656" cy="807598"/>
            </a:xfrm>
          </p:grpSpPr>
          <p:sp>
            <p:nvSpPr>
              <p:cNvPr id="9" name="TextBox 8">
                <a:extLst>
                  <a:ext uri="{FF2B5EF4-FFF2-40B4-BE49-F238E27FC236}">
                    <a16:creationId xmlns:a16="http://schemas.microsoft.com/office/drawing/2014/main" id="{B0684BF5-5E2C-48DF-AF74-CB71A16DBD27}"/>
                  </a:ext>
                </a:extLst>
              </p:cNvPr>
              <p:cNvSpPr txBox="1"/>
              <p:nvPr/>
            </p:nvSpPr>
            <p:spPr>
              <a:xfrm>
                <a:off x="6328871" y="2052661"/>
                <a:ext cx="4507692" cy="166863"/>
              </a:xfrm>
              <a:prstGeom prst="rect">
                <a:avLst/>
              </a:prstGeom>
              <a:noFill/>
            </p:spPr>
            <p:txBody>
              <a:bodyPr wrap="square" rtlCol="0">
                <a:spAutoFit/>
              </a:bodyPr>
              <a:lstStyle/>
              <a:p>
                <a:endParaRPr lang="en-US" altLang="ko-KR" sz="1600" dirty="0">
                  <a:solidFill>
                    <a:schemeClr val="bg1"/>
                  </a:solidFill>
                  <a:cs typeface="Arial" pitchFamily="34" charset="0"/>
                </a:endParaRPr>
              </a:p>
            </p:txBody>
          </p:sp>
          <p:sp>
            <p:nvSpPr>
              <p:cNvPr id="10" name="TextBox 9">
                <a:extLst>
                  <a:ext uri="{FF2B5EF4-FFF2-40B4-BE49-F238E27FC236}">
                    <a16:creationId xmlns:a16="http://schemas.microsoft.com/office/drawing/2014/main" id="{00BC3DB9-0E1D-4BE4-9D7E-5EF9CAEBEDB6}"/>
                  </a:ext>
                </a:extLst>
              </p:cNvPr>
              <p:cNvSpPr txBox="1"/>
              <p:nvPr/>
            </p:nvSpPr>
            <p:spPr>
              <a:xfrm>
                <a:off x="6039908" y="1411926"/>
                <a:ext cx="4796656" cy="773637"/>
              </a:xfrm>
              <a:prstGeom prst="rect">
                <a:avLst/>
              </a:prstGeom>
              <a:noFill/>
            </p:spPr>
            <p:txBody>
              <a:bodyPr wrap="square" lIns="108000" rIns="108000" rtlCol="0">
                <a:spAutoFit/>
              </a:bodyPr>
              <a:lstStyle/>
              <a:p>
                <a:r>
                  <a:rPr lang="en-US" altLang="ko-KR" sz="2400" b="1" dirty="0">
                    <a:cs typeface="Arial" pitchFamily="34" charset="0"/>
                  </a:rPr>
                  <a:t>To analyze the relationship between various features and housing prices, as well as the interrelationships among these features.</a:t>
                </a:r>
              </a:p>
            </p:txBody>
          </p:sp>
        </p:grpSp>
        <p:sp>
          <p:nvSpPr>
            <p:cNvPr id="7" name="TextBox 6">
              <a:extLst>
                <a:ext uri="{FF2B5EF4-FFF2-40B4-BE49-F238E27FC236}">
                  <a16:creationId xmlns:a16="http://schemas.microsoft.com/office/drawing/2014/main" id="{0A708471-3063-4425-980E-9B5281F7F2E8}"/>
                </a:ext>
              </a:extLst>
            </p:cNvPr>
            <p:cNvSpPr txBox="1"/>
            <p:nvPr/>
          </p:nvSpPr>
          <p:spPr>
            <a:xfrm>
              <a:off x="5484141" y="1775144"/>
              <a:ext cx="1310169" cy="773637"/>
            </a:xfrm>
            <a:prstGeom prst="rect">
              <a:avLst/>
            </a:prstGeom>
            <a:noFill/>
          </p:spPr>
          <p:txBody>
            <a:bodyPr wrap="square" lIns="108000" rIns="108000" rtlCol="0">
              <a:spAutoFit/>
            </a:bodyPr>
            <a:lstStyle/>
            <a:p>
              <a:r>
                <a:rPr lang="en-US" altLang="ko-KR" sz="9600" b="1" dirty="0">
                  <a:cs typeface="Arial" pitchFamily="34" charset="0"/>
                </a:rPr>
                <a:t>01</a:t>
              </a:r>
              <a:endParaRPr lang="ko-KR" altLang="en-US" sz="4800" b="1" dirty="0">
                <a:cs typeface="Arial" pitchFamily="34" charset="0"/>
              </a:endParaRPr>
            </a:p>
          </p:txBody>
        </p:sp>
      </p:grpSp>
      <p:grpSp>
        <p:nvGrpSpPr>
          <p:cNvPr id="24" name="Group 23">
            <a:extLst>
              <a:ext uri="{FF2B5EF4-FFF2-40B4-BE49-F238E27FC236}">
                <a16:creationId xmlns:a16="http://schemas.microsoft.com/office/drawing/2014/main" id="{6D814EFE-41D7-4869-A94F-551984CD2CA8}"/>
              </a:ext>
            </a:extLst>
          </p:cNvPr>
          <p:cNvGrpSpPr/>
          <p:nvPr/>
        </p:nvGrpSpPr>
        <p:grpSpPr>
          <a:xfrm>
            <a:off x="4745736" y="2779349"/>
            <a:ext cx="7306835" cy="3341997"/>
            <a:chOff x="5762830" y="-1354486"/>
            <a:chExt cx="5885601" cy="2116869"/>
          </a:xfrm>
        </p:grpSpPr>
        <p:sp>
          <p:nvSpPr>
            <p:cNvPr id="27" name="TextBox 26">
              <a:extLst>
                <a:ext uri="{FF2B5EF4-FFF2-40B4-BE49-F238E27FC236}">
                  <a16:creationId xmlns:a16="http://schemas.microsoft.com/office/drawing/2014/main" id="{07595BCE-BB7A-4766-A9A9-89CBA8EBA7B8}"/>
                </a:ext>
              </a:extLst>
            </p:cNvPr>
            <p:cNvSpPr txBox="1"/>
            <p:nvPr/>
          </p:nvSpPr>
          <p:spPr>
            <a:xfrm>
              <a:off x="5762830" y="-855703"/>
              <a:ext cx="5822763" cy="1618086"/>
            </a:xfrm>
            <a:prstGeom prst="rect">
              <a:avLst/>
            </a:prstGeom>
            <a:noFill/>
          </p:spPr>
          <p:txBody>
            <a:bodyPr wrap="square" rtlCol="0">
              <a:spAutoFit/>
            </a:bodyPr>
            <a:lstStyle/>
            <a:p>
              <a:pPr marL="342900" indent="-342900">
                <a:buFont typeface="Wingdings" panose="05000000000000000000" pitchFamily="2" charset="2"/>
                <a:buChar char="q"/>
              </a:pPr>
              <a:r>
                <a:rPr lang="en-US" altLang="ko-KR" sz="2000" dirty="0">
                  <a:cs typeface="Arial" pitchFamily="34" charset="0"/>
                </a:rPr>
                <a:t>Features that had a  Strong Positive Correlations included grade </a:t>
              </a:r>
              <a:r>
                <a:rPr lang="en-US" altLang="ko-KR" sz="2000" b="1" dirty="0">
                  <a:cs typeface="Arial" pitchFamily="34" charset="0"/>
                </a:rPr>
                <a:t>(0.668376), </a:t>
              </a:r>
              <a:r>
                <a:rPr lang="en-US" altLang="ko-KR" sz="2000" dirty="0">
                  <a:cs typeface="Arial" pitchFamily="34" charset="0"/>
                </a:rPr>
                <a:t>sqft_above (0.605623), sqft_living (0.701542), multicollinearity issues, particularly between sqft_living, sqft_above, and grade. </a:t>
              </a:r>
            </a:p>
            <a:p>
              <a:pPr marL="342900" indent="-342900">
                <a:buFont typeface="Wingdings" panose="05000000000000000000" pitchFamily="2" charset="2"/>
                <a:buChar char="q"/>
              </a:pPr>
              <a:endParaRPr lang="en-US" altLang="ko-KR" sz="2000" dirty="0">
                <a:cs typeface="Arial" pitchFamily="34" charset="0"/>
              </a:endParaRPr>
            </a:p>
            <a:p>
              <a:pPr marL="342900" indent="-342900">
                <a:buFont typeface="Wingdings" panose="05000000000000000000" pitchFamily="2" charset="2"/>
                <a:buChar char="q"/>
              </a:pPr>
              <a:r>
                <a:rPr lang="en-US" altLang="ko-KR" sz="2000" dirty="0">
                  <a:cs typeface="Arial" pitchFamily="34" charset="0"/>
                </a:rPr>
                <a:t>Features that had a weak correlation included floors(0.256534), waterfront(0.25908), condition(0.034103) and zip code at (-0.052583).</a:t>
              </a:r>
            </a:p>
          </p:txBody>
        </p:sp>
        <p:sp>
          <p:nvSpPr>
            <p:cNvPr id="28" name="TextBox 27">
              <a:extLst>
                <a:ext uri="{FF2B5EF4-FFF2-40B4-BE49-F238E27FC236}">
                  <a16:creationId xmlns:a16="http://schemas.microsoft.com/office/drawing/2014/main" id="{A67FC9A6-90A4-4BD1-9EFB-BA601DE40C57}"/>
                </a:ext>
              </a:extLst>
            </p:cNvPr>
            <p:cNvSpPr txBox="1"/>
            <p:nvPr/>
          </p:nvSpPr>
          <p:spPr>
            <a:xfrm>
              <a:off x="7140739" y="-1354486"/>
              <a:ext cx="4507692" cy="370405"/>
            </a:xfrm>
            <a:prstGeom prst="rect">
              <a:avLst/>
            </a:prstGeom>
            <a:noFill/>
          </p:spPr>
          <p:txBody>
            <a:bodyPr wrap="square" lIns="108000" rIns="108000" rtlCol="0">
              <a:spAutoFit/>
            </a:bodyPr>
            <a:lstStyle/>
            <a:p>
              <a:r>
                <a:rPr lang="en-US" altLang="ko-KR" sz="3200" b="1" dirty="0">
                  <a:cs typeface="Arial" pitchFamily="34" charset="0"/>
                </a:rPr>
                <a:t>Findings</a:t>
              </a:r>
              <a:endParaRPr lang="ko-KR" altLang="en-US" b="1" dirty="0">
                <a:cs typeface="Arial" pitchFamily="34" charset="0"/>
              </a:endParaRPr>
            </a:p>
          </p:txBody>
        </p:sp>
      </p:grpSp>
    </p:spTree>
    <p:extLst>
      <p:ext uri="{BB962C8B-B14F-4D97-AF65-F5344CB8AC3E}">
        <p14:creationId xmlns:p14="http://schemas.microsoft.com/office/powerpoint/2010/main" val="79929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283428" y="191905"/>
            <a:ext cx="3765067" cy="769441"/>
          </a:xfrm>
          <a:prstGeom prst="rect">
            <a:avLst/>
          </a:prstGeom>
          <a:noFill/>
        </p:spPr>
        <p:txBody>
          <a:bodyPr wrap="square" rtlCol="0" anchor="ctr">
            <a:spAutoFit/>
          </a:bodyPr>
          <a:lstStyle/>
          <a:p>
            <a:r>
              <a:rPr lang="en-US" altLang="ko-KR" sz="4400" b="1" dirty="0">
                <a:cs typeface="Arial" pitchFamily="34" charset="0"/>
              </a:rPr>
              <a:t>OBJECTIVES</a:t>
            </a:r>
            <a:endParaRPr lang="ko-KR" altLang="en-US" sz="4400" b="1" dirty="0">
              <a:cs typeface="Arial" pitchFamily="34" charset="0"/>
            </a:endParaRPr>
          </a:p>
        </p:txBody>
      </p:sp>
      <p:grpSp>
        <p:nvGrpSpPr>
          <p:cNvPr id="5" name="Group 4">
            <a:extLst>
              <a:ext uri="{FF2B5EF4-FFF2-40B4-BE49-F238E27FC236}">
                <a16:creationId xmlns:a16="http://schemas.microsoft.com/office/drawing/2014/main" id="{6960CE43-3F81-46C1-B0EA-23B23BE25B57}"/>
              </a:ext>
            </a:extLst>
          </p:cNvPr>
          <p:cNvGrpSpPr/>
          <p:nvPr/>
        </p:nvGrpSpPr>
        <p:grpSpPr>
          <a:xfrm>
            <a:off x="4233488" y="822908"/>
            <a:ext cx="7819083" cy="1669787"/>
            <a:chOff x="5484141" y="1775144"/>
            <a:chExt cx="6106826" cy="822987"/>
          </a:xfrm>
        </p:grpSpPr>
        <p:grpSp>
          <p:nvGrpSpPr>
            <p:cNvPr id="6" name="Group 5">
              <a:extLst>
                <a:ext uri="{FF2B5EF4-FFF2-40B4-BE49-F238E27FC236}">
                  <a16:creationId xmlns:a16="http://schemas.microsoft.com/office/drawing/2014/main" id="{0E4488B1-7EED-4D99-97EC-5A83C4512620}"/>
                </a:ext>
              </a:extLst>
            </p:cNvPr>
            <p:cNvGrpSpPr/>
            <p:nvPr/>
          </p:nvGrpSpPr>
          <p:grpSpPr>
            <a:xfrm>
              <a:off x="6794311" y="1790533"/>
              <a:ext cx="4796656" cy="807598"/>
              <a:chOff x="6039908" y="1411926"/>
              <a:chExt cx="4796656" cy="807598"/>
            </a:xfrm>
          </p:grpSpPr>
          <p:sp>
            <p:nvSpPr>
              <p:cNvPr id="9" name="TextBox 8">
                <a:extLst>
                  <a:ext uri="{FF2B5EF4-FFF2-40B4-BE49-F238E27FC236}">
                    <a16:creationId xmlns:a16="http://schemas.microsoft.com/office/drawing/2014/main" id="{B0684BF5-5E2C-48DF-AF74-CB71A16DBD27}"/>
                  </a:ext>
                </a:extLst>
              </p:cNvPr>
              <p:cNvSpPr txBox="1"/>
              <p:nvPr/>
            </p:nvSpPr>
            <p:spPr>
              <a:xfrm>
                <a:off x="6328871" y="2052661"/>
                <a:ext cx="4507692" cy="166863"/>
              </a:xfrm>
              <a:prstGeom prst="rect">
                <a:avLst/>
              </a:prstGeom>
              <a:noFill/>
            </p:spPr>
            <p:txBody>
              <a:bodyPr wrap="square" rtlCol="0">
                <a:spAutoFit/>
              </a:bodyPr>
              <a:lstStyle/>
              <a:p>
                <a:endParaRPr lang="en-US" altLang="ko-KR" sz="1600" dirty="0">
                  <a:solidFill>
                    <a:schemeClr val="bg1"/>
                  </a:solidFill>
                  <a:cs typeface="Arial" pitchFamily="34" charset="0"/>
                </a:endParaRPr>
              </a:p>
            </p:txBody>
          </p:sp>
          <p:sp>
            <p:nvSpPr>
              <p:cNvPr id="10" name="TextBox 9">
                <a:extLst>
                  <a:ext uri="{FF2B5EF4-FFF2-40B4-BE49-F238E27FC236}">
                    <a16:creationId xmlns:a16="http://schemas.microsoft.com/office/drawing/2014/main" id="{00BC3DB9-0E1D-4BE4-9D7E-5EF9CAEBEDB6}"/>
                  </a:ext>
                </a:extLst>
              </p:cNvPr>
              <p:cNvSpPr txBox="1"/>
              <p:nvPr/>
            </p:nvSpPr>
            <p:spPr>
              <a:xfrm>
                <a:off x="6039908" y="1411926"/>
                <a:ext cx="4796656" cy="591605"/>
              </a:xfrm>
              <a:prstGeom prst="rect">
                <a:avLst/>
              </a:prstGeom>
              <a:noFill/>
            </p:spPr>
            <p:txBody>
              <a:bodyPr wrap="square" lIns="108000" rIns="108000" rtlCol="0">
                <a:spAutoFit/>
              </a:bodyPr>
              <a:lstStyle/>
              <a:p>
                <a:r>
                  <a:rPr lang="en-US" altLang="ko-KR" sz="2400" b="1" dirty="0">
                    <a:cs typeface="Arial" pitchFamily="34" charset="0"/>
                  </a:rPr>
                  <a:t>To develop a predictive model to estimate house prices based on various features.</a:t>
                </a:r>
              </a:p>
            </p:txBody>
          </p:sp>
        </p:grpSp>
        <p:sp>
          <p:nvSpPr>
            <p:cNvPr id="7" name="TextBox 6">
              <a:extLst>
                <a:ext uri="{FF2B5EF4-FFF2-40B4-BE49-F238E27FC236}">
                  <a16:creationId xmlns:a16="http://schemas.microsoft.com/office/drawing/2014/main" id="{0A708471-3063-4425-980E-9B5281F7F2E8}"/>
                </a:ext>
              </a:extLst>
            </p:cNvPr>
            <p:cNvSpPr txBox="1"/>
            <p:nvPr/>
          </p:nvSpPr>
          <p:spPr>
            <a:xfrm>
              <a:off x="5484141" y="1775144"/>
              <a:ext cx="1310169" cy="773637"/>
            </a:xfrm>
            <a:prstGeom prst="rect">
              <a:avLst/>
            </a:prstGeom>
            <a:noFill/>
          </p:spPr>
          <p:txBody>
            <a:bodyPr wrap="square" lIns="108000" rIns="108000" rtlCol="0">
              <a:spAutoFit/>
            </a:bodyPr>
            <a:lstStyle/>
            <a:p>
              <a:r>
                <a:rPr lang="en-US" altLang="ko-KR" sz="9600" b="1" dirty="0">
                  <a:cs typeface="Arial" pitchFamily="34" charset="0"/>
                </a:rPr>
                <a:t>02</a:t>
              </a:r>
              <a:endParaRPr lang="ko-KR" altLang="en-US" sz="4800" b="1" dirty="0">
                <a:cs typeface="Arial" pitchFamily="34" charset="0"/>
              </a:endParaRPr>
            </a:p>
          </p:txBody>
        </p:sp>
      </p:grpSp>
      <p:grpSp>
        <p:nvGrpSpPr>
          <p:cNvPr id="24" name="Group 23">
            <a:extLst>
              <a:ext uri="{FF2B5EF4-FFF2-40B4-BE49-F238E27FC236}">
                <a16:creationId xmlns:a16="http://schemas.microsoft.com/office/drawing/2014/main" id="{6D814EFE-41D7-4869-A94F-551984CD2CA8}"/>
              </a:ext>
            </a:extLst>
          </p:cNvPr>
          <p:cNvGrpSpPr/>
          <p:nvPr/>
        </p:nvGrpSpPr>
        <p:grpSpPr>
          <a:xfrm>
            <a:off x="4745736" y="2737361"/>
            <a:ext cx="7540300" cy="3137764"/>
            <a:chOff x="5762830" y="-1381082"/>
            <a:chExt cx="6073655" cy="1987505"/>
          </a:xfrm>
        </p:grpSpPr>
        <p:sp>
          <p:nvSpPr>
            <p:cNvPr id="27" name="TextBox 26">
              <a:extLst>
                <a:ext uri="{FF2B5EF4-FFF2-40B4-BE49-F238E27FC236}">
                  <a16:creationId xmlns:a16="http://schemas.microsoft.com/office/drawing/2014/main" id="{07595BCE-BB7A-4766-A9A9-89CBA8EBA7B8}"/>
                </a:ext>
              </a:extLst>
            </p:cNvPr>
            <p:cNvSpPr txBox="1"/>
            <p:nvPr/>
          </p:nvSpPr>
          <p:spPr>
            <a:xfrm>
              <a:off x="5762830" y="-855703"/>
              <a:ext cx="5822763" cy="1462126"/>
            </a:xfrm>
            <a:prstGeom prst="rect">
              <a:avLst/>
            </a:prstGeom>
            <a:noFill/>
          </p:spPr>
          <p:txBody>
            <a:bodyPr wrap="square" rtlCol="0">
              <a:spAutoFit/>
            </a:bodyPr>
            <a:lstStyle/>
            <a:p>
              <a:pPr marL="342900" indent="-342900">
                <a:buFont typeface="Wingdings" panose="05000000000000000000" pitchFamily="2" charset="2"/>
                <a:buChar char="q"/>
              </a:pPr>
              <a:r>
                <a:rPr lang="en-US" altLang="ko-KR" sz="2400" dirty="0">
                  <a:cs typeface="Arial" pitchFamily="34" charset="0"/>
                </a:rPr>
                <a:t>The linear regression model combined grade, combined_sqft, yr_built, sqft_living15, bathrooms, view, sqft_lot15, bedrooms, sqft_basement and floors which attained a r2 of 0.65. This indicates that 65% variance of this indicators can be used to predict housing prices.</a:t>
              </a:r>
            </a:p>
          </p:txBody>
        </p:sp>
        <p:sp>
          <p:nvSpPr>
            <p:cNvPr id="28" name="TextBox 27">
              <a:extLst>
                <a:ext uri="{FF2B5EF4-FFF2-40B4-BE49-F238E27FC236}">
                  <a16:creationId xmlns:a16="http://schemas.microsoft.com/office/drawing/2014/main" id="{A67FC9A6-90A4-4BD1-9EFB-BA601DE40C57}"/>
                </a:ext>
              </a:extLst>
            </p:cNvPr>
            <p:cNvSpPr txBox="1"/>
            <p:nvPr/>
          </p:nvSpPr>
          <p:spPr>
            <a:xfrm>
              <a:off x="7328793" y="-1381082"/>
              <a:ext cx="4507692" cy="370405"/>
            </a:xfrm>
            <a:prstGeom prst="rect">
              <a:avLst/>
            </a:prstGeom>
            <a:noFill/>
          </p:spPr>
          <p:txBody>
            <a:bodyPr wrap="square" lIns="108000" rIns="108000" rtlCol="0">
              <a:spAutoFit/>
            </a:bodyPr>
            <a:lstStyle/>
            <a:p>
              <a:r>
                <a:rPr lang="en-US" altLang="ko-KR" sz="3200" b="1" dirty="0">
                  <a:cs typeface="Arial" pitchFamily="34" charset="0"/>
                </a:rPr>
                <a:t>Findings</a:t>
              </a:r>
              <a:endParaRPr lang="ko-KR" altLang="en-US" b="1" dirty="0">
                <a:cs typeface="Arial" pitchFamily="34" charset="0"/>
              </a:endParaRPr>
            </a:p>
          </p:txBody>
        </p:sp>
      </p:grpSp>
    </p:spTree>
    <p:extLst>
      <p:ext uri="{BB962C8B-B14F-4D97-AF65-F5344CB8AC3E}">
        <p14:creationId xmlns:p14="http://schemas.microsoft.com/office/powerpoint/2010/main" val="20270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283428" y="191905"/>
            <a:ext cx="3765067" cy="769441"/>
          </a:xfrm>
          <a:prstGeom prst="rect">
            <a:avLst/>
          </a:prstGeom>
          <a:noFill/>
        </p:spPr>
        <p:txBody>
          <a:bodyPr wrap="square" rtlCol="0" anchor="ctr">
            <a:spAutoFit/>
          </a:bodyPr>
          <a:lstStyle/>
          <a:p>
            <a:r>
              <a:rPr lang="en-US" altLang="ko-KR" sz="4400" b="1" dirty="0">
                <a:cs typeface="Arial" pitchFamily="34" charset="0"/>
              </a:rPr>
              <a:t>OBJECTIVES</a:t>
            </a:r>
            <a:endParaRPr lang="ko-KR" altLang="en-US" sz="4400" b="1" dirty="0">
              <a:cs typeface="Arial" pitchFamily="34" charset="0"/>
            </a:endParaRPr>
          </a:p>
        </p:txBody>
      </p:sp>
      <p:grpSp>
        <p:nvGrpSpPr>
          <p:cNvPr id="5" name="Group 4">
            <a:extLst>
              <a:ext uri="{FF2B5EF4-FFF2-40B4-BE49-F238E27FC236}">
                <a16:creationId xmlns:a16="http://schemas.microsoft.com/office/drawing/2014/main" id="{6960CE43-3F81-46C1-B0EA-23B23BE25B57}"/>
              </a:ext>
            </a:extLst>
          </p:cNvPr>
          <p:cNvGrpSpPr/>
          <p:nvPr/>
        </p:nvGrpSpPr>
        <p:grpSpPr>
          <a:xfrm>
            <a:off x="4233488" y="822908"/>
            <a:ext cx="7819083" cy="1669787"/>
            <a:chOff x="5484141" y="1775144"/>
            <a:chExt cx="6106826" cy="822987"/>
          </a:xfrm>
        </p:grpSpPr>
        <p:grpSp>
          <p:nvGrpSpPr>
            <p:cNvPr id="6" name="Group 5">
              <a:extLst>
                <a:ext uri="{FF2B5EF4-FFF2-40B4-BE49-F238E27FC236}">
                  <a16:creationId xmlns:a16="http://schemas.microsoft.com/office/drawing/2014/main" id="{0E4488B1-7EED-4D99-97EC-5A83C4512620}"/>
                </a:ext>
              </a:extLst>
            </p:cNvPr>
            <p:cNvGrpSpPr/>
            <p:nvPr/>
          </p:nvGrpSpPr>
          <p:grpSpPr>
            <a:xfrm>
              <a:off x="6794311" y="1790533"/>
              <a:ext cx="4796656" cy="807598"/>
              <a:chOff x="6039908" y="1411926"/>
              <a:chExt cx="4796656" cy="807598"/>
            </a:xfrm>
          </p:grpSpPr>
          <p:sp>
            <p:nvSpPr>
              <p:cNvPr id="9" name="TextBox 8">
                <a:extLst>
                  <a:ext uri="{FF2B5EF4-FFF2-40B4-BE49-F238E27FC236}">
                    <a16:creationId xmlns:a16="http://schemas.microsoft.com/office/drawing/2014/main" id="{B0684BF5-5E2C-48DF-AF74-CB71A16DBD27}"/>
                  </a:ext>
                </a:extLst>
              </p:cNvPr>
              <p:cNvSpPr txBox="1"/>
              <p:nvPr/>
            </p:nvSpPr>
            <p:spPr>
              <a:xfrm>
                <a:off x="6328871" y="2052661"/>
                <a:ext cx="4507692" cy="166863"/>
              </a:xfrm>
              <a:prstGeom prst="rect">
                <a:avLst/>
              </a:prstGeom>
              <a:noFill/>
            </p:spPr>
            <p:txBody>
              <a:bodyPr wrap="square" rtlCol="0">
                <a:spAutoFit/>
              </a:bodyPr>
              <a:lstStyle/>
              <a:p>
                <a:endParaRPr lang="en-US" altLang="ko-KR" sz="1600" dirty="0">
                  <a:solidFill>
                    <a:schemeClr val="bg1"/>
                  </a:solidFill>
                  <a:cs typeface="Arial" pitchFamily="34" charset="0"/>
                </a:endParaRPr>
              </a:p>
            </p:txBody>
          </p:sp>
          <p:sp>
            <p:nvSpPr>
              <p:cNvPr id="10" name="TextBox 9">
                <a:extLst>
                  <a:ext uri="{FF2B5EF4-FFF2-40B4-BE49-F238E27FC236}">
                    <a16:creationId xmlns:a16="http://schemas.microsoft.com/office/drawing/2014/main" id="{00BC3DB9-0E1D-4BE4-9D7E-5EF9CAEBEDB6}"/>
                  </a:ext>
                </a:extLst>
              </p:cNvPr>
              <p:cNvSpPr txBox="1"/>
              <p:nvPr/>
            </p:nvSpPr>
            <p:spPr>
              <a:xfrm>
                <a:off x="6039908" y="1411926"/>
                <a:ext cx="4796656" cy="773637"/>
              </a:xfrm>
              <a:prstGeom prst="rect">
                <a:avLst/>
              </a:prstGeom>
              <a:noFill/>
            </p:spPr>
            <p:txBody>
              <a:bodyPr wrap="square" lIns="108000" rIns="108000" rtlCol="0">
                <a:spAutoFit/>
              </a:bodyPr>
              <a:lstStyle/>
              <a:p>
                <a:r>
                  <a:rPr lang="en-US" altLang="ko-KR" sz="2400" b="1" dirty="0">
                    <a:cs typeface="Arial" pitchFamily="34" charset="0"/>
                  </a:rPr>
                  <a:t>To visualize data distributions and relationships between features using correlation matrices and pair plots with a focus on the following variables: </a:t>
                </a:r>
              </a:p>
            </p:txBody>
          </p:sp>
        </p:grpSp>
        <p:sp>
          <p:nvSpPr>
            <p:cNvPr id="7" name="TextBox 6">
              <a:extLst>
                <a:ext uri="{FF2B5EF4-FFF2-40B4-BE49-F238E27FC236}">
                  <a16:creationId xmlns:a16="http://schemas.microsoft.com/office/drawing/2014/main" id="{0A708471-3063-4425-980E-9B5281F7F2E8}"/>
                </a:ext>
              </a:extLst>
            </p:cNvPr>
            <p:cNvSpPr txBox="1"/>
            <p:nvPr/>
          </p:nvSpPr>
          <p:spPr>
            <a:xfrm>
              <a:off x="5484141" y="1775144"/>
              <a:ext cx="1310169" cy="773637"/>
            </a:xfrm>
            <a:prstGeom prst="rect">
              <a:avLst/>
            </a:prstGeom>
            <a:noFill/>
          </p:spPr>
          <p:txBody>
            <a:bodyPr wrap="square" lIns="108000" rIns="108000" rtlCol="0">
              <a:spAutoFit/>
            </a:bodyPr>
            <a:lstStyle/>
            <a:p>
              <a:r>
                <a:rPr lang="en-US" altLang="ko-KR" sz="9600" b="1" dirty="0">
                  <a:cs typeface="Arial" pitchFamily="34" charset="0"/>
                </a:rPr>
                <a:t>03</a:t>
              </a:r>
              <a:endParaRPr lang="ko-KR" altLang="en-US" sz="4800" b="1" dirty="0">
                <a:cs typeface="Arial" pitchFamily="34" charset="0"/>
              </a:endParaRPr>
            </a:p>
          </p:txBody>
        </p:sp>
      </p:grpSp>
      <p:sp>
        <p:nvSpPr>
          <p:cNvPr id="27" name="TextBox 26">
            <a:extLst>
              <a:ext uri="{FF2B5EF4-FFF2-40B4-BE49-F238E27FC236}">
                <a16:creationId xmlns:a16="http://schemas.microsoft.com/office/drawing/2014/main" id="{07595BCE-BB7A-4766-A9A9-89CBA8EBA7B8}"/>
              </a:ext>
            </a:extLst>
          </p:cNvPr>
          <p:cNvSpPr txBox="1"/>
          <p:nvPr/>
        </p:nvSpPr>
        <p:spPr>
          <a:xfrm>
            <a:off x="6738025" y="3049098"/>
            <a:ext cx="4468405" cy="1826141"/>
          </a:xfrm>
          <a:prstGeom prst="rect">
            <a:avLst/>
          </a:prstGeom>
          <a:noFill/>
        </p:spPr>
        <p:txBody>
          <a:bodyPr wrap="square" rtlCol="0">
            <a:spAutoFit/>
          </a:bodyPr>
          <a:lstStyle/>
          <a:p>
            <a:pPr marL="285750" indent="-285750" algn="just" rtl="0" fontAlgn="base">
              <a:spcBef>
                <a:spcPts val="0"/>
              </a:spcBef>
              <a:spcAft>
                <a:spcPts val="1000"/>
              </a:spcAft>
              <a:buFont typeface="Wingdings" panose="05000000000000000000" pitchFamily="2" charset="2"/>
              <a:buChar char="q"/>
            </a:pPr>
            <a:r>
              <a:rPr lang="en-US" sz="3200" b="0" i="0" u="none" strike="noStrike" dirty="0">
                <a:solidFill>
                  <a:srgbClr val="202124"/>
                </a:solidFill>
                <a:effectLst/>
                <a:latin typeface="Calibri" panose="020F0502020204030204" pitchFamily="34" charset="0"/>
              </a:rPr>
              <a:t>Bedrooms</a:t>
            </a:r>
          </a:p>
          <a:p>
            <a:pPr marL="285750" indent="-285750" algn="just" rtl="0" fontAlgn="base">
              <a:spcBef>
                <a:spcPts val="0"/>
              </a:spcBef>
              <a:spcAft>
                <a:spcPts val="1000"/>
              </a:spcAft>
              <a:buFont typeface="Wingdings" panose="05000000000000000000" pitchFamily="2" charset="2"/>
              <a:buChar char="q"/>
            </a:pPr>
            <a:r>
              <a:rPr lang="en-US" sz="3200" b="0" i="0" u="none" strike="noStrike" dirty="0">
                <a:solidFill>
                  <a:srgbClr val="202124"/>
                </a:solidFill>
                <a:effectLst/>
                <a:latin typeface="Calibri" panose="020F0502020204030204" pitchFamily="34" charset="0"/>
              </a:rPr>
              <a:t>Sqft_living</a:t>
            </a:r>
          </a:p>
          <a:p>
            <a:pPr marL="285750" indent="-285750" algn="just" rtl="0" fontAlgn="base">
              <a:spcBef>
                <a:spcPts val="0"/>
              </a:spcBef>
              <a:spcAft>
                <a:spcPts val="1000"/>
              </a:spcAft>
              <a:buFont typeface="Wingdings" panose="05000000000000000000" pitchFamily="2" charset="2"/>
              <a:buChar char="q"/>
            </a:pPr>
            <a:r>
              <a:rPr lang="en-US" sz="3200" b="0" i="0" u="none" strike="noStrike" dirty="0">
                <a:solidFill>
                  <a:srgbClr val="202124"/>
                </a:solidFill>
                <a:effectLst/>
                <a:latin typeface="Calibri" panose="020F0502020204030204" pitchFamily="34" charset="0"/>
              </a:rPr>
              <a:t>Waterfront</a:t>
            </a:r>
          </a:p>
        </p:txBody>
      </p:sp>
    </p:spTree>
    <p:extLst>
      <p:ext uri="{BB962C8B-B14F-4D97-AF65-F5344CB8AC3E}">
        <p14:creationId xmlns:p14="http://schemas.microsoft.com/office/powerpoint/2010/main" val="310849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Price against number of Bedrooms</a:t>
            </a:r>
          </a:p>
        </p:txBody>
      </p:sp>
      <p:sp>
        <p:nvSpPr>
          <p:cNvPr id="21" name="TextBox 20">
            <a:extLst>
              <a:ext uri="{FF2B5EF4-FFF2-40B4-BE49-F238E27FC236}">
                <a16:creationId xmlns:a16="http://schemas.microsoft.com/office/drawing/2014/main" id="{BA8FF182-D3FA-4808-B31D-D3E5673D8A16}"/>
              </a:ext>
            </a:extLst>
          </p:cNvPr>
          <p:cNvSpPr txBox="1"/>
          <p:nvPr/>
        </p:nvSpPr>
        <p:spPr>
          <a:xfrm>
            <a:off x="581246" y="2309617"/>
            <a:ext cx="4967499" cy="341632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Houses with more bedrooms tend to have higher average prices, peaking at 8 bedrooms, after which the average price decreases. The significant deviation at 33 bedrooms suggests a different market segment for extremely large houses.</a:t>
            </a:r>
            <a:endParaRPr lang="en-US" altLang="ko-KR" sz="2000" dirty="0">
              <a:solidFill>
                <a:schemeClr val="tx1">
                  <a:lumMod val="75000"/>
                  <a:lumOff val="25000"/>
                </a:schemeClr>
              </a:solidFill>
              <a:cs typeface="Arial" pitchFamily="34" charset="0"/>
            </a:endParaRPr>
          </a:p>
        </p:txBody>
      </p:sp>
      <p:sp>
        <p:nvSpPr>
          <p:cNvPr id="30" name="Round Same Side Corner Rectangle 36">
            <a:extLst>
              <a:ext uri="{FF2B5EF4-FFF2-40B4-BE49-F238E27FC236}">
                <a16:creationId xmlns:a16="http://schemas.microsoft.com/office/drawing/2014/main" id="{AF519606-89EE-47C4-BC85-0B1B9E83F7FE}"/>
              </a:ext>
            </a:extLst>
          </p:cNvPr>
          <p:cNvSpPr>
            <a:spLocks noChangeAspect="1"/>
          </p:cNvSpPr>
          <p:nvPr/>
        </p:nvSpPr>
        <p:spPr>
          <a:xfrm>
            <a:off x="4854442" y="4801963"/>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AutoShape 6">
            <a:extLst>
              <a:ext uri="{FF2B5EF4-FFF2-40B4-BE49-F238E27FC236}">
                <a16:creationId xmlns:a16="http://schemas.microsoft.com/office/drawing/2014/main" id="{24217955-7F4E-B177-9DE1-3FB156AFA4C2}"/>
              </a:ext>
            </a:extLst>
          </p:cNvPr>
          <p:cNvSpPr>
            <a:spLocks noChangeAspect="1" noChangeArrowheads="1"/>
          </p:cNvSpPr>
          <p:nvPr/>
        </p:nvSpPr>
        <p:spPr bwMode="auto">
          <a:xfrm>
            <a:off x="8657969" y="2498386"/>
            <a:ext cx="2159187" cy="2159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AutoShape 10">
            <a:extLst>
              <a:ext uri="{FF2B5EF4-FFF2-40B4-BE49-F238E27FC236}">
                <a16:creationId xmlns:a16="http://schemas.microsoft.com/office/drawing/2014/main" id="{BBE80FE5-A005-69E4-4D40-4EC461A7B0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9" name="Picture 38">
            <a:extLst>
              <a:ext uri="{FF2B5EF4-FFF2-40B4-BE49-F238E27FC236}">
                <a16:creationId xmlns:a16="http://schemas.microsoft.com/office/drawing/2014/main" id="{386D869C-9EBD-FF22-2F23-79793069BFAD}"/>
              </a:ext>
            </a:extLst>
          </p:cNvPr>
          <p:cNvPicPr>
            <a:picLocks noChangeAspect="1"/>
          </p:cNvPicPr>
          <p:nvPr/>
        </p:nvPicPr>
        <p:blipFill rotWithShape="1">
          <a:blip r:embed="rId3"/>
          <a:srcRect l="8198" r="5293" b="3501"/>
          <a:stretch/>
        </p:blipFill>
        <p:spPr>
          <a:xfrm>
            <a:off x="5548745" y="1595785"/>
            <a:ext cx="6354475" cy="4289972"/>
          </a:xfrm>
          <a:prstGeom prst="rect">
            <a:avLst/>
          </a:prstGeom>
        </p:spPr>
      </p:pic>
    </p:spTree>
    <p:extLst>
      <p:ext uri="{BB962C8B-B14F-4D97-AF65-F5344CB8AC3E}">
        <p14:creationId xmlns:p14="http://schemas.microsoft.com/office/powerpoint/2010/main" val="349653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Price against size of Living space</a:t>
            </a:r>
          </a:p>
        </p:txBody>
      </p:sp>
      <p:sp>
        <p:nvSpPr>
          <p:cNvPr id="30" name="Round Same Side Corner Rectangle 36">
            <a:extLst>
              <a:ext uri="{FF2B5EF4-FFF2-40B4-BE49-F238E27FC236}">
                <a16:creationId xmlns:a16="http://schemas.microsoft.com/office/drawing/2014/main" id="{AF519606-89EE-47C4-BC85-0B1B9E83F7FE}"/>
              </a:ext>
            </a:extLst>
          </p:cNvPr>
          <p:cNvSpPr>
            <a:spLocks noChangeAspect="1"/>
          </p:cNvSpPr>
          <p:nvPr/>
        </p:nvSpPr>
        <p:spPr>
          <a:xfrm>
            <a:off x="4854442" y="4801963"/>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AutoShape 6">
            <a:extLst>
              <a:ext uri="{FF2B5EF4-FFF2-40B4-BE49-F238E27FC236}">
                <a16:creationId xmlns:a16="http://schemas.microsoft.com/office/drawing/2014/main" id="{24217955-7F4E-B177-9DE1-3FB156AFA4C2}"/>
              </a:ext>
            </a:extLst>
          </p:cNvPr>
          <p:cNvSpPr>
            <a:spLocks noChangeAspect="1" noChangeArrowheads="1"/>
          </p:cNvSpPr>
          <p:nvPr/>
        </p:nvSpPr>
        <p:spPr bwMode="auto">
          <a:xfrm>
            <a:off x="8657969" y="2498386"/>
            <a:ext cx="2159187" cy="2159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AutoShape 10">
            <a:extLst>
              <a:ext uri="{FF2B5EF4-FFF2-40B4-BE49-F238E27FC236}">
                <a16:creationId xmlns:a16="http://schemas.microsoft.com/office/drawing/2014/main" id="{BBE80FE5-A005-69E4-4D40-4EC461A7B0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664E81F0-923A-E126-27F0-7F02285BE7A3}"/>
              </a:ext>
            </a:extLst>
          </p:cNvPr>
          <p:cNvPicPr>
            <a:picLocks noChangeAspect="1"/>
          </p:cNvPicPr>
          <p:nvPr/>
        </p:nvPicPr>
        <p:blipFill rotWithShape="1">
          <a:blip r:embed="rId3"/>
          <a:srcRect l="2758" r="4219"/>
          <a:stretch/>
        </p:blipFill>
        <p:spPr>
          <a:xfrm>
            <a:off x="5497688" y="1557867"/>
            <a:ext cx="6694311" cy="4323644"/>
          </a:xfrm>
          <a:prstGeom prst="rect">
            <a:avLst/>
          </a:prstGeom>
        </p:spPr>
      </p:pic>
      <p:sp>
        <p:nvSpPr>
          <p:cNvPr id="7" name="Rectangle 3">
            <a:extLst>
              <a:ext uri="{FF2B5EF4-FFF2-40B4-BE49-F238E27FC236}">
                <a16:creationId xmlns:a16="http://schemas.microsoft.com/office/drawing/2014/main" id="{9DB0B998-7C9D-590D-7150-F9A7DE72C7E2}"/>
              </a:ext>
            </a:extLst>
          </p:cNvPr>
          <p:cNvSpPr>
            <a:spLocks noChangeArrowheads="1"/>
          </p:cNvSpPr>
          <p:nvPr/>
        </p:nvSpPr>
        <p:spPr bwMode="auto">
          <a:xfrm>
            <a:off x="232063" y="2454594"/>
            <a:ext cx="48936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Arial" panose="020B0604020202020204" pitchFamily="34" charset="0"/>
              </a:rPr>
              <a:t>Mid-sized houses (</a:t>
            </a:r>
            <a:r>
              <a:rPr kumimoji="0" lang="en-US" altLang="en-US" sz="2800" b="0" i="0" u="none" strike="noStrike" cap="none" normalizeH="0" baseline="0" dirty="0">
                <a:ln>
                  <a:noFill/>
                </a:ln>
                <a:solidFill>
                  <a:schemeClr val="tx1"/>
                </a:solidFill>
                <a:effectLst/>
                <a:latin typeface="Arial Unicode MS"/>
              </a:rPr>
              <a:t>2000-2999</a:t>
            </a:r>
            <a:r>
              <a:rPr kumimoji="0" lang="en-US" altLang="en-US" sz="2800" b="0" i="0" u="none" strike="noStrike" cap="none" normalizeH="0" baseline="0" dirty="0">
                <a:ln>
                  <a:noFill/>
                </a:ln>
                <a:solidFill>
                  <a:schemeClr val="tx1"/>
                </a:solidFill>
                <a:effectLst/>
              </a:rPr>
              <a:t> sq. ft.) have the highest prices, while larger houses are more common but have stabilized prices.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540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Price against Waterfront features</a:t>
            </a:r>
          </a:p>
        </p:txBody>
      </p:sp>
      <p:sp>
        <p:nvSpPr>
          <p:cNvPr id="21" name="TextBox 20">
            <a:extLst>
              <a:ext uri="{FF2B5EF4-FFF2-40B4-BE49-F238E27FC236}">
                <a16:creationId xmlns:a16="http://schemas.microsoft.com/office/drawing/2014/main" id="{BA8FF182-D3FA-4808-B31D-D3E5673D8A16}"/>
              </a:ext>
            </a:extLst>
          </p:cNvPr>
          <p:cNvSpPr txBox="1"/>
          <p:nvPr/>
        </p:nvSpPr>
        <p:spPr>
          <a:xfrm>
            <a:off x="581246" y="2817157"/>
            <a:ext cx="5310400"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Waterfront houses command a significantly higher average price, but there are far fewer of them compared to houses without waterfront features.</a:t>
            </a:r>
            <a:endParaRPr lang="en-US" altLang="ko-KR" sz="2000" dirty="0">
              <a:solidFill>
                <a:schemeClr val="tx1">
                  <a:lumMod val="75000"/>
                  <a:lumOff val="25000"/>
                </a:schemeClr>
              </a:solidFill>
              <a:cs typeface="Arial" pitchFamily="34" charset="0"/>
            </a:endParaRPr>
          </a:p>
        </p:txBody>
      </p:sp>
      <p:sp>
        <p:nvSpPr>
          <p:cNvPr id="30" name="Round Same Side Corner Rectangle 36">
            <a:extLst>
              <a:ext uri="{FF2B5EF4-FFF2-40B4-BE49-F238E27FC236}">
                <a16:creationId xmlns:a16="http://schemas.microsoft.com/office/drawing/2014/main" id="{AF519606-89EE-47C4-BC85-0B1B9E83F7FE}"/>
              </a:ext>
            </a:extLst>
          </p:cNvPr>
          <p:cNvSpPr>
            <a:spLocks noChangeAspect="1"/>
          </p:cNvSpPr>
          <p:nvPr/>
        </p:nvSpPr>
        <p:spPr>
          <a:xfrm>
            <a:off x="4854442" y="4801963"/>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AutoShape 6">
            <a:extLst>
              <a:ext uri="{FF2B5EF4-FFF2-40B4-BE49-F238E27FC236}">
                <a16:creationId xmlns:a16="http://schemas.microsoft.com/office/drawing/2014/main" id="{24217955-7F4E-B177-9DE1-3FB156AFA4C2}"/>
              </a:ext>
            </a:extLst>
          </p:cNvPr>
          <p:cNvSpPr>
            <a:spLocks noChangeAspect="1" noChangeArrowheads="1"/>
          </p:cNvSpPr>
          <p:nvPr/>
        </p:nvSpPr>
        <p:spPr bwMode="auto">
          <a:xfrm>
            <a:off x="8657969" y="2498386"/>
            <a:ext cx="2159187" cy="2159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AutoShape 10">
            <a:extLst>
              <a:ext uri="{FF2B5EF4-FFF2-40B4-BE49-F238E27FC236}">
                <a16:creationId xmlns:a16="http://schemas.microsoft.com/office/drawing/2014/main" id="{BBE80FE5-A005-69E4-4D40-4EC461A7B0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4AD30202-70DE-EEAC-7C90-C9386E9DA33F}"/>
              </a:ext>
            </a:extLst>
          </p:cNvPr>
          <p:cNvPicPr>
            <a:picLocks noChangeAspect="1"/>
          </p:cNvPicPr>
          <p:nvPr/>
        </p:nvPicPr>
        <p:blipFill rotWithShape="1">
          <a:blip r:embed="rId3"/>
          <a:srcRect l="2556" r="5362"/>
          <a:stretch/>
        </p:blipFill>
        <p:spPr>
          <a:xfrm>
            <a:off x="5604163" y="2166948"/>
            <a:ext cx="6587837" cy="4105848"/>
          </a:xfrm>
          <a:prstGeom prst="rect">
            <a:avLst/>
          </a:prstGeom>
        </p:spPr>
      </p:pic>
    </p:spTree>
    <p:extLst>
      <p:ext uri="{BB962C8B-B14F-4D97-AF65-F5344CB8AC3E}">
        <p14:creationId xmlns:p14="http://schemas.microsoft.com/office/powerpoint/2010/main" val="2609413029"/>
      </p:ext>
    </p:extLst>
  </p:cSld>
  <p:clrMapOvr>
    <a:masterClrMapping/>
  </p:clrMapOvr>
</p:sld>
</file>

<file path=ppt/theme/theme1.xml><?xml version="1.0" encoding="utf-8"?>
<a:theme xmlns:a="http://schemas.openxmlformats.org/drawingml/2006/main" name="Cover and End Slide Master">
  <a:themeElements>
    <a:clrScheme name="Custom 13">
      <a:dk1>
        <a:sysClr val="windowText" lastClr="000000"/>
      </a:dk1>
      <a:lt1>
        <a:sysClr val="window" lastClr="FFFFFF"/>
      </a:lt1>
      <a:dk2>
        <a:srgbClr val="44546A"/>
      </a:dk2>
      <a:lt2>
        <a:srgbClr val="E7E6E6"/>
      </a:lt2>
      <a:accent1>
        <a:srgbClr val="51BCB9"/>
      </a:accent1>
      <a:accent2>
        <a:srgbClr val="BED381"/>
      </a:accent2>
      <a:accent3>
        <a:srgbClr val="63C7EE"/>
      </a:accent3>
      <a:accent4>
        <a:srgbClr val="E86162"/>
      </a:accent4>
      <a:accent5>
        <a:srgbClr val="7F7F7F"/>
      </a:accent5>
      <a:accent6>
        <a:srgbClr val="134055"/>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13">
      <a:dk1>
        <a:sysClr val="windowText" lastClr="000000"/>
      </a:dk1>
      <a:lt1>
        <a:sysClr val="window" lastClr="FFFFFF"/>
      </a:lt1>
      <a:dk2>
        <a:srgbClr val="44546A"/>
      </a:dk2>
      <a:lt2>
        <a:srgbClr val="E7E6E6"/>
      </a:lt2>
      <a:accent1>
        <a:srgbClr val="51BCB9"/>
      </a:accent1>
      <a:accent2>
        <a:srgbClr val="BED381"/>
      </a:accent2>
      <a:accent3>
        <a:srgbClr val="63C7EE"/>
      </a:accent3>
      <a:accent4>
        <a:srgbClr val="E86162"/>
      </a:accent4>
      <a:accent5>
        <a:srgbClr val="7F7F7F"/>
      </a:accent5>
      <a:accent6>
        <a:srgbClr val="134055"/>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Custom 13">
      <a:dk1>
        <a:sysClr val="windowText" lastClr="000000"/>
      </a:dk1>
      <a:lt1>
        <a:sysClr val="window" lastClr="FFFFFF"/>
      </a:lt1>
      <a:dk2>
        <a:srgbClr val="44546A"/>
      </a:dk2>
      <a:lt2>
        <a:srgbClr val="E7E6E6"/>
      </a:lt2>
      <a:accent1>
        <a:srgbClr val="51BCB9"/>
      </a:accent1>
      <a:accent2>
        <a:srgbClr val="BED381"/>
      </a:accent2>
      <a:accent3>
        <a:srgbClr val="63C7EE"/>
      </a:accent3>
      <a:accent4>
        <a:srgbClr val="E86162"/>
      </a:accent4>
      <a:accent5>
        <a:srgbClr val="7F7F7F"/>
      </a:accent5>
      <a:accent6>
        <a:srgbClr val="134055"/>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1413</Words>
  <Application>Microsoft Office PowerPoint</Application>
  <PresentationFormat>Widescreen</PresentationFormat>
  <Paragraphs>100</Paragraphs>
  <Slides>12</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Arial Unicode MS</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2024-07-21T22:26:54Z</dcterms:created>
  <dcterms:modified xsi:type="dcterms:W3CDTF">2024-07-21T23:17:38Z</dcterms:modified>
</cp:coreProperties>
</file>