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87F8CB-6635-4A2F-9DA1-8D03E7B70C3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61B5650-305B-4D6E-B69E-BC4352300F3F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BB1B8A-0394-482F-BB7A-A0344A65DECD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2F828D-79A6-44A9-8EA4-2D960FF899A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0ADBA7-6239-46C2-AE89-B05B98B76273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47640" y="1219320"/>
            <a:ext cx="7772040" cy="1828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</a:rPr>
              <a:t>Final Project</a:t>
            </a:r>
            <a:r>
              <a:rPr lang="en-US" sz="3200">
                <a:solidFill>
                  <a:srgbClr val="0000FF"/>
                </a:solidFill>
                <a:latin typeface="Calibri"/>
                <a:ea typeface="Calibri"/>
              </a:rPr>
              <a:t>
 SciDB for MovieLens Ratings Data</a:t>
            </a: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1333440" y="2438280"/>
            <a:ext cx="6400440" cy="609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17365D"/>
                </a:solidFill>
                <a:latin typeface="Calibri"/>
                <a:ea typeface="Calibri"/>
              </a:rPr>
              <a:t>Liu</a:t>
            </a:r>
            <a:r>
              <a:rPr lang="en-US" sz="2400">
                <a:solidFill>
                  <a:srgbClr val="17365D"/>
                </a:solidFill>
                <a:latin typeface="Calibri"/>
                <a:ea typeface="Calibri"/>
              </a:rPr>
              <a:t>, 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Wusuo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494429"/>
                </a:solidFill>
                <a:latin typeface="Calibri"/>
                <a:ea typeface="Calibri"/>
              </a:rPr>
              <a:t>Lee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, Chia Ying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pic>
        <p:nvPicPr>
          <p:cNvPr id="87" name="Shap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3959280" y="3429000"/>
            <a:ext cx="1142640" cy="114264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2055960" y="5029200"/>
            <a:ext cx="4949640" cy="119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494429"/>
                </a:solidFill>
                <a:latin typeface="Arial"/>
                <a:ea typeface="Arial"/>
              </a:rPr>
              <a:t>CSCI E-63 Big Data Analytics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494429"/>
                </a:solidFill>
                <a:latin typeface="Arial"/>
                <a:ea typeface="Arial"/>
              </a:rPr>
              <a:t>Harvard University Extension School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94429"/>
                </a:solidFill>
                <a:latin typeface="Arial"/>
                <a:ea typeface="Arial"/>
              </a:rPr>
              <a:t>Prof. Zoran B. Djordjević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is a simple SciDB client that exposes limited SciDB functionality through a simple HTTP API.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to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(if the host IP is set as 127.0.0.1) and submit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iquery.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R.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Instruction site: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https://github.com/Paradigm4/shim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Head to section “LD_LIBRARY_PATH issues” if a library linking error happens when trying to run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FA3F6F-3534-4228-A91A-D121FA66BF45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Arrays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3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300" dirty="0">
                <a:solidFill>
                  <a:srgbClr val="000000"/>
                </a:solidFill>
                <a:latin typeface="Calibri"/>
                <a:ea typeface="Calibri"/>
              </a:rPr>
              <a:t> arrays are the basic data structure</a:t>
            </a:r>
            <a:endParaRPr sz="23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300" dirty="0">
                <a:solidFill>
                  <a:srgbClr val="000000"/>
                </a:solidFill>
                <a:latin typeface="Calibri"/>
                <a:ea typeface="Calibri"/>
              </a:rPr>
              <a:t>Arrays have one or more dimensions, and one or more attributes</a:t>
            </a:r>
            <a:endParaRPr sz="2300" dirty="0"/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Dimensions index the array cell</a:t>
            </a:r>
            <a:endParaRPr sz="2200" dirty="0"/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Attributes store the data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200" dirty="0"/>
          </a:p>
          <a:p>
            <a:pPr algn="ctr"/>
            <a:r>
              <a:rPr lang="en-US" sz="2200" i="1" dirty="0">
                <a:solidFill>
                  <a:srgbClr val="000000"/>
                </a:solidFill>
                <a:latin typeface="Calibri"/>
                <a:ea typeface="Calibri"/>
              </a:rPr>
              <a:t>Dimensions play a similar role to primary keys in other databases</a:t>
            </a:r>
          </a:p>
        </p:txBody>
      </p:sp>
      <p:sp>
        <p:nvSpPr>
          <p:cNvPr id="12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75E160-3120-44B1-A3A5-F52DB55E5DB0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18" y="3320124"/>
            <a:ext cx="1342815" cy="2096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83" y="3134934"/>
            <a:ext cx="1547407" cy="2355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3187" y="2418757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1D array </a:t>
            </a:r>
            <a:br>
              <a:rPr lang="en-US" dirty="0"/>
            </a:br>
            <a:r>
              <a:rPr lang="en-US" dirty="0"/>
              <a:t>(3 attributes)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9924" y="2418756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2D array </a:t>
            </a:r>
            <a:br>
              <a:rPr lang="en-US" dirty="0"/>
            </a:br>
            <a:r>
              <a:rPr lang="en-US" dirty="0"/>
              <a:t>(1 attribute)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741682" y="4312915"/>
            <a:ext cx="1860332" cy="42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Redimension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381295" y="5463028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Poliakov</a:t>
            </a:r>
            <a:r>
              <a:rPr lang="en-US" sz="1000" dirty="0"/>
              <a:t>, Brown. </a:t>
            </a:r>
            <a:r>
              <a:rPr lang="en-US" sz="1000" i="1" dirty="0"/>
              <a:t>Using </a:t>
            </a:r>
            <a:r>
              <a:rPr lang="en-US" sz="1000" i="1" dirty="0" err="1"/>
              <a:t>SciDB</a:t>
            </a:r>
            <a:r>
              <a:rPr lang="en-US" sz="1000" i="1" dirty="0"/>
              <a:t> and </a:t>
            </a:r>
            <a:r>
              <a:rPr lang="en-US" sz="1000" i="1" dirty="0" err="1"/>
              <a:t>SciDB</a:t>
            </a:r>
            <a:r>
              <a:rPr lang="en-US" sz="1000" i="1" dirty="0"/>
              <a:t>-R.</a:t>
            </a:r>
            <a:r>
              <a:rPr lang="en-US" sz="1000" dirty="0"/>
              <a:t> Paradigm4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Schema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schema defines the array structure and data types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Arrays are stored in 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sparse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format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400" dirty="0"/>
          </a:p>
        </p:txBody>
      </p:sp>
      <p:sp>
        <p:nvSpPr>
          <p:cNvPr id="13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B8FC4F-302C-46C4-BBE3-D13FD9B46105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/>
          </a:p>
        </p:txBody>
      </p:sp>
      <p:pic>
        <p:nvPicPr>
          <p:cNvPr id="135" name="Picture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1645920"/>
            <a:ext cx="6675120" cy="1316880"/>
          </a:xfrm>
          <a:prstGeom prst="rect">
            <a:avLst/>
          </a:prstGeom>
          <a:ln>
            <a:noFill/>
          </a:ln>
        </p:spPr>
      </p:pic>
      <p:pic>
        <p:nvPicPr>
          <p:cNvPr id="136" name="Picture 135"/>
          <p:cNvPicPr/>
          <p:nvPr/>
        </p:nvPicPr>
        <p:blipFill>
          <a:blip r:embed="rId3"/>
          <a:stretch>
            <a:fillRect/>
          </a:stretch>
        </p:blipFill>
        <p:spPr>
          <a:xfrm>
            <a:off x="1188720" y="3602880"/>
            <a:ext cx="6739200" cy="17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Query Language and R package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AQL is the basic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query language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AFL is the query language for functions in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package provides an interface to R</a:t>
            </a:r>
            <a:endParaRPr sz="2400" dirty="0"/>
          </a:p>
        </p:txBody>
      </p:sp>
      <p:sp>
        <p:nvSpPr>
          <p:cNvPr id="13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F05ABD-36D7-453D-B9DA-1049EC65DD61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/>
          </a:p>
        </p:txBody>
      </p:sp>
      <p:pic>
        <p:nvPicPr>
          <p:cNvPr id="141" name="Pictur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2468288" y="2286000"/>
            <a:ext cx="3392280" cy="91440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>
            <a:fillRect/>
          </a:stretch>
        </p:blipFill>
        <p:spPr>
          <a:xfrm>
            <a:off x="1541946" y="5122028"/>
            <a:ext cx="5852160" cy="82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Loading Data from CSV File into </a:t>
            </a: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SciDB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1a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Create a 1D array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CREATE ARRAY ratings &lt;userId:int64, movieID:int64,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rating:double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NOT NULL, timestamp:int64&gt; 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=0:?,1000000,0];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1b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Load from CSV into array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load(ratings, 'ratings_noHeader.csv', -2, 'csv');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2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Calibri"/>
              </a:rPr>
              <a:t>Redimension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 from 1D to 2D array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store(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redimension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(ratings, 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rating:double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NOT NULL&gt;[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=0:671,?,0,movieID=0:163949,?,0]),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sz="22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200" dirty="0"/>
          </a:p>
        </p:txBody>
      </p:sp>
      <p:sp>
        <p:nvSpPr>
          <p:cNvPr id="14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5EEE33-5A7A-48E9-B9FD-BE393BECDE8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Computing Statistics in SciDB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What is the average rating of each user?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aggregate(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(rating),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
What is the maximum rating a movie has received?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aggregate(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max(rating),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movieID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400" dirty="0"/>
          </a:p>
        </p:txBody>
      </p:sp>
      <p:sp>
        <p:nvSpPr>
          <p:cNvPr id="14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23FEF8-43E8-4BC3-BE2C-633FE9998109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3251933" y="1752480"/>
            <a:ext cx="2075760" cy="182880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3229073" y="4710060"/>
            <a:ext cx="212148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Clustering based on Correlation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Correlation matrix: M * M</a:t>
            </a:r>
            <a:r>
              <a:rPr lang="en-US" sz="2400" baseline="30000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load_library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linear_algebra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spgemm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transpose(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5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DD6B85-1B38-40A7-890D-8E68915EAEB1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/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149200"/>
            <a:ext cx="571500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Clustering based on PCA and SVD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Singular Value Decomposition: M = U * S * V</a:t>
            </a:r>
            <a:r>
              <a:rPr lang="en-US" sz="2400" baseline="30000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load_library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dense_linear_algebra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gesvd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ratings_matrix_centered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'S')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gesvd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ratings_matrix_centered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'U')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6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F566C0-1323-4284-9A4B-0E2C9F76A7BA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/>
          </a:p>
        </p:txBody>
      </p:sp>
      <p:pic>
        <p:nvPicPr>
          <p:cNvPr id="162" name="Picture 161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278651"/>
            <a:ext cx="571500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Clustering based on PCA and SVD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Principal component coordinates: U * S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&lt;add PC coordinates plot&gt;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6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1AE15E-E289-4277-ABD2-FC0641E0B01C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Introduction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Narrative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944E2C-95A4-4C4C-8CC7-8F7C8B76BCC9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YouTube URLs, Last Page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Two minute (short):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15 minutes (long):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51E98FB-D346-4381-AADE-3393CBC1DEB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MovieLens Data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MovieLens.org maintains a database of movie ratings</a:t>
            </a: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Full dataset: </a:t>
            </a:r>
            <a:endParaRPr sz="24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27,000 rated movies</a:t>
            </a:r>
            <a:endParaRPr sz="22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138,000 users</a:t>
            </a:r>
            <a:endParaRPr sz="22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20 million ratings</a:t>
            </a: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Small dataset:</a:t>
            </a:r>
            <a:endParaRPr sz="24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9,000 rated movies</a:t>
            </a:r>
            <a:endParaRPr sz="22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700 users</a:t>
            </a:r>
            <a:endParaRPr sz="22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100,000 ratings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Big Data ML Goal: </a:t>
            </a:r>
          </a:p>
          <a:p>
            <a:pPr algn="ctr"/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Cluster users according to similar movies they liked!</a:t>
            </a:r>
            <a:b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Challenge: linear algebra on huge matrices</a:t>
            </a:r>
            <a:endParaRPr sz="2400" dirty="0"/>
          </a:p>
        </p:txBody>
      </p:sp>
      <p:sp>
        <p:nvSpPr>
          <p:cNvPr id="9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B35581-8617-43B3-B2D8-CD72D7879CF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/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700160" y="2103120"/>
            <a:ext cx="2926080" cy="205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SciDB</a:t>
            </a: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 for Large Scale Math and Stats</a:t>
            </a:r>
            <a:endParaRPr dirty="0"/>
          </a:p>
        </p:txBody>
      </p:sp>
      <p:sp>
        <p:nvSpPr>
          <p:cNvPr id="103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 b="1" i="1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 is designed for fast linear algebra on large arrays.</a:t>
            </a:r>
            <a:b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  <a:t>Efficient architecture for data storage and distributed computing suitable for mathematical and statistical operations</a:t>
            </a:r>
            <a:b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Demo of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SciDB's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capabilities: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i="1" dirty="0">
                <a:solidFill>
                  <a:srgbClr val="00B0F0"/>
                </a:solidFill>
                <a:latin typeface="Calibri"/>
                <a:ea typeface="Calibri"/>
              </a:rPr>
              <a:t>Sparse matrix multiply</a:t>
            </a:r>
            <a:endParaRPr sz="2400" dirty="0">
              <a:solidFill>
                <a:srgbClr val="00B0F0"/>
              </a:solidFill>
            </a:endParaRPr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alibri"/>
                <a:ea typeface="Calibri"/>
              </a:rPr>
              <a:t>Singular Value Decomposition</a:t>
            </a:r>
            <a:br>
              <a:rPr lang="en-US" sz="2400" i="1" dirty="0">
                <a:solidFill>
                  <a:srgbClr val="00B050"/>
                </a:solidFill>
                <a:latin typeface="Calibri"/>
                <a:ea typeface="Calibri"/>
              </a:rPr>
            </a:br>
            <a:endParaRPr lang="en-US" sz="2400" i="1" dirty="0">
              <a:solidFill>
                <a:srgbClr val="00B05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Demo 2 clustering methods using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Cluster users based on </a:t>
            </a: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</a:rPr>
              <a:t>correlations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between users' ratings. </a:t>
            </a:r>
            <a:endParaRPr lang="en-US"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Cluster users by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</a:rPr>
              <a:t>Principle Component Analysis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/>
          </a:p>
        </p:txBody>
      </p:sp>
      <p:sp>
        <p:nvSpPr>
          <p:cNvPr id="10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645972-D5F4-41D2-919E-91DE80804DA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 the instructions on: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https://paradigm4.atlassian.net/wiki/display/ESD/SciDB+Community+Edition+Installation+Guide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VM that has scidb installed provided by paradigm4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https://drive.google.com/drive/folders/0B7yt0n33Us0rT1FJdmxFV2g0OHc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	has several problems: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pre-installed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R package is severely outdated. Several functions documented in the package are not available.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There exists a problem with the system’s MPI library that would prevent us to perform many important linear algebra operations like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gesvd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().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15.12 on Ubuntu 14.04 from scratch.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2AF26C-8008-4327-A64E-C74BB1F5A427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Ubuntu 14.04 download and set-up: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http://releases.ubuntu.com/14.04/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scidb installation requires passwords for both the root and scidb users on all the hosts. So the root login must be enabled on Ubuntu. This link explains the setup: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https://askubuntu.com/questions/44418/how-to-enable-root-login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SSH public key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Following section “Providing Passwordless SSH” in the installation document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Copy the generated public key file 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/home/.ssh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directory to the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./ssh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directories of all the users living on the cluster of one or more hosts, and rename it as “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authorized_keys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”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In our case, 1 host 2 uses, “scidb” and “root”, so copy and rename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to /home/.ssh and /root/.ssh.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The /.ssh directories are hidden by default in Ubuntu 14.04.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51B21A-2C4E-4720-8CB1-447BB240DED8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“Agent admitted failure to sign using the key”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After deploying scidb access to the users, to confirm the connection, the above error could happen.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Cause: Ubuntu desktop system uses gnome-keyring, which doesn’t always handle specific formats of SSH keys correctly.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To confirm the cause, add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SSH_AUTH_SOCK=0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front of ssh connecting command, e.g.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SSH_AUTH_SOCK=0 ssh scidb@127.0.0.1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Solution: uncheck SSH key Agent in “Startup Applications Preferences”.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C26889-2E3E-4B2A-9430-95BECD9A46EB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/>
          </a:p>
        </p:txBody>
      </p:sp>
      <p:pic>
        <p:nvPicPr>
          <p:cNvPr id="118" name="Shap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1502640" y="3686760"/>
            <a:ext cx="5447880" cy="22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Build from source,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./run.py make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Assign at least 8 GB memory to the VM. Several compiling steps need considerable amount of memory. If the memory is not enough, it runs into fatal errors.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Assign appropriate number of processors to the VM in order to compile the source code in parallel fashion, e.g.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./run.py make -j4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(4 threads)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R, Rstudio, R package scidb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Do not install the CRAN package scidb 2.0.0, which currently is not stable.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the package from github by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devtools::install_github("Paradigm4/SciDBR")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To install devtools, first in terminal do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sudo apt-get install libcurl4-openssl-dev libssl-dev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 R terminal, execute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install.packages("devtools")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909B2F-9E3D-4DAD-B39B-EE43F6ABE817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867</Words>
  <Application>Microsoft Office PowerPoint</Application>
  <PresentationFormat>On-screen Show (4:3)</PresentationFormat>
  <Paragraphs>146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Courier New</vt:lpstr>
      <vt:lpstr>DejaVu Sans</vt:lpstr>
      <vt:lpstr>Noto Sans Symbols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lchiaying</cp:lastModifiedBy>
  <cp:revision>48</cp:revision>
  <dcterms:modified xsi:type="dcterms:W3CDTF">2017-05-09T13:02:55Z</dcterms:modified>
</cp:coreProperties>
</file>