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5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87F8CB-6635-4A2F-9DA1-8D03E7B70C3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35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61B5650-305B-4D6E-B69E-BC4352300F3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BB1B8A-0394-482F-BB7A-A0344A65DEC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2F828D-79A6-44A9-8EA4-2D960FF899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lwy4fOXLvk" TargetMode="External"/><Relationship Id="rId2" Type="http://schemas.openxmlformats.org/officeDocument/2006/relationships/hyperlink" Target="https://youtu.be/1o5jLqXAXZ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0ADBA7-6239-46C2-AE89-B05B98B76273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47640" y="935545"/>
            <a:ext cx="7772040" cy="1828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Calibri"/>
              </a:rPr>
              <a:t>Final Project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
 </a:t>
            </a:r>
            <a:r>
              <a:rPr lang="en-US" sz="3200" dirty="0" err="1">
                <a:solidFill>
                  <a:srgbClr val="0000FF"/>
                </a:solidFill>
                <a:latin typeface="Calibri"/>
                <a:ea typeface="Calibri"/>
              </a:rPr>
              <a:t>SciDB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for Clustering Analysis of</a:t>
            </a:r>
            <a:b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</a:b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alibri"/>
                <a:ea typeface="Calibri"/>
              </a:rPr>
              <a:t>MovieLens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Ratings Data</a:t>
            </a:r>
            <a:r>
              <a:rPr lang="en-US" sz="3200" b="1" dirty="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endParaRPr dirty="0"/>
          </a:p>
        </p:txBody>
      </p:sp>
      <p:sp>
        <p:nvSpPr>
          <p:cNvPr id="85" name="TextShape 3"/>
          <p:cNvSpPr txBox="1"/>
          <p:nvPr/>
        </p:nvSpPr>
        <p:spPr>
          <a:xfrm>
            <a:off x="1333440" y="2438280"/>
            <a:ext cx="6400440" cy="609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17365D"/>
                </a:solidFill>
                <a:latin typeface="Calibri"/>
                <a:ea typeface="Calibri"/>
              </a:rPr>
              <a:t>Liu</a:t>
            </a:r>
            <a:r>
              <a:rPr lang="en-US" sz="2400">
                <a:solidFill>
                  <a:srgbClr val="17365D"/>
                </a:solidFill>
                <a:latin typeface="Calibri"/>
                <a:ea typeface="Calibri"/>
              </a:rPr>
              <a:t>, 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Wusuo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494429"/>
                </a:solidFill>
                <a:latin typeface="Calibri"/>
                <a:ea typeface="Calibri"/>
              </a:rPr>
              <a:t>Lee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, Chia Ying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pic>
        <p:nvPicPr>
          <p:cNvPr id="87" name="Shap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280" y="34290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055960" y="5029200"/>
            <a:ext cx="4949640" cy="119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494429"/>
                </a:solidFill>
                <a:latin typeface="Arial"/>
                <a:ea typeface="Arial"/>
              </a:rPr>
              <a:t>CSCI E-63 Big Data Analytics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494429"/>
                </a:solidFill>
                <a:latin typeface="Arial"/>
                <a:ea typeface="Arial"/>
              </a:rPr>
              <a:t>Harvard University Extension School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94429"/>
                </a:solidFill>
                <a:latin typeface="Arial"/>
                <a:ea typeface="Arial"/>
              </a:rPr>
              <a:t>Prof. Zoran B. Djordjević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Schema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schema defines the array structure and data types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Arrays are stored efficiently in 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sparse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format</a:t>
            </a:r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Arrays are stored in chunks may overlap to facilitate math ops.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3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B8FC4F-302C-46C4-BBE3-D13FD9B4610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034" y="1645919"/>
            <a:ext cx="6812806" cy="1381059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720" y="4338614"/>
            <a:ext cx="6739200" cy="1792080"/>
          </a:xfrm>
          <a:prstGeom prst="rect">
            <a:avLst/>
          </a:prstGeom>
          <a:ln>
            <a:noFill/>
          </a:ln>
        </p:spPr>
      </p:pic>
      <p:sp>
        <p:nvSpPr>
          <p:cNvPr id="8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Query Language and R package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AQL is the basic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query language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AFL is the query language for functions in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package provides an interface to R</a:t>
            </a:r>
            <a:endParaRPr sz="2400" dirty="0"/>
          </a:p>
        </p:txBody>
      </p:sp>
      <p:sp>
        <p:nvSpPr>
          <p:cNvPr id="13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F05ABD-36D7-453D-B9DA-1049EC65DD6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/>
          </a:p>
        </p:txBody>
      </p:sp>
      <p:pic>
        <p:nvPicPr>
          <p:cNvPr id="141" name="Pictur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288" y="2286000"/>
            <a:ext cx="3392280" cy="91440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946" y="5122028"/>
            <a:ext cx="5852160" cy="822960"/>
          </a:xfrm>
          <a:prstGeom prst="rect">
            <a:avLst/>
          </a:prstGeom>
          <a:ln>
            <a:noFill/>
          </a:ln>
        </p:spPr>
      </p:pic>
      <p:sp>
        <p:nvSpPr>
          <p:cNvPr id="8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Loading Data from CSV File into 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1a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Create a 1D array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CREATE ARRAY ratings &lt;userId:int64, movieID:int64,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NULL, timestamp:int64&gt;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=0:?,1000000,0];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1b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Load from CSV into array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load(ratings, 'ratings_noHeader.csv', -2, 'csv');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2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Calibri"/>
              </a:rPr>
              <a:t>Redimension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 from 1D to 2D array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store(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redimension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(ratings, 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NULL&gt;[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=0:671,?,0,movieID=0:163949,?,0]),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22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200" dirty="0"/>
          </a:p>
        </p:txBody>
      </p:sp>
      <p:sp>
        <p:nvSpPr>
          <p:cNvPr id="14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5EEE33-5A7A-48E9-B9FD-BE393BECDE8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Computing Statistics in SciDB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What is the average rating of each user?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
What is the maximum rating a movie has received?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max(rating),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movieID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4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23FEF8-43E8-4BC3-BE2C-633FE9998109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3251933" y="1752480"/>
            <a:ext cx="2075760" cy="182880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3229073" y="4710060"/>
            <a:ext cx="2121480" cy="1828800"/>
          </a:xfrm>
          <a:prstGeom prst="rect">
            <a:avLst/>
          </a:prstGeom>
          <a:ln>
            <a:noFill/>
          </a:ln>
        </p:spPr>
      </p:pic>
      <p:sp>
        <p:nvSpPr>
          <p:cNvPr id="8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Clustering Analysis #1: Based on Correlation</a:t>
            </a:r>
            <a:endParaRPr dirty="0"/>
          </a:p>
        </p:txBody>
      </p:sp>
      <p:sp>
        <p:nvSpPr>
          <p:cNvPr id="15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Correlation matrix: M * M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spgemm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transpose(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DD6B85-1B38-40A7-890D-8E68915EAEB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149200"/>
            <a:ext cx="5715000" cy="4572000"/>
          </a:xfrm>
          <a:prstGeom prst="rect">
            <a:avLst/>
          </a:prstGeom>
          <a:ln>
            <a:noFill/>
          </a:ln>
        </p:spPr>
      </p:pic>
      <p:sp>
        <p:nvSpPr>
          <p:cNvPr id="7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" y="2510038"/>
            <a:ext cx="4768378" cy="3738196"/>
          </a:xfrm>
          <a:prstGeom prst="rect">
            <a:avLst/>
          </a:prstGeom>
          <a:ln>
            <a:noFill/>
          </a:ln>
        </p:spPr>
      </p:pic>
      <p:pic>
        <p:nvPicPr>
          <p:cNvPr id="7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39517" y="2378289"/>
            <a:ext cx="4837431" cy="38699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58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Clustering Analysis #2: based on PCA and SVD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Singular Value Decomposition: M = U * S * V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dense_linear_algebra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'S')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'U')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6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F566C0-1323-4284-9A4B-0E2C9F76A7BA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/>
          </a:p>
        </p:txBody>
      </p:sp>
      <p:sp>
        <p:nvSpPr>
          <p:cNvPr id="8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Clustering Analysis #2: based on PCA and SVD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Hierarchical clustering using top 3 singular vectors.</a:t>
            </a:r>
            <a:endParaRPr lang="en-US" sz="2400" dirty="0"/>
          </a:p>
        </p:txBody>
      </p:sp>
      <p:sp>
        <p:nvSpPr>
          <p:cNvPr id="16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1AE15E-E289-4277-ABD2-FC0641E0B01C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/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5741" y="1674902"/>
            <a:ext cx="5851798" cy="46814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72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Conclusion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is an efficient database designed for mathematical and statistical operations on large data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has functionality to perform sparse matrix multiplication and SVD on massive matrices.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can be used in conjunction with R language to perform Machine Learning tasks.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We have shown the potential of using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in clustering users based on their movie ratings.</a:t>
            </a:r>
            <a:br>
              <a:rPr lang="en-US" sz="2400" dirty="0">
                <a:solidFill>
                  <a:srgbClr val="000000"/>
                </a:solidFill>
                <a:latin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Enterprise Edition has enhanced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E.g. Truncated SVD,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glm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etc.</a:t>
            </a:r>
            <a:endParaRPr lang="en-US" sz="2400" dirty="0"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1E98FB-D346-4381-AADE-3393CBC1DEB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YouTube URLs, Last Page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Two minute (short):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hlinkClick r:id="rId2"/>
              </a:rPr>
              <a:t>https://youtu.be/1o5jLqXAXZs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15 minutes (long):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hlinkClick r:id="rId3"/>
              </a:rPr>
              <a:t>https://youtu.be/qlwy4fOXLvk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dirty="0"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1E98FB-D346-4381-AADE-3393CBC1DEB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702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Introduction: 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MovieLens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 Data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MovieLens.org maintains a database of movie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Full dataset: </a:t>
            </a:r>
            <a:endParaRPr sz="24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27,000 rated movies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138,000 users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20 million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Small dataset:</a:t>
            </a:r>
            <a:endParaRPr sz="24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9,000 rated movies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700 users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100,000 ratings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Big Data ML Goal: </a:t>
            </a:r>
          </a:p>
          <a:p>
            <a:pPr algn="ctr"/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Cluster users according to similar movies they liked!</a:t>
            </a:r>
            <a:b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Challenge: linear algebra on huge matrices</a:t>
            </a:r>
            <a:endParaRPr sz="2400" dirty="0"/>
          </a:p>
        </p:txBody>
      </p:sp>
      <p:sp>
        <p:nvSpPr>
          <p:cNvPr id="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B35581-8617-43B3-B2D8-CD72D7879CF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160" y="2103120"/>
            <a:ext cx="2926080" cy="2057400"/>
          </a:xfrm>
          <a:prstGeom prst="rect">
            <a:avLst/>
          </a:prstGeom>
          <a:ln>
            <a:noFill/>
          </a:ln>
        </p:spPr>
      </p:pic>
      <p:sp>
        <p:nvSpPr>
          <p:cNvPr id="7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 for Massive Scale Math and Stats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b="1" i="1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 is designed for fast linear algebra on large arrays.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  <a:t>Efficient architecture for data storage and distributed computing suitable for mathematical and statistical operations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SciDB's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capabilities: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F0"/>
                </a:solidFill>
                <a:latin typeface="Calibri"/>
                <a:ea typeface="Calibri"/>
              </a:rPr>
              <a:t>Sparse matrix multiply</a:t>
            </a:r>
            <a:endParaRPr sz="2400" dirty="0">
              <a:solidFill>
                <a:srgbClr val="00B0F0"/>
              </a:solidFill>
            </a:endParaRPr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  <a:t>Singular Value Decomposition</a:t>
            </a:r>
            <a:b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</a:br>
            <a:endParaRPr lang="en-US" sz="2400" i="1" dirty="0">
              <a:solidFill>
                <a:srgbClr val="00B050"/>
              </a:solidFill>
              <a:latin typeface="Calibri"/>
              <a:ea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2 clustering methods using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based on </a:t>
            </a: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</a:rPr>
              <a:t>correlations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between users' ratings. </a:t>
            </a: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by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</a:rPr>
              <a:t>Principle Component Analysis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Use small dataset due to limited resources.</a:t>
            </a:r>
            <a:endParaRPr lang="en-US" sz="2400" dirty="0"/>
          </a:p>
        </p:txBody>
      </p:sp>
      <p:sp>
        <p:nvSpPr>
          <p:cNvPr id="10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645972-D5F4-41D2-919E-91DE80804D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 the instructions on: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https://paradigm4.atlassian.net/wiki/display/ESD/SciDB+Community+Edition+Installation+Guide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VM that has scidb installed provided by paradigm4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https://drive.google.com/drive/folders/0B7yt0n33Us0rT1FJdmxFV2g0OHc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	has several problems: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pre-installed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R package is severely outdated. Several functions documented in the package are not available.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There exists a problem with the system’s MPI library that would prevent us to perform many important linear algebra operations like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gesvd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15.12 on Ubuntu 14.04 from scratch.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2AF26C-8008-4327-A64E-C74BB1F5A42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Ubuntu 14.04 download and set-up: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http://releases.ubuntu.com/14.04/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scidb installation requires passwords for both the root and scidb users on all the hosts. So the root login must be enabled on Ubuntu. This link explains the setup: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https://askubuntu.com/questions/44418/how-to-enable-root-login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SSH public key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Following section “Providing Passwordless SSH” in the installation document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Copy the generated public key file 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/home/.ssh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directory to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./ssh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directories of all the users living on the cluster of one or more hosts, and rename it as “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authorized_keys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”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In our case, 1 host 2 uses, “scidb” and “root”, so copy and rename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to /home/.ssh and /root/.ssh.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The /.ssh directories are hidden by default in Ubuntu 14.04.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1B21A-2C4E-4720-8CB1-447BB240DED8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49841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“Agent admitted failure to sign using the key”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After deploying scidb access to the users, to confirm the connection, the above error could happen.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Cause: Ubuntu desktop system uses gnome-keyring, which doesn’t always handle specific formats of SSH keys correctly.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confirm the cause, add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front of ssh connecting command, e.g.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 ssh scidb@127.0.0.1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Solution: uncheck SSH key Agent in “Startup Applications Preferences”.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26889-2E3E-4B2A-9430-95BECD9A46EB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/>
          </a:p>
        </p:txBody>
      </p:sp>
      <p:pic>
        <p:nvPicPr>
          <p:cNvPr id="118" name="Shap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2640" y="3686760"/>
            <a:ext cx="5447880" cy="2238120"/>
          </a:xfrm>
          <a:prstGeom prst="rect">
            <a:avLst/>
          </a:prstGeom>
          <a:ln>
            <a:noFill/>
          </a:ln>
        </p:spPr>
      </p:pic>
      <p:sp>
        <p:nvSpPr>
          <p:cNvPr id="7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Build from source,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./run.py make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Assign as much memory as possible to the VM. Several compiling steps need considerable amount of memory. If the memory is not enough, it runs into fatal errors.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Assign appropriate number of processors to the VM in order to compile the source code in parallel fashion, e.g.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./run.py make -j4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(4 threads)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Install R, Rstudio, R package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Do not install the CRAN package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2.0.0, which currently is not stable.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Install the package from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by 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install_github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("Paradigm4/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SciDBR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")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To install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, first in terminal do</a:t>
            </a:r>
            <a:endParaRPr dirty="0"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 i="1" dirty="0" err="1">
                <a:solidFill>
                  <a:srgbClr val="000000"/>
                </a:solidFill>
                <a:latin typeface="Calibri"/>
                <a:ea typeface="Calibri"/>
              </a:rPr>
              <a:t>sudo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Calibri"/>
              </a:rPr>
              <a:t> apt-get install libcurl4-openssl-dev </a:t>
            </a:r>
            <a:r>
              <a:rPr lang="en-US" sz="1600" i="1" dirty="0" err="1">
                <a:solidFill>
                  <a:srgbClr val="000000"/>
                </a:solidFill>
                <a:latin typeface="Calibri"/>
                <a:ea typeface="Calibri"/>
              </a:rPr>
              <a:t>libssl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Calibri"/>
              </a:rPr>
              <a:t>-dev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 R terminal, execute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install.packages("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")</a:t>
            </a:r>
            <a:endParaRPr dirty="0"/>
          </a:p>
        </p:txBody>
      </p:sp>
      <p:sp>
        <p:nvSpPr>
          <p:cNvPr id="12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9B2F-9E3D-4DAD-B39B-EE43F6ABE81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is a simple SciDB client that exposes limited SciDB functionality through a simple HTTP API.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to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(if the host IP is set as 127.0.0.1) and submit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iquery.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R.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Instruction site: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https://github.com/Paradigm4/shim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Head to section “LD_LIBRARY_PATH issues” if a library linking error happens when trying to run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FA3F6F-3534-4228-A91A-D121FA66BF4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Arrays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 arrays are the basic data structure</a:t>
            </a:r>
            <a:endParaRPr sz="23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Arrays have one or more dimensions, and one or more attributes</a:t>
            </a:r>
            <a:endParaRPr sz="23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Dimensions index the array cell</a:t>
            </a:r>
            <a:endParaRPr sz="22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Attributes store the data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200" dirty="0"/>
          </a:p>
          <a:p>
            <a:pPr algn="ctr"/>
            <a:r>
              <a:rPr lang="en-US" sz="2200" i="1" dirty="0">
                <a:solidFill>
                  <a:srgbClr val="000000"/>
                </a:solidFill>
                <a:latin typeface="Calibri"/>
                <a:ea typeface="Calibri"/>
              </a:rPr>
              <a:t>Dimensions play a similar role to primary keys in other databases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75E160-3120-44B1-A3A5-F52DB55E5DB0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18" y="3320124"/>
            <a:ext cx="1342815" cy="2096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83" y="3134934"/>
            <a:ext cx="1547407" cy="235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3187" y="241875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1D array </a:t>
            </a:r>
            <a:br>
              <a:rPr lang="en-US" dirty="0"/>
            </a:br>
            <a:r>
              <a:rPr lang="en-US" dirty="0"/>
              <a:t>(3 attributes)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9924" y="2418756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2D array </a:t>
            </a:r>
            <a:br>
              <a:rPr lang="en-US" dirty="0"/>
            </a:br>
            <a:r>
              <a:rPr lang="en-US" dirty="0"/>
              <a:t>(1 attribute)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741682" y="4312915"/>
            <a:ext cx="1860332" cy="42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Redimension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381295" y="5463028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Poliakov</a:t>
            </a:r>
            <a:r>
              <a:rPr lang="en-US" sz="1000" dirty="0"/>
              <a:t>, Brown. </a:t>
            </a:r>
            <a:r>
              <a:rPr lang="en-US" sz="1000" i="1" dirty="0"/>
              <a:t>Using </a:t>
            </a:r>
            <a:r>
              <a:rPr lang="en-US" sz="1000" i="1" dirty="0" err="1"/>
              <a:t>SciDB</a:t>
            </a:r>
            <a:r>
              <a:rPr lang="en-US" sz="1000" i="1" dirty="0"/>
              <a:t> and </a:t>
            </a:r>
            <a:r>
              <a:rPr lang="en-US" sz="1000" i="1" dirty="0" err="1"/>
              <a:t>SciDB</a:t>
            </a:r>
            <a:r>
              <a:rPr lang="en-US" sz="1000" i="1" dirty="0"/>
              <a:t>-R.</a:t>
            </a:r>
            <a:r>
              <a:rPr lang="en-US" sz="1000" dirty="0"/>
              <a:t> Paradigm4 2013</a:t>
            </a:r>
          </a:p>
        </p:txBody>
      </p:sp>
      <p:sp>
        <p:nvSpPr>
          <p:cNvPr id="12" name="TextShape 3"/>
          <p:cNvSpPr txBox="1"/>
          <p:nvPr/>
        </p:nvSpPr>
        <p:spPr>
          <a:xfrm>
            <a:off x="3276480" y="65089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Liu,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Calibri"/>
              </a:rPr>
              <a:t>Wusuo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 and Lee, Chia Ying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1050</Words>
  <Application>Microsoft Office PowerPoint</Application>
  <PresentationFormat>On-screen Show (4:3)</PresentationFormat>
  <Paragraphs>170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DejaVu Sans</vt:lpstr>
      <vt:lpstr>Noto Sans Symbols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lchiaying</cp:lastModifiedBy>
  <cp:revision>75</cp:revision>
  <dcterms:modified xsi:type="dcterms:W3CDTF">2017-05-10T21:45:29Z</dcterms:modified>
</cp:coreProperties>
</file>