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4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15.png" ContentType="image/png"/>
  <Override PartName="/ppt/media/image9.png" ContentType="image/png"/>
  <Override PartName="/ppt/media/image8.png" ContentType="image/png"/>
  <Override PartName="/ppt/media/image6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5.jpeg" ContentType="image/jpe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FA87F8CB-6635-4A2F-9DA1-8D03E7B70C30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E61B5650-305B-4D6E-B69E-BC4352300F3F}" type="slidenum"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according to their vignette, the 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according to their vignette, the 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33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120600"/>
            <a:ext cx="8229240" cy="331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33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120600"/>
            <a:ext cx="8229240" cy="3319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3BB1B8A-0394-482F-BB7A-A0344A65DECD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B2F828D-79A6-44A9-8EA4-2D960FF899A4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50ADBA7-6239-46C2-AE89-B05B98B76273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647640" y="1219320"/>
            <a:ext cx="7772040" cy="18284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ff"/>
                </a:solidFill>
                <a:latin typeface="Calibri"/>
                <a:ea typeface="Calibri"/>
              </a:rPr>
              <a:t>
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</a:rPr>
              <a:t>Final Project</a:t>
            </a:r>
            <a:r>
              <a:rPr lang="en-US" sz="3200">
                <a:solidFill>
                  <a:srgbClr val="0000ff"/>
                </a:solidFill>
                <a:latin typeface="Calibri"/>
                <a:ea typeface="Calibri"/>
              </a:rPr>
              <a:t>
</a:t>
            </a:r>
            <a:r>
              <a:rPr lang="en-US" sz="3200">
                <a:solidFill>
                  <a:srgbClr val="0000ff"/>
                </a:solidFill>
                <a:latin typeface="Calibri"/>
                <a:ea typeface="Calibri"/>
              </a:rPr>
              <a:t> SciDB for MovieLens Ratings Data</a:t>
            </a:r>
            <a:r>
              <a:rPr b="1" lang="en-US" sz="3200">
                <a:solidFill>
                  <a:srgbClr val="0000ff"/>
                </a:solidFill>
                <a:latin typeface="Calibri"/>
                <a:ea typeface="Calibri"/>
              </a:rPr>
              <a:t>
</a:t>
            </a:r>
            <a:r>
              <a:rPr b="1" lang="en-US" sz="3200">
                <a:solidFill>
                  <a:srgbClr val="0000ff"/>
                </a:solidFill>
                <a:latin typeface="Calibri"/>
                <a:ea typeface="Calibri"/>
              </a:rPr>
              <a:t>
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1333440" y="2438280"/>
            <a:ext cx="6400440" cy="609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17365d"/>
                </a:solidFill>
                <a:latin typeface="Calibri"/>
                <a:ea typeface="Calibri"/>
              </a:rPr>
              <a:t>Liu</a:t>
            </a:r>
            <a:r>
              <a:rPr lang="en-US" sz="2400">
                <a:solidFill>
                  <a:srgbClr val="17365d"/>
                </a:solidFill>
                <a:latin typeface="Calibri"/>
                <a:ea typeface="Calibri"/>
              </a:rPr>
              <a:t>, </a:t>
            </a:r>
            <a:r>
              <a:rPr lang="en-US" sz="2400">
                <a:solidFill>
                  <a:srgbClr val="494429"/>
                </a:solidFill>
                <a:latin typeface="Calibri"/>
                <a:ea typeface="Calibri"/>
              </a:rPr>
              <a:t>Wusuo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2400">
                <a:solidFill>
                  <a:srgbClr val="494429"/>
                </a:solidFill>
                <a:latin typeface="Calibri"/>
                <a:ea typeface="Calibri"/>
              </a:rPr>
              <a:t>Lee</a:t>
            </a:r>
            <a:r>
              <a:rPr lang="en-US" sz="2400">
                <a:solidFill>
                  <a:srgbClr val="494429"/>
                </a:solidFill>
                <a:latin typeface="Calibri"/>
                <a:ea typeface="Calibri"/>
              </a:rPr>
              <a:t>, Chia Ying</a:t>
            </a:r>
            <a:endParaRPr/>
          </a:p>
        </p:txBody>
      </p:sp>
      <p:sp>
        <p:nvSpPr>
          <p:cNvPr id="8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pic>
        <p:nvPicPr>
          <p:cNvPr id="87" name="Shape 10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959280" y="3429000"/>
            <a:ext cx="1142640" cy="1142640"/>
          </a:xfrm>
          <a:prstGeom prst="rect">
            <a:avLst/>
          </a:prstGeom>
          <a:ln>
            <a:noFill/>
          </a:ln>
        </p:spPr>
      </p:pic>
      <p:sp>
        <p:nvSpPr>
          <p:cNvPr id="88" name="CustomShape 5"/>
          <p:cNvSpPr/>
          <p:nvPr/>
        </p:nvSpPr>
        <p:spPr>
          <a:xfrm>
            <a:off x="2055960" y="5029200"/>
            <a:ext cx="4949640" cy="1199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>
                <a:solidFill>
                  <a:srgbClr val="494429"/>
                </a:solidFill>
                <a:latin typeface="Arial"/>
                <a:ea typeface="Arial"/>
              </a:rPr>
              <a:t>CSCI E-63 Big Data Analytics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>
                <a:solidFill>
                  <a:srgbClr val="494429"/>
                </a:solidFill>
                <a:latin typeface="Arial"/>
                <a:ea typeface="Arial"/>
              </a:rPr>
              <a:t>Harvard University Extension School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94429"/>
                </a:solidFill>
                <a:latin typeface="Arial"/>
                <a:ea typeface="Arial"/>
              </a:rPr>
              <a:t>Prof. Zoran B. Djordjević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Install </a:t>
            </a: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shim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shim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is a simple SciDB client that exposes limited SciDB functionality through a simple HTTP API.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Will enable us to connect to </a:t>
            </a: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localhost:8080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(if the host IP is set as 127.0.0.1) and submit </a:t>
            </a: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iquery.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Will enable us to connect </a:t>
            </a: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in R.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Instruction site: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https://github.com/Paradigm4/shim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Head to section “LD_LIBRARY_PATH issues” if a library linking error happens when trying to run </a:t>
            </a: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shim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2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2FA3F6F-3534-4228-A91A-D121FA66BF45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SciDB Arrays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 basic data structure in SciDB are arrays</a:t>
            </a:r>
            <a:endParaRPr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Arrays have dimensions and one or more attributes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Dimensions index the array cell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Attributes store the data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&lt;show figure of 1D, 2D arrays&gt;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  <a:p>
            <a:pPr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Dimensions play a similar role to primary keys in other databases</a:t>
            </a: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3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275E160-3120-44B1-A3A5-F52DB55E5DB0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SciDB Schema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 SciDB schema defines the array structure and data types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Arrays are stored in </a:t>
            </a:r>
            <a:r>
              <a:rPr b="1" i="1" lang="en-US">
                <a:solidFill>
                  <a:srgbClr val="000000"/>
                </a:solidFill>
                <a:latin typeface="Calibri"/>
                <a:ea typeface="Calibri"/>
              </a:rPr>
              <a:t>sparse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format</a:t>
            </a:r>
            <a:endParaRPr/>
          </a:p>
          <a:p>
            <a:pPr>
              <a:lnSpc>
                <a:spcPct val="100000"/>
              </a:lnSpc>
              <a:buFont typeface="Calibri"/>
              <a:buChar char="▪"/>
            </a:pPr>
            <a:endParaRPr/>
          </a:p>
        </p:txBody>
      </p:sp>
      <p:sp>
        <p:nvSpPr>
          <p:cNvPr id="133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3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EB8FC4F-302C-46C4-BBE3-D13FD9B46105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8720" y="1645920"/>
            <a:ext cx="6675120" cy="131688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188720" y="3602880"/>
            <a:ext cx="6739200" cy="179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SciDB Query Language and R package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AQL is the basic SciDB query language</a:t>
            </a:r>
            <a:endParaRPr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AFL is the query language for functions in SciDB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 scidb package provides an interface to R</a:t>
            </a:r>
            <a:endParaRPr/>
          </a:p>
        </p:txBody>
      </p:sp>
      <p:sp>
        <p:nvSpPr>
          <p:cNvPr id="13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4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8F05ABD-36D7-453D-B9DA-1049EC65DD61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  <p:pic>
        <p:nvPicPr>
          <p:cNvPr id="14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25640" y="2034000"/>
            <a:ext cx="3392280" cy="91440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962360" y="4572000"/>
            <a:ext cx="5852160" cy="822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Loading the Data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Load data from CSV file to SciDB database</a:t>
            </a:r>
            <a:endParaRPr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b="1" lang="en-US" u="sng">
                <a:solidFill>
                  <a:srgbClr val="000000"/>
                </a:solidFill>
                <a:latin typeface="Calibri"/>
                <a:ea typeface="Calibri"/>
              </a:rPr>
              <a:t>Step 1a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: Create a 1D array 'ratings'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AFL% CREATE ARRAY ratings &lt;userId:int64, movieID:int64, rating:double NOT NULL, timestamp:int64&gt; [i=0:?,1000000,0];</a:t>
            </a:r>
            <a:endParaRPr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b="1" lang="en-US" u="sng">
                <a:solidFill>
                  <a:srgbClr val="000000"/>
                </a:solidFill>
                <a:latin typeface="Calibri"/>
                <a:ea typeface="Calibri"/>
              </a:rPr>
              <a:t>Step 1b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: Load from CSV into array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AFL% load(ratings, 'ratings_noHeader.csv', -2, 'csv')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b="1" lang="en-US" u="sng">
                <a:solidFill>
                  <a:srgbClr val="000000"/>
                </a:solidFill>
                <a:latin typeface="Calibri"/>
                <a:ea typeface="Calibri"/>
              </a:rPr>
              <a:t>Step 2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: Redimension from 1D to 2D array 'ratings_matrix'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AFL% store(redimension(ratings, &lt;rating:double NOT NULL&gt;[userId=0:671,?,0,movieID=0:163949,?,0]), ratings_matrix)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"/>
              <a:buChar char="▪"/>
            </a:pPr>
            <a:endParaRPr/>
          </a:p>
        </p:txBody>
      </p:sp>
      <p:sp>
        <p:nvSpPr>
          <p:cNvPr id="14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4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95EEE33-5A7A-48E9-B9FD-BE393BECDE84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Computing Statistics in SciDB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What is the average rating of each user?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aggregate(ratings_matrix, avg(rating), userId)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What is the maximum rating a movie has received?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aggregate(ratings_matrix, max(rating), movieID)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"/>
              <a:buChar char="▪"/>
            </a:pPr>
            <a:endParaRPr/>
          </a:p>
        </p:txBody>
      </p:sp>
      <p:sp>
        <p:nvSpPr>
          <p:cNvPr id="14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5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23FEF8-43E8-4BC3-BE2C-633FE9998109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  <p:pic>
        <p:nvPicPr>
          <p:cNvPr id="1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93920" y="1188720"/>
            <a:ext cx="2075760" cy="182880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675120" y="4114800"/>
            <a:ext cx="2121480" cy="182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Clustering based on Correlation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Correlation matrix: M * M^T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AFL% load_library('linear_algebra')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AFL% spgemm(ratings_matrix, transpose(ratings_matrix))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"/>
              <a:buChar char="▪"/>
            </a:pPr>
            <a:endParaRPr/>
          </a:p>
        </p:txBody>
      </p:sp>
      <p:sp>
        <p:nvSpPr>
          <p:cNvPr id="15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5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DD6B85-1B38-40A7-890D-8E68915EAEB1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00200" y="2149200"/>
            <a:ext cx="5715000" cy="457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92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Clustering based on PCA and SVD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02240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Singular Value Decomposition: M = U * S * V^T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AFL% load_library('linear_algebra')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AFL% gesvd(ratings_matrix_centered, 'S')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"/>
              <a:buChar char="▪"/>
            </a:pPr>
            <a:endParaRPr/>
          </a:p>
        </p:txBody>
      </p:sp>
      <p:sp>
        <p:nvSpPr>
          <p:cNvPr id="160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6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9F566C0-1323-4284-9A4B-0E2C9F76A7BA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  <p:pic>
        <p:nvPicPr>
          <p:cNvPr id="16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691640" y="2247120"/>
            <a:ext cx="5715000" cy="4572000"/>
          </a:xfrm>
          <a:prstGeom prst="rect">
            <a:avLst/>
          </a:prstGeom>
          <a:ln>
            <a:noFill/>
          </a:ln>
        </p:spPr>
      </p:pic>
      <p:sp>
        <p:nvSpPr>
          <p:cNvPr id="163" name="TextShape 5"/>
          <p:cNvSpPr txBox="1"/>
          <p:nvPr/>
        </p:nvSpPr>
        <p:spPr>
          <a:xfrm>
            <a:off x="3168360" y="3367080"/>
            <a:ext cx="2847600" cy="23544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 sz="1000">
                <a:latin typeface="Liberation Mono;Cumberland AMT;Cumberland;Courier New;Cousine;Nimbus Mono L;DejaVu Sans Mono;Courier;Lucida Sans Typewriter;Lucida Typewriter;Monaco;Monospaced"/>
              </a:rPr>
              <a:t>gesvd(ratings_matrix_centered, 'S')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192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Clustering based on PCA and SVD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02240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Principal component coordinates: U * S</a:t>
            </a:r>
            <a:endParaRPr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AFL% gesvd(ratings_matrix_centered, 'U')</a:t>
            </a:r>
            <a:endParaRPr/>
          </a:p>
          <a:p>
            <a:pPr>
              <a:lnSpc>
                <a:spcPct val="100000"/>
              </a:lnSpc>
              <a:buFont typeface="Calibri"/>
              <a:buChar char="▪"/>
            </a:pPr>
            <a:endParaRPr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&lt;add PC coordinates plot&gt;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Calibri"/>
              <a:buChar char="▪"/>
            </a:pPr>
            <a:endParaRPr/>
          </a:p>
        </p:txBody>
      </p:sp>
      <p:sp>
        <p:nvSpPr>
          <p:cNvPr id="16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6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B1AE15E-E289-4277-ABD2-FC0641E0B01C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Introduction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Narrative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9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9944E2C-95A4-4C4C-8CC7-8F7C8B76BCC9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YouTube URLs, Last Page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Two minute (short):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15 minutes (long):</a:t>
            </a: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9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51E98FB-D346-4381-AADE-3393CBC1DEBE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MovieLens Data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MovieLens.org maintains a database of movie ratings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Full dataset: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27,000 rated movies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138,000 users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20 million ratings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Small dataset: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9,000 rated movies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700 users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100,000 ratings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  <a:p>
            <a:pPr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Challenge: linear algebra on huge matrices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0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0B35581-8617-43B3-B2D8-CD72D7879CFE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  <p:pic>
        <p:nvPicPr>
          <p:cNvPr id="10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700160" y="2103120"/>
            <a:ext cx="2926080" cy="2057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Big Data ML Goal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  <a:buFont typeface="Noto Sans Symbols"/>
              <a:buChar char="▪"/>
            </a:pPr>
            <a:r>
              <a:rPr b="1" i="1" lang="en-US">
                <a:solidFill>
                  <a:srgbClr val="000000"/>
                </a:solidFill>
                <a:latin typeface="Calibri"/>
                <a:ea typeface="Calibri"/>
              </a:rPr>
              <a:t>Cluster users according to similar movies they liked!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2 approaches using SciDB: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  <a:p>
            <a:pPr lvl="1">
              <a:buFont typeface="StarSymbol"/>
              <a:buAutoNum type="arabicParenR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Cluster users based on correlations between users' ratings.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  <a:p>
            <a:pPr lvl="1">
              <a:buFont typeface="StarSymbol"/>
              <a:buAutoNum type="arabicParenR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Cluster users by Principle Component Analysis.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Demo of SciDB's capabilities: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  <a:p>
            <a:pPr lvl="1">
              <a:buFont typeface="StarSymbol"/>
              <a:buAutoNum type="arabicParenR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Compute Correlations: </a:t>
            </a: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sparse matrix multiply</a:t>
            </a:r>
            <a:endParaRPr/>
          </a:p>
          <a:p>
            <a:pPr lvl="1">
              <a:buFont typeface="StarSymbol"/>
              <a:buAutoNum type="arabicParenR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Perform Principle Component Analysis: </a:t>
            </a: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SVD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
</a:t>
            </a:r>
            <a:endParaRPr/>
          </a:p>
          <a:p>
            <a:pPr>
              <a:buFont typeface="StarSymbol"/>
              <a:buAutoNum type="arabicParenR"/>
            </a:pP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SciDB database is designed for fast linear algebra on large arrays.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  <p:sp>
        <p:nvSpPr>
          <p:cNvPr id="104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0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645972-D5F4-41D2-919E-91DE80804DA4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Follow the instructions on: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https://paradigm4.atlassian.net/wiki/display/ESD/SciDB+Community+Edition+Installation+Guide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 VM that has scidb installed provided by paradigm4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https://drive.google.com/drive/folders/0B7yt0n33Us0rT1FJdmxFV2g0OHc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has several problems: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 pre-installed </a:t>
            </a: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R package is severely outdated. Several functions documented in the package are not available.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There exists a problem with the system’s MPI library that would prevent us to perform many important linear algebra operations like </a:t>
            </a: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gesvd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().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Install </a:t>
            </a: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15.12 on Ubuntu 14.04 from scratch.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0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32AF26C-8008-4327-A64E-C74BB1F5A427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Ubuntu 14.04 download and set-up: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http://releases.ubuntu.com/14.04/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scidb installation requires passwords for both the root and scidb users on all the hosts. So the root login must be enabled on Ubuntu. This link explains the setup: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https://askubuntu.com/questions/44418/how-to-enable-root-login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SSH public key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Following section “Providing Passwordless SSH” in the installation document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Copy the generated public key file  </a:t>
            </a:r>
            <a:r>
              <a:rPr i="1" lang="en-US" sz="1600">
                <a:solidFill>
                  <a:srgbClr val="000000"/>
                </a:solidFill>
                <a:latin typeface="Calibri"/>
                <a:ea typeface="Calibri"/>
              </a:rPr>
              <a:t>id_rsa.pub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in the </a:t>
            </a:r>
            <a:r>
              <a:rPr i="1" lang="en-US" sz="1600">
                <a:solidFill>
                  <a:srgbClr val="000000"/>
                </a:solidFill>
                <a:latin typeface="Calibri"/>
                <a:ea typeface="Calibri"/>
              </a:rPr>
              <a:t>/home/.ssh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directory to the </a:t>
            </a:r>
            <a:r>
              <a:rPr i="1" lang="en-US" sz="1600">
                <a:solidFill>
                  <a:srgbClr val="000000"/>
                </a:solidFill>
                <a:latin typeface="Calibri"/>
                <a:ea typeface="Calibri"/>
              </a:rPr>
              <a:t>./ssh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directories of all the users living on the cluster of one or more hosts, and rename it as “</a:t>
            </a:r>
            <a:r>
              <a:rPr i="1" lang="en-US" sz="1600">
                <a:solidFill>
                  <a:srgbClr val="000000"/>
                </a:solidFill>
                <a:latin typeface="Calibri"/>
                <a:ea typeface="Calibri"/>
              </a:rPr>
              <a:t>authorized_keys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”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In our case, 1 host 2 uses, “scidb” and “root”, so copy and rename </a:t>
            </a:r>
            <a:r>
              <a:rPr i="1" lang="en-US" sz="1600">
                <a:solidFill>
                  <a:srgbClr val="000000"/>
                </a:solidFill>
                <a:latin typeface="Calibri"/>
                <a:ea typeface="Calibri"/>
              </a:rPr>
              <a:t>id_rsa.pub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to /home/.ssh and /root/.ssh.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The /.ssh directories are hidden by default in Ubuntu 14.04.</a:t>
            </a:r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1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C51B21A-2C4E-4720-8CB1-447BB240DED8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Agent admitted failure to sign using the key”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After deploying scidb access to the users, to confirm the connection, the above error could happen.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Cause: Ubuntu desktop system uses gnome-keyring, which doesn’t always handle specific formats of SSH keys correctly.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To confirm the cause, add </a:t>
            </a: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SSH_AUTH_SOCK=0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in front of ssh connecting command, e.g.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SSH_AUTH_SOCK=0 ssh scidb@127.0.0.1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Solution: uncheck SSH key Agent in “Startup Applications Preferences”.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1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1C26889-2E3E-4B2A-9430-95BECD9A46EB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  <p:pic>
        <p:nvPicPr>
          <p:cNvPr id="118" name="Shape 14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02640" y="3686760"/>
            <a:ext cx="5447880" cy="2238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Build from source, </a:t>
            </a: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./run.py make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Assign at least 8 GB memory to the VM. Several compiling steps need considerable amount of memory. If the memory is not enough, it runs into fatal errors.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Assign appropriate number of processors to the VM in order to compile the source code in parallel fashion, e.g. </a:t>
            </a: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./run.py make -j4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(4 threads)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Install R, Rstudio, R package scidb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Do not install the CRAN package scidb 2.0.0, which currently is not stable.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Install the package from github by </a:t>
            </a: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devtools::install_github("Paradigm4/SciDBR")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To install devtools, first in terminal do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i="1" lang="en-US" sz="1600">
                <a:solidFill>
                  <a:srgbClr val="000000"/>
                </a:solidFill>
                <a:latin typeface="Calibri"/>
                <a:ea typeface="Calibri"/>
              </a:rPr>
              <a:t>sudo apt-get install libcurl4-openssl-dev libssl-dev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 R terminal, execute </a:t>
            </a:r>
            <a:r>
              <a:rPr i="1" lang="en-US">
                <a:solidFill>
                  <a:srgbClr val="000000"/>
                </a:solidFill>
                <a:latin typeface="Calibri"/>
                <a:ea typeface="Calibri"/>
              </a:rPr>
              <a:t>install.packages("devtools")</a:t>
            </a:r>
            <a:endParaRPr/>
          </a:p>
        </p:txBody>
      </p:sp>
      <p:sp>
        <p:nvSpPr>
          <p:cNvPr id="12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2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3909B2F-9E3D-4DAD-B39B-EE43F6ABE817}" type="slidenum">
              <a:rPr b="1" lang="en-US" sz="1600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