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2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6" d="100"/>
          <a:sy n="106" d="100"/>
        </p:scale>
        <p:origin x="-762" y="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microsoft.com/office/2015/10/relationships/revisionInfo" Target="revisionInfo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81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82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FA87F8CB-6635-4A2F-9DA1-8D03E7B70C30}" type="slidenum">
              <a:rPr lang="en-US" sz="1400">
                <a:latin typeface="Times New Roman"/>
              </a:r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273512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9" name="TextShape 2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</p:spPr>
        <p:txBody>
          <a:bodyPr anchor="b"/>
          <a:lstStyle/>
          <a:p>
            <a:pPr algn="r">
              <a:lnSpc>
                <a:spcPct val="100000"/>
              </a:lnSpc>
            </a:pPr>
            <a:fld id="{E61B5650-305B-4D6E-B69E-BC4352300F3F}" type="slidenum">
              <a:rPr lang="en-US" sz="1200">
                <a:solidFill>
                  <a:srgbClr val="000000"/>
                </a:solidFill>
                <a:latin typeface="Calibri"/>
                <a:ea typeface="Calibri"/>
              </a:rPr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alibri"/>
                <a:ea typeface="Calibri"/>
              </a:rPr>
              <a:t>according to their vignette, the 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tIns="91440" bIns="91440"/>
          <a:lstStyle/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alibri"/>
                <a:ea typeface="Calibri"/>
              </a:rPr>
              <a:t>according to their vignette, the 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120600"/>
            <a:ext cx="8229240" cy="716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914400"/>
            <a:ext cx="8229240" cy="25441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700440"/>
            <a:ext cx="8229240" cy="25441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120600"/>
            <a:ext cx="8229240" cy="716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914400"/>
            <a:ext cx="4015800" cy="25441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914400"/>
            <a:ext cx="4015800" cy="25441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700440"/>
            <a:ext cx="4015800" cy="25441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700440"/>
            <a:ext cx="4015800" cy="25441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120600"/>
            <a:ext cx="8229240" cy="716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914400"/>
            <a:ext cx="8229240" cy="53337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914400"/>
            <a:ext cx="8229240" cy="53337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7" name="Picture 36"/>
          <p:cNvPicPr/>
          <p:nvPr/>
        </p:nvPicPr>
        <p:blipFill>
          <a:blip r:embed="rId2"/>
          <a:stretch>
            <a:fillRect/>
          </a:stretch>
        </p:blipFill>
        <p:spPr>
          <a:xfrm>
            <a:off x="1229040" y="914400"/>
            <a:ext cx="6684840" cy="5333760"/>
          </a:xfrm>
          <a:prstGeom prst="rect">
            <a:avLst/>
          </a:prstGeom>
          <a:ln>
            <a:noFill/>
          </a:ln>
        </p:spPr>
      </p:pic>
      <p:pic>
        <p:nvPicPr>
          <p:cNvPr id="38" name="Picture 37"/>
          <p:cNvPicPr/>
          <p:nvPr/>
        </p:nvPicPr>
        <p:blipFill>
          <a:blip r:embed="rId2"/>
          <a:stretch>
            <a:fillRect/>
          </a:stretch>
        </p:blipFill>
        <p:spPr>
          <a:xfrm>
            <a:off x="1229040" y="914400"/>
            <a:ext cx="6684840" cy="5333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120600"/>
            <a:ext cx="8229240" cy="716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914400"/>
            <a:ext cx="8229240" cy="533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120600"/>
            <a:ext cx="8229240" cy="716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914400"/>
            <a:ext cx="8229240" cy="53337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120600"/>
            <a:ext cx="8229240" cy="716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914400"/>
            <a:ext cx="4015800" cy="53337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914400"/>
            <a:ext cx="4015800" cy="53337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120600"/>
            <a:ext cx="8229240" cy="716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120600"/>
            <a:ext cx="8229240" cy="3319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120600"/>
            <a:ext cx="8229240" cy="716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914400"/>
            <a:ext cx="4015800" cy="25441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3700440"/>
            <a:ext cx="4015800" cy="25441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914400"/>
            <a:ext cx="4015800" cy="53337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120600"/>
            <a:ext cx="8229240" cy="716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914400"/>
            <a:ext cx="8229240" cy="5334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120600"/>
            <a:ext cx="8229240" cy="716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914400"/>
            <a:ext cx="4015800" cy="53337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914400"/>
            <a:ext cx="4015800" cy="25441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3700440"/>
            <a:ext cx="4015800" cy="25441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120600"/>
            <a:ext cx="8229240" cy="716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914400"/>
            <a:ext cx="4015800" cy="25441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914400"/>
            <a:ext cx="4015800" cy="25441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700440"/>
            <a:ext cx="8229240" cy="25441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120600"/>
            <a:ext cx="8229240" cy="716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914400"/>
            <a:ext cx="8229240" cy="25441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3700440"/>
            <a:ext cx="8229240" cy="25441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120600"/>
            <a:ext cx="8229240" cy="716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914400"/>
            <a:ext cx="4015800" cy="25441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914400"/>
            <a:ext cx="4015800" cy="25441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4240" y="3700440"/>
            <a:ext cx="4015800" cy="25441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3700440"/>
            <a:ext cx="4015800" cy="25441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120600"/>
            <a:ext cx="8229240" cy="716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914400"/>
            <a:ext cx="8229240" cy="53337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914400"/>
            <a:ext cx="8229240" cy="53337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76" name="Picture 75"/>
          <p:cNvPicPr/>
          <p:nvPr/>
        </p:nvPicPr>
        <p:blipFill>
          <a:blip r:embed="rId2"/>
          <a:stretch>
            <a:fillRect/>
          </a:stretch>
        </p:blipFill>
        <p:spPr>
          <a:xfrm>
            <a:off x="1229040" y="914400"/>
            <a:ext cx="6684840" cy="5333760"/>
          </a:xfrm>
          <a:prstGeom prst="rect">
            <a:avLst/>
          </a:prstGeom>
          <a:ln>
            <a:noFill/>
          </a:ln>
        </p:spPr>
      </p:pic>
      <p:pic>
        <p:nvPicPr>
          <p:cNvPr id="77" name="Picture 76"/>
          <p:cNvPicPr/>
          <p:nvPr/>
        </p:nvPicPr>
        <p:blipFill>
          <a:blip r:embed="rId2"/>
          <a:stretch>
            <a:fillRect/>
          </a:stretch>
        </p:blipFill>
        <p:spPr>
          <a:xfrm>
            <a:off x="1229040" y="914400"/>
            <a:ext cx="6684840" cy="53337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120600"/>
            <a:ext cx="8229240" cy="716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914400"/>
            <a:ext cx="8229240" cy="53337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120600"/>
            <a:ext cx="8229240" cy="716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914400"/>
            <a:ext cx="4015800" cy="53337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914400"/>
            <a:ext cx="4015800" cy="53337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120600"/>
            <a:ext cx="8229240" cy="716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120600"/>
            <a:ext cx="8229240" cy="33192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120600"/>
            <a:ext cx="8229240" cy="716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914400"/>
            <a:ext cx="4015800" cy="25441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700440"/>
            <a:ext cx="4015800" cy="25441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914400"/>
            <a:ext cx="4015800" cy="53337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120600"/>
            <a:ext cx="8229240" cy="716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914400"/>
            <a:ext cx="4015800" cy="53337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914400"/>
            <a:ext cx="4015800" cy="25441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700440"/>
            <a:ext cx="4015800" cy="25441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120600"/>
            <a:ext cx="8229240" cy="7160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914400"/>
            <a:ext cx="4015800" cy="25441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914400"/>
            <a:ext cx="4015800" cy="25441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700440"/>
            <a:ext cx="8229240" cy="25441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tIns="91440" bIns="91440" anchor="ctr"/>
          <a:lstStyle/>
          <a:p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tIns="91440" bIns="91440" anchor="ctr"/>
          <a:lstStyle/>
          <a:p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B3BB1B8A-0394-482F-BB7A-A0344A65DECD}" type="slidenum">
              <a:rPr lang="en-US" sz="1200">
                <a:solidFill>
                  <a:srgbClr val="888888"/>
                </a:solidFill>
                <a:latin typeface="Calibri"/>
                <a:ea typeface="Calibri"/>
              </a:rPr>
              <a:t>‹#›</a:t>
            </a:fld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14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14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1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14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120600"/>
            <a:ext cx="8229240" cy="71568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914400"/>
            <a:ext cx="8229240" cy="533376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14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14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1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14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tIns="91440" bIns="91440" anchor="ctr"/>
          <a:lstStyle/>
          <a:p>
            <a:endParaRPr/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tIns="91440" bIns="91440" anchor="ctr"/>
          <a:lstStyle/>
          <a:p>
            <a:endParaRPr/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5B2F828D-79A6-44A9-8EA4-2D960FF899A4}" type="slidenum">
              <a:rPr lang="en-US" sz="1600" b="1">
                <a:solidFill>
                  <a:srgbClr val="888888"/>
                </a:solidFill>
                <a:latin typeface="Calibri"/>
                <a:ea typeface="Calibri"/>
              </a:r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550ADBA7-6239-46C2-AE89-B05B98B76273}" type="slidenum">
              <a:rPr lang="en-US" sz="1600" b="1">
                <a:solidFill>
                  <a:srgbClr val="888888"/>
                </a:solidFill>
                <a:latin typeface="Calibri"/>
                <a:ea typeface="Calibri"/>
              </a:rPr>
              <a:t>1</a:t>
            </a:fld>
            <a:endParaRPr/>
          </a:p>
        </p:txBody>
      </p:sp>
      <p:sp>
        <p:nvSpPr>
          <p:cNvPr id="84" name="TextShape 2"/>
          <p:cNvSpPr txBox="1"/>
          <p:nvPr/>
        </p:nvSpPr>
        <p:spPr>
          <a:xfrm>
            <a:off x="647640" y="1219320"/>
            <a:ext cx="7772040" cy="18284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0000FF"/>
                </a:solidFill>
                <a:latin typeface="Calibri"/>
                <a:ea typeface="Calibri"/>
              </a:rPr>
              <a:t>
</a:t>
            </a:r>
            <a:r>
              <a:rPr lang="en-US" sz="2400">
                <a:solidFill>
                  <a:srgbClr val="0000FF"/>
                </a:solidFill>
                <a:latin typeface="Calibri"/>
                <a:ea typeface="Calibri"/>
              </a:rPr>
              <a:t>Final Project</a:t>
            </a:r>
            <a:r>
              <a:rPr lang="en-US" sz="3200">
                <a:solidFill>
                  <a:srgbClr val="0000FF"/>
                </a:solidFill>
                <a:latin typeface="Calibri"/>
                <a:ea typeface="Calibri"/>
              </a:rPr>
              <a:t>
 SciDB for MovieLens Ratings Data</a:t>
            </a:r>
            <a:r>
              <a:rPr lang="en-US" sz="3200" b="1">
                <a:solidFill>
                  <a:srgbClr val="0000FF"/>
                </a:solidFill>
                <a:latin typeface="Calibri"/>
                <a:ea typeface="Calibri"/>
              </a:rPr>
              <a:t>
</a:t>
            </a:r>
            <a:endParaRPr/>
          </a:p>
        </p:txBody>
      </p:sp>
      <p:sp>
        <p:nvSpPr>
          <p:cNvPr id="85" name="TextShape 3"/>
          <p:cNvSpPr txBox="1"/>
          <p:nvPr/>
        </p:nvSpPr>
        <p:spPr>
          <a:xfrm>
            <a:off x="1333440" y="2438280"/>
            <a:ext cx="6400440" cy="609120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2400" b="1">
                <a:solidFill>
                  <a:srgbClr val="17365D"/>
                </a:solidFill>
                <a:latin typeface="Calibri"/>
                <a:ea typeface="Calibri"/>
              </a:rPr>
              <a:t>Liu</a:t>
            </a:r>
            <a:r>
              <a:rPr lang="en-US" sz="2400">
                <a:solidFill>
                  <a:srgbClr val="17365D"/>
                </a:solidFill>
                <a:latin typeface="Calibri"/>
                <a:ea typeface="Calibri"/>
              </a:rPr>
              <a:t>, </a:t>
            </a:r>
            <a:r>
              <a:rPr lang="en-US" sz="2400">
                <a:solidFill>
                  <a:srgbClr val="494429"/>
                </a:solidFill>
                <a:latin typeface="Calibri"/>
                <a:ea typeface="Calibri"/>
              </a:rPr>
              <a:t>Wusuo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2400" b="1">
                <a:solidFill>
                  <a:srgbClr val="494429"/>
                </a:solidFill>
                <a:latin typeface="Calibri"/>
                <a:ea typeface="Calibri"/>
              </a:rPr>
              <a:t>Lee</a:t>
            </a:r>
            <a:r>
              <a:rPr lang="en-US" sz="2400">
                <a:solidFill>
                  <a:srgbClr val="494429"/>
                </a:solidFill>
                <a:latin typeface="Calibri"/>
                <a:ea typeface="Calibri"/>
              </a:rPr>
              <a:t>, Chia Ying</a:t>
            </a:r>
            <a:endParaRPr/>
          </a:p>
        </p:txBody>
      </p:sp>
      <p:sp>
        <p:nvSpPr>
          <p:cNvPr id="86" name="TextShape 4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898989"/>
                </a:solidFill>
                <a:latin typeface="Calibri"/>
                <a:ea typeface="Calibri"/>
              </a:rPr>
              <a:t>@Your Name</a:t>
            </a:r>
            <a:endParaRPr/>
          </a:p>
        </p:txBody>
      </p:sp>
      <p:pic>
        <p:nvPicPr>
          <p:cNvPr id="87" name="Shape 102"/>
          <p:cNvPicPr/>
          <p:nvPr/>
        </p:nvPicPr>
        <p:blipFill>
          <a:blip r:embed="rId3"/>
          <a:stretch>
            <a:fillRect/>
          </a:stretch>
        </p:blipFill>
        <p:spPr>
          <a:xfrm>
            <a:off x="3959280" y="3429000"/>
            <a:ext cx="1142640" cy="1142640"/>
          </a:xfrm>
          <a:prstGeom prst="rect">
            <a:avLst/>
          </a:prstGeom>
          <a:ln>
            <a:noFill/>
          </a:ln>
        </p:spPr>
      </p:pic>
      <p:sp>
        <p:nvSpPr>
          <p:cNvPr id="88" name="CustomShape 5"/>
          <p:cNvSpPr/>
          <p:nvPr/>
        </p:nvSpPr>
        <p:spPr>
          <a:xfrm>
            <a:off x="2055960" y="5029200"/>
            <a:ext cx="4949640" cy="119988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US">
                <a:solidFill>
                  <a:srgbClr val="494429"/>
                </a:solidFill>
                <a:latin typeface="Arial"/>
                <a:ea typeface="Arial"/>
              </a:rPr>
              <a:t>CSCI E-63 Big Data Analytics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b="1">
                <a:solidFill>
                  <a:srgbClr val="494429"/>
                </a:solidFill>
                <a:latin typeface="Arial"/>
                <a:ea typeface="Arial"/>
              </a:rPr>
              <a:t>Harvard University Extension School</a:t>
            </a:r>
            <a:endParaRPr/>
          </a:p>
          <a:p>
            <a:pPr algn="ctr">
              <a:lnSpc>
                <a:spcPct val="100000"/>
              </a:lnSpc>
            </a:pPr>
            <a:r>
              <a:rPr lang="en-US" sz="1600">
                <a:solidFill>
                  <a:srgbClr val="494429"/>
                </a:solidFill>
                <a:latin typeface="Arial"/>
                <a:ea typeface="Arial"/>
              </a:rPr>
              <a:t>Prof. Zoran B. Djordjević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457200" y="120600"/>
            <a:ext cx="8229240" cy="715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0070C0"/>
                </a:solidFill>
                <a:latin typeface="Calibri"/>
                <a:ea typeface="Calibri"/>
              </a:rPr>
              <a:t>Installation Notes</a:t>
            </a:r>
            <a:endParaRPr/>
          </a:p>
        </p:txBody>
      </p:sp>
      <p:sp>
        <p:nvSpPr>
          <p:cNvPr id="124" name="TextShape 2"/>
          <p:cNvSpPr txBox="1"/>
          <p:nvPr/>
        </p:nvSpPr>
        <p:spPr>
          <a:xfrm>
            <a:off x="457200" y="914400"/>
            <a:ext cx="8229240" cy="53337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Noto Sans Symbols"/>
              <a:buChar char="▪"/>
            </a:pPr>
            <a:r>
              <a:rPr lang="en-US">
                <a:solidFill>
                  <a:srgbClr val="000000"/>
                </a:solidFill>
                <a:latin typeface="Calibri"/>
                <a:ea typeface="Calibri"/>
              </a:rPr>
              <a:t>Install </a:t>
            </a:r>
            <a:r>
              <a:rPr lang="en-US" i="1">
                <a:solidFill>
                  <a:srgbClr val="000000"/>
                </a:solidFill>
                <a:latin typeface="Calibri"/>
                <a:ea typeface="Calibri"/>
              </a:rPr>
              <a:t>shim</a:t>
            </a:r>
            <a:endParaRPr/>
          </a:p>
          <a:p>
            <a:pPr lvl="1">
              <a:lnSpc>
                <a:spcPct val="100000"/>
              </a:lnSpc>
              <a:buFont typeface="Noto Sans Symbols"/>
              <a:buChar char="▪"/>
            </a:pPr>
            <a:r>
              <a:rPr lang="en-US" i="1">
                <a:solidFill>
                  <a:srgbClr val="000000"/>
                </a:solidFill>
                <a:latin typeface="Calibri"/>
                <a:ea typeface="Calibri"/>
              </a:rPr>
              <a:t>shim</a:t>
            </a:r>
            <a:r>
              <a:rPr lang="en-US">
                <a:solidFill>
                  <a:srgbClr val="000000"/>
                </a:solidFill>
                <a:latin typeface="Calibri"/>
                <a:ea typeface="Calibri"/>
              </a:rPr>
              <a:t> is a simple SciDB client that exposes limited SciDB functionality through a simple HTTP API.</a:t>
            </a:r>
            <a:endParaRPr/>
          </a:p>
          <a:p>
            <a:pPr lvl="1">
              <a:lnSpc>
                <a:spcPct val="100000"/>
              </a:lnSpc>
              <a:buFont typeface="Noto Sans Symbols"/>
              <a:buChar char="▪"/>
            </a:pPr>
            <a:r>
              <a:rPr lang="en-US">
                <a:solidFill>
                  <a:srgbClr val="000000"/>
                </a:solidFill>
                <a:latin typeface="Calibri"/>
                <a:ea typeface="Calibri"/>
              </a:rPr>
              <a:t>Will enable us to connect to </a:t>
            </a:r>
            <a:r>
              <a:rPr lang="en-US" i="1">
                <a:solidFill>
                  <a:srgbClr val="000000"/>
                </a:solidFill>
                <a:latin typeface="Calibri"/>
                <a:ea typeface="Calibri"/>
              </a:rPr>
              <a:t>localhost:8080</a:t>
            </a:r>
            <a:r>
              <a:rPr lang="en-US">
                <a:solidFill>
                  <a:srgbClr val="000000"/>
                </a:solidFill>
                <a:latin typeface="Calibri"/>
                <a:ea typeface="Calibri"/>
              </a:rPr>
              <a:t> (if the host IP is set as 127.0.0.1) and submit </a:t>
            </a:r>
            <a:r>
              <a:rPr lang="en-US" i="1">
                <a:solidFill>
                  <a:srgbClr val="000000"/>
                </a:solidFill>
                <a:latin typeface="Calibri"/>
                <a:ea typeface="Calibri"/>
              </a:rPr>
              <a:t>iquery.</a:t>
            </a:r>
            <a:endParaRPr/>
          </a:p>
          <a:p>
            <a:pPr lvl="1">
              <a:lnSpc>
                <a:spcPct val="100000"/>
              </a:lnSpc>
              <a:buFont typeface="Noto Sans Symbols"/>
              <a:buChar char="▪"/>
            </a:pPr>
            <a:r>
              <a:rPr lang="en-US">
                <a:solidFill>
                  <a:srgbClr val="000000"/>
                </a:solidFill>
                <a:latin typeface="Calibri"/>
                <a:ea typeface="Calibri"/>
              </a:rPr>
              <a:t>Will enable us to connect </a:t>
            </a:r>
            <a:r>
              <a:rPr lang="en-US" i="1">
                <a:solidFill>
                  <a:srgbClr val="000000"/>
                </a:solidFill>
                <a:latin typeface="Calibri"/>
                <a:ea typeface="Calibri"/>
              </a:rPr>
              <a:t>scidb</a:t>
            </a:r>
            <a:r>
              <a:rPr lang="en-US">
                <a:solidFill>
                  <a:srgbClr val="000000"/>
                </a:solidFill>
                <a:latin typeface="Calibri"/>
                <a:ea typeface="Calibri"/>
              </a:rPr>
              <a:t> in R.</a:t>
            </a:r>
            <a:endParaRPr/>
          </a:p>
          <a:p>
            <a:pPr lvl="1">
              <a:lnSpc>
                <a:spcPct val="100000"/>
              </a:lnSpc>
              <a:buFont typeface="Noto Sans Symbols"/>
              <a:buChar char="▪"/>
            </a:pPr>
            <a:r>
              <a:rPr lang="en-US">
                <a:solidFill>
                  <a:srgbClr val="000000"/>
                </a:solidFill>
                <a:latin typeface="Calibri"/>
                <a:ea typeface="Calibri"/>
              </a:rPr>
              <a:t>Instruction site: </a:t>
            </a:r>
            <a:r>
              <a:rPr lang="en-US" u="sng">
                <a:solidFill>
                  <a:srgbClr val="0000FF"/>
                </a:solidFill>
                <a:latin typeface="Calibri"/>
                <a:ea typeface="Calibri"/>
              </a:rPr>
              <a:t>https://github.com/Paradigm4/shim</a:t>
            </a:r>
            <a:endParaRPr/>
          </a:p>
          <a:p>
            <a:pPr lvl="1">
              <a:lnSpc>
                <a:spcPct val="100000"/>
              </a:lnSpc>
              <a:buFont typeface="Noto Sans Symbols"/>
              <a:buChar char="▪"/>
            </a:pPr>
            <a:r>
              <a:rPr lang="en-US">
                <a:solidFill>
                  <a:srgbClr val="000000"/>
                </a:solidFill>
                <a:latin typeface="Calibri"/>
                <a:ea typeface="Calibri"/>
              </a:rPr>
              <a:t>Head to section “LD_LIBRARY_PATH issues” if a library linking error happens when trying to run </a:t>
            </a:r>
            <a:r>
              <a:rPr lang="en-US" i="1">
                <a:solidFill>
                  <a:srgbClr val="000000"/>
                </a:solidFill>
                <a:latin typeface="Calibri"/>
                <a:ea typeface="Calibri"/>
              </a:rPr>
              <a:t>shim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25" name="TextShape 3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898989"/>
                </a:solidFill>
                <a:latin typeface="Calibri"/>
                <a:ea typeface="Calibri"/>
              </a:rPr>
              <a:t>@Your Name</a:t>
            </a:r>
            <a:endParaRPr/>
          </a:p>
        </p:txBody>
      </p:sp>
      <p:sp>
        <p:nvSpPr>
          <p:cNvPr id="126" name="TextShape 4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A2FA3F6F-3534-4228-A91A-D121FA66BF45}" type="slidenum">
              <a:rPr lang="en-US" sz="1600" b="1">
                <a:solidFill>
                  <a:srgbClr val="888888"/>
                </a:solidFill>
                <a:latin typeface="Calibri"/>
                <a:ea typeface="Calibri"/>
              </a:rPr>
              <a:t>10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457200" y="120600"/>
            <a:ext cx="8229240" cy="715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0070C0"/>
                </a:solidFill>
                <a:latin typeface="Calibri"/>
                <a:ea typeface="Calibri"/>
              </a:rPr>
              <a:t>SciDB Arrays</a:t>
            </a:r>
            <a:endParaRPr/>
          </a:p>
        </p:txBody>
      </p:sp>
      <p:sp>
        <p:nvSpPr>
          <p:cNvPr id="128" name="TextShape 2"/>
          <p:cNvSpPr txBox="1"/>
          <p:nvPr/>
        </p:nvSpPr>
        <p:spPr>
          <a:xfrm>
            <a:off x="457200" y="914400"/>
            <a:ext cx="8229240" cy="53337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Calibri"/>
              <a:buChar char="▪"/>
            </a:pPr>
            <a:r>
              <a:rPr lang="en-US" sz="2300" dirty="0" err="1">
                <a:solidFill>
                  <a:srgbClr val="000000"/>
                </a:solidFill>
                <a:latin typeface="Calibri"/>
                <a:ea typeface="Calibri"/>
              </a:rPr>
              <a:t>SciDB</a:t>
            </a:r>
            <a:r>
              <a:rPr lang="en-US" sz="2300" dirty="0">
                <a:solidFill>
                  <a:srgbClr val="000000"/>
                </a:solidFill>
                <a:latin typeface="Calibri"/>
                <a:ea typeface="Calibri"/>
              </a:rPr>
              <a:t> arrays are the basic data structure</a:t>
            </a:r>
            <a:endParaRPr sz="2300" dirty="0"/>
          </a:p>
          <a:p>
            <a:pPr>
              <a:lnSpc>
                <a:spcPct val="100000"/>
              </a:lnSpc>
              <a:buFont typeface="Calibri"/>
              <a:buChar char="▪"/>
            </a:pPr>
            <a:r>
              <a:rPr lang="en-US" sz="2300" dirty="0">
                <a:solidFill>
                  <a:srgbClr val="000000"/>
                </a:solidFill>
                <a:latin typeface="Calibri"/>
                <a:ea typeface="Calibri"/>
              </a:rPr>
              <a:t>Arrays have one or more dimensions, and one or more attributes</a:t>
            </a:r>
            <a:endParaRPr sz="2300" dirty="0"/>
          </a:p>
          <a:p>
            <a:pPr marL="742950" lvl="1" indent="-285750">
              <a:buSzPct val="75000"/>
              <a:buFont typeface="Courier New" panose="02070309020205020404" pitchFamily="49" charset="0"/>
              <a:buChar char="o"/>
            </a:pPr>
            <a:r>
              <a:rPr lang="en-US" sz="2200" dirty="0">
                <a:solidFill>
                  <a:srgbClr val="000000"/>
                </a:solidFill>
                <a:latin typeface="Calibri"/>
                <a:ea typeface="Calibri"/>
              </a:rPr>
              <a:t>Dimensions index the array cell</a:t>
            </a:r>
            <a:endParaRPr sz="2200" dirty="0"/>
          </a:p>
          <a:p>
            <a:pPr marL="742950" lvl="1" indent="-285750">
              <a:buSzPct val="75000"/>
              <a:buFont typeface="Courier New" panose="02070309020205020404" pitchFamily="49" charset="0"/>
              <a:buChar char="o"/>
            </a:pPr>
            <a:r>
              <a:rPr lang="en-US" sz="2200" dirty="0">
                <a:solidFill>
                  <a:srgbClr val="000000"/>
                </a:solidFill>
                <a:latin typeface="Calibri"/>
                <a:ea typeface="Calibri"/>
              </a:rPr>
              <a:t>Attributes store the data</a:t>
            </a:r>
            <a:br>
              <a:rPr lang="en-US" sz="2200" dirty="0">
                <a:solidFill>
                  <a:srgbClr val="000000"/>
                </a:solidFill>
                <a:latin typeface="Calibri"/>
                <a:ea typeface="Calibri"/>
              </a:rPr>
            </a:br>
            <a:r>
              <a:rPr lang="en-US" sz="2200" dirty="0">
                <a:solidFill>
                  <a:srgbClr val="000000"/>
                </a:solidFill>
                <a:latin typeface="Calibri"/>
                <a:ea typeface="Calibri"/>
              </a:rPr>
              <a:t/>
            </a:r>
            <a:br>
              <a:rPr lang="en-US" sz="2200" dirty="0">
                <a:solidFill>
                  <a:srgbClr val="000000"/>
                </a:solidFill>
                <a:latin typeface="Calibri"/>
                <a:ea typeface="Calibri"/>
              </a:rPr>
            </a:br>
            <a:r>
              <a:rPr lang="en-US" sz="2200" dirty="0">
                <a:solidFill>
                  <a:srgbClr val="000000"/>
                </a:solidFill>
                <a:latin typeface="Calibri"/>
                <a:ea typeface="Calibri"/>
              </a:rPr>
              <a:t/>
            </a:r>
            <a:br>
              <a:rPr lang="en-US" sz="2200" dirty="0">
                <a:solidFill>
                  <a:srgbClr val="000000"/>
                </a:solidFill>
                <a:latin typeface="Calibri"/>
                <a:ea typeface="Calibri"/>
              </a:rPr>
            </a:br>
            <a:r>
              <a:rPr lang="en-US" sz="2200" dirty="0">
                <a:solidFill>
                  <a:srgbClr val="000000"/>
                </a:solidFill>
                <a:latin typeface="Calibri"/>
                <a:ea typeface="Calibri"/>
              </a:rPr>
              <a:t/>
            </a:r>
            <a:br>
              <a:rPr lang="en-US" sz="2200" dirty="0">
                <a:solidFill>
                  <a:srgbClr val="000000"/>
                </a:solidFill>
                <a:latin typeface="Calibri"/>
                <a:ea typeface="Calibri"/>
              </a:rPr>
            </a:br>
            <a:r>
              <a:rPr lang="en-US" sz="2200" dirty="0">
                <a:solidFill>
                  <a:srgbClr val="000000"/>
                </a:solidFill>
                <a:latin typeface="Calibri"/>
                <a:ea typeface="Calibri"/>
              </a:rPr>
              <a:t/>
            </a:r>
            <a:br>
              <a:rPr lang="en-US" sz="2200" dirty="0">
                <a:solidFill>
                  <a:srgbClr val="000000"/>
                </a:solidFill>
                <a:latin typeface="Calibri"/>
                <a:ea typeface="Calibri"/>
              </a:rPr>
            </a:br>
            <a:r>
              <a:rPr lang="en-US" sz="2200" dirty="0">
                <a:solidFill>
                  <a:srgbClr val="000000"/>
                </a:solidFill>
                <a:latin typeface="Calibri"/>
                <a:ea typeface="Calibri"/>
              </a:rPr>
              <a:t/>
            </a:r>
            <a:br>
              <a:rPr lang="en-US" sz="2200" dirty="0">
                <a:solidFill>
                  <a:srgbClr val="000000"/>
                </a:solidFill>
                <a:latin typeface="Calibri"/>
                <a:ea typeface="Calibri"/>
              </a:rPr>
            </a:br>
            <a:r>
              <a:rPr lang="en-US" sz="2200" dirty="0">
                <a:solidFill>
                  <a:srgbClr val="000000"/>
                </a:solidFill>
                <a:latin typeface="Calibri"/>
                <a:ea typeface="Calibri"/>
              </a:rPr>
              <a:t/>
            </a:r>
            <a:br>
              <a:rPr lang="en-US" sz="2200" dirty="0">
                <a:solidFill>
                  <a:srgbClr val="000000"/>
                </a:solidFill>
                <a:latin typeface="Calibri"/>
                <a:ea typeface="Calibri"/>
              </a:rPr>
            </a:br>
            <a:r>
              <a:rPr lang="en-US" sz="2200" dirty="0">
                <a:solidFill>
                  <a:srgbClr val="000000"/>
                </a:solidFill>
                <a:latin typeface="Calibri"/>
                <a:ea typeface="Calibri"/>
              </a:rPr>
              <a:t/>
            </a:r>
            <a:br>
              <a:rPr lang="en-US" sz="2200" dirty="0">
                <a:solidFill>
                  <a:srgbClr val="000000"/>
                </a:solidFill>
                <a:latin typeface="Calibri"/>
                <a:ea typeface="Calibri"/>
              </a:rPr>
            </a:br>
            <a:r>
              <a:rPr lang="en-US" sz="2200" dirty="0">
                <a:solidFill>
                  <a:srgbClr val="000000"/>
                </a:solidFill>
                <a:latin typeface="Calibri"/>
                <a:ea typeface="Calibri"/>
              </a:rPr>
              <a:t/>
            </a:r>
            <a:br>
              <a:rPr lang="en-US" sz="2200" dirty="0">
                <a:solidFill>
                  <a:srgbClr val="000000"/>
                </a:solidFill>
                <a:latin typeface="Calibri"/>
                <a:ea typeface="Calibri"/>
              </a:rPr>
            </a:br>
            <a:r>
              <a:rPr lang="en-US" sz="2200" dirty="0">
                <a:solidFill>
                  <a:srgbClr val="000000"/>
                </a:solidFill>
                <a:latin typeface="Calibri"/>
                <a:ea typeface="Calibri"/>
              </a:rPr>
              <a:t/>
            </a:r>
            <a:br>
              <a:rPr lang="en-US" sz="2200" dirty="0">
                <a:solidFill>
                  <a:srgbClr val="000000"/>
                </a:solidFill>
                <a:latin typeface="Calibri"/>
                <a:ea typeface="Calibri"/>
              </a:rPr>
            </a:br>
            <a:r>
              <a:rPr lang="en-US" sz="2200" dirty="0">
                <a:solidFill>
                  <a:srgbClr val="000000"/>
                </a:solidFill>
                <a:latin typeface="Calibri"/>
                <a:ea typeface="Calibri"/>
              </a:rPr>
              <a:t/>
            </a:r>
            <a:br>
              <a:rPr lang="en-US" sz="2200" dirty="0">
                <a:solidFill>
                  <a:srgbClr val="000000"/>
                </a:solidFill>
                <a:latin typeface="Calibri"/>
                <a:ea typeface="Calibri"/>
              </a:rPr>
            </a:br>
            <a:endParaRPr sz="2200" dirty="0"/>
          </a:p>
          <a:p>
            <a:pPr algn="ctr"/>
            <a:r>
              <a:rPr lang="en-US" sz="2200" i="1" dirty="0">
                <a:solidFill>
                  <a:srgbClr val="000000"/>
                </a:solidFill>
                <a:latin typeface="Calibri"/>
                <a:ea typeface="Calibri"/>
              </a:rPr>
              <a:t>Dimensions play a similar role to primary keys in other databases</a:t>
            </a:r>
          </a:p>
        </p:txBody>
      </p:sp>
      <p:sp>
        <p:nvSpPr>
          <p:cNvPr id="129" name="TextShape 3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898989"/>
                </a:solidFill>
                <a:latin typeface="Calibri"/>
                <a:ea typeface="Calibri"/>
              </a:rPr>
              <a:t>@Your Name</a:t>
            </a:r>
            <a:endParaRPr/>
          </a:p>
        </p:txBody>
      </p:sp>
      <p:sp>
        <p:nvSpPr>
          <p:cNvPr id="130" name="TextShape 4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B275E160-3120-44B1-A3A5-F52DB55E5DB0}" type="slidenum">
              <a:rPr lang="en-US" sz="1600" b="1">
                <a:solidFill>
                  <a:srgbClr val="888888"/>
                </a:solidFill>
                <a:latin typeface="Calibri"/>
                <a:ea typeface="Calibri"/>
              </a:rPr>
              <a:t>11</a:t>
            </a:fld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9318" y="3320124"/>
            <a:ext cx="1342815" cy="209643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5183" y="3134934"/>
            <a:ext cx="1547407" cy="235596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713187" y="2418757"/>
            <a:ext cx="14798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1D array </a:t>
            </a:r>
            <a:br>
              <a:rPr lang="en-US" dirty="0"/>
            </a:br>
            <a:r>
              <a:rPr lang="en-US" dirty="0"/>
              <a:t>(3 attributes)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889924" y="2418756"/>
            <a:ext cx="13644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2D array </a:t>
            </a:r>
            <a:br>
              <a:rPr lang="en-US" dirty="0"/>
            </a:br>
            <a:r>
              <a:rPr lang="en-US" dirty="0"/>
              <a:t>(1 attribute)</a:t>
            </a:r>
          </a:p>
        </p:txBody>
      </p:sp>
      <p:sp>
        <p:nvSpPr>
          <p:cNvPr id="7" name="Arrow: Right 6"/>
          <p:cNvSpPr/>
          <p:nvPr/>
        </p:nvSpPr>
        <p:spPr>
          <a:xfrm>
            <a:off x="3741682" y="4312915"/>
            <a:ext cx="1860332" cy="4272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Redimension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 flipH="1">
            <a:off x="5381295" y="5463028"/>
            <a:ext cx="3657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Poliakov</a:t>
            </a:r>
            <a:r>
              <a:rPr lang="en-US" sz="1000" dirty="0"/>
              <a:t>, Brown. </a:t>
            </a:r>
            <a:r>
              <a:rPr lang="en-US" sz="1000" i="1" dirty="0"/>
              <a:t>Using </a:t>
            </a:r>
            <a:r>
              <a:rPr lang="en-US" sz="1000" i="1" dirty="0" err="1"/>
              <a:t>SciDB</a:t>
            </a:r>
            <a:r>
              <a:rPr lang="en-US" sz="1000" i="1" dirty="0"/>
              <a:t> and </a:t>
            </a:r>
            <a:r>
              <a:rPr lang="en-US" sz="1000" i="1" dirty="0" err="1"/>
              <a:t>SciDB</a:t>
            </a:r>
            <a:r>
              <a:rPr lang="en-US" sz="1000" i="1" dirty="0"/>
              <a:t>-R.</a:t>
            </a:r>
            <a:r>
              <a:rPr lang="en-US" sz="1000" dirty="0"/>
              <a:t> Paradigm4 2013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457200" y="120600"/>
            <a:ext cx="8229240" cy="715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0070C0"/>
                </a:solidFill>
                <a:latin typeface="Calibri"/>
                <a:ea typeface="Calibri"/>
              </a:rPr>
              <a:t>SciDB Schema</a:t>
            </a:r>
            <a:endParaRPr/>
          </a:p>
        </p:txBody>
      </p:sp>
      <p:sp>
        <p:nvSpPr>
          <p:cNvPr id="132" name="TextShape 2"/>
          <p:cNvSpPr txBox="1"/>
          <p:nvPr/>
        </p:nvSpPr>
        <p:spPr>
          <a:xfrm>
            <a:off x="457200" y="914400"/>
            <a:ext cx="8229240" cy="53337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Calibri"/>
              <a:buChar char="▪"/>
            </a:pPr>
            <a:r>
              <a:rPr lang="en-US" sz="2400" dirty="0">
                <a:solidFill>
                  <a:srgbClr val="000000"/>
                </a:solidFill>
                <a:latin typeface="Calibri"/>
                <a:ea typeface="Calibri"/>
              </a:rPr>
              <a:t>The </a:t>
            </a:r>
            <a:r>
              <a:rPr lang="en-US" sz="2400" dirty="0" err="1">
                <a:solidFill>
                  <a:srgbClr val="000000"/>
                </a:solidFill>
                <a:latin typeface="Calibri"/>
                <a:ea typeface="Calibri"/>
              </a:rPr>
              <a:t>SciDB</a:t>
            </a:r>
            <a:r>
              <a:rPr lang="en-US" sz="2400" dirty="0">
                <a:solidFill>
                  <a:srgbClr val="000000"/>
                </a:solidFill>
                <a:latin typeface="Calibri"/>
                <a:ea typeface="Calibri"/>
              </a:rPr>
              <a:t> schema defines the array structure and data types</a:t>
            </a:r>
            <a:br>
              <a:rPr lang="en-US" sz="2400" dirty="0">
                <a:solidFill>
                  <a:srgbClr val="000000"/>
                </a:solidFill>
                <a:latin typeface="Calibri"/>
                <a:ea typeface="Calibri"/>
              </a:rPr>
            </a:br>
            <a:r>
              <a:rPr lang="en-US" sz="2400" dirty="0">
                <a:solidFill>
                  <a:srgbClr val="000000"/>
                </a:solidFill>
                <a:latin typeface="Calibri"/>
                <a:ea typeface="Calibri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alibri"/>
                <a:ea typeface="Calibri"/>
              </a:rPr>
            </a:br>
            <a:r>
              <a:rPr lang="en-US" sz="2400" dirty="0">
                <a:solidFill>
                  <a:srgbClr val="000000"/>
                </a:solidFill>
                <a:latin typeface="Calibri"/>
                <a:ea typeface="Calibri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alibri"/>
                <a:ea typeface="Calibri"/>
              </a:rPr>
            </a:br>
            <a:r>
              <a:rPr lang="en-US" sz="2400" dirty="0">
                <a:solidFill>
                  <a:srgbClr val="000000"/>
                </a:solidFill>
                <a:latin typeface="Calibri"/>
                <a:ea typeface="Calibri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alibri"/>
                <a:ea typeface="Calibri"/>
              </a:rPr>
            </a:br>
            <a:r>
              <a:rPr lang="en-US" sz="2400" dirty="0">
                <a:solidFill>
                  <a:srgbClr val="000000"/>
                </a:solidFill>
                <a:latin typeface="Calibri"/>
                <a:ea typeface="Calibri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alibri"/>
                <a:ea typeface="Calibri"/>
              </a:rPr>
            </a:br>
            <a:r>
              <a:rPr lang="en-US" sz="2400" dirty="0">
                <a:solidFill>
                  <a:srgbClr val="000000"/>
                </a:solidFill>
                <a:latin typeface="Calibri"/>
                <a:ea typeface="Calibri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alibri"/>
                <a:ea typeface="Calibri"/>
              </a:rPr>
            </a:br>
            <a:r>
              <a:rPr lang="en-US" sz="2400" dirty="0">
                <a:solidFill>
                  <a:srgbClr val="000000"/>
                </a:solidFill>
                <a:latin typeface="Calibri"/>
                <a:ea typeface="Calibri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alibri"/>
                <a:ea typeface="Calibri"/>
              </a:rPr>
            </a:br>
            <a:r>
              <a:rPr lang="en-US" sz="2400" dirty="0">
                <a:solidFill>
                  <a:srgbClr val="000000"/>
                </a:solidFill>
                <a:latin typeface="Calibri"/>
                <a:ea typeface="Calibri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alibri"/>
                <a:ea typeface="Calibri"/>
              </a:rPr>
            </a:br>
            <a:r>
              <a:rPr lang="en-US" sz="2400" dirty="0">
                <a:solidFill>
                  <a:srgbClr val="000000"/>
                </a:solidFill>
                <a:latin typeface="Calibri"/>
                <a:ea typeface="Calibri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alibri"/>
                <a:ea typeface="Calibri"/>
              </a:rPr>
            </a:br>
            <a:r>
              <a:rPr lang="en-US" sz="2400" dirty="0">
                <a:solidFill>
                  <a:srgbClr val="000000"/>
                </a:solidFill>
                <a:latin typeface="Calibri"/>
                <a:ea typeface="Calibri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alibri"/>
                <a:ea typeface="Calibri"/>
              </a:rPr>
            </a:br>
            <a:r>
              <a:rPr lang="en-US" sz="2400" dirty="0">
                <a:solidFill>
                  <a:srgbClr val="000000"/>
                </a:solidFill>
                <a:latin typeface="Calibri"/>
                <a:ea typeface="Calibri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alibri"/>
                <a:ea typeface="Calibri"/>
              </a:rPr>
            </a:br>
            <a:r>
              <a:rPr lang="en-US" sz="2400" dirty="0">
                <a:solidFill>
                  <a:srgbClr val="000000"/>
                </a:solidFill>
                <a:latin typeface="Calibri"/>
                <a:ea typeface="Calibri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alibri"/>
                <a:ea typeface="Calibri"/>
              </a:rPr>
            </a:br>
            <a:endParaRPr sz="2400" dirty="0"/>
          </a:p>
          <a:p>
            <a:pPr>
              <a:lnSpc>
                <a:spcPct val="100000"/>
              </a:lnSpc>
              <a:buFont typeface="Calibri"/>
              <a:buChar char="▪"/>
            </a:pPr>
            <a:r>
              <a:rPr lang="en-US" sz="2400" dirty="0">
                <a:solidFill>
                  <a:srgbClr val="000000"/>
                </a:solidFill>
                <a:latin typeface="Calibri"/>
                <a:ea typeface="Calibri"/>
              </a:rPr>
              <a:t>Arrays are stored in </a:t>
            </a:r>
            <a:r>
              <a:rPr lang="en-US" sz="2400" b="1" i="1" dirty="0">
                <a:solidFill>
                  <a:srgbClr val="000000"/>
                </a:solidFill>
                <a:latin typeface="Calibri"/>
                <a:ea typeface="Calibri"/>
              </a:rPr>
              <a:t>sparse</a:t>
            </a:r>
            <a:r>
              <a:rPr lang="en-US" sz="2400" dirty="0">
                <a:solidFill>
                  <a:srgbClr val="000000"/>
                </a:solidFill>
                <a:latin typeface="Calibri"/>
                <a:ea typeface="Calibri"/>
              </a:rPr>
              <a:t> format</a:t>
            </a:r>
            <a:endParaRPr sz="2400" dirty="0"/>
          </a:p>
          <a:p>
            <a:pPr>
              <a:lnSpc>
                <a:spcPct val="100000"/>
              </a:lnSpc>
              <a:buFont typeface="Calibri"/>
              <a:buChar char="▪"/>
            </a:pPr>
            <a:endParaRPr sz="2400" dirty="0"/>
          </a:p>
        </p:txBody>
      </p:sp>
      <p:sp>
        <p:nvSpPr>
          <p:cNvPr id="133" name="TextShape 3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898989"/>
                </a:solidFill>
                <a:latin typeface="Calibri"/>
                <a:ea typeface="Calibri"/>
              </a:rPr>
              <a:t>@Your Name</a:t>
            </a:r>
            <a:endParaRPr/>
          </a:p>
        </p:txBody>
      </p:sp>
      <p:sp>
        <p:nvSpPr>
          <p:cNvPr id="134" name="TextShape 4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3EB8FC4F-302C-46C4-BBE3-D13FD9B46105}" type="slidenum">
              <a:rPr lang="en-US" sz="1600" b="1">
                <a:solidFill>
                  <a:srgbClr val="888888"/>
                </a:solidFill>
                <a:latin typeface="Calibri"/>
                <a:ea typeface="Calibri"/>
              </a:rPr>
              <a:t>12</a:t>
            </a:fld>
            <a:endParaRPr/>
          </a:p>
        </p:txBody>
      </p:sp>
      <p:pic>
        <p:nvPicPr>
          <p:cNvPr id="135" name="Picture 134"/>
          <p:cNvPicPr/>
          <p:nvPr/>
        </p:nvPicPr>
        <p:blipFill>
          <a:blip r:embed="rId2"/>
          <a:stretch>
            <a:fillRect/>
          </a:stretch>
        </p:blipFill>
        <p:spPr>
          <a:xfrm>
            <a:off x="1188720" y="1645920"/>
            <a:ext cx="6675120" cy="1316880"/>
          </a:xfrm>
          <a:prstGeom prst="rect">
            <a:avLst/>
          </a:prstGeom>
          <a:ln>
            <a:noFill/>
          </a:ln>
        </p:spPr>
      </p:pic>
      <p:pic>
        <p:nvPicPr>
          <p:cNvPr id="136" name="Picture 135"/>
          <p:cNvPicPr/>
          <p:nvPr/>
        </p:nvPicPr>
        <p:blipFill>
          <a:blip r:embed="rId3"/>
          <a:stretch>
            <a:fillRect/>
          </a:stretch>
        </p:blipFill>
        <p:spPr>
          <a:xfrm>
            <a:off x="1188720" y="3602880"/>
            <a:ext cx="6739200" cy="1792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extShape 1"/>
          <p:cNvSpPr txBox="1"/>
          <p:nvPr/>
        </p:nvSpPr>
        <p:spPr>
          <a:xfrm>
            <a:off x="457200" y="120600"/>
            <a:ext cx="8229240" cy="715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0070C0"/>
                </a:solidFill>
                <a:latin typeface="Calibri"/>
                <a:ea typeface="Calibri"/>
              </a:rPr>
              <a:t>SciDB Query Language and R package</a:t>
            </a:r>
            <a:endParaRPr/>
          </a:p>
        </p:txBody>
      </p:sp>
      <p:sp>
        <p:nvSpPr>
          <p:cNvPr id="138" name="TextShape 2"/>
          <p:cNvSpPr txBox="1"/>
          <p:nvPr/>
        </p:nvSpPr>
        <p:spPr>
          <a:xfrm>
            <a:off x="457200" y="914400"/>
            <a:ext cx="8229240" cy="53337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Calibri"/>
              <a:buChar char="▪"/>
            </a:pPr>
            <a:r>
              <a:rPr lang="en-US" sz="2400" dirty="0">
                <a:solidFill>
                  <a:srgbClr val="000000"/>
                </a:solidFill>
                <a:latin typeface="Calibri"/>
                <a:ea typeface="Calibri"/>
              </a:rPr>
              <a:t>AQL is the basic </a:t>
            </a:r>
            <a:r>
              <a:rPr lang="en-US" sz="2400" dirty="0" err="1">
                <a:solidFill>
                  <a:srgbClr val="000000"/>
                </a:solidFill>
                <a:latin typeface="Calibri"/>
                <a:ea typeface="Calibri"/>
              </a:rPr>
              <a:t>SciDB</a:t>
            </a:r>
            <a:r>
              <a:rPr lang="en-US" sz="2400" dirty="0">
                <a:solidFill>
                  <a:srgbClr val="000000"/>
                </a:solidFill>
                <a:latin typeface="Calibri"/>
                <a:ea typeface="Calibri"/>
              </a:rPr>
              <a:t> query language</a:t>
            </a:r>
            <a:endParaRPr sz="2400" dirty="0"/>
          </a:p>
          <a:p>
            <a:pPr>
              <a:lnSpc>
                <a:spcPct val="100000"/>
              </a:lnSpc>
              <a:buFont typeface="Calibri"/>
              <a:buChar char="▪"/>
            </a:pPr>
            <a:r>
              <a:rPr lang="en-US" sz="2400" dirty="0">
                <a:solidFill>
                  <a:srgbClr val="000000"/>
                </a:solidFill>
                <a:latin typeface="Calibri"/>
                <a:ea typeface="Calibri"/>
              </a:rPr>
              <a:t>AFL is the query language for functions in </a:t>
            </a:r>
            <a:r>
              <a:rPr lang="en-US" sz="2400" dirty="0" err="1">
                <a:solidFill>
                  <a:srgbClr val="000000"/>
                </a:solidFill>
                <a:latin typeface="Calibri"/>
                <a:ea typeface="Calibri"/>
              </a:rPr>
              <a:t>SciDB</a:t>
            </a:r>
            <a:r>
              <a:rPr lang="en-US" sz="2400" dirty="0">
                <a:solidFill>
                  <a:srgbClr val="000000"/>
                </a:solidFill>
                <a:latin typeface="Calibri"/>
                <a:ea typeface="Calibri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alibri"/>
                <a:ea typeface="Calibri"/>
              </a:rPr>
            </a:br>
            <a:r>
              <a:rPr lang="en-US" sz="2400" dirty="0">
                <a:solidFill>
                  <a:srgbClr val="000000"/>
                </a:solidFill>
                <a:latin typeface="Calibri"/>
                <a:ea typeface="Calibri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alibri"/>
                <a:ea typeface="Calibri"/>
              </a:rPr>
            </a:br>
            <a:r>
              <a:rPr lang="en-US" sz="2400" dirty="0">
                <a:solidFill>
                  <a:srgbClr val="000000"/>
                </a:solidFill>
                <a:latin typeface="Calibri"/>
                <a:ea typeface="Calibri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alibri"/>
                <a:ea typeface="Calibri"/>
              </a:rPr>
            </a:br>
            <a:r>
              <a:rPr lang="en-US" sz="2400" dirty="0">
                <a:solidFill>
                  <a:srgbClr val="000000"/>
                </a:solidFill>
                <a:latin typeface="Calibri"/>
                <a:ea typeface="Calibri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alibri"/>
                <a:ea typeface="Calibri"/>
              </a:rPr>
            </a:br>
            <a:r>
              <a:rPr lang="en-US" sz="2400" dirty="0">
                <a:solidFill>
                  <a:srgbClr val="000000"/>
                </a:solidFill>
                <a:latin typeface="Calibri"/>
                <a:ea typeface="Calibri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alibri"/>
                <a:ea typeface="Calibri"/>
              </a:rPr>
            </a:br>
            <a:r>
              <a:rPr lang="en-US" sz="2400" dirty="0">
                <a:solidFill>
                  <a:srgbClr val="000000"/>
                </a:solidFill>
                <a:latin typeface="Calibri"/>
                <a:ea typeface="Calibri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alibri"/>
                <a:ea typeface="Calibri"/>
              </a:rPr>
            </a:br>
            <a:r>
              <a:rPr lang="en-US" sz="2400" dirty="0">
                <a:solidFill>
                  <a:srgbClr val="000000"/>
                </a:solidFill>
                <a:latin typeface="Calibri"/>
                <a:ea typeface="Calibri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alibri"/>
                <a:ea typeface="Calibri"/>
              </a:rPr>
            </a:br>
            <a:endParaRPr sz="2400" dirty="0"/>
          </a:p>
          <a:p>
            <a:pPr>
              <a:lnSpc>
                <a:spcPct val="100000"/>
              </a:lnSpc>
              <a:buFont typeface="Calibri"/>
              <a:buChar char="▪"/>
            </a:pPr>
            <a:r>
              <a:rPr lang="en-US" sz="2400" dirty="0">
                <a:solidFill>
                  <a:srgbClr val="000000"/>
                </a:solidFill>
                <a:latin typeface="Calibri"/>
                <a:ea typeface="Calibri"/>
              </a:rPr>
              <a:t>The </a:t>
            </a:r>
            <a:r>
              <a:rPr lang="en-US" sz="2400" dirty="0" err="1">
                <a:solidFill>
                  <a:srgbClr val="000000"/>
                </a:solidFill>
                <a:latin typeface="Calibri"/>
                <a:ea typeface="Calibri"/>
              </a:rPr>
              <a:t>scidb</a:t>
            </a:r>
            <a:r>
              <a:rPr lang="en-US" sz="2400" dirty="0">
                <a:solidFill>
                  <a:srgbClr val="000000"/>
                </a:solidFill>
                <a:latin typeface="Calibri"/>
                <a:ea typeface="Calibri"/>
              </a:rPr>
              <a:t> package provides an interface to R</a:t>
            </a:r>
            <a:endParaRPr sz="2400" dirty="0"/>
          </a:p>
        </p:txBody>
      </p:sp>
      <p:sp>
        <p:nvSpPr>
          <p:cNvPr id="139" name="TextShape 3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898989"/>
                </a:solidFill>
                <a:latin typeface="Calibri"/>
                <a:ea typeface="Calibri"/>
              </a:rPr>
              <a:t>@Your Name</a:t>
            </a:r>
            <a:endParaRPr/>
          </a:p>
        </p:txBody>
      </p:sp>
      <p:sp>
        <p:nvSpPr>
          <p:cNvPr id="140" name="TextShape 4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28F05ABD-36D7-453D-B9DA-1049EC65DD61}" type="slidenum">
              <a:rPr lang="en-US" sz="1600" b="1">
                <a:solidFill>
                  <a:srgbClr val="888888"/>
                </a:solidFill>
                <a:latin typeface="Calibri"/>
                <a:ea typeface="Calibri"/>
              </a:rPr>
              <a:t>13</a:t>
            </a:fld>
            <a:endParaRPr/>
          </a:p>
        </p:txBody>
      </p:sp>
      <p:pic>
        <p:nvPicPr>
          <p:cNvPr id="141" name="Picture 140"/>
          <p:cNvPicPr/>
          <p:nvPr/>
        </p:nvPicPr>
        <p:blipFill>
          <a:blip r:embed="rId2"/>
          <a:stretch>
            <a:fillRect/>
          </a:stretch>
        </p:blipFill>
        <p:spPr>
          <a:xfrm>
            <a:off x="2468288" y="2286000"/>
            <a:ext cx="3392280" cy="914400"/>
          </a:xfrm>
          <a:prstGeom prst="rect">
            <a:avLst/>
          </a:prstGeom>
          <a:ln>
            <a:noFill/>
          </a:ln>
        </p:spPr>
      </p:pic>
      <p:pic>
        <p:nvPicPr>
          <p:cNvPr id="142" name="Picture 141"/>
          <p:cNvPicPr/>
          <p:nvPr/>
        </p:nvPicPr>
        <p:blipFill>
          <a:blip r:embed="rId3"/>
          <a:stretch>
            <a:fillRect/>
          </a:stretch>
        </p:blipFill>
        <p:spPr>
          <a:xfrm>
            <a:off x="1541946" y="5122028"/>
            <a:ext cx="5852160" cy="822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Shape 1"/>
          <p:cNvSpPr txBox="1"/>
          <p:nvPr/>
        </p:nvSpPr>
        <p:spPr>
          <a:xfrm>
            <a:off x="457200" y="120600"/>
            <a:ext cx="8229240" cy="715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200" dirty="0">
                <a:solidFill>
                  <a:srgbClr val="0070C0"/>
                </a:solidFill>
                <a:latin typeface="Calibri"/>
                <a:ea typeface="Calibri"/>
              </a:rPr>
              <a:t>Loading Data from CSV File into </a:t>
            </a:r>
            <a:r>
              <a:rPr lang="en-US" sz="3200" dirty="0" err="1">
                <a:solidFill>
                  <a:srgbClr val="0070C0"/>
                </a:solidFill>
                <a:latin typeface="Calibri"/>
                <a:ea typeface="Calibri"/>
              </a:rPr>
              <a:t>SciDB</a:t>
            </a:r>
            <a:endParaRPr dirty="0"/>
          </a:p>
        </p:txBody>
      </p:sp>
      <p:sp>
        <p:nvSpPr>
          <p:cNvPr id="144" name="TextShape 2"/>
          <p:cNvSpPr txBox="1"/>
          <p:nvPr/>
        </p:nvSpPr>
        <p:spPr>
          <a:xfrm>
            <a:off x="457200" y="914400"/>
            <a:ext cx="8229240" cy="5333760"/>
          </a:xfrm>
          <a:prstGeom prst="rect">
            <a:avLst/>
          </a:prstGeom>
        </p:spPr>
        <p:txBody>
          <a:bodyPr/>
          <a:lstStyle/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200" b="1" u="sng" dirty="0">
                <a:solidFill>
                  <a:srgbClr val="000000"/>
                </a:solidFill>
                <a:latin typeface="Calibri"/>
                <a:ea typeface="Calibri"/>
              </a:rPr>
              <a:t>Step 1a</a:t>
            </a:r>
            <a:r>
              <a:rPr lang="en-US" sz="2200" dirty="0">
                <a:solidFill>
                  <a:srgbClr val="000000"/>
                </a:solidFill>
                <a:latin typeface="Calibri"/>
                <a:ea typeface="Calibri"/>
              </a:rPr>
              <a:t>: Create a 1D array </a:t>
            </a:r>
            <a:r>
              <a:rPr lang="en-US" sz="22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ratings</a:t>
            </a:r>
            <a:r>
              <a:rPr lang="en-US" sz="2200" dirty="0">
                <a:solidFill>
                  <a:srgbClr val="000000"/>
                </a:solidFill>
                <a:latin typeface="Calibri"/>
                <a:ea typeface="Calibri"/>
              </a:rPr>
              <a:t/>
            </a:r>
            <a:br>
              <a:rPr lang="en-US" sz="2200" dirty="0">
                <a:solidFill>
                  <a:srgbClr val="000000"/>
                </a:solidFill>
                <a:latin typeface="Calibri"/>
                <a:ea typeface="Calibri"/>
              </a:rPr>
            </a:br>
            <a:r>
              <a:rPr lang="en-US" sz="2200" dirty="0">
                <a:solidFill>
                  <a:srgbClr val="000000"/>
                </a:solidFill>
                <a:latin typeface="Calibri"/>
                <a:ea typeface="Calibri"/>
              </a:rPr>
              <a:t/>
            </a:r>
            <a:br>
              <a:rPr lang="en-US" sz="2200" dirty="0">
                <a:solidFill>
                  <a:srgbClr val="000000"/>
                </a:solidFill>
                <a:latin typeface="Calibri"/>
                <a:ea typeface="Calibri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AFL% CREATE ARRAY ratings &lt;userId:int64, movieID:int64,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rating:double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NOT NULL, timestamp:int64&gt; [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=0:?,1000000,0];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200" b="1" u="sng" dirty="0">
                <a:solidFill>
                  <a:srgbClr val="000000"/>
                </a:solidFill>
                <a:latin typeface="Calibri"/>
                <a:ea typeface="Calibri"/>
              </a:rPr>
              <a:t>Step 1b</a:t>
            </a:r>
            <a:r>
              <a:rPr lang="en-US" sz="2200" dirty="0">
                <a:solidFill>
                  <a:srgbClr val="000000"/>
                </a:solidFill>
                <a:latin typeface="Calibri"/>
                <a:ea typeface="Calibri"/>
              </a:rPr>
              <a:t>: Load from CSV into array</a:t>
            </a:r>
            <a:br>
              <a:rPr lang="en-US" sz="2200" dirty="0">
                <a:solidFill>
                  <a:srgbClr val="000000"/>
                </a:solidFill>
                <a:latin typeface="Calibri"/>
                <a:ea typeface="Calibri"/>
              </a:rPr>
            </a:br>
            <a:r>
              <a:rPr lang="en-US" sz="2200" dirty="0">
                <a:solidFill>
                  <a:srgbClr val="000000"/>
                </a:solidFill>
                <a:latin typeface="Calibri"/>
                <a:ea typeface="Calibri"/>
              </a:rPr>
              <a:t/>
            </a:r>
            <a:br>
              <a:rPr lang="en-US" sz="2200" dirty="0">
                <a:solidFill>
                  <a:srgbClr val="000000"/>
                </a:solidFill>
                <a:latin typeface="Calibri"/>
                <a:ea typeface="Calibri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AFL% load(ratings, 'ratings_noHeader.csv', -2, 'csv');</a:t>
            </a:r>
            <a:r>
              <a:rPr lang="en-US" dirty="0">
                <a:solidFill>
                  <a:srgbClr val="000000"/>
                </a:solidFill>
                <a:latin typeface="Calibri"/>
                <a:ea typeface="Calibri"/>
              </a:rPr>
              <a:t/>
            </a:r>
            <a:br>
              <a:rPr lang="en-US" dirty="0">
                <a:solidFill>
                  <a:srgbClr val="000000"/>
                </a:solidFill>
                <a:latin typeface="Calibri"/>
                <a:ea typeface="Calibri"/>
              </a:rPr>
            </a:br>
            <a:r>
              <a:rPr lang="en-US" dirty="0">
                <a:solidFill>
                  <a:srgbClr val="000000"/>
                </a:solidFill>
                <a:latin typeface="Calibri"/>
                <a:ea typeface="Calibri"/>
              </a:rPr>
              <a:t/>
            </a:r>
            <a:br>
              <a:rPr lang="en-US" dirty="0">
                <a:solidFill>
                  <a:srgbClr val="000000"/>
                </a:solidFill>
                <a:latin typeface="Calibri"/>
                <a:ea typeface="Calibri"/>
              </a:rPr>
            </a:br>
            <a:endParaRPr lang="en-US" dirty="0">
              <a:solidFill>
                <a:srgbClr val="000000"/>
              </a:solidFill>
              <a:latin typeface="Calibri"/>
              <a:ea typeface="Calibri"/>
            </a:endParaRP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200" b="1" u="sng" dirty="0">
                <a:solidFill>
                  <a:srgbClr val="000000"/>
                </a:solidFill>
                <a:latin typeface="Calibri"/>
                <a:ea typeface="Calibri"/>
              </a:rPr>
              <a:t>Step 2</a:t>
            </a:r>
            <a:r>
              <a:rPr lang="en-US" sz="2200" dirty="0">
                <a:solidFill>
                  <a:srgbClr val="000000"/>
                </a:solidFill>
                <a:latin typeface="Calibri"/>
                <a:ea typeface="Calibri"/>
              </a:rPr>
              <a:t>: </a:t>
            </a:r>
            <a:r>
              <a:rPr lang="en-US" sz="2200" dirty="0" err="1">
                <a:solidFill>
                  <a:srgbClr val="000000"/>
                </a:solidFill>
                <a:latin typeface="Calibri"/>
                <a:ea typeface="Calibri"/>
              </a:rPr>
              <a:t>Redimension</a:t>
            </a:r>
            <a:r>
              <a:rPr lang="en-US" sz="2200" dirty="0">
                <a:solidFill>
                  <a:srgbClr val="000000"/>
                </a:solidFill>
                <a:latin typeface="Calibri"/>
                <a:ea typeface="Calibri"/>
              </a:rPr>
              <a:t> from 1D to 2D array </a:t>
            </a:r>
            <a:r>
              <a:rPr lang="en-US" sz="2200" dirty="0" err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ratings_matrix</a:t>
            </a:r>
            <a:r>
              <a:rPr lang="en-US" sz="2200" dirty="0">
                <a:solidFill>
                  <a:srgbClr val="000000"/>
                </a:solidFill>
                <a:latin typeface="Calibri"/>
                <a:ea typeface="Calibri"/>
              </a:rPr>
              <a:t/>
            </a:r>
            <a:br>
              <a:rPr lang="en-US" sz="2200" dirty="0">
                <a:solidFill>
                  <a:srgbClr val="000000"/>
                </a:solidFill>
                <a:latin typeface="Calibri"/>
                <a:ea typeface="Calibri"/>
              </a:rPr>
            </a:br>
            <a:r>
              <a:rPr lang="en-US" sz="2200" dirty="0">
                <a:solidFill>
                  <a:srgbClr val="000000"/>
                </a:solidFill>
                <a:latin typeface="Calibri"/>
                <a:ea typeface="Calibri"/>
              </a:rPr>
              <a:t/>
            </a:r>
            <a:br>
              <a:rPr lang="en-US" sz="2200" dirty="0">
                <a:solidFill>
                  <a:srgbClr val="000000"/>
                </a:solidFill>
                <a:latin typeface="Calibri"/>
                <a:ea typeface="Calibri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AFL% store(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redimension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(ratings, &lt;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rating:double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 NOT NULL&gt;[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userId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=0:671,?,0,movieID=0:163949,?,0]),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ratings_matrix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);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endParaRPr sz="2200" dirty="0"/>
          </a:p>
          <a:p>
            <a:pPr>
              <a:lnSpc>
                <a:spcPct val="100000"/>
              </a:lnSpc>
              <a:buFont typeface="Calibri"/>
              <a:buChar char="▪"/>
            </a:pPr>
            <a:endParaRPr sz="2200" dirty="0"/>
          </a:p>
        </p:txBody>
      </p:sp>
      <p:sp>
        <p:nvSpPr>
          <p:cNvPr id="145" name="TextShape 3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898989"/>
                </a:solidFill>
                <a:latin typeface="Calibri"/>
                <a:ea typeface="Calibri"/>
              </a:rPr>
              <a:t>@Your Name</a:t>
            </a:r>
            <a:endParaRPr/>
          </a:p>
        </p:txBody>
      </p:sp>
      <p:sp>
        <p:nvSpPr>
          <p:cNvPr id="146" name="TextShape 4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195EEE33-5A7A-48E9-B9FD-BE393BECDE84}" type="slidenum">
              <a:rPr lang="en-US" sz="1600" b="1">
                <a:solidFill>
                  <a:srgbClr val="888888"/>
                </a:solidFill>
                <a:latin typeface="Calibri"/>
                <a:ea typeface="Calibri"/>
              </a:rPr>
              <a:t>14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Shape 1"/>
          <p:cNvSpPr txBox="1"/>
          <p:nvPr/>
        </p:nvSpPr>
        <p:spPr>
          <a:xfrm>
            <a:off x="457200" y="120600"/>
            <a:ext cx="8229240" cy="715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0070C0"/>
                </a:solidFill>
                <a:latin typeface="Calibri"/>
                <a:ea typeface="Calibri"/>
              </a:rPr>
              <a:t>Computing Statistics in SciDB</a:t>
            </a:r>
            <a:endParaRPr/>
          </a:p>
        </p:txBody>
      </p:sp>
      <p:sp>
        <p:nvSpPr>
          <p:cNvPr id="148" name="TextShape 2"/>
          <p:cNvSpPr txBox="1"/>
          <p:nvPr/>
        </p:nvSpPr>
        <p:spPr>
          <a:xfrm>
            <a:off x="457200" y="914400"/>
            <a:ext cx="8229240" cy="5333760"/>
          </a:xfrm>
          <a:prstGeom prst="rect">
            <a:avLst/>
          </a:prstGeom>
        </p:spPr>
        <p:txBody>
          <a:bodyPr/>
          <a:lstStyle/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0000"/>
                </a:solidFill>
                <a:latin typeface="Calibri"/>
                <a:ea typeface="Calibri"/>
              </a:rPr>
              <a:t>What is the average rating of each user?</a:t>
            </a:r>
            <a:br>
              <a:rPr lang="en-US" sz="2400" dirty="0">
                <a:solidFill>
                  <a:srgbClr val="000000"/>
                </a:solidFill>
                <a:latin typeface="Calibri"/>
                <a:ea typeface="Calibri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AFL% aggregate(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ratings_matrix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avg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(rating),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userId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)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alibri"/>
                <a:ea typeface="Calibri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alibri"/>
                <a:ea typeface="Calibri"/>
              </a:rPr>
            </a:br>
            <a:r>
              <a:rPr lang="en-US" sz="2400" dirty="0">
                <a:solidFill>
                  <a:srgbClr val="000000"/>
                </a:solidFill>
                <a:latin typeface="Calibri"/>
                <a:ea typeface="Calibri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alibri"/>
                <a:ea typeface="Calibri"/>
              </a:rPr>
            </a:br>
            <a:r>
              <a:rPr lang="en-US" sz="2400" dirty="0">
                <a:solidFill>
                  <a:srgbClr val="000000"/>
                </a:solidFill>
                <a:latin typeface="Calibri"/>
                <a:ea typeface="Calibri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alibri"/>
                <a:ea typeface="Calibri"/>
              </a:rPr>
            </a:br>
            <a:r>
              <a:rPr lang="en-US" sz="2400" dirty="0">
                <a:solidFill>
                  <a:srgbClr val="000000"/>
                </a:solidFill>
                <a:latin typeface="Calibri"/>
                <a:ea typeface="Calibri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alibri"/>
                <a:ea typeface="Calibri"/>
              </a:rPr>
            </a:br>
            <a:r>
              <a:rPr lang="en-US" sz="2400" dirty="0">
                <a:solidFill>
                  <a:srgbClr val="000000"/>
                </a:solidFill>
                <a:latin typeface="Calibri"/>
                <a:ea typeface="Calibri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alibri"/>
                <a:ea typeface="Calibri"/>
              </a:rPr>
            </a:br>
            <a:r>
              <a:rPr lang="en-US" sz="2400" dirty="0">
                <a:solidFill>
                  <a:srgbClr val="000000"/>
                </a:solidFill>
                <a:latin typeface="Calibri"/>
                <a:ea typeface="Calibri"/>
              </a:rPr>
              <a:t>
What is the maximum rating a movie has received?</a:t>
            </a:r>
            <a:br>
              <a:rPr lang="en-US" sz="2400" dirty="0">
                <a:solidFill>
                  <a:srgbClr val="000000"/>
                </a:solidFill>
                <a:latin typeface="Calibri"/>
                <a:ea typeface="Calibri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AFL% aggregate(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ratings_matrix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, max(rating),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movieID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)</a:t>
            </a:r>
            <a:endParaRPr sz="2400" dirty="0"/>
          </a:p>
          <a:p>
            <a:pPr>
              <a:lnSpc>
                <a:spcPct val="100000"/>
              </a:lnSpc>
              <a:buFont typeface="Calibri"/>
              <a:buChar char="▪"/>
            </a:pPr>
            <a:endParaRPr sz="2400" dirty="0"/>
          </a:p>
        </p:txBody>
      </p:sp>
      <p:sp>
        <p:nvSpPr>
          <p:cNvPr id="149" name="TextShape 3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898989"/>
                </a:solidFill>
                <a:latin typeface="Calibri"/>
                <a:ea typeface="Calibri"/>
              </a:rPr>
              <a:t>@Your Name</a:t>
            </a:r>
            <a:endParaRPr/>
          </a:p>
        </p:txBody>
      </p:sp>
      <p:sp>
        <p:nvSpPr>
          <p:cNvPr id="150" name="TextShape 4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4D23FEF8-43E8-4BC3-BE2C-633FE9998109}" type="slidenum">
              <a:rPr lang="en-US" sz="1600" b="1">
                <a:solidFill>
                  <a:srgbClr val="888888"/>
                </a:solidFill>
                <a:latin typeface="Calibri"/>
                <a:ea typeface="Calibri"/>
              </a:rPr>
              <a:t>15</a:t>
            </a:fld>
            <a:endParaRPr/>
          </a:p>
        </p:txBody>
      </p:sp>
      <p:pic>
        <p:nvPicPr>
          <p:cNvPr id="151" name="Picture 150"/>
          <p:cNvPicPr/>
          <p:nvPr/>
        </p:nvPicPr>
        <p:blipFill>
          <a:blip r:embed="rId2"/>
          <a:stretch>
            <a:fillRect/>
          </a:stretch>
        </p:blipFill>
        <p:spPr>
          <a:xfrm>
            <a:off x="3251933" y="1752480"/>
            <a:ext cx="2075760" cy="1828800"/>
          </a:xfrm>
          <a:prstGeom prst="rect">
            <a:avLst/>
          </a:prstGeom>
          <a:ln>
            <a:noFill/>
          </a:ln>
        </p:spPr>
      </p:pic>
      <p:pic>
        <p:nvPicPr>
          <p:cNvPr id="152" name="Picture 151"/>
          <p:cNvPicPr/>
          <p:nvPr/>
        </p:nvPicPr>
        <p:blipFill>
          <a:blip r:embed="rId3"/>
          <a:stretch>
            <a:fillRect/>
          </a:stretch>
        </p:blipFill>
        <p:spPr>
          <a:xfrm>
            <a:off x="3229073" y="4710060"/>
            <a:ext cx="2121480" cy="18288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Shape 1"/>
          <p:cNvSpPr txBox="1"/>
          <p:nvPr/>
        </p:nvSpPr>
        <p:spPr>
          <a:xfrm>
            <a:off x="457200" y="120600"/>
            <a:ext cx="8229240" cy="715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0070C0"/>
                </a:solidFill>
                <a:latin typeface="Calibri"/>
                <a:ea typeface="Calibri"/>
              </a:rPr>
              <a:t>Clustering based on Correlation</a:t>
            </a:r>
            <a:endParaRPr/>
          </a:p>
        </p:txBody>
      </p:sp>
      <p:sp>
        <p:nvSpPr>
          <p:cNvPr id="154" name="TextShape 2"/>
          <p:cNvSpPr txBox="1"/>
          <p:nvPr/>
        </p:nvSpPr>
        <p:spPr>
          <a:xfrm>
            <a:off x="457200" y="914400"/>
            <a:ext cx="8229240" cy="5333760"/>
          </a:xfrm>
          <a:prstGeom prst="rect">
            <a:avLst/>
          </a:prstGeom>
        </p:spPr>
        <p:txBody>
          <a:bodyPr/>
          <a:lstStyle/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0000"/>
                </a:solidFill>
                <a:latin typeface="Calibri"/>
                <a:ea typeface="Calibri"/>
              </a:rPr>
              <a:t>Correlation matrix: M * M</a:t>
            </a:r>
            <a:r>
              <a:rPr lang="en-US" sz="2400" baseline="30000" dirty="0">
                <a:solidFill>
                  <a:srgbClr val="000000"/>
                </a:solidFill>
                <a:latin typeface="Calibri"/>
                <a:ea typeface="Calibri"/>
              </a:rPr>
              <a:t>T</a:t>
            </a:r>
            <a:r>
              <a:rPr lang="en-US" sz="2400" dirty="0">
                <a:solidFill>
                  <a:srgbClr val="000000"/>
                </a:solidFill>
                <a:latin typeface="Calibri"/>
                <a:ea typeface="Calibri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alibri"/>
                <a:ea typeface="Calibri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AFL%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load_library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('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linear_algebra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')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AFL%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spgemm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ratings_matrix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, transpose(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ratings_matrix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))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Calibri"/>
              <a:buChar char="▪"/>
            </a:pPr>
            <a:endParaRPr dirty="0"/>
          </a:p>
        </p:txBody>
      </p:sp>
      <p:sp>
        <p:nvSpPr>
          <p:cNvPr id="155" name="TextShape 3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898989"/>
                </a:solidFill>
                <a:latin typeface="Calibri"/>
                <a:ea typeface="Calibri"/>
              </a:rPr>
              <a:t>@Your Name</a:t>
            </a:r>
            <a:endParaRPr/>
          </a:p>
        </p:txBody>
      </p:sp>
      <p:sp>
        <p:nvSpPr>
          <p:cNvPr id="156" name="TextShape 4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53DD6B85-1B38-40A7-890D-8E68915EAEB1}" type="slidenum">
              <a:rPr lang="en-US" sz="1600" b="1">
                <a:solidFill>
                  <a:srgbClr val="888888"/>
                </a:solidFill>
                <a:latin typeface="Calibri"/>
                <a:ea typeface="Calibri"/>
              </a:rPr>
              <a:t>16</a:t>
            </a:fld>
            <a:endParaRPr/>
          </a:p>
        </p:txBody>
      </p:sp>
      <p:pic>
        <p:nvPicPr>
          <p:cNvPr id="157" name="Picture 156"/>
          <p:cNvPicPr/>
          <p:nvPr/>
        </p:nvPicPr>
        <p:blipFill>
          <a:blip r:embed="rId2"/>
          <a:stretch>
            <a:fillRect/>
          </a:stretch>
        </p:blipFill>
        <p:spPr>
          <a:xfrm>
            <a:off x="1600200" y="2149200"/>
            <a:ext cx="5715000" cy="4572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Shape 1"/>
          <p:cNvSpPr txBox="1"/>
          <p:nvPr/>
        </p:nvSpPr>
        <p:spPr>
          <a:xfrm>
            <a:off x="457200" y="192600"/>
            <a:ext cx="8229240" cy="715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0070C0"/>
                </a:solidFill>
                <a:latin typeface="Calibri"/>
                <a:ea typeface="Calibri"/>
              </a:rPr>
              <a:t>Clustering based on PCA and SVD</a:t>
            </a:r>
            <a:endParaRPr/>
          </a:p>
        </p:txBody>
      </p:sp>
      <p:sp>
        <p:nvSpPr>
          <p:cNvPr id="159" name="TextShape 2"/>
          <p:cNvSpPr txBox="1"/>
          <p:nvPr/>
        </p:nvSpPr>
        <p:spPr>
          <a:xfrm>
            <a:off x="457200" y="1022400"/>
            <a:ext cx="8229240" cy="5333760"/>
          </a:xfrm>
          <a:prstGeom prst="rect">
            <a:avLst/>
          </a:prstGeo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0000"/>
                </a:solidFill>
                <a:latin typeface="Calibri"/>
                <a:ea typeface="Calibri"/>
              </a:rPr>
              <a:t>Singular Value Decomposition: M = U * S * V</a:t>
            </a:r>
            <a:r>
              <a:rPr lang="en-US" sz="2400" baseline="30000" dirty="0">
                <a:solidFill>
                  <a:srgbClr val="000000"/>
                </a:solidFill>
                <a:latin typeface="Calibri"/>
                <a:ea typeface="Calibri"/>
              </a:rPr>
              <a:t>T</a:t>
            </a:r>
            <a:r>
              <a:rPr lang="en-US" dirty="0">
                <a:solidFill>
                  <a:srgbClr val="000000"/>
                </a:solidFill>
                <a:latin typeface="Calibri"/>
                <a:ea typeface="Calibri"/>
              </a:rPr>
              <a:t/>
            </a:r>
            <a:br>
              <a:rPr lang="en-US" dirty="0">
                <a:solidFill>
                  <a:srgbClr val="000000"/>
                </a:solidFill>
                <a:latin typeface="Calibri"/>
                <a:ea typeface="Calibri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AFL%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load_library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('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dense_linear_algebra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')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AFL%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gesvd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ratings_matrix_centered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, 'S')</a:t>
            </a: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AFL%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gesvd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ratings_matrix_centered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Calibri"/>
                <a:cs typeface="Courier New" panose="02070309020205020404" pitchFamily="49" charset="0"/>
              </a:rPr>
              <a:t>, 'U')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Calibri"/>
              <a:buChar char="▪"/>
            </a:pPr>
            <a:endParaRPr dirty="0"/>
          </a:p>
        </p:txBody>
      </p:sp>
      <p:sp>
        <p:nvSpPr>
          <p:cNvPr id="160" name="TextShape 3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898989"/>
                </a:solidFill>
                <a:latin typeface="Calibri"/>
                <a:ea typeface="Calibri"/>
              </a:rPr>
              <a:t>@Your Name</a:t>
            </a:r>
            <a:endParaRPr/>
          </a:p>
        </p:txBody>
      </p:sp>
      <p:sp>
        <p:nvSpPr>
          <p:cNvPr id="161" name="TextShape 4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99F566C0-1323-4284-9A4B-0E2C9F76A7BA}" type="slidenum">
              <a:rPr lang="en-US" sz="1600" b="1">
                <a:solidFill>
                  <a:srgbClr val="888888"/>
                </a:solidFill>
                <a:latin typeface="Calibri"/>
                <a:ea typeface="Calibri"/>
              </a:rPr>
              <a:t>17</a:t>
            </a:fld>
            <a:endParaRPr/>
          </a:p>
        </p:txBody>
      </p:sp>
      <p:pic>
        <p:nvPicPr>
          <p:cNvPr id="162" name="Picture 161"/>
          <p:cNvPicPr/>
          <p:nvPr/>
        </p:nvPicPr>
        <p:blipFill>
          <a:blip r:embed="rId2"/>
          <a:stretch>
            <a:fillRect/>
          </a:stretch>
        </p:blipFill>
        <p:spPr>
          <a:xfrm>
            <a:off x="1691640" y="2278651"/>
            <a:ext cx="5715000" cy="4572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extShape 1"/>
          <p:cNvSpPr txBox="1"/>
          <p:nvPr/>
        </p:nvSpPr>
        <p:spPr>
          <a:xfrm>
            <a:off x="457200" y="192600"/>
            <a:ext cx="8229240" cy="715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0070C0"/>
                </a:solidFill>
                <a:latin typeface="Calibri"/>
                <a:ea typeface="Calibri"/>
              </a:rPr>
              <a:t>Clustering based on PCA and SVD</a:t>
            </a:r>
            <a:endParaRPr/>
          </a:p>
        </p:txBody>
      </p:sp>
      <p:sp>
        <p:nvSpPr>
          <p:cNvPr id="165" name="TextShape 2"/>
          <p:cNvSpPr txBox="1"/>
          <p:nvPr/>
        </p:nvSpPr>
        <p:spPr>
          <a:xfrm>
            <a:off x="457200" y="1022400"/>
            <a:ext cx="8229240" cy="5333760"/>
          </a:xfrm>
          <a:prstGeom prst="rect">
            <a:avLst/>
          </a:prstGeom>
        </p:spPr>
        <p:txBody>
          <a:bodyPr/>
          <a:lstStyle/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00"/>
                </a:solidFill>
                <a:latin typeface="Calibri"/>
                <a:ea typeface="Calibri"/>
              </a:rPr>
              <a:t>Principal component coordinates: U * S</a:t>
            </a:r>
            <a:br>
              <a:rPr lang="en-US" dirty="0">
                <a:solidFill>
                  <a:srgbClr val="000000"/>
                </a:solidFill>
                <a:latin typeface="Calibri"/>
                <a:ea typeface="Calibri"/>
              </a:rPr>
            </a:br>
            <a:r>
              <a:rPr lang="en-US" dirty="0">
                <a:solidFill>
                  <a:srgbClr val="000000"/>
                </a:solidFill>
                <a:latin typeface="Calibri"/>
                <a:ea typeface="Calibri"/>
              </a:rPr>
              <a:t/>
            </a:r>
            <a:br>
              <a:rPr lang="en-US" dirty="0">
                <a:solidFill>
                  <a:srgbClr val="000000"/>
                </a:solidFill>
                <a:latin typeface="Calibri"/>
                <a:ea typeface="Calibri"/>
              </a:rPr>
            </a:br>
            <a:r>
              <a:rPr lang="en-US" dirty="0">
                <a:solidFill>
                  <a:srgbClr val="000000"/>
                </a:solidFill>
                <a:latin typeface="Calibri"/>
                <a:ea typeface="Calibri"/>
              </a:rPr>
              <a:t/>
            </a:r>
            <a:br>
              <a:rPr lang="en-US" dirty="0">
                <a:solidFill>
                  <a:srgbClr val="000000"/>
                </a:solidFill>
                <a:latin typeface="Calibri"/>
                <a:ea typeface="Calibri"/>
              </a:rPr>
            </a:br>
            <a:r>
              <a:rPr lang="en-US" dirty="0">
                <a:solidFill>
                  <a:srgbClr val="000000"/>
                </a:solidFill>
                <a:latin typeface="Calibri"/>
                <a:ea typeface="Calibri"/>
              </a:rPr>
              <a:t>&lt;add PC coordinates plot&gt;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Calibri"/>
              <a:buChar char="▪"/>
            </a:pPr>
            <a:endParaRPr dirty="0"/>
          </a:p>
        </p:txBody>
      </p:sp>
      <p:sp>
        <p:nvSpPr>
          <p:cNvPr id="166" name="TextShape 3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898989"/>
                </a:solidFill>
                <a:latin typeface="Calibri"/>
                <a:ea typeface="Calibri"/>
              </a:rPr>
              <a:t>@Your Name</a:t>
            </a:r>
            <a:endParaRPr/>
          </a:p>
        </p:txBody>
      </p:sp>
      <p:sp>
        <p:nvSpPr>
          <p:cNvPr id="167" name="TextShape 4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DB1AE15E-E289-4277-ABD2-FC0641E0B01C}" type="slidenum">
              <a:rPr lang="en-US" sz="1600" b="1">
                <a:solidFill>
                  <a:srgbClr val="888888"/>
                </a:solidFill>
                <a:latin typeface="Calibri"/>
                <a:ea typeface="Calibri"/>
              </a:rPr>
              <a:t>18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457200" y="120600"/>
            <a:ext cx="8229240" cy="715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0070C0"/>
                </a:solidFill>
                <a:latin typeface="Calibri"/>
                <a:ea typeface="Calibri"/>
              </a:rPr>
              <a:t>Introduction</a:t>
            </a:r>
            <a:endParaRPr/>
          </a:p>
        </p:txBody>
      </p:sp>
      <p:sp>
        <p:nvSpPr>
          <p:cNvPr id="90" name="TextShape 2"/>
          <p:cNvSpPr txBox="1"/>
          <p:nvPr/>
        </p:nvSpPr>
        <p:spPr>
          <a:xfrm>
            <a:off x="457200" y="914400"/>
            <a:ext cx="8229240" cy="53337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Noto Sans Symbols"/>
              <a:buChar char="▪"/>
            </a:pPr>
            <a:r>
              <a:rPr lang="en-US">
                <a:solidFill>
                  <a:srgbClr val="000000"/>
                </a:solidFill>
                <a:latin typeface="Calibri"/>
                <a:ea typeface="Calibri"/>
              </a:rPr>
              <a:t>Narrative</a:t>
            </a:r>
            <a:endParaRPr/>
          </a:p>
        </p:txBody>
      </p:sp>
      <p:sp>
        <p:nvSpPr>
          <p:cNvPr id="91" name="TextShape 3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898989"/>
                </a:solidFill>
                <a:latin typeface="Calibri"/>
                <a:ea typeface="Calibri"/>
              </a:rPr>
              <a:t>@Your Name</a:t>
            </a:r>
            <a:endParaRPr/>
          </a:p>
        </p:txBody>
      </p:sp>
      <p:sp>
        <p:nvSpPr>
          <p:cNvPr id="92" name="TextShape 4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89944E2C-95A4-4C4C-8CC7-8F7C8B76BCC9}" type="slidenum">
              <a:rPr lang="en-US" sz="1600" b="1">
                <a:solidFill>
                  <a:srgbClr val="888888"/>
                </a:solidFill>
                <a:latin typeface="Calibri"/>
                <a:ea typeface="Calibri"/>
              </a:rPr>
              <a:t>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457200" y="120600"/>
            <a:ext cx="8229240" cy="715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0070C0"/>
                </a:solidFill>
                <a:latin typeface="Calibri"/>
                <a:ea typeface="Calibri"/>
              </a:rPr>
              <a:t>YouTube URLs, Last Page</a:t>
            </a:r>
            <a:endParaRPr/>
          </a:p>
        </p:txBody>
      </p:sp>
      <p:sp>
        <p:nvSpPr>
          <p:cNvPr id="94" name="TextShape 2"/>
          <p:cNvSpPr txBox="1"/>
          <p:nvPr/>
        </p:nvSpPr>
        <p:spPr>
          <a:xfrm>
            <a:off x="457200" y="914400"/>
            <a:ext cx="8229240" cy="53337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Noto Sans Symbols"/>
              <a:buChar char="▪"/>
            </a:pPr>
            <a:r>
              <a:rPr lang="en-US">
                <a:solidFill>
                  <a:srgbClr val="000000"/>
                </a:solidFill>
                <a:latin typeface="Calibri"/>
                <a:ea typeface="Calibri"/>
              </a:rPr>
              <a:t>Two minute (short):</a:t>
            </a:r>
            <a:endParaRPr/>
          </a:p>
          <a:p>
            <a:pPr>
              <a:lnSpc>
                <a:spcPct val="100000"/>
              </a:lnSpc>
              <a:buFont typeface="Noto Sans Symbols"/>
              <a:buChar char="▪"/>
            </a:pPr>
            <a:r>
              <a:rPr lang="en-US">
                <a:solidFill>
                  <a:srgbClr val="000000"/>
                </a:solidFill>
                <a:latin typeface="Calibri"/>
                <a:ea typeface="Calibri"/>
              </a:rPr>
              <a:t>15 minutes (long):</a:t>
            </a:r>
            <a:endParaRPr/>
          </a:p>
        </p:txBody>
      </p:sp>
      <p:sp>
        <p:nvSpPr>
          <p:cNvPr id="95" name="TextShape 3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898989"/>
                </a:solidFill>
                <a:latin typeface="Calibri"/>
                <a:ea typeface="Calibri"/>
              </a:rPr>
              <a:t>@Your Name</a:t>
            </a:r>
            <a:endParaRPr/>
          </a:p>
        </p:txBody>
      </p:sp>
      <p:sp>
        <p:nvSpPr>
          <p:cNvPr id="96" name="TextShape 4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051E98FB-D346-4381-AADE-3393CBC1DEBE}" type="slidenum">
              <a:rPr lang="en-US" sz="1600" b="1">
                <a:solidFill>
                  <a:srgbClr val="888888"/>
                </a:solidFill>
                <a:latin typeface="Calibri"/>
                <a:ea typeface="Calibri"/>
              </a:rPr>
              <a:t>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457200" y="120600"/>
            <a:ext cx="8229240" cy="715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0070C0"/>
                </a:solidFill>
                <a:latin typeface="Calibri"/>
                <a:ea typeface="Calibri"/>
              </a:rPr>
              <a:t>MovieLens Data</a:t>
            </a:r>
            <a:endParaRPr/>
          </a:p>
        </p:txBody>
      </p:sp>
      <p:sp>
        <p:nvSpPr>
          <p:cNvPr id="98" name="TextShape 2"/>
          <p:cNvSpPr txBox="1"/>
          <p:nvPr/>
        </p:nvSpPr>
        <p:spPr>
          <a:xfrm>
            <a:off x="457200" y="914400"/>
            <a:ext cx="8229240" cy="53337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Noto Sans Symbols"/>
              <a:buChar char="▪"/>
            </a:pPr>
            <a:r>
              <a:rPr lang="en-US" sz="2400" dirty="0">
                <a:solidFill>
                  <a:srgbClr val="000000"/>
                </a:solidFill>
                <a:latin typeface="Calibri"/>
                <a:ea typeface="Calibri"/>
              </a:rPr>
              <a:t>MovieLens.org maintains a database of movie ratings</a:t>
            </a:r>
            <a:endParaRPr sz="2400" dirty="0"/>
          </a:p>
          <a:p>
            <a:pPr>
              <a:lnSpc>
                <a:spcPct val="100000"/>
              </a:lnSpc>
              <a:buFont typeface="Noto Sans Symbols"/>
              <a:buChar char="▪"/>
            </a:pPr>
            <a:endParaRPr sz="2400" dirty="0"/>
          </a:p>
          <a:p>
            <a:pPr>
              <a:lnSpc>
                <a:spcPct val="100000"/>
              </a:lnSpc>
              <a:buFont typeface="Noto Sans Symbols"/>
              <a:buChar char="▪"/>
            </a:pPr>
            <a:r>
              <a:rPr lang="en-US" sz="2400" dirty="0">
                <a:solidFill>
                  <a:srgbClr val="000000"/>
                </a:solidFill>
                <a:latin typeface="Calibri"/>
                <a:ea typeface="Calibri"/>
              </a:rPr>
              <a:t>Full dataset: </a:t>
            </a:r>
            <a:endParaRPr sz="2400" dirty="0"/>
          </a:p>
          <a:p>
            <a:pPr marL="800100" lvl="1" indent="-342900">
              <a:buSzPct val="75000"/>
              <a:buFont typeface="+mj-lt"/>
              <a:buAutoNum type="arabicPeriod"/>
            </a:pPr>
            <a:r>
              <a:rPr lang="en-US" sz="2200" dirty="0">
                <a:solidFill>
                  <a:srgbClr val="000000"/>
                </a:solidFill>
                <a:latin typeface="Calibri"/>
                <a:ea typeface="Calibri"/>
              </a:rPr>
              <a:t>27,000 rated movies</a:t>
            </a:r>
            <a:endParaRPr sz="2200" dirty="0"/>
          </a:p>
          <a:p>
            <a:pPr marL="800100" lvl="1" indent="-342900">
              <a:buSzPct val="75000"/>
              <a:buFont typeface="+mj-lt"/>
              <a:buAutoNum type="arabicPeriod"/>
            </a:pPr>
            <a:r>
              <a:rPr lang="en-US" sz="2200" dirty="0">
                <a:solidFill>
                  <a:srgbClr val="000000"/>
                </a:solidFill>
                <a:latin typeface="Calibri"/>
                <a:ea typeface="Calibri"/>
              </a:rPr>
              <a:t>138,000 users</a:t>
            </a:r>
            <a:endParaRPr sz="2200" dirty="0"/>
          </a:p>
          <a:p>
            <a:pPr marL="800100" lvl="1" indent="-342900">
              <a:buSzPct val="75000"/>
              <a:buFont typeface="+mj-lt"/>
              <a:buAutoNum type="arabicPeriod"/>
            </a:pPr>
            <a:r>
              <a:rPr lang="en-US" sz="2200" dirty="0">
                <a:solidFill>
                  <a:srgbClr val="000000"/>
                </a:solidFill>
                <a:latin typeface="Calibri"/>
                <a:ea typeface="Calibri"/>
              </a:rPr>
              <a:t>20 million ratings</a:t>
            </a:r>
            <a:endParaRPr sz="2400" dirty="0"/>
          </a:p>
          <a:p>
            <a:pPr>
              <a:lnSpc>
                <a:spcPct val="100000"/>
              </a:lnSpc>
              <a:buFont typeface="Noto Sans Symbols"/>
              <a:buChar char="▪"/>
            </a:pPr>
            <a:r>
              <a:rPr lang="en-US" sz="2400" dirty="0">
                <a:solidFill>
                  <a:srgbClr val="000000"/>
                </a:solidFill>
                <a:latin typeface="Calibri"/>
                <a:ea typeface="Calibri"/>
              </a:rPr>
              <a:t>Small dataset:</a:t>
            </a:r>
            <a:endParaRPr sz="2400" dirty="0"/>
          </a:p>
          <a:p>
            <a:pPr marL="914400" lvl="1" indent="-457200">
              <a:buSzPct val="75000"/>
              <a:buFont typeface="+mj-lt"/>
              <a:buAutoNum type="arabicPeriod"/>
            </a:pPr>
            <a:r>
              <a:rPr lang="en-US" sz="2200" dirty="0">
                <a:solidFill>
                  <a:srgbClr val="000000"/>
                </a:solidFill>
                <a:latin typeface="Calibri"/>
                <a:ea typeface="Calibri"/>
              </a:rPr>
              <a:t>9,000 rated movies</a:t>
            </a:r>
            <a:endParaRPr sz="2200" dirty="0"/>
          </a:p>
          <a:p>
            <a:pPr marL="914400" lvl="1" indent="-457200">
              <a:buSzPct val="75000"/>
              <a:buFont typeface="+mj-lt"/>
              <a:buAutoNum type="arabicPeriod"/>
            </a:pPr>
            <a:r>
              <a:rPr lang="en-US" sz="2200" dirty="0">
                <a:solidFill>
                  <a:srgbClr val="000000"/>
                </a:solidFill>
                <a:latin typeface="Calibri"/>
                <a:ea typeface="Calibri"/>
              </a:rPr>
              <a:t>700 users</a:t>
            </a:r>
            <a:endParaRPr sz="2200" dirty="0"/>
          </a:p>
          <a:p>
            <a:pPr marL="914400" lvl="1" indent="-457200">
              <a:buSzPct val="75000"/>
              <a:buFont typeface="+mj-lt"/>
              <a:buAutoNum type="arabicPeriod"/>
            </a:pPr>
            <a:r>
              <a:rPr lang="en-US" sz="2200" dirty="0">
                <a:solidFill>
                  <a:srgbClr val="000000"/>
                </a:solidFill>
                <a:latin typeface="Calibri"/>
                <a:ea typeface="Calibri"/>
              </a:rPr>
              <a:t>100,000 ratings</a:t>
            </a:r>
            <a:r>
              <a:rPr lang="en-US" sz="2400" dirty="0">
                <a:solidFill>
                  <a:srgbClr val="000000"/>
                </a:solidFill>
                <a:latin typeface="Calibri"/>
                <a:ea typeface="Calibri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alibri"/>
                <a:ea typeface="Calibri"/>
              </a:rPr>
            </a:br>
            <a:endParaRPr sz="2400" dirty="0"/>
          </a:p>
          <a:p>
            <a:pPr>
              <a:buFont typeface="Noto Sans Symbols"/>
              <a:buChar char="▪"/>
            </a:pPr>
            <a:r>
              <a:rPr lang="en-US" sz="2400" dirty="0">
                <a:solidFill>
                  <a:srgbClr val="000000"/>
                </a:solidFill>
                <a:latin typeface="Calibri"/>
                <a:ea typeface="Calibri"/>
              </a:rPr>
              <a:t>Big Data ML Goal: </a:t>
            </a:r>
          </a:p>
          <a:p>
            <a:pPr algn="ctr"/>
            <a:r>
              <a:rPr lang="en-US" sz="2400" b="1" i="1" dirty="0">
                <a:solidFill>
                  <a:srgbClr val="000000"/>
                </a:solidFill>
                <a:latin typeface="Calibri"/>
                <a:ea typeface="Calibri"/>
              </a:rPr>
              <a:t>Cluster users according to similar movies they liked!</a:t>
            </a:r>
            <a:br>
              <a:rPr lang="en-US" sz="2400" b="1" i="1" dirty="0">
                <a:solidFill>
                  <a:srgbClr val="000000"/>
                </a:solidFill>
                <a:latin typeface="Calibri"/>
                <a:ea typeface="Calibri"/>
              </a:rPr>
            </a:br>
            <a:endParaRPr lang="en-US" sz="2400" dirty="0">
              <a:solidFill>
                <a:srgbClr val="000000"/>
              </a:solidFill>
              <a:latin typeface="Calibri"/>
              <a:ea typeface="Calibri"/>
            </a:endParaRPr>
          </a:p>
          <a:p>
            <a:pPr>
              <a:buFont typeface="Noto Sans Symbols"/>
              <a:buChar char="▪"/>
            </a:pPr>
            <a:r>
              <a:rPr lang="en-US" sz="2400" dirty="0">
                <a:solidFill>
                  <a:srgbClr val="000000"/>
                </a:solidFill>
                <a:latin typeface="Calibri"/>
                <a:ea typeface="Calibri"/>
              </a:rPr>
              <a:t>Challenge: linear algebra on huge matrices</a:t>
            </a:r>
            <a:endParaRPr sz="2400" dirty="0"/>
          </a:p>
        </p:txBody>
      </p:sp>
      <p:sp>
        <p:nvSpPr>
          <p:cNvPr id="99" name="TextShape 3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898989"/>
                </a:solidFill>
                <a:latin typeface="Calibri"/>
                <a:ea typeface="Calibri"/>
              </a:rPr>
              <a:t>@Your Name</a:t>
            </a:r>
            <a:endParaRPr/>
          </a:p>
        </p:txBody>
      </p:sp>
      <p:sp>
        <p:nvSpPr>
          <p:cNvPr id="100" name="TextShape 4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E0B35581-8617-43B3-B2D8-CD72D7879CFE}" type="slidenum">
              <a:rPr lang="en-US" sz="1600" b="1">
                <a:solidFill>
                  <a:srgbClr val="888888"/>
                </a:solidFill>
                <a:latin typeface="Calibri"/>
                <a:ea typeface="Calibri"/>
              </a:rPr>
              <a:t>4</a:t>
            </a:fld>
            <a:endParaRPr/>
          </a:p>
        </p:txBody>
      </p:sp>
      <p:pic>
        <p:nvPicPr>
          <p:cNvPr id="101" name="Picture 100"/>
          <p:cNvPicPr/>
          <p:nvPr/>
        </p:nvPicPr>
        <p:blipFill>
          <a:blip r:embed="rId2"/>
          <a:stretch>
            <a:fillRect/>
          </a:stretch>
        </p:blipFill>
        <p:spPr>
          <a:xfrm>
            <a:off x="4700160" y="2103120"/>
            <a:ext cx="2926080" cy="20574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457200" y="120600"/>
            <a:ext cx="8229240" cy="715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200" dirty="0" err="1">
                <a:solidFill>
                  <a:srgbClr val="0070C0"/>
                </a:solidFill>
                <a:latin typeface="Calibri"/>
                <a:ea typeface="Calibri"/>
              </a:rPr>
              <a:t>SciDB</a:t>
            </a:r>
            <a:r>
              <a:rPr lang="en-US" sz="3200" dirty="0">
                <a:solidFill>
                  <a:srgbClr val="0070C0"/>
                </a:solidFill>
                <a:latin typeface="Calibri"/>
                <a:ea typeface="Calibri"/>
              </a:rPr>
              <a:t> for Large Scale Math and Stats</a:t>
            </a:r>
            <a:endParaRPr dirty="0"/>
          </a:p>
        </p:txBody>
      </p:sp>
      <p:sp>
        <p:nvSpPr>
          <p:cNvPr id="103" name="TextShape 2"/>
          <p:cNvSpPr txBox="1"/>
          <p:nvPr/>
        </p:nvSpPr>
        <p:spPr>
          <a:xfrm>
            <a:off x="457200" y="914400"/>
            <a:ext cx="8229240" cy="533376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sz="2400" b="1" i="1" dirty="0" err="1">
                <a:solidFill>
                  <a:srgbClr val="000000"/>
                </a:solidFill>
                <a:latin typeface="Calibri"/>
                <a:ea typeface="Calibri"/>
              </a:rPr>
              <a:t>SciDB</a:t>
            </a:r>
            <a:r>
              <a:rPr lang="en-US" sz="2400" b="1" i="1" dirty="0">
                <a:solidFill>
                  <a:srgbClr val="000000"/>
                </a:solidFill>
                <a:latin typeface="Calibri"/>
                <a:ea typeface="Calibri"/>
              </a:rPr>
              <a:t> is designed for fast linear algebra on large arrays.</a:t>
            </a:r>
            <a:r>
              <a:rPr lang="en-US" sz="2400" i="1" dirty="0">
                <a:solidFill>
                  <a:srgbClr val="000000"/>
                </a:solidFill>
                <a:latin typeface="Calibri"/>
                <a:ea typeface="Calibri"/>
              </a:rPr>
              <a:t/>
            </a:r>
            <a:br>
              <a:rPr lang="en-US" sz="2400" i="1" dirty="0">
                <a:solidFill>
                  <a:srgbClr val="000000"/>
                </a:solidFill>
                <a:latin typeface="Calibri"/>
                <a:ea typeface="Calibri"/>
              </a:rPr>
            </a:br>
            <a:r>
              <a:rPr lang="en-US" sz="2400" i="1" dirty="0">
                <a:solidFill>
                  <a:srgbClr val="000000"/>
                </a:solidFill>
                <a:latin typeface="Calibri"/>
                <a:ea typeface="Calibri"/>
              </a:rPr>
              <a:t>Efficient architecture for data storage and distributed computing suitable for mathematical and statistical operations</a:t>
            </a:r>
            <a:br>
              <a:rPr lang="en-US" sz="2400" i="1" dirty="0">
                <a:solidFill>
                  <a:srgbClr val="000000"/>
                </a:solidFill>
                <a:latin typeface="Calibri"/>
                <a:ea typeface="Calibri"/>
              </a:rPr>
            </a:br>
            <a:endParaRPr sz="2400" dirty="0"/>
          </a:p>
          <a:p>
            <a:pPr>
              <a:lnSpc>
                <a:spcPct val="100000"/>
              </a:lnSpc>
              <a:buFont typeface="Noto Sans Symbols"/>
              <a:buChar char="▪"/>
            </a:pPr>
            <a:r>
              <a:rPr lang="en-US" sz="2400" dirty="0">
                <a:solidFill>
                  <a:srgbClr val="000000"/>
                </a:solidFill>
                <a:latin typeface="Calibri"/>
                <a:ea typeface="Calibri"/>
              </a:rPr>
              <a:t>Demo of </a:t>
            </a:r>
            <a:r>
              <a:rPr lang="en-US" sz="2400" dirty="0" err="1">
                <a:solidFill>
                  <a:srgbClr val="000000"/>
                </a:solidFill>
                <a:latin typeface="Calibri"/>
                <a:ea typeface="Calibri"/>
              </a:rPr>
              <a:t>SciDB's</a:t>
            </a:r>
            <a:r>
              <a:rPr lang="en-US" sz="2400" dirty="0">
                <a:solidFill>
                  <a:srgbClr val="000000"/>
                </a:solidFill>
                <a:latin typeface="Calibri"/>
                <a:ea typeface="Calibri"/>
              </a:rPr>
              <a:t> capabilities:</a:t>
            </a:r>
            <a:br>
              <a:rPr lang="en-US" sz="2400" dirty="0">
                <a:solidFill>
                  <a:srgbClr val="000000"/>
                </a:solidFill>
                <a:latin typeface="Calibri"/>
                <a:ea typeface="Calibri"/>
              </a:rPr>
            </a:br>
            <a:endParaRPr sz="2400" dirty="0"/>
          </a:p>
          <a:p>
            <a:pPr lvl="1">
              <a:buFont typeface="StarSymbol"/>
              <a:buAutoNum type="arabicParenR"/>
            </a:pPr>
            <a:r>
              <a:rPr lang="en-US" sz="2400" dirty="0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lang="en-US" sz="2400" i="1" dirty="0">
                <a:solidFill>
                  <a:srgbClr val="00B0F0"/>
                </a:solidFill>
                <a:latin typeface="Calibri"/>
                <a:ea typeface="Calibri"/>
              </a:rPr>
              <a:t>Sparse matrix multiply</a:t>
            </a:r>
            <a:endParaRPr sz="2400" dirty="0">
              <a:solidFill>
                <a:srgbClr val="00B0F0"/>
              </a:solidFill>
            </a:endParaRPr>
          </a:p>
          <a:p>
            <a:pPr lvl="1">
              <a:buFont typeface="StarSymbol"/>
              <a:buAutoNum type="arabicParenR"/>
            </a:pPr>
            <a:r>
              <a:rPr lang="en-US" sz="2400" dirty="0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lang="en-US" sz="2400" i="1" dirty="0">
                <a:solidFill>
                  <a:srgbClr val="00B050"/>
                </a:solidFill>
                <a:latin typeface="Calibri"/>
                <a:ea typeface="Calibri"/>
              </a:rPr>
              <a:t>Singular Value Decomposition</a:t>
            </a:r>
            <a:br>
              <a:rPr lang="en-US" sz="2400" i="1" dirty="0">
                <a:solidFill>
                  <a:srgbClr val="00B050"/>
                </a:solidFill>
                <a:latin typeface="Calibri"/>
                <a:ea typeface="Calibri"/>
              </a:rPr>
            </a:br>
            <a:endParaRPr lang="en-US" sz="2400" i="1" dirty="0">
              <a:solidFill>
                <a:srgbClr val="00B050"/>
              </a:solidFill>
              <a:latin typeface="Calibri"/>
              <a:ea typeface="Calibri"/>
            </a:endParaRPr>
          </a:p>
          <a:p>
            <a:pPr>
              <a:lnSpc>
                <a:spcPct val="100000"/>
              </a:lnSpc>
              <a:buFont typeface="Noto Sans Symbols"/>
              <a:buChar char="▪"/>
            </a:pPr>
            <a:r>
              <a:rPr lang="en-US" sz="2400" dirty="0">
                <a:solidFill>
                  <a:srgbClr val="000000"/>
                </a:solidFill>
                <a:latin typeface="Calibri"/>
                <a:ea typeface="Calibri"/>
              </a:rPr>
              <a:t>Demo 2 clustering methods using </a:t>
            </a:r>
            <a:r>
              <a:rPr lang="en-US" sz="2400" dirty="0" err="1">
                <a:solidFill>
                  <a:srgbClr val="000000"/>
                </a:solidFill>
                <a:latin typeface="Calibri"/>
                <a:ea typeface="Calibri"/>
              </a:rPr>
              <a:t>SciDB</a:t>
            </a:r>
            <a:r>
              <a:rPr lang="en-US" sz="2400" dirty="0">
                <a:solidFill>
                  <a:srgbClr val="000000"/>
                </a:solidFill>
                <a:latin typeface="Calibri"/>
                <a:ea typeface="Calibri"/>
              </a:rPr>
              <a:t>:</a:t>
            </a:r>
            <a:br>
              <a:rPr lang="en-US" sz="2400" dirty="0">
                <a:solidFill>
                  <a:srgbClr val="000000"/>
                </a:solidFill>
                <a:latin typeface="Calibri"/>
                <a:ea typeface="Calibri"/>
              </a:rPr>
            </a:br>
            <a:endParaRPr lang="en-US" sz="2400" dirty="0"/>
          </a:p>
          <a:p>
            <a:pPr lvl="1">
              <a:buFont typeface="StarSymbol"/>
              <a:buAutoNum type="arabicParenR"/>
            </a:pPr>
            <a:r>
              <a:rPr lang="en-US" sz="2400" dirty="0">
                <a:solidFill>
                  <a:srgbClr val="000000"/>
                </a:solidFill>
                <a:latin typeface="Calibri"/>
                <a:ea typeface="Calibri"/>
              </a:rPr>
              <a:t>Cluster users based on </a:t>
            </a:r>
            <a:r>
              <a:rPr lang="en-US" sz="2400" dirty="0">
                <a:solidFill>
                  <a:srgbClr val="00B0F0"/>
                </a:solidFill>
                <a:latin typeface="Calibri"/>
                <a:ea typeface="Calibri"/>
              </a:rPr>
              <a:t>correlations</a:t>
            </a:r>
            <a:r>
              <a:rPr lang="en-US" sz="2400" dirty="0">
                <a:solidFill>
                  <a:srgbClr val="000000"/>
                </a:solidFill>
                <a:latin typeface="Calibri"/>
                <a:ea typeface="Calibri"/>
              </a:rPr>
              <a:t> between users' ratings. </a:t>
            </a:r>
            <a:endParaRPr lang="en-US" sz="2400" dirty="0"/>
          </a:p>
          <a:p>
            <a:pPr lvl="1">
              <a:buFont typeface="StarSymbol"/>
              <a:buAutoNum type="arabicParenR"/>
            </a:pPr>
            <a:r>
              <a:rPr lang="en-US" sz="2400" dirty="0">
                <a:solidFill>
                  <a:srgbClr val="000000"/>
                </a:solidFill>
                <a:latin typeface="Calibri"/>
                <a:ea typeface="Calibri"/>
              </a:rPr>
              <a:t>Cluster users by </a:t>
            </a:r>
            <a:r>
              <a:rPr lang="en-US" sz="2400" dirty="0">
                <a:solidFill>
                  <a:srgbClr val="00B050"/>
                </a:solidFill>
                <a:latin typeface="Calibri"/>
                <a:ea typeface="Calibri"/>
              </a:rPr>
              <a:t>Principle Component Analysis</a:t>
            </a:r>
            <a:r>
              <a:rPr lang="en-US" sz="2400" dirty="0">
                <a:solidFill>
                  <a:srgbClr val="000000"/>
                </a:solidFill>
                <a:latin typeface="Calibri"/>
                <a:ea typeface="Calibri"/>
              </a:rPr>
              <a:t>.</a:t>
            </a:r>
            <a:br>
              <a:rPr lang="en-US" sz="2400" dirty="0">
                <a:solidFill>
                  <a:srgbClr val="000000"/>
                </a:solidFill>
                <a:latin typeface="Calibri"/>
                <a:ea typeface="Calibri"/>
              </a:rPr>
            </a:br>
            <a:endParaRPr lang="en-US" sz="2400" dirty="0"/>
          </a:p>
        </p:txBody>
      </p:sp>
      <p:sp>
        <p:nvSpPr>
          <p:cNvPr id="104" name="TextShape 3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898989"/>
                </a:solidFill>
                <a:latin typeface="Calibri"/>
                <a:ea typeface="Calibri"/>
              </a:rPr>
              <a:t>@Your Name</a:t>
            </a:r>
            <a:endParaRPr/>
          </a:p>
        </p:txBody>
      </p:sp>
      <p:sp>
        <p:nvSpPr>
          <p:cNvPr id="105" name="TextShape 4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8E645972-D5F4-41D2-919E-91DE80804DA4}" type="slidenum">
              <a:rPr lang="en-US" sz="1600" b="1">
                <a:solidFill>
                  <a:srgbClr val="888888"/>
                </a:solidFill>
                <a:latin typeface="Calibri"/>
                <a:ea typeface="Calibri"/>
              </a:rPr>
              <a:t>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457200" y="120600"/>
            <a:ext cx="8229240" cy="715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0070C0"/>
                </a:solidFill>
                <a:latin typeface="Calibri"/>
                <a:ea typeface="Calibri"/>
              </a:rPr>
              <a:t>Installation Notes</a:t>
            </a:r>
            <a:endParaRPr/>
          </a:p>
        </p:txBody>
      </p:sp>
      <p:sp>
        <p:nvSpPr>
          <p:cNvPr id="107" name="TextShape 2"/>
          <p:cNvSpPr txBox="1"/>
          <p:nvPr/>
        </p:nvSpPr>
        <p:spPr>
          <a:xfrm>
            <a:off x="457200" y="914400"/>
            <a:ext cx="8229240" cy="53337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Calibri"/>
              <a:buChar char="▪"/>
            </a:pPr>
            <a:r>
              <a:rPr lang="en-US">
                <a:solidFill>
                  <a:srgbClr val="000000"/>
                </a:solidFill>
                <a:latin typeface="Calibri"/>
                <a:ea typeface="Calibri"/>
              </a:rPr>
              <a:t>Follow the instructions on: </a:t>
            </a:r>
            <a:r>
              <a:rPr lang="en-US" u="sng">
                <a:solidFill>
                  <a:srgbClr val="0000FF"/>
                </a:solidFill>
                <a:latin typeface="Calibri"/>
                <a:ea typeface="Calibri"/>
              </a:rPr>
              <a:t>https://paradigm4.atlassian.net/wiki/display/ESD/SciDB+Community+Edition+Installation+Guide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Noto Sans Symbols"/>
              <a:buChar char="▪"/>
            </a:pPr>
            <a:r>
              <a:rPr lang="en-US">
                <a:solidFill>
                  <a:srgbClr val="000000"/>
                </a:solidFill>
                <a:latin typeface="Calibri"/>
                <a:ea typeface="Calibri"/>
              </a:rPr>
              <a:t>The VM that has scidb installed provided by paradigm4 </a:t>
            </a:r>
            <a:r>
              <a:rPr lang="en-US" u="sng">
                <a:solidFill>
                  <a:srgbClr val="0000FF"/>
                </a:solidFill>
                <a:latin typeface="Calibri"/>
                <a:ea typeface="Calibri"/>
              </a:rPr>
              <a:t>https://drive.google.com/drive/folders/0B7yt0n33Us0rT1FJdmxFV2g0OHc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  <a:ea typeface="Calibri"/>
              </a:rPr>
              <a:t>	has several problems:</a:t>
            </a:r>
            <a:endParaRPr/>
          </a:p>
          <a:p>
            <a:pPr>
              <a:lnSpc>
                <a:spcPct val="100000"/>
              </a:lnSpc>
              <a:buFont typeface="Noto Sans Symbols"/>
              <a:buChar char="▪"/>
            </a:pPr>
            <a:r>
              <a:rPr lang="en-US">
                <a:solidFill>
                  <a:srgbClr val="000000"/>
                </a:solidFill>
                <a:latin typeface="Calibri"/>
                <a:ea typeface="Calibri"/>
              </a:rPr>
              <a:t>The pre-installed </a:t>
            </a:r>
            <a:r>
              <a:rPr lang="en-US" i="1">
                <a:solidFill>
                  <a:srgbClr val="000000"/>
                </a:solidFill>
                <a:latin typeface="Calibri"/>
                <a:ea typeface="Calibri"/>
              </a:rPr>
              <a:t>scidb</a:t>
            </a:r>
            <a:r>
              <a:rPr lang="en-US">
                <a:solidFill>
                  <a:srgbClr val="000000"/>
                </a:solidFill>
                <a:latin typeface="Calibri"/>
                <a:ea typeface="Calibri"/>
              </a:rPr>
              <a:t> R package is severely outdated. Several functions documented in the package are not available.</a:t>
            </a:r>
            <a:endParaRPr/>
          </a:p>
          <a:p>
            <a:pPr>
              <a:lnSpc>
                <a:spcPct val="100000"/>
              </a:lnSpc>
              <a:buFont typeface="Noto Sans Symbols"/>
              <a:buChar char="▪"/>
            </a:pPr>
            <a:r>
              <a:rPr lang="en-US">
                <a:solidFill>
                  <a:srgbClr val="000000"/>
                </a:solidFill>
                <a:latin typeface="Calibri"/>
                <a:ea typeface="Calibri"/>
              </a:rPr>
              <a:t>There exists a problem with the system’s MPI library that would prevent us to perform many important linear algebra operations like </a:t>
            </a:r>
            <a:r>
              <a:rPr lang="en-US" i="1">
                <a:solidFill>
                  <a:srgbClr val="000000"/>
                </a:solidFill>
                <a:latin typeface="Calibri"/>
                <a:ea typeface="Calibri"/>
              </a:rPr>
              <a:t>gesvd</a:t>
            </a:r>
            <a:r>
              <a:rPr lang="en-US">
                <a:solidFill>
                  <a:srgbClr val="000000"/>
                </a:solidFill>
                <a:latin typeface="Calibri"/>
                <a:ea typeface="Calibri"/>
              </a:rPr>
              <a:t>().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Noto Sans Symbols"/>
              <a:buChar char="▪"/>
            </a:pPr>
            <a:r>
              <a:rPr lang="en-US">
                <a:solidFill>
                  <a:srgbClr val="000000"/>
                </a:solidFill>
                <a:latin typeface="Calibri"/>
                <a:ea typeface="Calibri"/>
              </a:rPr>
              <a:t>Install </a:t>
            </a:r>
            <a:r>
              <a:rPr lang="en-US" i="1">
                <a:solidFill>
                  <a:srgbClr val="000000"/>
                </a:solidFill>
                <a:latin typeface="Calibri"/>
                <a:ea typeface="Calibri"/>
              </a:rPr>
              <a:t>scidb</a:t>
            </a:r>
            <a:r>
              <a:rPr lang="en-US">
                <a:solidFill>
                  <a:srgbClr val="000000"/>
                </a:solidFill>
                <a:latin typeface="Calibri"/>
                <a:ea typeface="Calibri"/>
              </a:rPr>
              <a:t> 15.12 on Ubuntu 14.04 from scratch.</a:t>
            </a:r>
            <a:endParaRPr/>
          </a:p>
        </p:txBody>
      </p:sp>
      <p:sp>
        <p:nvSpPr>
          <p:cNvPr id="108" name="TextShape 3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898989"/>
                </a:solidFill>
                <a:latin typeface="Calibri"/>
                <a:ea typeface="Calibri"/>
              </a:rPr>
              <a:t>@Your Name</a:t>
            </a:r>
            <a:endParaRPr/>
          </a:p>
        </p:txBody>
      </p:sp>
      <p:sp>
        <p:nvSpPr>
          <p:cNvPr id="109" name="TextShape 4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D32AF26C-8008-4327-A64E-C74BB1F5A427}" type="slidenum">
              <a:rPr lang="en-US" sz="1600" b="1">
                <a:solidFill>
                  <a:srgbClr val="888888"/>
                </a:solidFill>
                <a:latin typeface="Calibri"/>
                <a:ea typeface="Calibri"/>
              </a:rPr>
              <a:t>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457200" y="120600"/>
            <a:ext cx="8229240" cy="715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0070C0"/>
                </a:solidFill>
                <a:latin typeface="Calibri"/>
                <a:ea typeface="Calibri"/>
              </a:rPr>
              <a:t>Installation Notes</a:t>
            </a:r>
            <a:endParaRPr/>
          </a:p>
        </p:txBody>
      </p:sp>
      <p:sp>
        <p:nvSpPr>
          <p:cNvPr id="111" name="TextShape 2"/>
          <p:cNvSpPr txBox="1"/>
          <p:nvPr/>
        </p:nvSpPr>
        <p:spPr>
          <a:xfrm>
            <a:off x="457200" y="914400"/>
            <a:ext cx="8229240" cy="53337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Noto Sans Symbols"/>
              <a:buChar char="▪"/>
            </a:pPr>
            <a:r>
              <a:rPr lang="en-US">
                <a:solidFill>
                  <a:srgbClr val="000000"/>
                </a:solidFill>
                <a:latin typeface="Calibri"/>
                <a:ea typeface="Calibri"/>
              </a:rPr>
              <a:t>Ubuntu 14.04 download and set-up:</a:t>
            </a:r>
            <a:endParaRPr/>
          </a:p>
          <a:p>
            <a:pPr lvl="1">
              <a:lnSpc>
                <a:spcPct val="100000"/>
              </a:lnSpc>
              <a:buFont typeface="Noto Sans Symbols"/>
              <a:buChar char="▪"/>
            </a:pPr>
            <a:r>
              <a:rPr lang="en-US" u="sng">
                <a:solidFill>
                  <a:srgbClr val="0000FF"/>
                </a:solidFill>
                <a:latin typeface="Calibri"/>
                <a:ea typeface="Calibri"/>
              </a:rPr>
              <a:t>http://releases.ubuntu.com/14.04/</a:t>
            </a:r>
            <a:endParaRPr/>
          </a:p>
          <a:p>
            <a:pPr lvl="1">
              <a:lnSpc>
                <a:spcPct val="100000"/>
              </a:lnSpc>
              <a:buFont typeface="Noto Sans Symbols"/>
              <a:buChar char="▪"/>
            </a:pPr>
            <a:r>
              <a:rPr lang="en-US">
                <a:solidFill>
                  <a:srgbClr val="000000"/>
                </a:solidFill>
                <a:latin typeface="Calibri"/>
                <a:ea typeface="Calibri"/>
              </a:rPr>
              <a:t>scidb installation requires passwords for both the root and scidb users on all the hosts. So the root login must be enabled on Ubuntu. This link explains the setup: </a:t>
            </a:r>
            <a:r>
              <a:rPr lang="en-US" u="sng">
                <a:solidFill>
                  <a:srgbClr val="0000FF"/>
                </a:solidFill>
                <a:latin typeface="Calibri"/>
                <a:ea typeface="Calibri"/>
              </a:rPr>
              <a:t>https://askubuntu.com/questions/44418/how-to-enable-root-login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  <a:buFont typeface="Noto Sans Symbols"/>
              <a:buChar char="▪"/>
            </a:pPr>
            <a:r>
              <a:rPr lang="en-US">
                <a:solidFill>
                  <a:srgbClr val="000000"/>
                </a:solidFill>
                <a:latin typeface="Calibri"/>
                <a:ea typeface="Calibri"/>
              </a:rPr>
              <a:t>SSH public key</a:t>
            </a:r>
            <a:endParaRPr/>
          </a:p>
          <a:p>
            <a:pPr lvl="1">
              <a:lnSpc>
                <a:spcPct val="100000"/>
              </a:lnSpc>
              <a:buFont typeface="Noto Sans Symbols"/>
              <a:buChar char="▪"/>
            </a:pPr>
            <a:r>
              <a:rPr lang="en-US">
                <a:solidFill>
                  <a:srgbClr val="000000"/>
                </a:solidFill>
                <a:latin typeface="Calibri"/>
                <a:ea typeface="Calibri"/>
              </a:rPr>
              <a:t>Following section “Providing Passwordless SSH” in the installation document</a:t>
            </a:r>
            <a:endParaRPr/>
          </a:p>
          <a:p>
            <a:pPr lvl="2">
              <a:lnSpc>
                <a:spcPct val="100000"/>
              </a:lnSpc>
              <a:buFont typeface="Noto Sans Symbols"/>
              <a:buChar char="▪"/>
            </a:pPr>
            <a:r>
              <a:rPr lang="en-US" sz="1600">
                <a:solidFill>
                  <a:srgbClr val="000000"/>
                </a:solidFill>
                <a:latin typeface="Calibri"/>
                <a:ea typeface="Calibri"/>
              </a:rPr>
              <a:t>Copy the generated public key file  </a:t>
            </a:r>
            <a:r>
              <a:rPr lang="en-US" sz="1600" i="1">
                <a:solidFill>
                  <a:srgbClr val="000000"/>
                </a:solidFill>
                <a:latin typeface="Calibri"/>
                <a:ea typeface="Calibri"/>
              </a:rPr>
              <a:t>id_rsa.pub</a:t>
            </a:r>
            <a:r>
              <a:rPr lang="en-US" sz="1600">
                <a:solidFill>
                  <a:srgbClr val="000000"/>
                </a:solidFill>
                <a:latin typeface="Calibri"/>
                <a:ea typeface="Calibri"/>
              </a:rPr>
              <a:t> in the </a:t>
            </a:r>
            <a:r>
              <a:rPr lang="en-US" sz="1600" i="1">
                <a:solidFill>
                  <a:srgbClr val="000000"/>
                </a:solidFill>
                <a:latin typeface="Calibri"/>
                <a:ea typeface="Calibri"/>
              </a:rPr>
              <a:t>/home/.ssh</a:t>
            </a:r>
            <a:r>
              <a:rPr lang="en-US" sz="1600">
                <a:solidFill>
                  <a:srgbClr val="000000"/>
                </a:solidFill>
                <a:latin typeface="Calibri"/>
                <a:ea typeface="Calibri"/>
              </a:rPr>
              <a:t> directory to the </a:t>
            </a:r>
            <a:r>
              <a:rPr lang="en-US" sz="1600" i="1">
                <a:solidFill>
                  <a:srgbClr val="000000"/>
                </a:solidFill>
                <a:latin typeface="Calibri"/>
                <a:ea typeface="Calibri"/>
              </a:rPr>
              <a:t>./ssh</a:t>
            </a:r>
            <a:r>
              <a:rPr lang="en-US" sz="1600">
                <a:solidFill>
                  <a:srgbClr val="000000"/>
                </a:solidFill>
                <a:latin typeface="Calibri"/>
                <a:ea typeface="Calibri"/>
              </a:rPr>
              <a:t> directories of all the users living on the cluster of one or more hosts, and rename it as “</a:t>
            </a:r>
            <a:r>
              <a:rPr lang="en-US" sz="1600" i="1">
                <a:solidFill>
                  <a:srgbClr val="000000"/>
                </a:solidFill>
                <a:latin typeface="Calibri"/>
                <a:ea typeface="Calibri"/>
              </a:rPr>
              <a:t>authorized_keys</a:t>
            </a:r>
            <a:r>
              <a:rPr lang="en-US" sz="1600">
                <a:solidFill>
                  <a:srgbClr val="000000"/>
                </a:solidFill>
                <a:latin typeface="Calibri"/>
                <a:ea typeface="Calibri"/>
              </a:rPr>
              <a:t>”</a:t>
            </a:r>
            <a:endParaRPr/>
          </a:p>
          <a:p>
            <a:pPr lvl="2">
              <a:lnSpc>
                <a:spcPct val="100000"/>
              </a:lnSpc>
              <a:buFont typeface="Noto Sans Symbols"/>
              <a:buChar char="▪"/>
            </a:pPr>
            <a:r>
              <a:rPr lang="en-US" sz="1600">
                <a:solidFill>
                  <a:srgbClr val="000000"/>
                </a:solidFill>
                <a:latin typeface="Calibri"/>
                <a:ea typeface="Calibri"/>
              </a:rPr>
              <a:t>In our case, 1 host 2 uses, “scidb” and “root”, so copy and rename </a:t>
            </a:r>
            <a:r>
              <a:rPr lang="en-US" sz="1600" i="1">
                <a:solidFill>
                  <a:srgbClr val="000000"/>
                </a:solidFill>
                <a:latin typeface="Calibri"/>
                <a:ea typeface="Calibri"/>
              </a:rPr>
              <a:t>id_rsa.pub</a:t>
            </a:r>
            <a:r>
              <a:rPr lang="en-US" sz="1600">
                <a:solidFill>
                  <a:srgbClr val="000000"/>
                </a:solidFill>
                <a:latin typeface="Calibri"/>
                <a:ea typeface="Calibri"/>
              </a:rPr>
              <a:t> to /home/.ssh and /root/.ssh.</a:t>
            </a:r>
            <a:endParaRPr/>
          </a:p>
          <a:p>
            <a:pPr lvl="2">
              <a:lnSpc>
                <a:spcPct val="100000"/>
              </a:lnSpc>
              <a:buFont typeface="Noto Sans Symbols"/>
              <a:buChar char="▪"/>
            </a:pPr>
            <a:r>
              <a:rPr lang="en-US" sz="1600">
                <a:solidFill>
                  <a:srgbClr val="000000"/>
                </a:solidFill>
                <a:latin typeface="Calibri"/>
                <a:ea typeface="Calibri"/>
              </a:rPr>
              <a:t>The /.ssh directories are hidden by default in Ubuntu 14.04.</a:t>
            </a:r>
            <a:endParaRPr/>
          </a:p>
        </p:txBody>
      </p:sp>
      <p:sp>
        <p:nvSpPr>
          <p:cNvPr id="112" name="TextShape 3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898989"/>
                </a:solidFill>
                <a:latin typeface="Calibri"/>
                <a:ea typeface="Calibri"/>
              </a:rPr>
              <a:t>@Your Name</a:t>
            </a:r>
            <a:endParaRPr/>
          </a:p>
        </p:txBody>
      </p:sp>
      <p:sp>
        <p:nvSpPr>
          <p:cNvPr id="113" name="TextShape 4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4C51B21A-2C4E-4720-8CB1-447BB240DED8}" type="slidenum">
              <a:rPr lang="en-US" sz="1600" b="1">
                <a:solidFill>
                  <a:srgbClr val="888888"/>
                </a:solidFill>
                <a:latin typeface="Calibri"/>
                <a:ea typeface="Calibri"/>
              </a:rPr>
              <a:t>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457200" y="120600"/>
            <a:ext cx="8229240" cy="715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0070C0"/>
                </a:solidFill>
                <a:latin typeface="Calibri"/>
                <a:ea typeface="Calibri"/>
              </a:rPr>
              <a:t>Installation Notes</a:t>
            </a:r>
            <a:endParaRPr/>
          </a:p>
        </p:txBody>
      </p:sp>
      <p:sp>
        <p:nvSpPr>
          <p:cNvPr id="115" name="TextShape 2"/>
          <p:cNvSpPr txBox="1"/>
          <p:nvPr/>
        </p:nvSpPr>
        <p:spPr>
          <a:xfrm>
            <a:off x="457200" y="914400"/>
            <a:ext cx="8229240" cy="53337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Noto Sans Symbols"/>
              <a:buChar char="▪"/>
            </a:pPr>
            <a:r>
              <a:rPr lang="en-US">
                <a:solidFill>
                  <a:srgbClr val="000000"/>
                </a:solidFill>
                <a:latin typeface="Calibri"/>
                <a:ea typeface="Calibri"/>
              </a:rPr>
              <a:t>“Agent admitted failure to sign using the key”</a:t>
            </a:r>
            <a:endParaRPr/>
          </a:p>
          <a:p>
            <a:pPr lvl="1">
              <a:lnSpc>
                <a:spcPct val="100000"/>
              </a:lnSpc>
              <a:buFont typeface="Noto Sans Symbols"/>
              <a:buChar char="▪"/>
            </a:pPr>
            <a:r>
              <a:rPr lang="en-US">
                <a:solidFill>
                  <a:srgbClr val="000000"/>
                </a:solidFill>
                <a:latin typeface="Calibri"/>
                <a:ea typeface="Calibri"/>
              </a:rPr>
              <a:t>After deploying scidb access to the users, to confirm the connection, the above error could happen.</a:t>
            </a:r>
            <a:endParaRPr/>
          </a:p>
          <a:p>
            <a:pPr lvl="1">
              <a:lnSpc>
                <a:spcPct val="100000"/>
              </a:lnSpc>
              <a:buFont typeface="Noto Sans Symbols"/>
              <a:buChar char="▪"/>
            </a:pPr>
            <a:r>
              <a:rPr lang="en-US">
                <a:solidFill>
                  <a:srgbClr val="000000"/>
                </a:solidFill>
                <a:latin typeface="Calibri"/>
                <a:ea typeface="Calibri"/>
              </a:rPr>
              <a:t>Cause: Ubuntu desktop system uses gnome-keyring, which doesn’t always handle specific formats of SSH keys correctly.</a:t>
            </a:r>
            <a:endParaRPr/>
          </a:p>
          <a:p>
            <a:pPr lvl="1">
              <a:lnSpc>
                <a:spcPct val="100000"/>
              </a:lnSpc>
              <a:buFont typeface="Noto Sans Symbols"/>
              <a:buChar char="▪"/>
            </a:pPr>
            <a:r>
              <a:rPr lang="en-US">
                <a:solidFill>
                  <a:srgbClr val="000000"/>
                </a:solidFill>
                <a:latin typeface="Calibri"/>
                <a:ea typeface="Calibri"/>
              </a:rPr>
              <a:t>To confirm the cause, add </a:t>
            </a:r>
            <a:r>
              <a:rPr lang="en-US" i="1">
                <a:solidFill>
                  <a:srgbClr val="000000"/>
                </a:solidFill>
                <a:latin typeface="Calibri"/>
                <a:ea typeface="Calibri"/>
              </a:rPr>
              <a:t>SSH_AUTH_SOCK=0</a:t>
            </a:r>
            <a:r>
              <a:rPr lang="en-US">
                <a:solidFill>
                  <a:srgbClr val="000000"/>
                </a:solidFill>
                <a:latin typeface="Calibri"/>
                <a:ea typeface="Calibri"/>
              </a:rPr>
              <a:t> in front of ssh connecting command, e.g.</a:t>
            </a:r>
            <a:endParaRPr/>
          </a:p>
          <a:p>
            <a:pPr lvl="2">
              <a:lnSpc>
                <a:spcPct val="100000"/>
              </a:lnSpc>
              <a:buFont typeface="Noto Sans Symbols"/>
              <a:buChar char="▪"/>
            </a:pPr>
            <a:r>
              <a:rPr lang="en-US" i="1">
                <a:solidFill>
                  <a:srgbClr val="000000"/>
                </a:solidFill>
                <a:latin typeface="Calibri"/>
                <a:ea typeface="Calibri"/>
              </a:rPr>
              <a:t>SSH_AUTH_SOCK=0 ssh scidb@127.0.0.1</a:t>
            </a:r>
            <a:endParaRPr/>
          </a:p>
          <a:p>
            <a:pPr lvl="1">
              <a:lnSpc>
                <a:spcPct val="100000"/>
              </a:lnSpc>
              <a:buFont typeface="Noto Sans Symbols"/>
              <a:buChar char="▪"/>
            </a:pPr>
            <a:r>
              <a:rPr lang="en-US">
                <a:solidFill>
                  <a:srgbClr val="000000"/>
                </a:solidFill>
                <a:latin typeface="Calibri"/>
                <a:ea typeface="Calibri"/>
              </a:rPr>
              <a:t>Solution: uncheck SSH key Agent in “Startup Applications Preferences”.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16" name="TextShape 3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898989"/>
                </a:solidFill>
                <a:latin typeface="Calibri"/>
                <a:ea typeface="Calibri"/>
              </a:rPr>
              <a:t>@Your Name</a:t>
            </a:r>
            <a:endParaRPr/>
          </a:p>
        </p:txBody>
      </p:sp>
      <p:sp>
        <p:nvSpPr>
          <p:cNvPr id="117" name="TextShape 4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E1C26889-2E3E-4B2A-9430-95BECD9A46EB}" type="slidenum">
              <a:rPr lang="en-US" sz="1600" b="1">
                <a:solidFill>
                  <a:srgbClr val="888888"/>
                </a:solidFill>
                <a:latin typeface="Calibri"/>
                <a:ea typeface="Calibri"/>
              </a:rPr>
              <a:t>8</a:t>
            </a:fld>
            <a:endParaRPr/>
          </a:p>
        </p:txBody>
      </p:sp>
      <p:pic>
        <p:nvPicPr>
          <p:cNvPr id="118" name="Shape 144"/>
          <p:cNvPicPr/>
          <p:nvPr/>
        </p:nvPicPr>
        <p:blipFill>
          <a:blip r:embed="rId2"/>
          <a:stretch>
            <a:fillRect/>
          </a:stretch>
        </p:blipFill>
        <p:spPr>
          <a:xfrm>
            <a:off x="1502640" y="3686760"/>
            <a:ext cx="5447880" cy="22381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457200" y="120600"/>
            <a:ext cx="8229240" cy="715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3200">
                <a:solidFill>
                  <a:srgbClr val="0070C0"/>
                </a:solidFill>
                <a:latin typeface="Calibri"/>
                <a:ea typeface="Calibri"/>
              </a:rPr>
              <a:t>Installation Notes</a:t>
            </a:r>
            <a:endParaRPr/>
          </a:p>
        </p:txBody>
      </p:sp>
      <p:sp>
        <p:nvSpPr>
          <p:cNvPr id="120" name="TextShape 2"/>
          <p:cNvSpPr txBox="1"/>
          <p:nvPr/>
        </p:nvSpPr>
        <p:spPr>
          <a:xfrm>
            <a:off x="457200" y="914400"/>
            <a:ext cx="8229240" cy="53337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Noto Sans Symbols"/>
              <a:buChar char="▪"/>
            </a:pPr>
            <a:r>
              <a:rPr lang="en-US" dirty="0">
                <a:solidFill>
                  <a:srgbClr val="000000"/>
                </a:solidFill>
                <a:latin typeface="Calibri"/>
                <a:ea typeface="Calibri"/>
              </a:rPr>
              <a:t>Build from source, </a:t>
            </a:r>
            <a:r>
              <a:rPr lang="en-US" i="1" dirty="0">
                <a:solidFill>
                  <a:srgbClr val="000000"/>
                </a:solidFill>
                <a:latin typeface="Calibri"/>
                <a:ea typeface="Calibri"/>
              </a:rPr>
              <a:t>./run.py make</a:t>
            </a:r>
            <a:endParaRPr dirty="0"/>
          </a:p>
          <a:p>
            <a:pPr lvl="1">
              <a:lnSpc>
                <a:spcPct val="100000"/>
              </a:lnSpc>
              <a:buFont typeface="Noto Sans Symbols"/>
              <a:buChar char="▪"/>
            </a:pPr>
            <a:r>
              <a:rPr lang="en-US" dirty="0">
                <a:solidFill>
                  <a:srgbClr val="000000"/>
                </a:solidFill>
                <a:latin typeface="Calibri"/>
                <a:ea typeface="Calibri"/>
              </a:rPr>
              <a:t>Assign </a:t>
            </a:r>
            <a:r>
              <a:rPr lang="en-US" dirty="0" smtClean="0">
                <a:solidFill>
                  <a:srgbClr val="000000"/>
                </a:solidFill>
                <a:latin typeface="Calibri"/>
                <a:ea typeface="Calibri"/>
              </a:rPr>
              <a:t>as much memory as possible </a:t>
            </a:r>
            <a:r>
              <a:rPr lang="en-US" dirty="0">
                <a:solidFill>
                  <a:srgbClr val="000000"/>
                </a:solidFill>
                <a:latin typeface="Calibri"/>
                <a:ea typeface="Calibri"/>
              </a:rPr>
              <a:t>to the VM. Several compiling steps need considerable amount of memory. If the memory is not enough, it runs into fatal errors.</a:t>
            </a:r>
            <a:endParaRPr dirty="0"/>
          </a:p>
          <a:p>
            <a:pPr lvl="1">
              <a:lnSpc>
                <a:spcPct val="100000"/>
              </a:lnSpc>
              <a:buFont typeface="Noto Sans Symbols"/>
              <a:buChar char="▪"/>
            </a:pPr>
            <a:r>
              <a:rPr lang="en-US" dirty="0">
                <a:solidFill>
                  <a:srgbClr val="000000"/>
                </a:solidFill>
                <a:latin typeface="Calibri"/>
                <a:ea typeface="Calibri"/>
              </a:rPr>
              <a:t>Assign appropriate number of processors to the VM in order to compile the source code in parallel fashion, e.g. </a:t>
            </a:r>
            <a:r>
              <a:rPr lang="en-US" i="1" dirty="0">
                <a:solidFill>
                  <a:srgbClr val="000000"/>
                </a:solidFill>
                <a:latin typeface="Calibri"/>
                <a:ea typeface="Calibri"/>
              </a:rPr>
              <a:t>./run.py make -j4 </a:t>
            </a:r>
            <a:r>
              <a:rPr lang="en-US" dirty="0">
                <a:solidFill>
                  <a:srgbClr val="000000"/>
                </a:solidFill>
                <a:latin typeface="Calibri"/>
                <a:ea typeface="Calibri"/>
              </a:rPr>
              <a:t>(4 threads)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  <a:p>
            <a:pPr>
              <a:lnSpc>
                <a:spcPct val="100000"/>
              </a:lnSpc>
              <a:buFont typeface="Noto Sans Symbols"/>
              <a:buChar char="▪"/>
            </a:pPr>
            <a:r>
              <a:rPr lang="en-US" dirty="0">
                <a:solidFill>
                  <a:srgbClr val="000000"/>
                </a:solidFill>
                <a:latin typeface="Calibri"/>
                <a:ea typeface="Calibri"/>
              </a:rPr>
              <a:t>Install R, Rstudio, R package </a:t>
            </a:r>
            <a:r>
              <a:rPr lang="en-US" dirty="0" err="1">
                <a:solidFill>
                  <a:srgbClr val="000000"/>
                </a:solidFill>
                <a:latin typeface="Calibri"/>
                <a:ea typeface="Calibri"/>
              </a:rPr>
              <a:t>scidb</a:t>
            </a:r>
            <a:endParaRPr dirty="0"/>
          </a:p>
          <a:p>
            <a:pPr lvl="1">
              <a:lnSpc>
                <a:spcPct val="100000"/>
              </a:lnSpc>
              <a:buFont typeface="Noto Sans Symbols"/>
              <a:buChar char="▪"/>
            </a:pPr>
            <a:r>
              <a:rPr lang="en-US" dirty="0">
                <a:solidFill>
                  <a:srgbClr val="000000"/>
                </a:solidFill>
                <a:latin typeface="Calibri"/>
                <a:ea typeface="Calibri"/>
              </a:rPr>
              <a:t>Do not install the CRAN package </a:t>
            </a:r>
            <a:r>
              <a:rPr lang="en-US" dirty="0" err="1">
                <a:solidFill>
                  <a:srgbClr val="000000"/>
                </a:solidFill>
                <a:latin typeface="Calibri"/>
                <a:ea typeface="Calibri"/>
              </a:rPr>
              <a:t>scidb</a:t>
            </a:r>
            <a:r>
              <a:rPr lang="en-US" dirty="0">
                <a:solidFill>
                  <a:srgbClr val="000000"/>
                </a:solidFill>
                <a:latin typeface="Calibri"/>
                <a:ea typeface="Calibri"/>
              </a:rPr>
              <a:t> 2.0.0, which currently is not stable.</a:t>
            </a:r>
            <a:endParaRPr dirty="0"/>
          </a:p>
          <a:p>
            <a:pPr lvl="1">
              <a:lnSpc>
                <a:spcPct val="100000"/>
              </a:lnSpc>
              <a:buFont typeface="Noto Sans Symbols"/>
              <a:buChar char="▪"/>
            </a:pPr>
            <a:r>
              <a:rPr lang="en-US" dirty="0">
                <a:solidFill>
                  <a:srgbClr val="000000"/>
                </a:solidFill>
                <a:latin typeface="Calibri"/>
                <a:ea typeface="Calibri"/>
              </a:rPr>
              <a:t>Install the package from </a:t>
            </a:r>
            <a:r>
              <a:rPr lang="en-US" dirty="0" err="1">
                <a:solidFill>
                  <a:srgbClr val="000000"/>
                </a:solidFill>
                <a:latin typeface="Calibri"/>
                <a:ea typeface="Calibri"/>
              </a:rPr>
              <a:t>github</a:t>
            </a:r>
            <a:r>
              <a:rPr lang="en-US" dirty="0">
                <a:solidFill>
                  <a:srgbClr val="000000"/>
                </a:solidFill>
                <a:latin typeface="Calibri"/>
                <a:ea typeface="Calibri"/>
              </a:rPr>
              <a:t> by </a:t>
            </a:r>
            <a:r>
              <a:rPr lang="en-US" i="1" dirty="0" err="1">
                <a:solidFill>
                  <a:srgbClr val="000000"/>
                </a:solidFill>
                <a:latin typeface="Calibri"/>
                <a:ea typeface="Calibri"/>
              </a:rPr>
              <a:t>devtools</a:t>
            </a:r>
            <a:r>
              <a:rPr lang="en-US" i="1" dirty="0">
                <a:solidFill>
                  <a:srgbClr val="000000"/>
                </a:solidFill>
                <a:latin typeface="Calibri"/>
                <a:ea typeface="Calibri"/>
              </a:rPr>
              <a:t>::</a:t>
            </a:r>
            <a:r>
              <a:rPr lang="en-US" i="1" dirty="0" err="1">
                <a:solidFill>
                  <a:srgbClr val="000000"/>
                </a:solidFill>
                <a:latin typeface="Calibri"/>
                <a:ea typeface="Calibri"/>
              </a:rPr>
              <a:t>install_github</a:t>
            </a:r>
            <a:r>
              <a:rPr lang="en-US" i="1" dirty="0">
                <a:solidFill>
                  <a:srgbClr val="000000"/>
                </a:solidFill>
                <a:latin typeface="Calibri"/>
                <a:ea typeface="Calibri"/>
              </a:rPr>
              <a:t>("Paradigm4/</a:t>
            </a:r>
            <a:r>
              <a:rPr lang="en-US" i="1" dirty="0" err="1">
                <a:solidFill>
                  <a:srgbClr val="000000"/>
                </a:solidFill>
                <a:latin typeface="Calibri"/>
                <a:ea typeface="Calibri"/>
              </a:rPr>
              <a:t>SciDBR</a:t>
            </a:r>
            <a:r>
              <a:rPr lang="en-US" i="1" dirty="0">
                <a:solidFill>
                  <a:srgbClr val="000000"/>
                </a:solidFill>
                <a:latin typeface="Calibri"/>
                <a:ea typeface="Calibri"/>
              </a:rPr>
              <a:t>")</a:t>
            </a:r>
            <a:endParaRPr dirty="0"/>
          </a:p>
          <a:p>
            <a:pPr lvl="1">
              <a:lnSpc>
                <a:spcPct val="100000"/>
              </a:lnSpc>
              <a:buFont typeface="Noto Sans Symbols"/>
              <a:buChar char="▪"/>
            </a:pPr>
            <a:r>
              <a:rPr lang="en-US" dirty="0">
                <a:solidFill>
                  <a:srgbClr val="000000"/>
                </a:solidFill>
                <a:latin typeface="Calibri"/>
                <a:ea typeface="Calibri"/>
              </a:rPr>
              <a:t>To install </a:t>
            </a:r>
            <a:r>
              <a:rPr lang="en-US" dirty="0" err="1">
                <a:solidFill>
                  <a:srgbClr val="000000"/>
                </a:solidFill>
                <a:latin typeface="Calibri"/>
                <a:ea typeface="Calibri"/>
              </a:rPr>
              <a:t>devtools</a:t>
            </a:r>
            <a:r>
              <a:rPr lang="en-US" dirty="0">
                <a:solidFill>
                  <a:srgbClr val="000000"/>
                </a:solidFill>
                <a:latin typeface="Calibri"/>
                <a:ea typeface="Calibri"/>
              </a:rPr>
              <a:t>, first in terminal do</a:t>
            </a:r>
            <a:endParaRPr dirty="0"/>
          </a:p>
          <a:p>
            <a:pPr lvl="2">
              <a:lnSpc>
                <a:spcPct val="100000"/>
              </a:lnSpc>
              <a:buFont typeface="Noto Sans Symbols"/>
              <a:buChar char="▪"/>
            </a:pPr>
            <a:r>
              <a:rPr lang="en-US" sz="1600" i="1" dirty="0" err="1">
                <a:solidFill>
                  <a:srgbClr val="000000"/>
                </a:solidFill>
                <a:latin typeface="Calibri"/>
                <a:ea typeface="Calibri"/>
              </a:rPr>
              <a:t>sudo</a:t>
            </a:r>
            <a:r>
              <a:rPr lang="en-US" sz="1600" i="1" dirty="0">
                <a:solidFill>
                  <a:srgbClr val="000000"/>
                </a:solidFill>
                <a:latin typeface="Calibri"/>
                <a:ea typeface="Calibri"/>
              </a:rPr>
              <a:t> apt-get install libcurl4-openssl-dev </a:t>
            </a:r>
            <a:r>
              <a:rPr lang="en-US" sz="1600" i="1" dirty="0" err="1">
                <a:solidFill>
                  <a:srgbClr val="000000"/>
                </a:solidFill>
                <a:latin typeface="Calibri"/>
                <a:ea typeface="Calibri"/>
              </a:rPr>
              <a:t>libssl</a:t>
            </a:r>
            <a:r>
              <a:rPr lang="en-US" sz="1600" i="1" dirty="0">
                <a:solidFill>
                  <a:srgbClr val="000000"/>
                </a:solidFill>
                <a:latin typeface="Calibri"/>
                <a:ea typeface="Calibri"/>
              </a:rPr>
              <a:t>-dev</a:t>
            </a:r>
            <a:endParaRPr dirty="0"/>
          </a:p>
          <a:p>
            <a:pPr lvl="1">
              <a:lnSpc>
                <a:spcPct val="100000"/>
              </a:lnSpc>
              <a:buFont typeface="Noto Sans Symbols"/>
              <a:buChar char="▪"/>
            </a:pPr>
            <a:r>
              <a:rPr lang="en-US" dirty="0">
                <a:solidFill>
                  <a:srgbClr val="000000"/>
                </a:solidFill>
                <a:latin typeface="Calibri"/>
                <a:ea typeface="Calibri"/>
              </a:rPr>
              <a:t>In R terminal, execute </a:t>
            </a:r>
            <a:r>
              <a:rPr lang="en-US" i="1" dirty="0">
                <a:solidFill>
                  <a:srgbClr val="000000"/>
                </a:solidFill>
                <a:latin typeface="Calibri"/>
                <a:ea typeface="Calibri"/>
              </a:rPr>
              <a:t>install.packages("</a:t>
            </a:r>
            <a:r>
              <a:rPr lang="en-US" i="1" dirty="0" err="1">
                <a:solidFill>
                  <a:srgbClr val="000000"/>
                </a:solidFill>
                <a:latin typeface="Calibri"/>
                <a:ea typeface="Calibri"/>
              </a:rPr>
              <a:t>devtools</a:t>
            </a:r>
            <a:r>
              <a:rPr lang="en-US" i="1" dirty="0">
                <a:solidFill>
                  <a:srgbClr val="000000"/>
                </a:solidFill>
                <a:latin typeface="Calibri"/>
                <a:ea typeface="Calibri"/>
              </a:rPr>
              <a:t>")</a:t>
            </a:r>
            <a:endParaRPr dirty="0"/>
          </a:p>
        </p:txBody>
      </p:sp>
      <p:sp>
        <p:nvSpPr>
          <p:cNvPr id="121" name="TextShape 3"/>
          <p:cNvSpPr txBox="1"/>
          <p:nvPr/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200">
                <a:solidFill>
                  <a:srgbClr val="898989"/>
                </a:solidFill>
                <a:latin typeface="Calibri"/>
                <a:ea typeface="Calibri"/>
              </a:rPr>
              <a:t>@Your Name</a:t>
            </a:r>
            <a:endParaRPr/>
          </a:p>
        </p:txBody>
      </p:sp>
      <p:sp>
        <p:nvSpPr>
          <p:cNvPr id="122" name="TextShape 4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A3909B2F-9E3D-4DAD-B39B-EE43F6ABE817}" type="slidenum">
              <a:rPr lang="en-US" sz="1600" b="1">
                <a:solidFill>
                  <a:srgbClr val="888888"/>
                </a:solidFill>
                <a:latin typeface="Calibri"/>
                <a:ea typeface="Calibri"/>
              </a:rPr>
              <a:t>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771</Words>
  <Application>Microsoft Office PowerPoint</Application>
  <PresentationFormat>On-screen Show (4:3)</PresentationFormat>
  <Paragraphs>146</Paragraphs>
  <Slides>18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Liu, Wusuo</cp:lastModifiedBy>
  <cp:revision>49</cp:revision>
  <dcterms:modified xsi:type="dcterms:W3CDTF">2017-05-09T21:09:15Z</dcterms:modified>
</cp:coreProperties>
</file>