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EE9"/>
    <a:srgbClr val="FF8080"/>
    <a:srgbClr val="FF9182"/>
    <a:srgbClr val="EB7E75"/>
    <a:srgbClr val="FF887A"/>
    <a:srgbClr val="EB7463"/>
    <a:srgbClr val="FF8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25" d="100"/>
          <a:sy n="25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237694"/>
            <a:ext cx="37307520" cy="11142133"/>
          </a:xfrm>
        </p:spPr>
        <p:txBody>
          <a:bodyPr anchor="b"/>
          <a:lstStyle>
            <a:lvl1pPr algn="ctr">
              <a:defRPr sz="2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809511"/>
            <a:ext cx="32918400" cy="7726889"/>
          </a:xfrm>
        </p:spPr>
        <p:txBody>
          <a:bodyPr/>
          <a:lstStyle>
            <a:lvl1pPr marL="0" indent="0" algn="ctr">
              <a:buNone/>
              <a:defRPr sz="11200"/>
            </a:lvl1pPr>
            <a:lvl2pPr marL="2133615" indent="0" algn="ctr">
              <a:buNone/>
              <a:defRPr sz="9333"/>
            </a:lvl2pPr>
            <a:lvl3pPr marL="4267230" indent="0" algn="ctr">
              <a:buNone/>
              <a:defRPr sz="8400"/>
            </a:lvl3pPr>
            <a:lvl4pPr marL="6400846" indent="0" algn="ctr">
              <a:buNone/>
              <a:defRPr sz="7467"/>
            </a:lvl4pPr>
            <a:lvl5pPr marL="8534461" indent="0" algn="ctr">
              <a:buNone/>
              <a:defRPr sz="7467"/>
            </a:lvl5pPr>
            <a:lvl6pPr marL="10668076" indent="0" algn="ctr">
              <a:buNone/>
              <a:defRPr sz="7467"/>
            </a:lvl6pPr>
            <a:lvl7pPr marL="12801691" indent="0" algn="ctr">
              <a:buNone/>
              <a:defRPr sz="7467"/>
            </a:lvl7pPr>
            <a:lvl8pPr marL="14935307" indent="0" algn="ctr">
              <a:buNone/>
              <a:defRPr sz="7467"/>
            </a:lvl8pPr>
            <a:lvl9pPr marL="17068922" indent="0" algn="ctr">
              <a:buNone/>
              <a:defRPr sz="74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03917"/>
            <a:ext cx="9464040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03917"/>
            <a:ext cx="27843480" cy="27121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8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7978784"/>
            <a:ext cx="37856160" cy="13312773"/>
          </a:xfrm>
        </p:spPr>
        <p:txBody>
          <a:bodyPr anchor="b"/>
          <a:lstStyle>
            <a:lvl1pPr>
              <a:defRPr sz="2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1417501"/>
            <a:ext cx="37856160" cy="7000873"/>
          </a:xfrm>
        </p:spPr>
        <p:txBody>
          <a:bodyPr/>
          <a:lstStyle>
            <a:lvl1pPr marL="0" indent="0">
              <a:buNone/>
              <a:defRPr sz="11200">
                <a:solidFill>
                  <a:schemeClr val="tx1"/>
                </a:solidFill>
              </a:defRPr>
            </a:lvl1pPr>
            <a:lvl2pPr marL="2133615" indent="0">
              <a:buNone/>
              <a:defRPr sz="9333">
                <a:solidFill>
                  <a:schemeClr val="tx1">
                    <a:tint val="75000"/>
                  </a:schemeClr>
                </a:solidFill>
              </a:defRPr>
            </a:lvl2pPr>
            <a:lvl3pPr marL="426723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640084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4pPr>
            <a:lvl5pPr marL="853446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5pPr>
            <a:lvl6pPr marL="1066807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6pPr>
            <a:lvl7pPr marL="1280169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7pPr>
            <a:lvl8pPr marL="14935307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8pPr>
            <a:lvl9pPr marL="17068922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519583"/>
            <a:ext cx="1865376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519583"/>
            <a:ext cx="1865376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2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03924"/>
            <a:ext cx="3785616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7845427"/>
            <a:ext cx="18568032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1690350"/>
            <a:ext cx="18568032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7845427"/>
            <a:ext cx="18659477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1690350"/>
            <a:ext cx="18659477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0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33600"/>
            <a:ext cx="14156054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607991"/>
            <a:ext cx="22219920" cy="22743583"/>
          </a:xfrm>
        </p:spPr>
        <p:txBody>
          <a:bodyPr/>
          <a:lstStyle>
            <a:lvl1pPr>
              <a:defRPr sz="14933"/>
            </a:lvl1pPr>
            <a:lvl2pPr>
              <a:defRPr sz="13067"/>
            </a:lvl2pPr>
            <a:lvl3pPr>
              <a:defRPr sz="11200"/>
            </a:lvl3pPr>
            <a:lvl4pPr>
              <a:defRPr sz="9333"/>
            </a:lvl4pPr>
            <a:lvl5pPr>
              <a:defRPr sz="9333"/>
            </a:lvl5pPr>
            <a:lvl6pPr>
              <a:defRPr sz="9333"/>
            </a:lvl6pPr>
            <a:lvl7pPr>
              <a:defRPr sz="9333"/>
            </a:lvl7pPr>
            <a:lvl8pPr>
              <a:defRPr sz="9333"/>
            </a:lvl8pPr>
            <a:lvl9pPr>
              <a:defRPr sz="9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601200"/>
            <a:ext cx="14156054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33600"/>
            <a:ext cx="14156054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607991"/>
            <a:ext cx="22219920" cy="22743583"/>
          </a:xfrm>
        </p:spPr>
        <p:txBody>
          <a:bodyPr anchor="t"/>
          <a:lstStyle>
            <a:lvl1pPr marL="0" indent="0">
              <a:buNone/>
              <a:defRPr sz="14933"/>
            </a:lvl1pPr>
            <a:lvl2pPr marL="2133615" indent="0">
              <a:buNone/>
              <a:defRPr sz="13067"/>
            </a:lvl2pPr>
            <a:lvl3pPr marL="4267230" indent="0">
              <a:buNone/>
              <a:defRPr sz="11200"/>
            </a:lvl3pPr>
            <a:lvl4pPr marL="6400846" indent="0">
              <a:buNone/>
              <a:defRPr sz="9333"/>
            </a:lvl4pPr>
            <a:lvl5pPr marL="8534461" indent="0">
              <a:buNone/>
              <a:defRPr sz="9333"/>
            </a:lvl5pPr>
            <a:lvl6pPr marL="10668076" indent="0">
              <a:buNone/>
              <a:defRPr sz="9333"/>
            </a:lvl6pPr>
            <a:lvl7pPr marL="12801691" indent="0">
              <a:buNone/>
              <a:defRPr sz="9333"/>
            </a:lvl7pPr>
            <a:lvl8pPr marL="14935307" indent="0">
              <a:buNone/>
              <a:defRPr sz="9333"/>
            </a:lvl8pPr>
            <a:lvl9pPr marL="17068922" indent="0">
              <a:buNone/>
              <a:defRPr sz="9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601200"/>
            <a:ext cx="14156054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8A-9851-B842-BA7D-46F15FCD80B4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4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03924"/>
            <a:ext cx="3785616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519583"/>
            <a:ext cx="3785616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9662974"/>
            <a:ext cx="987552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E98A-9851-B842-BA7D-46F15FCD80B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9662974"/>
            <a:ext cx="1481328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9662974"/>
            <a:ext cx="987552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6766-CDE9-214B-8984-A5418403D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6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230" rtl="0" eaLnBrk="1" latinLnBrk="0" hangingPunct="1">
        <a:lnSpc>
          <a:spcPct val="90000"/>
        </a:lnSpc>
        <a:spcBef>
          <a:spcPct val="0"/>
        </a:spcBef>
        <a:buNone/>
        <a:defRPr sz="205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08" indent="-1066808" algn="l" defTabSz="4267230" rtl="0" eaLnBrk="1" latinLnBrk="0" hangingPunct="1">
        <a:lnSpc>
          <a:spcPct val="90000"/>
        </a:lnSpc>
        <a:spcBef>
          <a:spcPts val="4667"/>
        </a:spcBef>
        <a:buFont typeface="Arial" panose="020B0604020202020204" pitchFamily="34" charset="0"/>
        <a:buChar char="•"/>
        <a:defRPr sz="13067" kern="1200">
          <a:solidFill>
            <a:schemeClr val="tx1"/>
          </a:solidFill>
          <a:latin typeface="+mn-lt"/>
          <a:ea typeface="+mn-ea"/>
          <a:cs typeface="+mn-cs"/>
        </a:defRPr>
      </a:lvl1pPr>
      <a:lvl2pPr marL="320042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38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3pPr>
      <a:lvl4pPr marL="746765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6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173488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386849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11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5730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33615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6723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4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3446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7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9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35307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68922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3210E-FBBE-D79C-E190-BD4E817C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42976800" cy="4923084"/>
          </a:xfrm>
        </p:spPr>
        <p:txBody>
          <a:bodyPr lIns="457200">
            <a:normAutofit/>
          </a:bodyPr>
          <a:lstStyle/>
          <a:p>
            <a:r>
              <a:rPr lang="en-US" sz="17100" b="1" dirty="0">
                <a:solidFill>
                  <a:srgbClr val="002060"/>
                </a:solidFill>
                <a:latin typeface="Tw Cen MT Condensed" panose="020B0606020104020203" pitchFamily="34" charset="77"/>
              </a:rPr>
              <a:t>Morphological Analysis of Amis with Python</a:t>
            </a:r>
            <a:br>
              <a:rPr lang="en-US" sz="17100" b="1" dirty="0">
                <a:latin typeface="Tw Cen MT Condensed" panose="020B0606020104020203" pitchFamily="34" charset="77"/>
              </a:rPr>
            </a:br>
            <a:r>
              <a:rPr lang="en-US" sz="7200" spc="300" dirty="0">
                <a:latin typeface="Avenir Book" panose="02000503020000020003" pitchFamily="2" charset="0"/>
                <a:ea typeface="Helvetica Neue Light" panose="02000403000000020004" pitchFamily="2" charset="0"/>
              </a:rPr>
              <a:t>Lonnie Chien, LING 073 Computational Linguistics, Swarthmore College</a:t>
            </a:r>
            <a:endParaRPr lang="en-US" sz="17100" spc="300" dirty="0">
              <a:latin typeface="Avenir Book" panose="02000503020000020003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3663B-FF68-0D85-D2BF-F9568A963BAB}"/>
              </a:ext>
            </a:extLst>
          </p:cNvPr>
          <p:cNvSpPr/>
          <p:nvPr/>
        </p:nvSpPr>
        <p:spPr>
          <a:xfrm>
            <a:off x="914398" y="5750943"/>
            <a:ext cx="19659600" cy="10241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1188720" rtlCol="0" anchor="t" anchorCtr="0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Amis is an Austronesian language with                                              108,000 speakers located in Hualien                                                  County on the east coast of Taiwan.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The status of the language in terms of its                                     transmission to current and future                                               generations is 6b: Threatened.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ISO Code: AMI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Corpuses of the language are written                                                         in the </a:t>
            </a:r>
            <a:r>
              <a:rPr lang="en-US" sz="4800" dirty="0" err="1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latin</a:t>
            </a: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 script, with the vowels a, e, </a:t>
            </a:r>
            <a:r>
              <a:rPr lang="en-US" sz="4800" dirty="0" err="1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i</a:t>
            </a: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,                                                     u and the consonants c, d, g, h, k, l, m, n,                                                ng, p, r, s, t, v, w, x, y, z, and also utilizes                                              glottal stops.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C4A88-98B8-1054-3F32-A1F565B9670B}"/>
              </a:ext>
            </a:extLst>
          </p:cNvPr>
          <p:cNvSpPr txBox="1"/>
          <p:nvPr/>
        </p:nvSpPr>
        <p:spPr>
          <a:xfrm>
            <a:off x="914398" y="4923084"/>
            <a:ext cx="19659599" cy="1862048"/>
          </a:xfrm>
          <a:prstGeom prst="rect">
            <a:avLst/>
          </a:prstGeom>
          <a:noFill/>
          <a:ln>
            <a:noFill/>
          </a:ln>
        </p:spPr>
        <p:txBody>
          <a:bodyPr wrap="square" lIns="457200" rtlCol="0">
            <a:spAutoFit/>
          </a:bodyPr>
          <a:lstStyle/>
          <a:p>
            <a:r>
              <a:rPr lang="en-US" sz="11500" dirty="0">
                <a:solidFill>
                  <a:srgbClr val="002060"/>
                </a:solidFill>
                <a:latin typeface="Tw Cen MT" panose="020B0602020104020603" pitchFamily="34" charset="77"/>
              </a:rPr>
              <a:t>Background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D77FF6-7B1E-F5DB-69E8-EDEB2135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7" y="6750828"/>
            <a:ext cx="6123440" cy="864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2B4C98-0DA7-E9A7-C3EB-A3219F6E53B7}"/>
              </a:ext>
            </a:extLst>
          </p:cNvPr>
          <p:cNvSpPr/>
          <p:nvPr/>
        </p:nvSpPr>
        <p:spPr>
          <a:xfrm>
            <a:off x="21488400" y="5741166"/>
            <a:ext cx="21488400" cy="10251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1188720" rtlCol="0" anchor="t" anchorCtr="0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Used Python to assemble library of morphemes by stripping .</a:t>
            </a:r>
            <a:r>
              <a:rPr lang="en-US" sz="4800" dirty="0" err="1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lexd</a:t>
            </a: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 entries: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  <a:latin typeface="Avenir Book" panose="02000503020000020003" pitchFamily="2" charset="0"/>
              <a:cs typeface="Futura Medium" panose="020B0602020204020303" pitchFamily="34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  <a:latin typeface="Avenir Book" panose="02000503020000020003" pitchFamily="2" charset="0"/>
              <a:cs typeface="Futura Medium" panose="020B0602020204020303" pitchFamily="34" charset="-79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Created data structure organizing Amis text, list of tags, and root of form.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Stored these in a dictionary where key is a category (voice, mood, </a:t>
            </a:r>
            <a:r>
              <a:rPr lang="en-US" sz="4800" dirty="0" err="1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etc</a:t>
            </a: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).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Implemented patterns to stitch morphemes and concatenate tags: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tx1"/>
              </a:solidFill>
              <a:latin typeface="Avenir Book" panose="02000503020000020003" pitchFamily="2" charset="0"/>
              <a:cs typeface="Futura Medium" panose="020B0602020204020303" pitchFamily="34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1122C-47A3-EA2C-F5DC-9CCC1DD037B5}"/>
              </a:ext>
            </a:extLst>
          </p:cNvPr>
          <p:cNvSpPr txBox="1"/>
          <p:nvPr/>
        </p:nvSpPr>
        <p:spPr>
          <a:xfrm>
            <a:off x="21555633" y="4923084"/>
            <a:ext cx="21421167" cy="1862048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r>
              <a:rPr lang="en-US" sz="11500" dirty="0">
                <a:solidFill>
                  <a:srgbClr val="002060"/>
                </a:solidFill>
                <a:latin typeface="Tw Cen MT" panose="020B0602020104020603" pitchFamily="34" charset="77"/>
              </a:rPr>
              <a:t>Python </a:t>
            </a:r>
            <a:r>
              <a:rPr lang="en-US" sz="11500" dirty="0" err="1">
                <a:solidFill>
                  <a:srgbClr val="002060"/>
                </a:solidFill>
                <a:latin typeface="Tw Cen MT" panose="020B0602020104020603" pitchFamily="34" charset="77"/>
              </a:rPr>
              <a:t>Analyser</a:t>
            </a:r>
            <a:r>
              <a:rPr lang="en-US" sz="11500" dirty="0">
                <a:solidFill>
                  <a:srgbClr val="002060"/>
                </a:solidFill>
                <a:latin typeface="Tw Cen MT" panose="020B0602020104020603" pitchFamily="34" charset="77"/>
              </a:rPr>
              <a:t>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C63F4-9CF1-171C-5331-8F7DCE93FF21}"/>
              </a:ext>
            </a:extLst>
          </p:cNvPr>
          <p:cNvSpPr/>
          <p:nvPr/>
        </p:nvSpPr>
        <p:spPr>
          <a:xfrm>
            <a:off x="21945600" y="7955280"/>
            <a:ext cx="141732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rgbClr val="C00000"/>
                </a:solidFill>
                <a:latin typeface="Monaco" pitchFamily="2" charset="77"/>
                <a:cs typeface="Consolas" panose="020B0609020204030204" pitchFamily="49" charset="0"/>
              </a:rPr>
              <a:t>ira</a:t>
            </a:r>
            <a:r>
              <a:rPr lang="en-US" sz="3200" dirty="0" err="1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:</a:t>
            </a:r>
            <a:r>
              <a:rPr lang="en-US" sz="3200" dirty="0" err="1">
                <a:solidFill>
                  <a:srgbClr val="C00000"/>
                </a:solidFill>
                <a:latin typeface="Monaco" pitchFamily="2" charset="77"/>
                <a:cs typeface="Consolas" panose="020B0609020204030204" pitchFamily="49" charset="0"/>
              </a:rPr>
              <a:t>ira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&lt;</a:t>
            </a:r>
            <a:r>
              <a:rPr lang="en-US" sz="3200" dirty="0">
                <a:solidFill>
                  <a:srgbClr val="7030A0"/>
                </a:solidFill>
                <a:latin typeface="Monaco" pitchFamily="2" charset="77"/>
                <a:cs typeface="Consolas" panose="020B0609020204030204" pitchFamily="49" charset="0"/>
              </a:rPr>
              <a:t>pers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&gt;&lt;</a:t>
            </a:r>
            <a:r>
              <a:rPr lang="en-US" sz="3200" dirty="0">
                <a:solidFill>
                  <a:srgbClr val="7030A0"/>
                </a:solidFill>
                <a:latin typeface="Monaco" pitchFamily="2" charset="77"/>
                <a:cs typeface="Consolas" panose="020B0609020204030204" pitchFamily="49" charset="0"/>
              </a:rPr>
              <a:t>sg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&gt;&lt;</a:t>
            </a:r>
            <a:r>
              <a:rPr lang="en-US" sz="3200" dirty="0">
                <a:solidFill>
                  <a:srgbClr val="7030A0"/>
                </a:solidFill>
                <a:latin typeface="Monaco" pitchFamily="2" charset="77"/>
                <a:cs typeface="Consolas" panose="020B0609020204030204" pitchFamily="49" charset="0"/>
              </a:rPr>
              <a:t>p3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&gt;: # Possible fix to spelling issue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5A8D35-8683-8F36-DD9D-17CB2D0CF9D6}"/>
              </a:ext>
            </a:extLst>
          </p:cNvPr>
          <p:cNvSpPr/>
          <p:nvPr/>
        </p:nvSpPr>
        <p:spPr>
          <a:xfrm>
            <a:off x="38848145" y="7955280"/>
            <a:ext cx="36576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C00000"/>
                </a:solidFill>
                <a:latin typeface="Monaco" pitchFamily="2" charset="77"/>
                <a:cs typeface="Consolas" panose="020B0609020204030204" pitchFamily="49" charset="0"/>
              </a:rPr>
              <a:t>ira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7030A0"/>
                </a:solidFill>
                <a:latin typeface="Monaco" pitchFamily="2" charset="77"/>
                <a:cs typeface="Consolas" panose="020B0609020204030204" pitchFamily="49" charset="0"/>
              </a:rPr>
              <a:t>pers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7030A0"/>
                </a:solidFill>
                <a:latin typeface="Monaco" pitchFamily="2" charset="77"/>
                <a:cs typeface="Consolas" panose="020B0609020204030204" pitchFamily="49" charset="0"/>
              </a:rPr>
              <a:t>sg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7030A0"/>
                </a:solidFill>
                <a:latin typeface="Monaco" pitchFamily="2" charset="77"/>
                <a:cs typeface="Consolas" panose="020B0609020204030204" pitchFamily="49" charset="0"/>
              </a:rPr>
              <a:t>p3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875B4C-FC3C-C80D-AF18-6AA6AF90A1EF}"/>
              </a:ext>
            </a:extLst>
          </p:cNvPr>
          <p:cNvCxnSpPr>
            <a:cxnSpLocks/>
          </p:cNvCxnSpPr>
          <p:nvPr/>
        </p:nvCxnSpPr>
        <p:spPr>
          <a:xfrm>
            <a:off x="36118800" y="8412480"/>
            <a:ext cx="2729345" cy="0"/>
          </a:xfrm>
          <a:prstGeom prst="straightConnector1">
            <a:avLst/>
          </a:prstGeom>
          <a:ln w="1270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FBFC2BD-2164-7153-C798-9D70CB2F590F}"/>
              </a:ext>
            </a:extLst>
          </p:cNvPr>
          <p:cNvSpPr/>
          <p:nvPr/>
        </p:nvSpPr>
        <p:spPr>
          <a:xfrm>
            <a:off x="21945599" y="11680722"/>
            <a:ext cx="20560145" cy="37129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C00000"/>
                </a:solidFill>
                <a:latin typeface="Monaco" pitchFamily="2" charset="77"/>
                <a:cs typeface="Consolas" panose="020B0609020204030204" pitchFamily="49" charset="0"/>
              </a:rPr>
              <a:t>forms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= list of all of the </a:t>
            </a:r>
            <a:r>
              <a:rPr lang="en-US" sz="3200" dirty="0">
                <a:solidFill>
                  <a:srgbClr val="C00000"/>
                </a:solidFill>
                <a:latin typeface="Monaco" pitchFamily="2" charset="77"/>
                <a:cs typeface="Consolas" panose="020B0609020204030204" pitchFamily="49" charset="0"/>
              </a:rPr>
              <a:t>roots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</a:t>
            </a:r>
          </a:p>
          <a:p>
            <a:r>
              <a:rPr lang="en-US" sz="3200" dirty="0">
                <a:solidFill>
                  <a:srgbClr val="00B050"/>
                </a:solidFill>
                <a:latin typeface="Monaco" pitchFamily="2" charset="77"/>
                <a:cs typeface="Consolas" panose="020B0609020204030204" pitchFamily="49" charset="0"/>
              </a:rPr>
              <a:t>options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= list of dictionary keys representing optional </a:t>
            </a:r>
            <a:r>
              <a:rPr lang="en-US" sz="3200" dirty="0">
                <a:solidFill>
                  <a:srgbClr val="00B050"/>
                </a:solidFill>
                <a:latin typeface="Monaco" pitchFamily="2" charset="77"/>
                <a:cs typeface="Consolas" panose="020B0609020204030204" pitchFamily="49" charset="0"/>
              </a:rPr>
              <a:t>categories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</a:t>
            </a:r>
          </a:p>
          <a:p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for each </a:t>
            </a:r>
            <a:r>
              <a:rPr lang="en-US" sz="3200" dirty="0">
                <a:solidFill>
                  <a:srgbClr val="00B050"/>
                </a:solidFill>
                <a:latin typeface="Monaco" pitchFamily="2" charset="77"/>
                <a:cs typeface="Consolas" panose="020B0609020204030204" pitchFamily="49" charset="0"/>
              </a:rPr>
              <a:t>option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: </a:t>
            </a:r>
          </a:p>
          <a:p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   for each </a:t>
            </a:r>
            <a:r>
              <a:rPr lang="en-US" sz="3200" dirty="0">
                <a:solidFill>
                  <a:srgbClr val="C00000"/>
                </a:solidFill>
                <a:latin typeface="Monaco" pitchFamily="2" charset="77"/>
                <a:cs typeface="Consolas" panose="020B0609020204030204" pitchFamily="49" charset="0"/>
              </a:rPr>
              <a:t>form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:</a:t>
            </a:r>
          </a:p>
          <a:p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       append to </a:t>
            </a:r>
            <a:r>
              <a:rPr lang="en-US" sz="3200" dirty="0">
                <a:solidFill>
                  <a:srgbClr val="C00000"/>
                </a:solidFill>
                <a:latin typeface="Monaco" pitchFamily="2" charset="77"/>
                <a:cs typeface="Consolas" panose="020B0609020204030204" pitchFamily="49" charset="0"/>
              </a:rPr>
              <a:t>forms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: copy of the </a:t>
            </a:r>
            <a:r>
              <a:rPr lang="en-US" sz="3200" dirty="0">
                <a:solidFill>
                  <a:srgbClr val="C00000"/>
                </a:solidFill>
                <a:latin typeface="Monaco" pitchFamily="2" charset="77"/>
                <a:cs typeface="Consolas" panose="020B0609020204030204" pitchFamily="49" charset="0"/>
              </a:rPr>
              <a:t>form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with </a:t>
            </a:r>
            <a:r>
              <a:rPr lang="en-US" sz="3200" dirty="0">
                <a:solidFill>
                  <a:srgbClr val="00B050"/>
                </a:solidFill>
                <a:latin typeface="Monaco" pitchFamily="2" charset="77"/>
                <a:cs typeface="Consolas" panose="020B0609020204030204" pitchFamily="49" charset="0"/>
              </a:rPr>
              <a:t>options</a:t>
            </a:r>
            <a:r>
              <a:rPr lang="en-US" sz="3200" dirty="0">
                <a:solidFill>
                  <a:schemeClr val="tx1"/>
                </a:solidFill>
                <a:latin typeface="Monaco" pitchFamily="2" charset="77"/>
                <a:cs typeface="Consolas" panose="020B0609020204030204" pitchFamily="49" charset="0"/>
              </a:rPr>
              <a:t> attached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7AAEBC-55B2-813C-2186-A347A70C7747}"/>
              </a:ext>
            </a:extLst>
          </p:cNvPr>
          <p:cNvSpPr/>
          <p:nvPr/>
        </p:nvSpPr>
        <p:spPr>
          <a:xfrm>
            <a:off x="914398" y="17619572"/>
            <a:ext cx="42062400" cy="1347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1188720" rtlCol="0" anchor="t" anchorCtr="0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To check coverage over a corpus, each word is                                                                                                                                                                stored in a set, and all forms in a dictionary. The                                                                                                                                                             program looks up each word in the dictionary.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A running tally of the words in the dictionary is                                                                                                                                                          recorded.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The Python analyzer stores whole forms and                                                                                                                                                                        searches them, so it is O(n) based on the number                                                                                                                                                               of words.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Because the Python program stores the entire                                                                                                                                                               dictionary of forms for searching, it is memory                                                                                                                                                             inefficient and slow. 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Avenir Book" panose="02000503020000020003" pitchFamily="2" charset="0"/>
                <a:cs typeface="Futura Medium" panose="020B0602020204020303" pitchFamily="34" charset="-79"/>
              </a:rPr>
              <a:t>The Python analyzer stores whole forms and                                                                                                                                                                 searches them, so it is O(n) based on the number																																																												 of words it needs to search.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D63557-8980-1CA8-E62D-3D6CBF337EFF}"/>
              </a:ext>
            </a:extLst>
          </p:cNvPr>
          <p:cNvSpPr txBox="1"/>
          <p:nvPr/>
        </p:nvSpPr>
        <p:spPr>
          <a:xfrm>
            <a:off x="914398" y="16820082"/>
            <a:ext cx="27389467" cy="1862048"/>
          </a:xfrm>
          <a:prstGeom prst="rect">
            <a:avLst/>
          </a:prstGeom>
          <a:noFill/>
        </p:spPr>
        <p:txBody>
          <a:bodyPr wrap="square" lIns="457200" rtlCol="0">
            <a:spAutoFit/>
          </a:bodyPr>
          <a:lstStyle/>
          <a:p>
            <a:r>
              <a:rPr lang="en-US" sz="11500" dirty="0">
                <a:solidFill>
                  <a:srgbClr val="002060"/>
                </a:solidFill>
                <a:latin typeface="Tw Cen MT" panose="020B0602020104020603" pitchFamily="34" charset="77"/>
              </a:rPr>
              <a:t>Evaluation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947AE58-0CEF-08A6-D144-2359E3462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33"/>
          <a:stretch/>
        </p:blipFill>
        <p:spPr>
          <a:xfrm>
            <a:off x="15512429" y="17953786"/>
            <a:ext cx="12791436" cy="12801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CE22912-168F-F1F5-8A84-69382562B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4884" y="17953786"/>
            <a:ext cx="15361920" cy="128016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622003-8B7D-13AE-DCA2-22FDD3D8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8879" y="821303"/>
            <a:ext cx="6217919" cy="378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23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243</TotalTime>
  <Words>424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Monaco</vt:lpstr>
      <vt:lpstr>Tw Cen MT</vt:lpstr>
      <vt:lpstr>Tw Cen MT Condensed</vt:lpstr>
      <vt:lpstr>Office Theme</vt:lpstr>
      <vt:lpstr>Morphological Analysis of Amis with Python Lonnie Chien, LING 073 Computational Linguistics, Swarthmore College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Analysis of Amis with Python Lonnie Chien, LING 073 Computational Linguistics, Swarthmore College</dc:title>
  <dc:creator>Lonnie Chien</dc:creator>
  <cp:lastModifiedBy>Lonnie Chien</cp:lastModifiedBy>
  <cp:revision>2</cp:revision>
  <dcterms:created xsi:type="dcterms:W3CDTF">2023-05-06T01:00:19Z</dcterms:created>
  <dcterms:modified xsi:type="dcterms:W3CDTF">2023-05-06T05:08:53Z</dcterms:modified>
</cp:coreProperties>
</file>