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63" r:id="rId4"/>
    <p:sldId id="264" r:id="rId5"/>
    <p:sldId id="265" r:id="rId6"/>
    <p:sldId id="266" r:id="rId7"/>
    <p:sldId id="267" r:id="rId8"/>
    <p:sldId id="268" r:id="rId9"/>
  </p:sldIdLst>
  <p:sldSz cx="18288000" cy="10287000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Codec Pro" panose="020B0600000101010101" charset="0"/>
      <p:regular r:id="rId14"/>
    </p:embeddedFont>
    <p:embeddedFont>
      <p:font typeface="Codec Pro Bold" panose="020B0600000101010101" charset="0"/>
      <p:regular r:id="rId15"/>
    </p:embeddedFont>
    <p:embeddedFont>
      <p:font typeface="Open Sauce" panose="020B0600000101010101" charset="0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69" d="100"/>
          <a:sy n="69" d="100"/>
        </p:scale>
        <p:origin x="114" y="1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5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84BFDD">
                <a:alpha val="100000"/>
              </a:srgbClr>
            </a:gs>
            <a:gs pos="50000">
              <a:srgbClr val="FFFFFF">
                <a:alpha val="100000"/>
              </a:srgbClr>
            </a:gs>
            <a:gs pos="100000">
              <a:srgbClr val="FFF7CF">
                <a:alpha val="100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028700"/>
            <a:ext cx="16230600" cy="8229600"/>
            <a:chOff x="0" y="0"/>
            <a:chExt cx="4274726" cy="216746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274726" cy="2167467"/>
            </a:xfrm>
            <a:custGeom>
              <a:avLst/>
              <a:gdLst/>
              <a:ahLst/>
              <a:cxnLst/>
              <a:rect l="l" t="t" r="r" b="b"/>
              <a:pathLst>
                <a:path w="4274726" h="2167467">
                  <a:moveTo>
                    <a:pt x="9063" y="0"/>
                  </a:moveTo>
                  <a:lnTo>
                    <a:pt x="4265663" y="0"/>
                  </a:lnTo>
                  <a:cubicBezTo>
                    <a:pt x="4268067" y="0"/>
                    <a:pt x="4270372" y="955"/>
                    <a:pt x="4272071" y="2654"/>
                  </a:cubicBezTo>
                  <a:cubicBezTo>
                    <a:pt x="4273771" y="4354"/>
                    <a:pt x="4274726" y="6659"/>
                    <a:pt x="4274726" y="9063"/>
                  </a:cubicBezTo>
                  <a:lnTo>
                    <a:pt x="4274726" y="2158404"/>
                  </a:lnTo>
                  <a:cubicBezTo>
                    <a:pt x="4274726" y="2160807"/>
                    <a:pt x="4273771" y="2163113"/>
                    <a:pt x="4272071" y="2164812"/>
                  </a:cubicBezTo>
                  <a:cubicBezTo>
                    <a:pt x="4270372" y="2166512"/>
                    <a:pt x="4268067" y="2167467"/>
                    <a:pt x="4265663" y="2167467"/>
                  </a:cubicBezTo>
                  <a:lnTo>
                    <a:pt x="9063" y="2167467"/>
                  </a:lnTo>
                  <a:cubicBezTo>
                    <a:pt x="6659" y="2167467"/>
                    <a:pt x="4354" y="2166512"/>
                    <a:pt x="2654" y="2164812"/>
                  </a:cubicBezTo>
                  <a:cubicBezTo>
                    <a:pt x="955" y="2163113"/>
                    <a:pt x="0" y="2160807"/>
                    <a:pt x="0" y="2158404"/>
                  </a:cubicBezTo>
                  <a:lnTo>
                    <a:pt x="0" y="9063"/>
                  </a:lnTo>
                  <a:cubicBezTo>
                    <a:pt x="0" y="6659"/>
                    <a:pt x="955" y="4354"/>
                    <a:pt x="2654" y="2654"/>
                  </a:cubicBezTo>
                  <a:cubicBezTo>
                    <a:pt x="4354" y="955"/>
                    <a:pt x="6659" y="0"/>
                    <a:pt x="9063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084C6E"/>
              </a:solidFill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4274726" cy="219604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90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4715226" y="3476643"/>
            <a:ext cx="8857547" cy="23558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5400" dirty="0" err="1">
                <a:solidFill>
                  <a:srgbClr val="084C6E"/>
                </a:solidFill>
                <a:latin typeface="Codec Pro Bold"/>
              </a:rPr>
              <a:t>Github</a:t>
            </a:r>
            <a:r>
              <a:rPr lang="en-US" sz="5400" dirty="0">
                <a:solidFill>
                  <a:srgbClr val="084C6E"/>
                </a:solidFill>
                <a:latin typeface="Codec Pro Bold"/>
              </a:rPr>
              <a:t> </a:t>
            </a:r>
            <a:r>
              <a:rPr lang="ko-KR" altLang="en-US" sz="5400" dirty="0">
                <a:solidFill>
                  <a:srgbClr val="084C6E"/>
                </a:solidFill>
                <a:latin typeface="Codec Pro Bold"/>
              </a:rPr>
              <a:t>데이터 셋을 활용한 솔루션 관심도 예측</a:t>
            </a:r>
            <a:endParaRPr lang="en-US" altLang="ko-KR" sz="5400" dirty="0">
              <a:solidFill>
                <a:srgbClr val="084C6E"/>
              </a:solidFill>
              <a:latin typeface="Codec Pro Bold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3049442" y="8458493"/>
            <a:ext cx="4946167" cy="4045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13"/>
              </a:lnSpc>
            </a:pPr>
            <a:r>
              <a:rPr lang="ko-KR" altLang="en-US" sz="2700" spc="-47" dirty="0">
                <a:solidFill>
                  <a:srgbClr val="084C6E"/>
                </a:solidFill>
                <a:latin typeface="Codec Pro"/>
              </a:rPr>
              <a:t>발표자 </a:t>
            </a:r>
            <a:r>
              <a:rPr lang="en-US" altLang="ko-KR" sz="2700" spc="-47" dirty="0">
                <a:solidFill>
                  <a:srgbClr val="084C6E"/>
                </a:solidFill>
                <a:latin typeface="Codec Pro"/>
              </a:rPr>
              <a:t>: </a:t>
            </a:r>
            <a:r>
              <a:rPr lang="ko-KR" altLang="en-US" sz="2700" spc="-47" dirty="0">
                <a:solidFill>
                  <a:srgbClr val="084C6E"/>
                </a:solidFill>
                <a:latin typeface="Codec Pro"/>
              </a:rPr>
              <a:t>이형욱</a:t>
            </a:r>
            <a:endParaRPr lang="en-US" sz="2700" spc="-47" dirty="0">
              <a:solidFill>
                <a:srgbClr val="084C6E"/>
              </a:solidFill>
              <a:latin typeface="Codec Pro"/>
            </a:endParaRPr>
          </a:p>
        </p:txBody>
      </p:sp>
      <p:grpSp>
        <p:nvGrpSpPr>
          <p:cNvPr id="9" name="Group 9"/>
          <p:cNvGrpSpPr/>
          <p:nvPr/>
        </p:nvGrpSpPr>
        <p:grpSpPr>
          <a:xfrm>
            <a:off x="14753329" y="1379968"/>
            <a:ext cx="1240428" cy="294111"/>
            <a:chOff x="0" y="0"/>
            <a:chExt cx="1653904" cy="392148"/>
          </a:xfrm>
        </p:grpSpPr>
        <p:grpSp>
          <p:nvGrpSpPr>
            <p:cNvPr id="10" name="Group 10"/>
            <p:cNvGrpSpPr/>
            <p:nvPr/>
          </p:nvGrpSpPr>
          <p:grpSpPr>
            <a:xfrm>
              <a:off x="1261756" y="0"/>
              <a:ext cx="392148" cy="392148"/>
              <a:chOff x="0" y="0"/>
              <a:chExt cx="812800" cy="8128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84C6E"/>
              </a:solidFill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2" name="TextBox 12"/>
              <p:cNvSpPr txBox="1"/>
              <p:nvPr/>
            </p:nvSpPr>
            <p:spPr>
              <a:xfrm>
                <a:off x="76200" y="47625"/>
                <a:ext cx="660400" cy="68897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590"/>
                  </a:lnSpc>
                </a:pPr>
                <a:endParaRPr/>
              </a:p>
            </p:txBody>
          </p:sp>
        </p:grpSp>
        <p:grpSp>
          <p:nvGrpSpPr>
            <p:cNvPr id="13" name="Group 13"/>
            <p:cNvGrpSpPr/>
            <p:nvPr/>
          </p:nvGrpSpPr>
          <p:grpSpPr>
            <a:xfrm>
              <a:off x="633448" y="0"/>
              <a:ext cx="392148" cy="392148"/>
              <a:chOff x="0" y="0"/>
              <a:chExt cx="812800" cy="8128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84C6E"/>
              </a:solidFill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5" name="TextBox 15"/>
              <p:cNvSpPr txBox="1"/>
              <p:nvPr/>
            </p:nvSpPr>
            <p:spPr>
              <a:xfrm>
                <a:off x="76200" y="47625"/>
                <a:ext cx="660400" cy="68897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590"/>
                  </a:lnSpc>
                </a:pPr>
                <a:endParaRPr/>
              </a:p>
            </p:txBody>
          </p:sp>
        </p:grpSp>
        <p:grpSp>
          <p:nvGrpSpPr>
            <p:cNvPr id="16" name="Group 16"/>
            <p:cNvGrpSpPr/>
            <p:nvPr/>
          </p:nvGrpSpPr>
          <p:grpSpPr>
            <a:xfrm>
              <a:off x="0" y="0"/>
              <a:ext cx="392148" cy="392148"/>
              <a:chOff x="0" y="0"/>
              <a:chExt cx="812800" cy="812800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84C6E"/>
              </a:solidFill>
              <a:ln w="9525" cap="sq">
                <a:solidFill>
                  <a:srgbClr val="000000"/>
                </a:solidFill>
                <a:prstDash val="solid"/>
                <a:miter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" name="TextBox 18"/>
              <p:cNvSpPr txBox="1"/>
              <p:nvPr/>
            </p:nvSpPr>
            <p:spPr>
              <a:xfrm>
                <a:off x="76200" y="47625"/>
                <a:ext cx="660400" cy="68897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590"/>
                  </a:lnSpc>
                </a:pPr>
                <a:endParaRPr/>
              </a:p>
            </p:txBody>
          </p:sp>
        </p:grpSp>
      </p:grpSp>
      <p:sp>
        <p:nvSpPr>
          <p:cNvPr id="19" name="AutoShape 19"/>
          <p:cNvSpPr/>
          <p:nvPr/>
        </p:nvSpPr>
        <p:spPr>
          <a:xfrm>
            <a:off x="1247028" y="1965559"/>
            <a:ext cx="15822467" cy="0"/>
          </a:xfrm>
          <a:prstGeom prst="line">
            <a:avLst/>
          </a:prstGeom>
          <a:ln w="28575" cap="flat">
            <a:solidFill>
              <a:srgbClr val="084C6E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0" name="Freeform 20"/>
          <p:cNvSpPr/>
          <p:nvPr/>
        </p:nvSpPr>
        <p:spPr>
          <a:xfrm>
            <a:off x="16349806" y="1225269"/>
            <a:ext cx="603509" cy="603509"/>
          </a:xfrm>
          <a:custGeom>
            <a:avLst/>
            <a:gdLst/>
            <a:ahLst/>
            <a:cxnLst/>
            <a:rect l="l" t="t" r="r" b="b"/>
            <a:pathLst>
              <a:path w="603509" h="603509">
                <a:moveTo>
                  <a:pt x="0" y="0"/>
                </a:moveTo>
                <a:lnTo>
                  <a:pt x="603510" y="0"/>
                </a:lnTo>
                <a:lnTo>
                  <a:pt x="603510" y="603509"/>
                </a:lnTo>
                <a:lnTo>
                  <a:pt x="0" y="6035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21" name="Freeform 21"/>
          <p:cNvSpPr/>
          <p:nvPr/>
        </p:nvSpPr>
        <p:spPr>
          <a:xfrm flipH="1">
            <a:off x="1255632" y="1225269"/>
            <a:ext cx="603509" cy="603509"/>
          </a:xfrm>
          <a:custGeom>
            <a:avLst/>
            <a:gdLst/>
            <a:ahLst/>
            <a:cxnLst/>
            <a:rect l="l" t="t" r="r" b="b"/>
            <a:pathLst>
              <a:path w="603509" h="603509">
                <a:moveTo>
                  <a:pt x="603509" y="0"/>
                </a:moveTo>
                <a:lnTo>
                  <a:pt x="0" y="0"/>
                </a:lnTo>
                <a:lnTo>
                  <a:pt x="0" y="603509"/>
                </a:lnTo>
                <a:lnTo>
                  <a:pt x="603509" y="603509"/>
                </a:lnTo>
                <a:lnTo>
                  <a:pt x="603509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FFFFF">
                <a:alpha val="100000"/>
              </a:srgbClr>
            </a:gs>
            <a:gs pos="50000">
              <a:srgbClr val="84BFDD">
                <a:alpha val="100000"/>
              </a:srgbClr>
            </a:gs>
            <a:gs pos="100000">
              <a:srgbClr val="84BFDD">
                <a:alpha val="100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865218" y="1345966"/>
            <a:ext cx="7151780" cy="7424469"/>
            <a:chOff x="0" y="0"/>
            <a:chExt cx="1883596" cy="195541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883596" cy="1955416"/>
            </a:xfrm>
            <a:custGeom>
              <a:avLst/>
              <a:gdLst/>
              <a:ahLst/>
              <a:cxnLst/>
              <a:rect l="l" t="t" r="r" b="b"/>
              <a:pathLst>
                <a:path w="1883596" h="1955416">
                  <a:moveTo>
                    <a:pt x="22733" y="0"/>
                  </a:moveTo>
                  <a:lnTo>
                    <a:pt x="1860864" y="0"/>
                  </a:lnTo>
                  <a:cubicBezTo>
                    <a:pt x="1866893" y="0"/>
                    <a:pt x="1872675" y="2395"/>
                    <a:pt x="1876938" y="6658"/>
                  </a:cubicBezTo>
                  <a:cubicBezTo>
                    <a:pt x="1881201" y="10922"/>
                    <a:pt x="1883596" y="16704"/>
                    <a:pt x="1883596" y="22733"/>
                  </a:cubicBezTo>
                  <a:lnTo>
                    <a:pt x="1883596" y="1932683"/>
                  </a:lnTo>
                  <a:cubicBezTo>
                    <a:pt x="1883596" y="1945238"/>
                    <a:pt x="1873419" y="1955416"/>
                    <a:pt x="1860864" y="1955416"/>
                  </a:cubicBezTo>
                  <a:lnTo>
                    <a:pt x="22733" y="1955416"/>
                  </a:lnTo>
                  <a:cubicBezTo>
                    <a:pt x="16704" y="1955416"/>
                    <a:pt x="10922" y="1953021"/>
                    <a:pt x="6658" y="1948757"/>
                  </a:cubicBezTo>
                  <a:cubicBezTo>
                    <a:pt x="2395" y="1944494"/>
                    <a:pt x="0" y="1938712"/>
                    <a:pt x="0" y="1932683"/>
                  </a:cubicBezTo>
                  <a:lnTo>
                    <a:pt x="0" y="22733"/>
                  </a:lnTo>
                  <a:cubicBezTo>
                    <a:pt x="0" y="16704"/>
                    <a:pt x="2395" y="10922"/>
                    <a:pt x="6658" y="6658"/>
                  </a:cubicBezTo>
                  <a:cubicBezTo>
                    <a:pt x="10922" y="2395"/>
                    <a:pt x="16704" y="0"/>
                    <a:pt x="22733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 w="19050" cap="rnd">
              <a:solidFill>
                <a:srgbClr val="084C6E"/>
              </a:solidFill>
              <a:prstDash val="solid"/>
              <a:rou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1883596" cy="198399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90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9455816" y="1688335"/>
            <a:ext cx="1240428" cy="294111"/>
            <a:chOff x="0" y="0"/>
            <a:chExt cx="1653904" cy="392148"/>
          </a:xfrm>
        </p:grpSpPr>
        <p:grpSp>
          <p:nvGrpSpPr>
            <p:cNvPr id="6" name="Group 6"/>
            <p:cNvGrpSpPr/>
            <p:nvPr/>
          </p:nvGrpSpPr>
          <p:grpSpPr>
            <a:xfrm>
              <a:off x="1261756" y="0"/>
              <a:ext cx="392148" cy="392148"/>
              <a:chOff x="0" y="0"/>
              <a:chExt cx="812800" cy="8128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84C6E"/>
              </a:solidFill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8" name="TextBox 8"/>
              <p:cNvSpPr txBox="1"/>
              <p:nvPr/>
            </p:nvSpPr>
            <p:spPr>
              <a:xfrm>
                <a:off x="76200" y="47625"/>
                <a:ext cx="660400" cy="68897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590"/>
                  </a:lnSpc>
                </a:pPr>
                <a:endParaRPr/>
              </a:p>
            </p:txBody>
          </p:sp>
        </p:grpSp>
        <p:grpSp>
          <p:nvGrpSpPr>
            <p:cNvPr id="9" name="Group 9"/>
            <p:cNvGrpSpPr/>
            <p:nvPr/>
          </p:nvGrpSpPr>
          <p:grpSpPr>
            <a:xfrm>
              <a:off x="633448" y="0"/>
              <a:ext cx="392148" cy="392148"/>
              <a:chOff x="0" y="0"/>
              <a:chExt cx="812800" cy="812800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84C6E"/>
              </a:solidFill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1" name="TextBox 11"/>
              <p:cNvSpPr txBox="1"/>
              <p:nvPr/>
            </p:nvSpPr>
            <p:spPr>
              <a:xfrm>
                <a:off x="76200" y="47625"/>
                <a:ext cx="660400" cy="68897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590"/>
                  </a:lnSpc>
                </a:pPr>
                <a:endParaRPr/>
              </a:p>
            </p:txBody>
          </p:sp>
        </p:grpSp>
        <p:grpSp>
          <p:nvGrpSpPr>
            <p:cNvPr id="12" name="Group 12"/>
            <p:cNvGrpSpPr/>
            <p:nvPr/>
          </p:nvGrpSpPr>
          <p:grpSpPr>
            <a:xfrm>
              <a:off x="0" y="0"/>
              <a:ext cx="392148" cy="392148"/>
              <a:chOff x="0" y="0"/>
              <a:chExt cx="812800" cy="812800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84C6E"/>
              </a:solidFill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4" name="TextBox 14"/>
              <p:cNvSpPr txBox="1"/>
              <p:nvPr/>
            </p:nvSpPr>
            <p:spPr>
              <a:xfrm>
                <a:off x="76200" y="47625"/>
                <a:ext cx="660400" cy="68897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590"/>
                  </a:lnSpc>
                </a:pPr>
                <a:endParaRPr/>
              </a:p>
            </p:txBody>
          </p:sp>
        </p:grpSp>
      </p:grpSp>
      <p:sp>
        <p:nvSpPr>
          <p:cNvPr id="15" name="Freeform 15"/>
          <p:cNvSpPr/>
          <p:nvPr/>
        </p:nvSpPr>
        <p:spPr>
          <a:xfrm>
            <a:off x="16942034" y="711434"/>
            <a:ext cx="634533" cy="634533"/>
          </a:xfrm>
          <a:custGeom>
            <a:avLst/>
            <a:gdLst/>
            <a:ahLst/>
            <a:cxnLst/>
            <a:rect l="l" t="t" r="r" b="b"/>
            <a:pathLst>
              <a:path w="634533" h="634533">
                <a:moveTo>
                  <a:pt x="0" y="0"/>
                </a:moveTo>
                <a:lnTo>
                  <a:pt x="634532" y="0"/>
                </a:lnTo>
                <a:lnTo>
                  <a:pt x="634532" y="634532"/>
                </a:lnTo>
                <a:lnTo>
                  <a:pt x="0" y="6345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16" name="Freeform 16"/>
          <p:cNvSpPr/>
          <p:nvPr/>
        </p:nvSpPr>
        <p:spPr>
          <a:xfrm flipH="1">
            <a:off x="772820" y="711434"/>
            <a:ext cx="634533" cy="634533"/>
          </a:xfrm>
          <a:custGeom>
            <a:avLst/>
            <a:gdLst/>
            <a:ahLst/>
            <a:cxnLst/>
            <a:rect l="l" t="t" r="r" b="b"/>
            <a:pathLst>
              <a:path w="634533" h="634533">
                <a:moveTo>
                  <a:pt x="634533" y="0"/>
                </a:moveTo>
                <a:lnTo>
                  <a:pt x="0" y="0"/>
                </a:lnTo>
                <a:lnTo>
                  <a:pt x="0" y="634532"/>
                </a:lnTo>
                <a:lnTo>
                  <a:pt x="634533" y="634532"/>
                </a:lnTo>
                <a:lnTo>
                  <a:pt x="634533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17" name="Freeform 17"/>
          <p:cNvSpPr/>
          <p:nvPr/>
        </p:nvSpPr>
        <p:spPr>
          <a:xfrm>
            <a:off x="3865218" y="8766347"/>
            <a:ext cx="7151780" cy="572667"/>
          </a:xfrm>
          <a:custGeom>
            <a:avLst/>
            <a:gdLst/>
            <a:ahLst/>
            <a:cxnLst/>
            <a:rect l="l" t="t" r="r" b="b"/>
            <a:pathLst>
              <a:path w="7151780" h="572667">
                <a:moveTo>
                  <a:pt x="0" y="0"/>
                </a:moveTo>
                <a:lnTo>
                  <a:pt x="7151780" y="0"/>
                </a:lnTo>
                <a:lnTo>
                  <a:pt x="7151780" y="572666"/>
                </a:lnTo>
                <a:lnTo>
                  <a:pt x="0" y="57266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t="-146648"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25" name="TextBox 25"/>
          <p:cNvSpPr txBox="1"/>
          <p:nvPr/>
        </p:nvSpPr>
        <p:spPr>
          <a:xfrm>
            <a:off x="4771774" y="3670979"/>
            <a:ext cx="5767475" cy="21417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70406" lvl="1">
              <a:lnSpc>
                <a:spcPts val="4258"/>
              </a:lnSpc>
            </a:pPr>
            <a:r>
              <a:rPr lang="en-US" altLang="ko-KR" sz="2504" dirty="0">
                <a:solidFill>
                  <a:srgbClr val="084C6E"/>
                </a:solidFill>
                <a:latin typeface="Open Sauce"/>
              </a:rPr>
              <a:t>7. </a:t>
            </a:r>
            <a:r>
              <a:rPr lang="ko-KR" altLang="en-US" sz="2504" dirty="0">
                <a:solidFill>
                  <a:srgbClr val="084C6E"/>
                </a:solidFill>
                <a:latin typeface="Open Sauce"/>
              </a:rPr>
              <a:t>사용자 정의 변환기</a:t>
            </a:r>
            <a:endParaRPr lang="en-US" altLang="ko-KR" sz="2504" dirty="0">
              <a:solidFill>
                <a:srgbClr val="084C6E"/>
              </a:solidFill>
              <a:latin typeface="Open Sauce"/>
            </a:endParaRPr>
          </a:p>
          <a:p>
            <a:pPr marL="270406" lvl="1">
              <a:lnSpc>
                <a:spcPts val="4258"/>
              </a:lnSpc>
            </a:pPr>
            <a:r>
              <a:rPr lang="en-US" altLang="ko-KR" sz="2504" dirty="0">
                <a:solidFill>
                  <a:srgbClr val="084C6E"/>
                </a:solidFill>
                <a:latin typeface="Open Sauce"/>
              </a:rPr>
              <a:t>8. </a:t>
            </a:r>
            <a:r>
              <a:rPr lang="ko-KR" altLang="en-US" sz="2504" dirty="0">
                <a:solidFill>
                  <a:srgbClr val="084C6E"/>
                </a:solidFill>
                <a:latin typeface="Open Sauce"/>
              </a:rPr>
              <a:t>변환 파이프라인</a:t>
            </a:r>
            <a:endParaRPr lang="en-US" altLang="ko-KR" sz="2504" dirty="0">
              <a:solidFill>
                <a:srgbClr val="084C6E"/>
              </a:solidFill>
              <a:latin typeface="Open Sauce"/>
            </a:endParaRPr>
          </a:p>
          <a:p>
            <a:pPr marL="270406" lvl="1">
              <a:lnSpc>
                <a:spcPts val="4258"/>
              </a:lnSpc>
            </a:pPr>
            <a:r>
              <a:rPr lang="en-US" altLang="ko-KR" sz="2504" dirty="0">
                <a:solidFill>
                  <a:srgbClr val="084C6E"/>
                </a:solidFill>
                <a:latin typeface="Open Sauce"/>
              </a:rPr>
              <a:t>9. </a:t>
            </a:r>
            <a:r>
              <a:rPr lang="ko-KR" altLang="en-US" sz="2504" dirty="0">
                <a:solidFill>
                  <a:srgbClr val="084C6E"/>
                </a:solidFill>
                <a:latin typeface="Open Sauce"/>
              </a:rPr>
              <a:t>모델 선택과 훈련</a:t>
            </a:r>
            <a:endParaRPr lang="en-US" altLang="ko-KR" sz="2504" dirty="0">
              <a:solidFill>
                <a:srgbClr val="084C6E"/>
              </a:solidFill>
              <a:latin typeface="Open Sauce"/>
            </a:endParaRPr>
          </a:p>
          <a:p>
            <a:pPr marL="270406" lvl="1">
              <a:lnSpc>
                <a:spcPts val="4258"/>
              </a:lnSpc>
            </a:pPr>
            <a:r>
              <a:rPr lang="en-US" altLang="ko-KR" sz="2504" dirty="0">
                <a:solidFill>
                  <a:srgbClr val="084C6E"/>
                </a:solidFill>
                <a:latin typeface="Open Sauce"/>
              </a:rPr>
              <a:t>10. </a:t>
            </a:r>
            <a:r>
              <a:rPr lang="ko-KR" altLang="en-US" sz="2504" dirty="0">
                <a:solidFill>
                  <a:srgbClr val="084C6E"/>
                </a:solidFill>
                <a:latin typeface="Open Sauce"/>
              </a:rPr>
              <a:t>모델 세부 튜닝</a:t>
            </a:r>
            <a:endParaRPr lang="en-US" altLang="ko-KR" sz="2504" dirty="0">
              <a:solidFill>
                <a:srgbClr val="084C6E"/>
              </a:solidFill>
              <a:latin typeface="Open Sauce"/>
            </a:endParaRPr>
          </a:p>
        </p:txBody>
      </p:sp>
      <p:sp>
        <p:nvSpPr>
          <p:cNvPr id="26" name="TextBox 26"/>
          <p:cNvSpPr txBox="1"/>
          <p:nvPr/>
        </p:nvSpPr>
        <p:spPr>
          <a:xfrm>
            <a:off x="4574608" y="2401620"/>
            <a:ext cx="4180894" cy="7976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5782"/>
              </a:lnSpc>
              <a:spcBef>
                <a:spcPct val="0"/>
              </a:spcBef>
            </a:pPr>
            <a:r>
              <a:rPr lang="en-US" sz="4818" dirty="0">
                <a:solidFill>
                  <a:srgbClr val="084C6E"/>
                </a:solidFill>
                <a:latin typeface="Codec Pro Bold"/>
              </a:rPr>
              <a:t>OVERVIEW</a:t>
            </a:r>
          </a:p>
        </p:txBody>
      </p:sp>
      <p:sp>
        <p:nvSpPr>
          <p:cNvPr id="27" name="Freeform 27"/>
          <p:cNvSpPr/>
          <p:nvPr/>
        </p:nvSpPr>
        <p:spPr>
          <a:xfrm>
            <a:off x="9216751" y="8354727"/>
            <a:ext cx="5815160" cy="465639"/>
          </a:xfrm>
          <a:custGeom>
            <a:avLst/>
            <a:gdLst/>
            <a:ahLst/>
            <a:cxnLst/>
            <a:rect l="l" t="t" r="r" b="b"/>
            <a:pathLst>
              <a:path w="5815160" h="465639">
                <a:moveTo>
                  <a:pt x="0" y="0"/>
                </a:moveTo>
                <a:lnTo>
                  <a:pt x="5815160" y="0"/>
                </a:lnTo>
                <a:lnTo>
                  <a:pt x="5815160" y="465639"/>
                </a:lnTo>
                <a:lnTo>
                  <a:pt x="0" y="46563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t="-146648"/>
            </a:stretch>
          </a:blipFill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84BFDD">
                <a:alpha val="100000"/>
              </a:srgbClr>
            </a:gs>
            <a:gs pos="50000">
              <a:srgbClr val="FFFFFF">
                <a:alpha val="100000"/>
              </a:srgbClr>
            </a:gs>
            <a:gs pos="100000">
              <a:srgbClr val="FFF7CF">
                <a:alpha val="100000"/>
              </a:srgbClr>
            </a:gs>
          </a:gsLst>
          <a:path path="circle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7"/>
          <p:cNvSpPr txBox="1"/>
          <p:nvPr/>
        </p:nvSpPr>
        <p:spPr>
          <a:xfrm>
            <a:off x="1249364" y="2815934"/>
            <a:ext cx="6904036" cy="82368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6661"/>
              </a:lnSpc>
              <a:spcBef>
                <a:spcPct val="0"/>
              </a:spcBef>
            </a:pPr>
            <a:r>
              <a:rPr lang="en-US" sz="5551" dirty="0">
                <a:solidFill>
                  <a:srgbClr val="084C6E"/>
                </a:solidFill>
                <a:latin typeface="Codec Pro Bold"/>
              </a:rPr>
              <a:t>7. </a:t>
            </a:r>
            <a:r>
              <a:rPr lang="ko-KR" altLang="en-US" sz="5551" dirty="0">
                <a:solidFill>
                  <a:srgbClr val="084C6E"/>
                </a:solidFill>
                <a:latin typeface="Codec Pro Bold"/>
              </a:rPr>
              <a:t>사용자정의 변환기</a:t>
            </a:r>
            <a:endParaRPr lang="en-US" sz="5551" dirty="0">
              <a:solidFill>
                <a:srgbClr val="084C6E"/>
              </a:solidFill>
              <a:latin typeface="Codec Pro Bold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249364" y="3807992"/>
            <a:ext cx="7308793" cy="2716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4455" lvl="1" indent="-227228">
              <a:lnSpc>
                <a:spcPts val="3578"/>
              </a:lnSpc>
              <a:buFont typeface="Arial"/>
              <a:buChar char="•"/>
            </a:pPr>
            <a:r>
              <a:rPr lang="ko-KR" altLang="en-US" sz="2104" dirty="0">
                <a:solidFill>
                  <a:srgbClr val="084C6E"/>
                </a:solidFill>
                <a:latin typeface="Open Sauce"/>
              </a:rPr>
              <a:t>정규분포에 가깝게 만드는 </a:t>
            </a:r>
            <a:r>
              <a:rPr lang="en-US" altLang="ko-KR" sz="2104" dirty="0" err="1">
                <a:solidFill>
                  <a:srgbClr val="084C6E"/>
                </a:solidFill>
                <a:latin typeface="Open Sauce"/>
              </a:rPr>
              <a:t>LogTransformer</a:t>
            </a:r>
            <a:r>
              <a:rPr lang="en-US" altLang="ko-KR" sz="2104" dirty="0">
                <a:solidFill>
                  <a:srgbClr val="084C6E"/>
                </a:solidFill>
                <a:latin typeface="Open Sauce"/>
              </a:rPr>
              <a:t> </a:t>
            </a:r>
            <a:r>
              <a:rPr lang="ko-KR" altLang="en-US" sz="2104" dirty="0">
                <a:solidFill>
                  <a:srgbClr val="084C6E"/>
                </a:solidFill>
                <a:latin typeface="Open Sauce"/>
              </a:rPr>
              <a:t>클래스 구현</a:t>
            </a:r>
            <a:endParaRPr lang="en-US" altLang="ko-KR" sz="2104" dirty="0">
              <a:solidFill>
                <a:srgbClr val="084C6E"/>
              </a:solidFill>
              <a:latin typeface="Open Sauce"/>
            </a:endParaRPr>
          </a:p>
          <a:p>
            <a:pPr marL="454455" lvl="1" indent="-227228">
              <a:lnSpc>
                <a:spcPts val="3578"/>
              </a:lnSpc>
              <a:buFont typeface="Arial"/>
              <a:buChar char="•"/>
            </a:pPr>
            <a:endParaRPr lang="en-US" altLang="ko-KR" sz="2104" dirty="0">
              <a:solidFill>
                <a:srgbClr val="084C6E"/>
              </a:solidFill>
              <a:latin typeface="Open Sauce"/>
            </a:endParaRPr>
          </a:p>
          <a:p>
            <a:pPr marL="454455" lvl="1" indent="-227228">
              <a:lnSpc>
                <a:spcPts val="3578"/>
              </a:lnSpc>
              <a:buFont typeface="Arial"/>
              <a:buChar char="•"/>
            </a:pPr>
            <a:r>
              <a:rPr lang="en-US" altLang="ko-KR" sz="2104" dirty="0" err="1">
                <a:solidFill>
                  <a:srgbClr val="084C6E"/>
                </a:solidFill>
                <a:latin typeface="Open Sauce"/>
              </a:rPr>
              <a:t>LogTransformer</a:t>
            </a:r>
            <a:r>
              <a:rPr lang="ko-KR" altLang="en-US" sz="2104" dirty="0">
                <a:solidFill>
                  <a:srgbClr val="084C6E"/>
                </a:solidFill>
                <a:latin typeface="Open Sauce"/>
              </a:rPr>
              <a:t>를 거친 결과물을 그래프화 하여 시각화</a:t>
            </a:r>
            <a:endParaRPr lang="en-US" altLang="ko-KR" sz="2104" dirty="0">
              <a:solidFill>
                <a:srgbClr val="084C6E"/>
              </a:solidFill>
              <a:latin typeface="Open Sauce"/>
            </a:endParaRPr>
          </a:p>
          <a:p>
            <a:pPr marL="454455" lvl="1" indent="-227228">
              <a:lnSpc>
                <a:spcPts val="3578"/>
              </a:lnSpc>
              <a:buFont typeface="Arial"/>
              <a:buChar char="•"/>
            </a:pPr>
            <a:endParaRPr lang="en-US" sz="2104" dirty="0">
              <a:solidFill>
                <a:srgbClr val="084C6E"/>
              </a:solidFill>
              <a:latin typeface="Open Sauce"/>
            </a:endParaRPr>
          </a:p>
          <a:p>
            <a:pPr marL="454455" lvl="1" indent="-227228">
              <a:lnSpc>
                <a:spcPts val="3578"/>
              </a:lnSpc>
              <a:buFont typeface="Arial"/>
              <a:buChar char="•"/>
            </a:pPr>
            <a:r>
              <a:rPr lang="ko-KR" altLang="en-US" sz="2104" dirty="0">
                <a:solidFill>
                  <a:srgbClr val="084C6E"/>
                </a:solidFill>
                <a:latin typeface="Open Sauce"/>
              </a:rPr>
              <a:t>이전에 특성 스케일링을 하면서 로그 변환을 했기 때문에 </a:t>
            </a:r>
            <a:r>
              <a:rPr lang="ko-KR" altLang="en-US" sz="2104" dirty="0" err="1">
                <a:solidFill>
                  <a:srgbClr val="084C6E"/>
                </a:solidFill>
                <a:latin typeface="Open Sauce"/>
              </a:rPr>
              <a:t>머신러닝에</a:t>
            </a:r>
            <a:r>
              <a:rPr lang="ko-KR" altLang="en-US" sz="2104" dirty="0">
                <a:solidFill>
                  <a:srgbClr val="084C6E"/>
                </a:solidFill>
                <a:latin typeface="Open Sauce"/>
              </a:rPr>
              <a:t> 이 값을 적용하지는 않음</a:t>
            </a:r>
            <a:endParaRPr lang="en-US" sz="2104" dirty="0">
              <a:solidFill>
                <a:srgbClr val="084C6E"/>
              </a:solidFill>
              <a:latin typeface="Open Sauce"/>
            </a:endParaRPr>
          </a:p>
        </p:txBody>
      </p:sp>
      <p:sp>
        <p:nvSpPr>
          <p:cNvPr id="10" name="Freeform 10"/>
          <p:cNvSpPr/>
          <p:nvPr/>
        </p:nvSpPr>
        <p:spPr>
          <a:xfrm>
            <a:off x="16942034" y="711434"/>
            <a:ext cx="634533" cy="634533"/>
          </a:xfrm>
          <a:custGeom>
            <a:avLst/>
            <a:gdLst/>
            <a:ahLst/>
            <a:cxnLst/>
            <a:rect l="l" t="t" r="r" b="b"/>
            <a:pathLst>
              <a:path w="634533" h="634533">
                <a:moveTo>
                  <a:pt x="0" y="0"/>
                </a:moveTo>
                <a:lnTo>
                  <a:pt x="634532" y="0"/>
                </a:lnTo>
                <a:lnTo>
                  <a:pt x="634532" y="634532"/>
                </a:lnTo>
                <a:lnTo>
                  <a:pt x="0" y="6345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11" name="Freeform 11"/>
          <p:cNvSpPr/>
          <p:nvPr/>
        </p:nvSpPr>
        <p:spPr>
          <a:xfrm flipH="1">
            <a:off x="772820" y="711434"/>
            <a:ext cx="634533" cy="634533"/>
          </a:xfrm>
          <a:custGeom>
            <a:avLst/>
            <a:gdLst/>
            <a:ahLst/>
            <a:cxnLst/>
            <a:rect l="l" t="t" r="r" b="b"/>
            <a:pathLst>
              <a:path w="634533" h="634533">
                <a:moveTo>
                  <a:pt x="634533" y="0"/>
                </a:moveTo>
                <a:lnTo>
                  <a:pt x="0" y="0"/>
                </a:lnTo>
                <a:lnTo>
                  <a:pt x="0" y="634532"/>
                </a:lnTo>
                <a:lnTo>
                  <a:pt x="634533" y="634532"/>
                </a:lnTo>
                <a:lnTo>
                  <a:pt x="634533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B0814F4-56F7-2F93-5140-4C463FAE63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18037" y="2095500"/>
            <a:ext cx="7199805" cy="422320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57C7DC6-17CC-7BCB-DF02-4C832E6D45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86999" y="6438900"/>
            <a:ext cx="7030841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964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84BFDD">
                <a:alpha val="100000"/>
              </a:srgbClr>
            </a:gs>
            <a:gs pos="50000">
              <a:srgbClr val="FFFFFF">
                <a:alpha val="100000"/>
              </a:srgbClr>
            </a:gs>
            <a:gs pos="100000">
              <a:srgbClr val="FFF7CF">
                <a:alpha val="100000"/>
              </a:srgbClr>
            </a:gs>
          </a:gsLst>
          <a:path path="circle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7"/>
          <p:cNvSpPr txBox="1"/>
          <p:nvPr/>
        </p:nvSpPr>
        <p:spPr>
          <a:xfrm>
            <a:off x="1249364" y="2815934"/>
            <a:ext cx="6242584" cy="8300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6661"/>
              </a:lnSpc>
              <a:spcBef>
                <a:spcPct val="0"/>
              </a:spcBef>
            </a:pPr>
            <a:r>
              <a:rPr lang="en-US" sz="5551" dirty="0">
                <a:solidFill>
                  <a:srgbClr val="084C6E"/>
                </a:solidFill>
                <a:latin typeface="Codec Pro Bold"/>
              </a:rPr>
              <a:t>8. </a:t>
            </a:r>
            <a:r>
              <a:rPr lang="ko-KR" altLang="en-US" sz="5551" dirty="0">
                <a:solidFill>
                  <a:srgbClr val="084C6E"/>
                </a:solidFill>
                <a:latin typeface="Codec Pro Bold"/>
              </a:rPr>
              <a:t>변환 파이프라인</a:t>
            </a:r>
            <a:endParaRPr lang="en-US" sz="5551" dirty="0">
              <a:solidFill>
                <a:srgbClr val="084C6E"/>
              </a:solidFill>
              <a:latin typeface="Codec Pro Bold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249364" y="3807992"/>
            <a:ext cx="7308793" cy="27165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4455" lvl="1" indent="-227228">
              <a:lnSpc>
                <a:spcPts val="3578"/>
              </a:lnSpc>
              <a:buFont typeface="Arial"/>
              <a:buChar char="•"/>
            </a:pPr>
            <a:r>
              <a:rPr lang="ko-KR" altLang="en-US" sz="2104" dirty="0">
                <a:solidFill>
                  <a:srgbClr val="084C6E"/>
                </a:solidFill>
                <a:latin typeface="Open Sauce"/>
              </a:rPr>
              <a:t>파이프라인을 시각화하기 위해 </a:t>
            </a:r>
            <a:r>
              <a:rPr lang="en-US" altLang="ko-KR" sz="2104" dirty="0">
                <a:solidFill>
                  <a:srgbClr val="084C6E"/>
                </a:solidFill>
                <a:latin typeface="Open Sauce"/>
              </a:rPr>
              <a:t>diagram </a:t>
            </a:r>
            <a:r>
              <a:rPr lang="ko-KR" altLang="en-US" sz="2104" dirty="0">
                <a:solidFill>
                  <a:srgbClr val="084C6E"/>
                </a:solidFill>
                <a:latin typeface="Open Sauce"/>
              </a:rPr>
              <a:t>옵션 설정</a:t>
            </a:r>
            <a:endParaRPr lang="en-US" altLang="ko-KR" sz="2104" dirty="0">
              <a:solidFill>
                <a:srgbClr val="084C6E"/>
              </a:solidFill>
              <a:latin typeface="Open Sauce"/>
            </a:endParaRPr>
          </a:p>
          <a:p>
            <a:pPr marL="454455" lvl="1" indent="-227228">
              <a:lnSpc>
                <a:spcPts val="3578"/>
              </a:lnSpc>
              <a:buFont typeface="Arial"/>
              <a:buChar char="•"/>
            </a:pPr>
            <a:endParaRPr lang="en-US" altLang="ko-KR" sz="2104" dirty="0">
              <a:solidFill>
                <a:srgbClr val="084C6E"/>
              </a:solidFill>
              <a:latin typeface="Open Sauce"/>
            </a:endParaRPr>
          </a:p>
          <a:p>
            <a:pPr marL="454455" lvl="1" indent="-227228">
              <a:lnSpc>
                <a:spcPts val="3578"/>
              </a:lnSpc>
              <a:buFont typeface="Arial"/>
              <a:buChar char="•"/>
            </a:pPr>
            <a:r>
              <a:rPr lang="ko-KR" altLang="en-US" sz="2104" dirty="0">
                <a:solidFill>
                  <a:srgbClr val="084C6E"/>
                </a:solidFill>
                <a:latin typeface="Open Sauce"/>
              </a:rPr>
              <a:t>특징 엔지니어링을 통해 모델이 이해하기 쉬운 데이터로 변경 </a:t>
            </a:r>
            <a:r>
              <a:rPr lang="en-US" altLang="ko-KR" sz="2104" dirty="0">
                <a:solidFill>
                  <a:srgbClr val="084C6E"/>
                </a:solidFill>
                <a:latin typeface="Open Sauce"/>
              </a:rPr>
              <a:t>(</a:t>
            </a:r>
            <a:r>
              <a:rPr lang="en-US" altLang="ko-KR" sz="2104" dirty="0" err="1">
                <a:solidFill>
                  <a:srgbClr val="084C6E"/>
                </a:solidFill>
                <a:latin typeface="Open Sauce"/>
              </a:rPr>
              <a:t>OneHotEncoder</a:t>
            </a:r>
            <a:r>
              <a:rPr lang="en-US" altLang="ko-KR" sz="2104" dirty="0">
                <a:solidFill>
                  <a:srgbClr val="084C6E"/>
                </a:solidFill>
                <a:latin typeface="Open Sauce"/>
              </a:rPr>
              <a:t>)</a:t>
            </a:r>
          </a:p>
          <a:p>
            <a:pPr marL="454455" lvl="1" indent="-227228">
              <a:lnSpc>
                <a:spcPts val="3578"/>
              </a:lnSpc>
              <a:buFont typeface="Arial"/>
              <a:buChar char="•"/>
            </a:pPr>
            <a:endParaRPr lang="en-US" altLang="ko-KR" sz="2104" dirty="0">
              <a:solidFill>
                <a:srgbClr val="084C6E"/>
              </a:solidFill>
              <a:latin typeface="Open Sauce"/>
            </a:endParaRPr>
          </a:p>
          <a:p>
            <a:pPr marL="454455" lvl="1" indent="-227228">
              <a:lnSpc>
                <a:spcPts val="3578"/>
              </a:lnSpc>
              <a:buFont typeface="Arial"/>
              <a:buChar char="•"/>
            </a:pPr>
            <a:r>
              <a:rPr lang="ko-KR" altLang="en-US" sz="2104" dirty="0">
                <a:solidFill>
                  <a:srgbClr val="084C6E"/>
                </a:solidFill>
                <a:latin typeface="Open Sauce"/>
              </a:rPr>
              <a:t>파이프라인 구축 후 파이프라인으로 모델 학습</a:t>
            </a:r>
            <a:endParaRPr lang="en-US" altLang="ko-KR" sz="2104" dirty="0">
              <a:solidFill>
                <a:srgbClr val="084C6E"/>
              </a:solidFill>
              <a:latin typeface="Open Sauce"/>
            </a:endParaRPr>
          </a:p>
        </p:txBody>
      </p:sp>
      <p:sp>
        <p:nvSpPr>
          <p:cNvPr id="10" name="Freeform 10"/>
          <p:cNvSpPr/>
          <p:nvPr/>
        </p:nvSpPr>
        <p:spPr>
          <a:xfrm>
            <a:off x="16942034" y="711434"/>
            <a:ext cx="634533" cy="634533"/>
          </a:xfrm>
          <a:custGeom>
            <a:avLst/>
            <a:gdLst/>
            <a:ahLst/>
            <a:cxnLst/>
            <a:rect l="l" t="t" r="r" b="b"/>
            <a:pathLst>
              <a:path w="634533" h="634533">
                <a:moveTo>
                  <a:pt x="0" y="0"/>
                </a:moveTo>
                <a:lnTo>
                  <a:pt x="634532" y="0"/>
                </a:lnTo>
                <a:lnTo>
                  <a:pt x="634532" y="634532"/>
                </a:lnTo>
                <a:lnTo>
                  <a:pt x="0" y="6345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11" name="Freeform 11"/>
          <p:cNvSpPr/>
          <p:nvPr/>
        </p:nvSpPr>
        <p:spPr>
          <a:xfrm flipH="1">
            <a:off x="772820" y="711434"/>
            <a:ext cx="634533" cy="634533"/>
          </a:xfrm>
          <a:custGeom>
            <a:avLst/>
            <a:gdLst/>
            <a:ahLst/>
            <a:cxnLst/>
            <a:rect l="l" t="t" r="r" b="b"/>
            <a:pathLst>
              <a:path w="634533" h="634533">
                <a:moveTo>
                  <a:pt x="634533" y="0"/>
                </a:moveTo>
                <a:lnTo>
                  <a:pt x="0" y="0"/>
                </a:lnTo>
                <a:lnTo>
                  <a:pt x="0" y="634532"/>
                </a:lnTo>
                <a:lnTo>
                  <a:pt x="634533" y="634532"/>
                </a:lnTo>
                <a:lnTo>
                  <a:pt x="634533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3C65EED-08B2-0A3D-DF41-350C2C2087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82199" y="1853693"/>
            <a:ext cx="6681845" cy="95727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9D2EA48-68ED-DE59-6D1D-50E7CE94E9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2200" y="2815934"/>
            <a:ext cx="6681844" cy="271657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54EA1B68-64CB-2321-E604-53D64459CA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62321" y="5532512"/>
            <a:ext cx="6681844" cy="4380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689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84BFDD">
                <a:alpha val="100000"/>
              </a:srgbClr>
            </a:gs>
            <a:gs pos="50000">
              <a:srgbClr val="FFFFFF">
                <a:alpha val="100000"/>
              </a:srgbClr>
            </a:gs>
            <a:gs pos="100000">
              <a:srgbClr val="FFF7CF">
                <a:alpha val="100000"/>
              </a:srgbClr>
            </a:gs>
          </a:gsLst>
          <a:path path="circle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7"/>
          <p:cNvSpPr txBox="1"/>
          <p:nvPr/>
        </p:nvSpPr>
        <p:spPr>
          <a:xfrm>
            <a:off x="1249364" y="2815934"/>
            <a:ext cx="10028236" cy="82368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6661"/>
              </a:lnSpc>
              <a:spcBef>
                <a:spcPct val="0"/>
              </a:spcBef>
            </a:pPr>
            <a:r>
              <a:rPr lang="en-US" sz="5551" dirty="0">
                <a:solidFill>
                  <a:srgbClr val="084C6E"/>
                </a:solidFill>
                <a:latin typeface="Codec Pro Bold"/>
              </a:rPr>
              <a:t>9. </a:t>
            </a:r>
            <a:r>
              <a:rPr lang="ko-KR" altLang="en-US" sz="5551" dirty="0">
                <a:solidFill>
                  <a:srgbClr val="084C6E"/>
                </a:solidFill>
                <a:latin typeface="Codec Pro Bold"/>
              </a:rPr>
              <a:t>모델 선택과 훈련</a:t>
            </a:r>
            <a:endParaRPr lang="en-US" sz="5551" dirty="0">
              <a:solidFill>
                <a:srgbClr val="084C6E"/>
              </a:solidFill>
              <a:latin typeface="Codec Pro Bold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249364" y="3807992"/>
            <a:ext cx="7308793" cy="27165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4455" lvl="1" indent="-227228">
              <a:lnSpc>
                <a:spcPts val="3578"/>
              </a:lnSpc>
              <a:buFont typeface="Arial"/>
              <a:buChar char="•"/>
            </a:pPr>
            <a:r>
              <a:rPr lang="ko-KR" altLang="en-US" sz="2104" dirty="0">
                <a:solidFill>
                  <a:srgbClr val="084C6E"/>
                </a:solidFill>
                <a:latin typeface="Open Sauce"/>
              </a:rPr>
              <a:t>과적합을 줄이고 비선형 관계를 처리할 수 있는 </a:t>
            </a:r>
            <a:r>
              <a:rPr lang="en-US" altLang="ko-KR" sz="2104" dirty="0" err="1">
                <a:solidFill>
                  <a:srgbClr val="084C6E"/>
                </a:solidFill>
                <a:latin typeface="Open Sauce"/>
              </a:rPr>
              <a:t>RandomForestRegressor</a:t>
            </a:r>
            <a:r>
              <a:rPr lang="en-US" altLang="ko-KR" sz="2104" dirty="0">
                <a:solidFill>
                  <a:srgbClr val="084C6E"/>
                </a:solidFill>
                <a:latin typeface="Open Sauce"/>
              </a:rPr>
              <a:t> </a:t>
            </a:r>
            <a:r>
              <a:rPr lang="ko-KR" altLang="en-US" sz="2104" dirty="0">
                <a:solidFill>
                  <a:srgbClr val="084C6E"/>
                </a:solidFill>
                <a:latin typeface="Open Sauce"/>
              </a:rPr>
              <a:t>활용</a:t>
            </a:r>
            <a:endParaRPr lang="en-US" altLang="ko-KR" sz="2104" dirty="0">
              <a:solidFill>
                <a:srgbClr val="084C6E"/>
              </a:solidFill>
              <a:latin typeface="Open Sauce"/>
            </a:endParaRPr>
          </a:p>
          <a:p>
            <a:pPr marL="454455" lvl="1" indent="-227228">
              <a:lnSpc>
                <a:spcPts val="3578"/>
              </a:lnSpc>
              <a:buFont typeface="Arial"/>
              <a:buChar char="•"/>
            </a:pPr>
            <a:endParaRPr lang="en-US" altLang="ko-KR" sz="2104" dirty="0">
              <a:solidFill>
                <a:srgbClr val="084C6E"/>
              </a:solidFill>
              <a:latin typeface="Open Sauce"/>
            </a:endParaRPr>
          </a:p>
          <a:p>
            <a:pPr marL="454455" lvl="1" indent="-227228">
              <a:lnSpc>
                <a:spcPts val="3578"/>
              </a:lnSpc>
              <a:buFont typeface="Arial"/>
              <a:buChar char="•"/>
            </a:pPr>
            <a:r>
              <a:rPr lang="ko-KR" altLang="en-US" sz="2104" dirty="0">
                <a:solidFill>
                  <a:srgbClr val="084C6E"/>
                </a:solidFill>
                <a:latin typeface="Open Sauce"/>
              </a:rPr>
              <a:t>모델이 변경됨에 따라 파이프라인 재구축</a:t>
            </a:r>
            <a:endParaRPr lang="en-US" altLang="ko-KR" sz="2104" dirty="0">
              <a:solidFill>
                <a:srgbClr val="084C6E"/>
              </a:solidFill>
              <a:latin typeface="Open Sauce"/>
            </a:endParaRPr>
          </a:p>
          <a:p>
            <a:pPr marL="454455" lvl="1" indent="-227228">
              <a:lnSpc>
                <a:spcPts val="3578"/>
              </a:lnSpc>
              <a:buFont typeface="Arial"/>
              <a:buChar char="•"/>
            </a:pPr>
            <a:endParaRPr lang="en-US" altLang="ko-KR" sz="2104" dirty="0">
              <a:solidFill>
                <a:srgbClr val="084C6E"/>
              </a:solidFill>
              <a:latin typeface="Open Sauce"/>
            </a:endParaRPr>
          </a:p>
          <a:p>
            <a:pPr marL="454455" lvl="1" indent="-227228">
              <a:lnSpc>
                <a:spcPts val="3578"/>
              </a:lnSpc>
              <a:buFont typeface="Arial"/>
              <a:buChar char="•"/>
            </a:pPr>
            <a:r>
              <a:rPr lang="ko-KR" altLang="en-US" sz="2104" dirty="0">
                <a:solidFill>
                  <a:srgbClr val="084C6E"/>
                </a:solidFill>
                <a:latin typeface="Open Sauce"/>
              </a:rPr>
              <a:t>새로운 데이터셋으로 예측 후 결과 출력</a:t>
            </a:r>
            <a:endParaRPr lang="en-US" altLang="ko-KR" sz="2104" dirty="0">
              <a:solidFill>
                <a:srgbClr val="084C6E"/>
              </a:solidFill>
              <a:latin typeface="Open Sauce"/>
            </a:endParaRPr>
          </a:p>
        </p:txBody>
      </p:sp>
      <p:sp>
        <p:nvSpPr>
          <p:cNvPr id="10" name="Freeform 10"/>
          <p:cNvSpPr/>
          <p:nvPr/>
        </p:nvSpPr>
        <p:spPr>
          <a:xfrm>
            <a:off x="16942034" y="711434"/>
            <a:ext cx="634533" cy="634533"/>
          </a:xfrm>
          <a:custGeom>
            <a:avLst/>
            <a:gdLst/>
            <a:ahLst/>
            <a:cxnLst/>
            <a:rect l="l" t="t" r="r" b="b"/>
            <a:pathLst>
              <a:path w="634533" h="634533">
                <a:moveTo>
                  <a:pt x="0" y="0"/>
                </a:moveTo>
                <a:lnTo>
                  <a:pt x="634532" y="0"/>
                </a:lnTo>
                <a:lnTo>
                  <a:pt x="634532" y="634532"/>
                </a:lnTo>
                <a:lnTo>
                  <a:pt x="0" y="6345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11" name="Freeform 11"/>
          <p:cNvSpPr/>
          <p:nvPr/>
        </p:nvSpPr>
        <p:spPr>
          <a:xfrm flipH="1">
            <a:off x="772820" y="711434"/>
            <a:ext cx="634533" cy="634533"/>
          </a:xfrm>
          <a:custGeom>
            <a:avLst/>
            <a:gdLst/>
            <a:ahLst/>
            <a:cxnLst/>
            <a:rect l="l" t="t" r="r" b="b"/>
            <a:pathLst>
              <a:path w="634533" h="634533">
                <a:moveTo>
                  <a:pt x="634533" y="0"/>
                </a:moveTo>
                <a:lnTo>
                  <a:pt x="0" y="0"/>
                </a:lnTo>
                <a:lnTo>
                  <a:pt x="0" y="634532"/>
                </a:lnTo>
                <a:lnTo>
                  <a:pt x="634533" y="634532"/>
                </a:lnTo>
                <a:lnTo>
                  <a:pt x="634533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FD3360E-07F3-4B89-3330-A22141056F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58400" y="2019300"/>
            <a:ext cx="6248400" cy="435618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0E7D7FC-07EF-5FDA-C29E-51D9BAD357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10800" y="6375480"/>
            <a:ext cx="6096000" cy="2895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410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84BFDD">
                <a:alpha val="100000"/>
              </a:srgbClr>
            </a:gs>
            <a:gs pos="50000">
              <a:srgbClr val="FFFFFF">
                <a:alpha val="100000"/>
              </a:srgbClr>
            </a:gs>
            <a:gs pos="100000">
              <a:srgbClr val="FFF7CF">
                <a:alpha val="100000"/>
              </a:srgbClr>
            </a:gs>
          </a:gsLst>
          <a:path path="circle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7"/>
          <p:cNvSpPr txBox="1"/>
          <p:nvPr/>
        </p:nvSpPr>
        <p:spPr>
          <a:xfrm>
            <a:off x="1249364" y="2815934"/>
            <a:ext cx="10028236" cy="82368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6661"/>
              </a:lnSpc>
              <a:spcBef>
                <a:spcPct val="0"/>
              </a:spcBef>
            </a:pPr>
            <a:r>
              <a:rPr lang="en-US" sz="5551" dirty="0">
                <a:solidFill>
                  <a:srgbClr val="084C6E"/>
                </a:solidFill>
                <a:latin typeface="Codec Pro Bold"/>
              </a:rPr>
              <a:t>9. </a:t>
            </a:r>
            <a:r>
              <a:rPr lang="ko-KR" altLang="en-US" sz="5551" dirty="0">
                <a:solidFill>
                  <a:srgbClr val="084C6E"/>
                </a:solidFill>
                <a:latin typeface="Codec Pro Bold"/>
              </a:rPr>
              <a:t>모델 선택과 훈련</a:t>
            </a:r>
            <a:r>
              <a:rPr lang="en-US" altLang="ko-KR" sz="5551" dirty="0">
                <a:solidFill>
                  <a:srgbClr val="084C6E"/>
                </a:solidFill>
                <a:latin typeface="Codec Pro Bold"/>
              </a:rPr>
              <a:t>(</a:t>
            </a:r>
            <a:r>
              <a:rPr lang="ko-KR" altLang="en-US" sz="5551" dirty="0">
                <a:solidFill>
                  <a:srgbClr val="084C6E"/>
                </a:solidFill>
                <a:latin typeface="Codec Pro Bold"/>
              </a:rPr>
              <a:t>계속</a:t>
            </a:r>
            <a:r>
              <a:rPr lang="en-US" altLang="ko-KR" sz="5551" dirty="0">
                <a:solidFill>
                  <a:srgbClr val="084C6E"/>
                </a:solidFill>
                <a:latin typeface="Codec Pro Bold"/>
              </a:rPr>
              <a:t>)</a:t>
            </a:r>
            <a:endParaRPr lang="en-US" sz="5551" dirty="0">
              <a:solidFill>
                <a:srgbClr val="084C6E"/>
              </a:solidFill>
              <a:latin typeface="Codec Pro Bold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249364" y="3807992"/>
            <a:ext cx="7308793" cy="2716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4455" lvl="1" indent="-227228">
              <a:lnSpc>
                <a:spcPts val="3578"/>
              </a:lnSpc>
              <a:buFont typeface="Arial"/>
              <a:buChar char="•"/>
            </a:pPr>
            <a:r>
              <a:rPr lang="ko-KR" altLang="en-US" sz="2104" dirty="0">
                <a:solidFill>
                  <a:srgbClr val="084C6E"/>
                </a:solidFill>
                <a:latin typeface="Open Sauce"/>
              </a:rPr>
              <a:t>모델의 성능을 평가하기 위해 교차검증을 수행</a:t>
            </a:r>
            <a:endParaRPr lang="en-US" altLang="ko-KR" sz="2104" dirty="0">
              <a:solidFill>
                <a:srgbClr val="084C6E"/>
              </a:solidFill>
              <a:latin typeface="Open Sauce"/>
            </a:endParaRPr>
          </a:p>
          <a:p>
            <a:pPr marL="454455" lvl="1" indent="-227228">
              <a:lnSpc>
                <a:spcPts val="3578"/>
              </a:lnSpc>
              <a:buFont typeface="Arial"/>
              <a:buChar char="•"/>
            </a:pPr>
            <a:endParaRPr lang="en-US" altLang="ko-KR" sz="2104" dirty="0">
              <a:solidFill>
                <a:srgbClr val="084C6E"/>
              </a:solidFill>
              <a:latin typeface="Open Sauce"/>
            </a:endParaRPr>
          </a:p>
          <a:p>
            <a:pPr marL="454455" lvl="1" indent="-227228">
              <a:lnSpc>
                <a:spcPts val="3578"/>
              </a:lnSpc>
              <a:buFont typeface="Arial"/>
              <a:buChar char="•"/>
            </a:pPr>
            <a:r>
              <a:rPr lang="ko-KR" altLang="en-US" sz="2104" dirty="0">
                <a:solidFill>
                  <a:srgbClr val="084C6E"/>
                </a:solidFill>
                <a:latin typeface="Open Sauce"/>
              </a:rPr>
              <a:t>데이터를 다섯 개의 서로 다른 부분으로 나누어 모델을 다섯 번 학습하는 </a:t>
            </a:r>
            <a:r>
              <a:rPr lang="en-US" altLang="ko-KR" sz="2104" dirty="0">
                <a:solidFill>
                  <a:srgbClr val="084C6E"/>
                </a:solidFill>
                <a:latin typeface="Open Sauce"/>
              </a:rPr>
              <a:t>5</a:t>
            </a:r>
            <a:r>
              <a:rPr lang="ko-KR" altLang="en-US" sz="2104" dirty="0">
                <a:solidFill>
                  <a:srgbClr val="084C6E"/>
                </a:solidFill>
                <a:latin typeface="Open Sauce"/>
              </a:rPr>
              <a:t>겹 교차검증 수행</a:t>
            </a:r>
            <a:br>
              <a:rPr lang="en-US" altLang="ko-KR" sz="2104" dirty="0">
                <a:solidFill>
                  <a:srgbClr val="084C6E"/>
                </a:solidFill>
                <a:latin typeface="Open Sauce"/>
              </a:rPr>
            </a:br>
            <a:r>
              <a:rPr lang="en-US" altLang="ko-KR" sz="2104" dirty="0">
                <a:solidFill>
                  <a:srgbClr val="084C6E"/>
                </a:solidFill>
                <a:latin typeface="Open Sauce"/>
              </a:rPr>
              <a:t>(</a:t>
            </a:r>
            <a:r>
              <a:rPr lang="ko-KR" altLang="en-US" sz="2104" dirty="0">
                <a:solidFill>
                  <a:srgbClr val="084C6E"/>
                </a:solidFill>
                <a:latin typeface="Open Sauce"/>
              </a:rPr>
              <a:t>모델의 성능을 다섯 번 독립적으로 평가하기 때문에 안정적</a:t>
            </a:r>
            <a:r>
              <a:rPr lang="en-US" altLang="ko-KR" sz="2104" dirty="0">
                <a:solidFill>
                  <a:srgbClr val="084C6E"/>
                </a:solidFill>
                <a:latin typeface="Open Sauce"/>
              </a:rPr>
              <a:t>)</a:t>
            </a:r>
          </a:p>
        </p:txBody>
      </p:sp>
      <p:sp>
        <p:nvSpPr>
          <p:cNvPr id="10" name="Freeform 10"/>
          <p:cNvSpPr/>
          <p:nvPr/>
        </p:nvSpPr>
        <p:spPr>
          <a:xfrm>
            <a:off x="16942034" y="711434"/>
            <a:ext cx="634533" cy="634533"/>
          </a:xfrm>
          <a:custGeom>
            <a:avLst/>
            <a:gdLst/>
            <a:ahLst/>
            <a:cxnLst/>
            <a:rect l="l" t="t" r="r" b="b"/>
            <a:pathLst>
              <a:path w="634533" h="634533">
                <a:moveTo>
                  <a:pt x="0" y="0"/>
                </a:moveTo>
                <a:lnTo>
                  <a:pt x="634532" y="0"/>
                </a:lnTo>
                <a:lnTo>
                  <a:pt x="634532" y="634532"/>
                </a:lnTo>
                <a:lnTo>
                  <a:pt x="0" y="6345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11" name="Freeform 11"/>
          <p:cNvSpPr/>
          <p:nvPr/>
        </p:nvSpPr>
        <p:spPr>
          <a:xfrm flipH="1">
            <a:off x="772820" y="711434"/>
            <a:ext cx="634533" cy="634533"/>
          </a:xfrm>
          <a:custGeom>
            <a:avLst/>
            <a:gdLst/>
            <a:ahLst/>
            <a:cxnLst/>
            <a:rect l="l" t="t" r="r" b="b"/>
            <a:pathLst>
              <a:path w="634533" h="634533">
                <a:moveTo>
                  <a:pt x="634533" y="0"/>
                </a:moveTo>
                <a:lnTo>
                  <a:pt x="0" y="0"/>
                </a:lnTo>
                <a:lnTo>
                  <a:pt x="0" y="634532"/>
                </a:lnTo>
                <a:lnTo>
                  <a:pt x="634533" y="634532"/>
                </a:lnTo>
                <a:lnTo>
                  <a:pt x="634533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EAE859C-DA89-9FFB-6468-318963753A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62973" y="3467100"/>
            <a:ext cx="7275663" cy="225491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2F89ACD-173C-BB65-D332-D861A09819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69598" y="5775662"/>
            <a:ext cx="7275663" cy="968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9063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84BFDD">
                <a:alpha val="100000"/>
              </a:srgbClr>
            </a:gs>
            <a:gs pos="50000">
              <a:srgbClr val="FFFFFF">
                <a:alpha val="100000"/>
              </a:srgbClr>
            </a:gs>
            <a:gs pos="100000">
              <a:srgbClr val="FFF7CF">
                <a:alpha val="100000"/>
              </a:srgbClr>
            </a:gs>
          </a:gsLst>
          <a:path path="circle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7"/>
          <p:cNvSpPr txBox="1"/>
          <p:nvPr/>
        </p:nvSpPr>
        <p:spPr>
          <a:xfrm>
            <a:off x="1249364" y="2815934"/>
            <a:ext cx="10028236" cy="82368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6661"/>
              </a:lnSpc>
              <a:spcBef>
                <a:spcPct val="0"/>
              </a:spcBef>
            </a:pPr>
            <a:r>
              <a:rPr lang="en-US" sz="5551" dirty="0">
                <a:solidFill>
                  <a:srgbClr val="084C6E"/>
                </a:solidFill>
                <a:latin typeface="Codec Pro Bold"/>
              </a:rPr>
              <a:t>10. </a:t>
            </a:r>
            <a:r>
              <a:rPr lang="ko-KR" altLang="en-US" sz="5551" dirty="0">
                <a:solidFill>
                  <a:srgbClr val="084C6E"/>
                </a:solidFill>
                <a:latin typeface="Codec Pro Bold"/>
              </a:rPr>
              <a:t>모델 </a:t>
            </a:r>
            <a:r>
              <a:rPr lang="ko-KR" altLang="en-US" sz="5551" dirty="0" err="1">
                <a:solidFill>
                  <a:srgbClr val="084C6E"/>
                </a:solidFill>
                <a:latin typeface="Codec Pro Bold"/>
              </a:rPr>
              <a:t>세부튜닝</a:t>
            </a:r>
            <a:endParaRPr lang="en-US" sz="5551" dirty="0">
              <a:solidFill>
                <a:srgbClr val="084C6E"/>
              </a:solidFill>
              <a:latin typeface="Codec Pro Bold"/>
            </a:endParaRPr>
          </a:p>
        </p:txBody>
      </p:sp>
      <p:sp>
        <p:nvSpPr>
          <p:cNvPr id="10" name="Freeform 10"/>
          <p:cNvSpPr/>
          <p:nvPr/>
        </p:nvSpPr>
        <p:spPr>
          <a:xfrm>
            <a:off x="16942034" y="711434"/>
            <a:ext cx="634533" cy="634533"/>
          </a:xfrm>
          <a:custGeom>
            <a:avLst/>
            <a:gdLst/>
            <a:ahLst/>
            <a:cxnLst/>
            <a:rect l="l" t="t" r="r" b="b"/>
            <a:pathLst>
              <a:path w="634533" h="634533">
                <a:moveTo>
                  <a:pt x="0" y="0"/>
                </a:moveTo>
                <a:lnTo>
                  <a:pt x="634532" y="0"/>
                </a:lnTo>
                <a:lnTo>
                  <a:pt x="634532" y="634532"/>
                </a:lnTo>
                <a:lnTo>
                  <a:pt x="0" y="6345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11" name="Freeform 11"/>
          <p:cNvSpPr/>
          <p:nvPr/>
        </p:nvSpPr>
        <p:spPr>
          <a:xfrm flipH="1">
            <a:off x="772820" y="711434"/>
            <a:ext cx="634533" cy="634533"/>
          </a:xfrm>
          <a:custGeom>
            <a:avLst/>
            <a:gdLst/>
            <a:ahLst/>
            <a:cxnLst/>
            <a:rect l="l" t="t" r="r" b="b"/>
            <a:pathLst>
              <a:path w="634533" h="634533">
                <a:moveTo>
                  <a:pt x="634533" y="0"/>
                </a:moveTo>
                <a:lnTo>
                  <a:pt x="0" y="0"/>
                </a:lnTo>
                <a:lnTo>
                  <a:pt x="0" y="634532"/>
                </a:lnTo>
                <a:lnTo>
                  <a:pt x="634533" y="634532"/>
                </a:lnTo>
                <a:lnTo>
                  <a:pt x="634533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12" name="TextBox 7">
            <a:extLst>
              <a:ext uri="{FF2B5EF4-FFF2-40B4-BE49-F238E27FC236}">
                <a16:creationId xmlns:a16="http://schemas.microsoft.com/office/drawing/2014/main" id="{AAED1406-5190-86E6-55FE-C16B0E6145A0}"/>
              </a:ext>
            </a:extLst>
          </p:cNvPr>
          <p:cNvSpPr txBox="1"/>
          <p:nvPr/>
        </p:nvSpPr>
        <p:spPr>
          <a:xfrm>
            <a:off x="2832269" y="8420100"/>
            <a:ext cx="3710514" cy="7389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6661"/>
              </a:lnSpc>
              <a:spcBef>
                <a:spcPct val="0"/>
              </a:spcBef>
            </a:pPr>
            <a:r>
              <a:rPr lang="en-US" altLang="ko-KR" sz="2800" dirty="0" err="1">
                <a:solidFill>
                  <a:srgbClr val="084C6E"/>
                </a:solidFill>
                <a:latin typeface="Codec Pro Bold"/>
              </a:rPr>
              <a:t>GridSerchCV</a:t>
            </a:r>
            <a:endParaRPr lang="en-US" altLang="ko-KR" sz="2800" dirty="0">
              <a:solidFill>
                <a:srgbClr val="084C6E"/>
              </a:solidFill>
              <a:latin typeface="Codec Pro Bold"/>
            </a:endParaRPr>
          </a:p>
        </p:txBody>
      </p:sp>
      <p:sp>
        <p:nvSpPr>
          <p:cNvPr id="15" name="TextBox 7">
            <a:extLst>
              <a:ext uri="{FF2B5EF4-FFF2-40B4-BE49-F238E27FC236}">
                <a16:creationId xmlns:a16="http://schemas.microsoft.com/office/drawing/2014/main" id="{7168A64F-D371-E370-D9E3-99213D1F468E}"/>
              </a:ext>
            </a:extLst>
          </p:cNvPr>
          <p:cNvSpPr txBox="1"/>
          <p:nvPr/>
        </p:nvSpPr>
        <p:spPr>
          <a:xfrm>
            <a:off x="10631992" y="8420100"/>
            <a:ext cx="3710514" cy="72513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6661"/>
              </a:lnSpc>
              <a:spcBef>
                <a:spcPct val="0"/>
              </a:spcBef>
            </a:pPr>
            <a:r>
              <a:rPr lang="en-US" altLang="ko-KR" sz="2500" dirty="0" err="1">
                <a:solidFill>
                  <a:srgbClr val="084C6E"/>
                </a:solidFill>
                <a:latin typeface="Codec Pro Bold"/>
              </a:rPr>
              <a:t>RandomizedSearchCV</a:t>
            </a:r>
            <a:endParaRPr lang="en-US" sz="2500" dirty="0">
              <a:solidFill>
                <a:srgbClr val="084C6E"/>
              </a:solidFill>
              <a:latin typeface="Codec Pro Bold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8C02DDB-E9BD-1CF6-BAD1-867E48D763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9302" y="4388133"/>
            <a:ext cx="6136447" cy="403196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C3EB0148-E0DF-C9F4-CF2D-455F95E423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05800" y="4388133"/>
            <a:ext cx="8362898" cy="4031967"/>
          </a:xfrm>
          <a:prstGeom prst="rect">
            <a:avLst/>
          </a:prstGeom>
        </p:spPr>
      </p:pic>
      <p:sp>
        <p:nvSpPr>
          <p:cNvPr id="19" name="TextBox 8">
            <a:extLst>
              <a:ext uri="{FF2B5EF4-FFF2-40B4-BE49-F238E27FC236}">
                <a16:creationId xmlns:a16="http://schemas.microsoft.com/office/drawing/2014/main" id="{7EE292B2-47D2-16CE-6C58-9F964A0DC443}"/>
              </a:ext>
            </a:extLst>
          </p:cNvPr>
          <p:cNvSpPr txBox="1"/>
          <p:nvPr/>
        </p:nvSpPr>
        <p:spPr>
          <a:xfrm>
            <a:off x="1249364" y="3807992"/>
            <a:ext cx="7308793" cy="4082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4455" lvl="1" indent="-227228">
              <a:lnSpc>
                <a:spcPts val="3578"/>
              </a:lnSpc>
              <a:buFont typeface="Arial"/>
              <a:buChar char="•"/>
            </a:pPr>
            <a:r>
              <a:rPr lang="ko-KR" altLang="en-US" sz="2104" dirty="0">
                <a:solidFill>
                  <a:srgbClr val="084C6E"/>
                </a:solidFill>
                <a:latin typeface="Open Sauce"/>
              </a:rPr>
              <a:t>최적의 </a:t>
            </a:r>
            <a:r>
              <a:rPr lang="ko-KR" altLang="en-US" sz="2104" dirty="0" err="1">
                <a:solidFill>
                  <a:srgbClr val="084C6E"/>
                </a:solidFill>
                <a:latin typeface="Open Sauce"/>
              </a:rPr>
              <a:t>하이퍼파라미터를</a:t>
            </a:r>
            <a:r>
              <a:rPr lang="ko-KR" altLang="en-US" sz="2104" dirty="0">
                <a:solidFill>
                  <a:srgbClr val="084C6E"/>
                </a:solidFill>
                <a:latin typeface="Open Sauce"/>
              </a:rPr>
              <a:t> 찾는 과정</a:t>
            </a:r>
            <a:endParaRPr lang="en-US" altLang="ko-KR" sz="2104" dirty="0">
              <a:solidFill>
                <a:srgbClr val="084C6E"/>
              </a:solidFill>
              <a:latin typeface="Open Sauce"/>
            </a:endParaRPr>
          </a:p>
        </p:txBody>
      </p:sp>
    </p:spTree>
    <p:extLst>
      <p:ext uri="{BB962C8B-B14F-4D97-AF65-F5344CB8AC3E}">
        <p14:creationId xmlns:p14="http://schemas.microsoft.com/office/powerpoint/2010/main" val="2216197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84BFDD">
                <a:alpha val="100000"/>
              </a:srgbClr>
            </a:gs>
            <a:gs pos="50000">
              <a:srgbClr val="FFFFFF">
                <a:alpha val="100000"/>
              </a:srgbClr>
            </a:gs>
            <a:gs pos="100000">
              <a:srgbClr val="FFF7CF">
                <a:alpha val="100000"/>
              </a:srgbClr>
            </a:gs>
          </a:gsLst>
          <a:path path="circle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7"/>
          <p:cNvSpPr txBox="1"/>
          <p:nvPr/>
        </p:nvSpPr>
        <p:spPr>
          <a:xfrm>
            <a:off x="1249364" y="2815934"/>
            <a:ext cx="10028236" cy="82368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6661"/>
              </a:lnSpc>
              <a:spcBef>
                <a:spcPct val="0"/>
              </a:spcBef>
            </a:pPr>
            <a:r>
              <a:rPr lang="en-US" sz="5551" dirty="0">
                <a:solidFill>
                  <a:srgbClr val="084C6E"/>
                </a:solidFill>
                <a:latin typeface="Codec Pro Bold"/>
              </a:rPr>
              <a:t>10. </a:t>
            </a:r>
            <a:r>
              <a:rPr lang="ko-KR" altLang="en-US" sz="5551" dirty="0">
                <a:solidFill>
                  <a:srgbClr val="084C6E"/>
                </a:solidFill>
                <a:latin typeface="Codec Pro Bold"/>
              </a:rPr>
              <a:t>모델 </a:t>
            </a:r>
            <a:r>
              <a:rPr lang="ko-KR" altLang="en-US" sz="5551" dirty="0" err="1">
                <a:solidFill>
                  <a:srgbClr val="084C6E"/>
                </a:solidFill>
                <a:latin typeface="Codec Pro Bold"/>
              </a:rPr>
              <a:t>세부튜닝</a:t>
            </a:r>
            <a:r>
              <a:rPr lang="en-US" altLang="ko-KR" sz="5551" dirty="0">
                <a:solidFill>
                  <a:srgbClr val="084C6E"/>
                </a:solidFill>
                <a:latin typeface="Codec Pro Bold"/>
              </a:rPr>
              <a:t>(</a:t>
            </a:r>
            <a:r>
              <a:rPr lang="ko-KR" altLang="en-US" sz="5551" dirty="0">
                <a:solidFill>
                  <a:srgbClr val="084C6E"/>
                </a:solidFill>
                <a:latin typeface="Codec Pro Bold"/>
              </a:rPr>
              <a:t>계속</a:t>
            </a:r>
            <a:r>
              <a:rPr lang="en-US" altLang="ko-KR" sz="5551" dirty="0">
                <a:solidFill>
                  <a:srgbClr val="084C6E"/>
                </a:solidFill>
                <a:latin typeface="Codec Pro Bold"/>
              </a:rPr>
              <a:t>)</a:t>
            </a:r>
            <a:endParaRPr lang="en-US" sz="5551" dirty="0">
              <a:solidFill>
                <a:srgbClr val="084C6E"/>
              </a:solidFill>
              <a:latin typeface="Codec Pro Bold"/>
            </a:endParaRPr>
          </a:p>
        </p:txBody>
      </p:sp>
      <p:sp>
        <p:nvSpPr>
          <p:cNvPr id="10" name="Freeform 10"/>
          <p:cNvSpPr/>
          <p:nvPr/>
        </p:nvSpPr>
        <p:spPr>
          <a:xfrm>
            <a:off x="16942034" y="711434"/>
            <a:ext cx="634533" cy="634533"/>
          </a:xfrm>
          <a:custGeom>
            <a:avLst/>
            <a:gdLst/>
            <a:ahLst/>
            <a:cxnLst/>
            <a:rect l="l" t="t" r="r" b="b"/>
            <a:pathLst>
              <a:path w="634533" h="634533">
                <a:moveTo>
                  <a:pt x="0" y="0"/>
                </a:moveTo>
                <a:lnTo>
                  <a:pt x="634532" y="0"/>
                </a:lnTo>
                <a:lnTo>
                  <a:pt x="634532" y="634532"/>
                </a:lnTo>
                <a:lnTo>
                  <a:pt x="0" y="6345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11" name="Freeform 11"/>
          <p:cNvSpPr/>
          <p:nvPr/>
        </p:nvSpPr>
        <p:spPr>
          <a:xfrm flipH="1">
            <a:off x="772820" y="711434"/>
            <a:ext cx="634533" cy="634533"/>
          </a:xfrm>
          <a:custGeom>
            <a:avLst/>
            <a:gdLst/>
            <a:ahLst/>
            <a:cxnLst/>
            <a:rect l="l" t="t" r="r" b="b"/>
            <a:pathLst>
              <a:path w="634533" h="634533">
                <a:moveTo>
                  <a:pt x="634533" y="0"/>
                </a:moveTo>
                <a:lnTo>
                  <a:pt x="0" y="0"/>
                </a:lnTo>
                <a:lnTo>
                  <a:pt x="0" y="634532"/>
                </a:lnTo>
                <a:lnTo>
                  <a:pt x="634533" y="634532"/>
                </a:lnTo>
                <a:lnTo>
                  <a:pt x="634533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0DFE8C9-9C6D-1C0E-E5C9-C215A0D06D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58400" y="3740881"/>
            <a:ext cx="6096000" cy="67097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C361CFA-7734-8E86-D052-C05F1B8408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58400" y="6362700"/>
            <a:ext cx="6096000" cy="267652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74EB5C4F-1D78-5A27-DBBB-27EA49F36CE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58400" y="4538662"/>
            <a:ext cx="6096000" cy="1671638"/>
          </a:xfrm>
          <a:prstGeom prst="rect">
            <a:avLst/>
          </a:prstGeom>
        </p:spPr>
      </p:pic>
      <p:sp>
        <p:nvSpPr>
          <p:cNvPr id="16" name="TextBox 8">
            <a:extLst>
              <a:ext uri="{FF2B5EF4-FFF2-40B4-BE49-F238E27FC236}">
                <a16:creationId xmlns:a16="http://schemas.microsoft.com/office/drawing/2014/main" id="{D61ED4C5-1B89-2C2A-4894-E426D3879255}"/>
              </a:ext>
            </a:extLst>
          </p:cNvPr>
          <p:cNvSpPr txBox="1"/>
          <p:nvPr/>
        </p:nvSpPr>
        <p:spPr>
          <a:xfrm>
            <a:off x="1249364" y="3807992"/>
            <a:ext cx="7308793" cy="36399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4455" lvl="1" indent="-227228">
              <a:lnSpc>
                <a:spcPts val="3578"/>
              </a:lnSpc>
              <a:buFont typeface="Arial"/>
              <a:buChar char="•"/>
            </a:pPr>
            <a:r>
              <a:rPr lang="ko-KR" altLang="en-US" sz="2104" dirty="0">
                <a:solidFill>
                  <a:srgbClr val="084C6E"/>
                </a:solidFill>
                <a:latin typeface="Open Sauce"/>
              </a:rPr>
              <a:t>최적의 </a:t>
            </a:r>
            <a:r>
              <a:rPr lang="ko-KR" altLang="en-US" sz="2104" dirty="0" err="1">
                <a:solidFill>
                  <a:srgbClr val="084C6E"/>
                </a:solidFill>
                <a:latin typeface="Open Sauce"/>
              </a:rPr>
              <a:t>하이퍼파라미터로</a:t>
            </a:r>
            <a:r>
              <a:rPr lang="ko-KR" altLang="en-US" sz="2104" dirty="0">
                <a:solidFill>
                  <a:srgbClr val="084C6E"/>
                </a:solidFill>
                <a:latin typeface="Open Sauce"/>
              </a:rPr>
              <a:t> 모델 재생성</a:t>
            </a:r>
            <a:endParaRPr lang="en-US" altLang="ko-KR" sz="2104" dirty="0">
              <a:solidFill>
                <a:srgbClr val="084C6E"/>
              </a:solidFill>
              <a:latin typeface="Open Sauce"/>
            </a:endParaRPr>
          </a:p>
          <a:p>
            <a:pPr marL="454455" lvl="1" indent="-227228">
              <a:lnSpc>
                <a:spcPts val="3578"/>
              </a:lnSpc>
              <a:buFont typeface="Arial"/>
              <a:buChar char="•"/>
            </a:pPr>
            <a:endParaRPr lang="en-US" altLang="ko-KR" sz="2104" dirty="0">
              <a:solidFill>
                <a:srgbClr val="084C6E"/>
              </a:solidFill>
              <a:latin typeface="Open Sauce"/>
            </a:endParaRPr>
          </a:p>
          <a:p>
            <a:pPr marL="454455" lvl="1" indent="-227228">
              <a:lnSpc>
                <a:spcPts val="3578"/>
              </a:lnSpc>
              <a:buFont typeface="Arial"/>
              <a:buChar char="•"/>
            </a:pPr>
            <a:r>
              <a:rPr lang="ko-KR" altLang="en-US" sz="2104" dirty="0">
                <a:solidFill>
                  <a:srgbClr val="084C6E"/>
                </a:solidFill>
                <a:latin typeface="Open Sauce"/>
              </a:rPr>
              <a:t>모델의 특성 중요도 확인</a:t>
            </a:r>
            <a:endParaRPr lang="en-US" altLang="ko-KR" sz="2104" dirty="0">
              <a:solidFill>
                <a:srgbClr val="084C6E"/>
              </a:solidFill>
              <a:latin typeface="Open Sauce"/>
            </a:endParaRPr>
          </a:p>
          <a:p>
            <a:pPr marL="454455" lvl="1" indent="-227228">
              <a:lnSpc>
                <a:spcPts val="3578"/>
              </a:lnSpc>
              <a:buFont typeface="Arial"/>
              <a:buChar char="•"/>
            </a:pPr>
            <a:endParaRPr lang="en-US" altLang="ko-KR" sz="2104" dirty="0">
              <a:solidFill>
                <a:srgbClr val="084C6E"/>
              </a:solidFill>
              <a:latin typeface="Open Sauce"/>
            </a:endParaRPr>
          </a:p>
          <a:p>
            <a:pPr marL="454455" lvl="1" indent="-227228">
              <a:lnSpc>
                <a:spcPts val="3578"/>
              </a:lnSpc>
              <a:buFont typeface="Arial"/>
              <a:buChar char="•"/>
            </a:pPr>
            <a:r>
              <a:rPr lang="ko-KR" altLang="en-US" sz="2104" dirty="0">
                <a:solidFill>
                  <a:srgbClr val="084C6E"/>
                </a:solidFill>
                <a:latin typeface="Open Sauce"/>
              </a:rPr>
              <a:t>테스트데이터로 모델 평가</a:t>
            </a:r>
            <a:endParaRPr lang="en-US" altLang="ko-KR" sz="2104" dirty="0">
              <a:solidFill>
                <a:srgbClr val="084C6E"/>
              </a:solidFill>
              <a:latin typeface="Open Sauce"/>
            </a:endParaRPr>
          </a:p>
          <a:p>
            <a:pPr marL="454455" lvl="1" indent="-227228">
              <a:lnSpc>
                <a:spcPts val="3578"/>
              </a:lnSpc>
              <a:buFont typeface="Arial"/>
              <a:buChar char="•"/>
            </a:pPr>
            <a:endParaRPr lang="en-US" altLang="ko-KR" sz="2104" dirty="0">
              <a:solidFill>
                <a:srgbClr val="084C6E"/>
              </a:solidFill>
              <a:latin typeface="Open Sauce"/>
            </a:endParaRPr>
          </a:p>
          <a:p>
            <a:pPr marL="454455" lvl="1" indent="-227228">
              <a:lnSpc>
                <a:spcPts val="3578"/>
              </a:lnSpc>
              <a:buFont typeface="Arial"/>
              <a:buChar char="•"/>
            </a:pPr>
            <a:r>
              <a:rPr lang="ko-KR" altLang="en-US" sz="2104" dirty="0">
                <a:solidFill>
                  <a:srgbClr val="084C6E"/>
                </a:solidFill>
                <a:latin typeface="Open Sauce"/>
              </a:rPr>
              <a:t>오차의 크기를 실제 데이터와 동일한 단위로 표현하는 </a:t>
            </a:r>
            <a:r>
              <a:rPr lang="en-US" altLang="ko-KR" sz="2104" dirty="0">
                <a:solidFill>
                  <a:srgbClr val="084C6E"/>
                </a:solidFill>
                <a:latin typeface="Open Sauce"/>
              </a:rPr>
              <a:t>RMSE</a:t>
            </a:r>
            <a:r>
              <a:rPr lang="ko-KR" altLang="en-US" sz="2104" dirty="0">
                <a:solidFill>
                  <a:srgbClr val="084C6E"/>
                </a:solidFill>
                <a:latin typeface="Open Sauce"/>
              </a:rPr>
              <a:t>로 재평가 </a:t>
            </a:r>
            <a:r>
              <a:rPr lang="en-US" altLang="ko-KR" sz="2104" dirty="0">
                <a:solidFill>
                  <a:srgbClr val="084C6E"/>
                </a:solidFill>
                <a:latin typeface="Open Sauce"/>
              </a:rPr>
              <a:t>(</a:t>
            </a:r>
            <a:r>
              <a:rPr lang="ko-KR" altLang="en-US" sz="2104" dirty="0">
                <a:solidFill>
                  <a:srgbClr val="084C6E"/>
                </a:solidFill>
                <a:latin typeface="Open Sauce"/>
              </a:rPr>
              <a:t>직관적으로 표시하기 위해</a:t>
            </a:r>
            <a:r>
              <a:rPr lang="en-US" altLang="ko-KR" sz="2104" dirty="0">
                <a:solidFill>
                  <a:srgbClr val="084C6E"/>
                </a:solidFill>
                <a:latin typeface="Open Sauce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923299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195</Words>
  <Application>Microsoft Office PowerPoint</Application>
  <PresentationFormat>사용자 지정</PresentationFormat>
  <Paragraphs>41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Calibri</vt:lpstr>
      <vt:lpstr>Arial</vt:lpstr>
      <vt:lpstr>Codec Pro Bold</vt:lpstr>
      <vt:lpstr>Open Sauce</vt:lpstr>
      <vt:lpstr>Codec Pro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and White Minimal Professional Business Project Presentation </dc:title>
  <cp:lastModifiedBy>형욱 이</cp:lastModifiedBy>
  <cp:revision>8</cp:revision>
  <dcterms:created xsi:type="dcterms:W3CDTF">2006-08-16T00:00:00Z</dcterms:created>
  <dcterms:modified xsi:type="dcterms:W3CDTF">2023-10-29T13:41:33Z</dcterms:modified>
  <dc:identifier>DAFx-neVbJA</dc:identifier>
</cp:coreProperties>
</file>