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형욱" initials="이형" lastIdx="6" clrIdx="0">
    <p:extLst>
      <p:ext uri="{19B8F6BF-5375-455C-9EA6-DF929625EA0E}">
        <p15:presenceInfo xmlns:p15="http://schemas.microsoft.com/office/powerpoint/2012/main" userId="371d9caa4d0814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B3C5CF"/>
    <a:srgbClr val="6A7B8B"/>
    <a:srgbClr val="F2F2F2"/>
    <a:srgbClr val="BD6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5T08:48:42.768" idx="1">
    <p:pos x="3512" y="1077"/>
    <p:text>출처 : https://autotechdrive.com/electronic-control-unit/</p:text>
    <p:extLst>
      <p:ext uri="{C676402C-5697-4E1C-873F-D02D1690AC5C}">
        <p15:threadingInfo xmlns:p15="http://schemas.microsoft.com/office/powerpoint/2012/main" timeZoneBias="-540"/>
      </p:ext>
    </p:extLst>
  </p:cm>
  <p:cm authorId="1" dt="2023-06-05T09:21:05.794" idx="2">
    <p:pos x="7045" y="1211"/>
    <p:text>출처 : https://codingcoding.tistory.com/137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C9697-F334-F8BD-F383-1262077E7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2781-27FC-2F6C-C6DC-ABC50754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ED047-BEB7-8EF1-D898-CEF77484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45B77-0130-35E0-B508-4B03ECB0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FF83B-B6D5-FCFD-5821-4A0519B4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9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52524-BE8B-C592-B664-C845DF1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EBC098-8062-3CA0-0C72-4A4BE426A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C2ECC-F873-E89C-A299-762BEBB0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624C-958C-C9A5-BC74-F1F6AD36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EB0D3-85CB-54FD-FEEB-2A7BCC37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CA84CE-7AF6-58C5-469D-EE83308DB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561E3-0079-D88F-0836-BBB6FC5C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439F9-96E9-4A74-4C26-571BBBF7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CDF0E-EDF4-9B76-D97F-BA18CCD8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2FE95-CB9A-724F-8050-40F298E3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0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AC695-34B9-5678-1C92-C1958D84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4C233-2CD5-12EC-BD66-FBE19CD8C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3FB41-B1FA-62AC-A724-B06AF54D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F0EF17-D0CB-3BB6-6281-13726F2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2978A-6589-6748-48BA-8F0C583A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7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77EA4-82CE-C288-41CE-86BA8252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0741B-FBCE-46EA-CB8C-B773439F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226DE-7F0A-8191-DBED-215F7B7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1FF2B-C36F-7B22-D1E0-EB5B63B1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DA0F7-4749-903C-C7C3-E1BF60E9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7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71CD1-2183-F36A-3B40-4095288E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4EEE6-12C7-99D9-5EA9-4DDFABFDF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CA398-BA32-A0BC-5FF8-F98DADE3E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04DD8-5C9C-DFC6-BFD4-0723F664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E0063-8781-7BF3-5FE4-99133DB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EF94AD-3CF2-BE57-94A4-2E7A74D7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40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BA675-F489-02A3-B0C2-CF977138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B8E9C-3F79-A100-9AE2-BD7A00B1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16481-4688-C697-2F1D-CDC4E68B7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0619E-B32F-178B-8358-A116ABC8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DBE92C-4FAA-2338-314C-241EA308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171AA-E859-3C84-4A22-9705BF35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76A5A2-3EC7-7ACE-1037-AADE7BF5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DDADAE-8524-5985-126D-69AC3ECB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35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76934-E3B4-5089-51DE-85A92225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6F89C7-AB27-B439-D45B-49A67763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5ACD07-C617-A8BF-2657-E0F92744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029BF-590E-B03C-D35F-8BCE1F81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7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912AB-E2F2-1860-615E-B17C2761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A1C01D-1ADB-6AB0-5D1E-5CC934BB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BCBA45-28CB-D0B5-3066-33CB9575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1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D88DB-371E-9164-DE52-43612B52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A3A77E-2258-8F78-CABA-90B42445C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7A76A-3DDF-A500-DDFA-55A744E6C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28D8C4-642F-735F-FEC4-926BD3D3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A1E63F-2D03-9DEF-2A6C-5B419BD9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AA965-1F07-1C7A-638D-63E469AD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64488-7B8A-FF4E-AA40-9954F19E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7B9EDC-2DE6-8BFD-3B20-CA4B8B5A5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06AD52-B4F6-D73E-1929-5F9F43B4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74CCB-FED8-7AF9-CBA9-8CA45B90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2C67B-5E1B-01CE-642C-51FD3751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BCE21-EAAD-C6F6-6252-F727DE23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6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162BDF-3B07-3ECD-988A-B44F1C2B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E71D8-701B-DD0C-ACEC-BABAC7F0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0A333-E941-57E7-9E72-0941501C7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A4A9-F4CD-4197-8BE3-7D0835A5368F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AFADA-BE56-4E04-328A-9FDBD97F3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E6742-6FCF-2CDD-A1D8-6918E996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944A-85CE-48D9-9CD9-1A3FE96E4D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9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2479208" y="2875002"/>
            <a:ext cx="723358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효율적인 </a:t>
            </a:r>
            <a:r>
              <a:rPr lang="en-US" altLang="ko-KR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AUTOSAR </a:t>
            </a:r>
            <a:r>
              <a:rPr lang="ko-KR" alt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 프로세스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67B18-4B57-9921-D461-EE676C88E286}"/>
              </a:ext>
            </a:extLst>
          </p:cNvPr>
          <p:cNvSpPr txBox="1"/>
          <p:nvPr/>
        </p:nvSpPr>
        <p:spPr>
          <a:xfrm>
            <a:off x="7716416" y="5313784"/>
            <a:ext cx="337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산업인공지능학과 이형욱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649971-88D5-D7F6-6C40-F4D7EEF2BC3D}"/>
              </a:ext>
            </a:extLst>
          </p:cNvPr>
          <p:cNvSpPr/>
          <p:nvPr/>
        </p:nvSpPr>
        <p:spPr>
          <a:xfrm>
            <a:off x="4739173" y="2515186"/>
            <a:ext cx="2713652" cy="331823"/>
          </a:xfrm>
          <a:prstGeom prst="roundRect">
            <a:avLst>
              <a:gd name="adj" fmla="val 50000"/>
            </a:avLst>
          </a:prstGeom>
          <a:solidFill>
            <a:srgbClr val="BD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+mj-lt"/>
              </a:rPr>
              <a:t>스마트카</a:t>
            </a:r>
            <a:r>
              <a:rPr lang="ko-KR" altLang="en-US" sz="1600" dirty="0">
                <a:latin typeface="+mj-lt"/>
              </a:rPr>
              <a:t> 기술 보고서</a:t>
            </a:r>
          </a:p>
        </p:txBody>
      </p:sp>
    </p:spTree>
    <p:extLst>
      <p:ext uri="{BB962C8B-B14F-4D97-AF65-F5344CB8AC3E}">
        <p14:creationId xmlns:p14="http://schemas.microsoft.com/office/powerpoint/2010/main" val="3442647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2.2 Agile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방법론</a:t>
            </a: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계속</a:t>
            </a:r>
            <a:r>
              <a:rPr lang="en-US" altLang="ko-KR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979617" y="2252319"/>
            <a:ext cx="1026589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altLang="ko-KR" dirty="0"/>
              <a:t>Agile </a:t>
            </a:r>
            <a:r>
              <a:rPr lang="ko-KR" altLang="en-US" dirty="0"/>
              <a:t>방법론 중 하나인 스크럼 방식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팀 별로 작은 단위의 작업인 스프린트를 정의하고</a:t>
            </a:r>
            <a:r>
              <a:rPr lang="en-US" altLang="ko-KR" dirty="0"/>
              <a:t>, </a:t>
            </a:r>
            <a:r>
              <a:rPr lang="ko-KR" altLang="en-US" dirty="0"/>
              <a:t>각 스프린트에서 목표를 달성하기 위해 작업 수행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각 스프린트 주기마다 회의를 거쳐 개발 진행상태 점검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복잡한 자동차 소프트웨어 시스템을 개발하는 </a:t>
            </a:r>
            <a:r>
              <a:rPr lang="en-US" altLang="ko-KR" dirty="0"/>
              <a:t>AUTOSAR </a:t>
            </a:r>
            <a:r>
              <a:rPr lang="ko-KR" altLang="en-US" dirty="0"/>
              <a:t>에서 매우 유용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여러 번의 스프린트 회의를 반복함으로 인해 서로의 역할과 책임을 잘 이해하며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시스템을 일관되고 조화롭게 개발 가능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스프린트를 거치며 지속적인 요구사항 변화에도 유연하게 대처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 방법론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F19D9E-0A3E-2597-DF3C-A04BE13F59D5}"/>
              </a:ext>
            </a:extLst>
          </p:cNvPr>
          <p:cNvGrpSpPr/>
          <p:nvPr/>
        </p:nvGrpSpPr>
        <p:grpSpPr>
          <a:xfrm>
            <a:off x="979617" y="1217191"/>
            <a:ext cx="6592082" cy="832795"/>
            <a:chOff x="1378755" y="1380256"/>
            <a:chExt cx="6592082" cy="83279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6C58426-D3B9-EF7E-B3BD-299EA8A3BCAE}"/>
                </a:ext>
              </a:extLst>
            </p:cNvPr>
            <p:cNvGrpSpPr/>
            <p:nvPr/>
          </p:nvGrpSpPr>
          <p:grpSpPr>
            <a:xfrm>
              <a:off x="1378755" y="1381612"/>
              <a:ext cx="1658982" cy="820987"/>
              <a:chOff x="2684418" y="1227909"/>
              <a:chExt cx="1658982" cy="82098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664C06-A3FA-804B-E05C-9B85294B7276}"/>
                  </a:ext>
                </a:extLst>
              </p:cNvPr>
              <p:cNvSpPr txBox="1"/>
              <p:nvPr/>
            </p:nvSpPr>
            <p:spPr>
              <a:xfrm>
                <a:off x="3008812" y="1227909"/>
                <a:ext cx="1010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스프린트</a:t>
                </a:r>
                <a:r>
                  <a:rPr lang="en-US" altLang="ko-KR" sz="1000" b="1" dirty="0"/>
                  <a:t>1</a:t>
                </a:r>
                <a:endParaRPr lang="ko-KR" altLang="en-US" sz="1000" b="1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1BB5975C-5BB6-22E8-BA49-7691B96FF933}"/>
                  </a:ext>
                </a:extLst>
              </p:cNvPr>
              <p:cNvGrpSpPr/>
              <p:nvPr/>
            </p:nvGrpSpPr>
            <p:grpSpPr>
              <a:xfrm>
                <a:off x="2684418" y="1474130"/>
                <a:ext cx="1658982" cy="574766"/>
                <a:chOff x="2684418" y="1715587"/>
                <a:chExt cx="1658982" cy="574766"/>
              </a:xfrm>
            </p:grpSpPr>
            <p:sp>
              <p:nvSpPr>
                <p:cNvPr id="7" name="화살표: 오각형 6">
                  <a:extLst>
                    <a:ext uri="{FF2B5EF4-FFF2-40B4-BE49-F238E27FC236}">
                      <a16:creationId xmlns:a16="http://schemas.microsoft.com/office/drawing/2014/main" id="{D8B2FC27-1427-C521-5501-8999A8C38567}"/>
                    </a:ext>
                  </a:extLst>
                </p:cNvPr>
                <p:cNvSpPr/>
                <p:nvPr/>
              </p:nvSpPr>
              <p:spPr>
                <a:xfrm>
                  <a:off x="2684418" y="1715587"/>
                  <a:ext cx="487680" cy="574765"/>
                </a:xfrm>
                <a:prstGeom prst="homePlat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디자인</a:t>
                  </a:r>
                </a:p>
              </p:txBody>
            </p:sp>
            <p:sp>
              <p:nvSpPr>
                <p:cNvPr id="8" name="화살표: 오각형 7">
                  <a:extLst>
                    <a:ext uri="{FF2B5EF4-FFF2-40B4-BE49-F238E27FC236}">
                      <a16:creationId xmlns:a16="http://schemas.microsoft.com/office/drawing/2014/main" id="{8E8B702B-D9D6-67EA-0EF0-2E8E18A9B716}"/>
                    </a:ext>
                  </a:extLst>
                </p:cNvPr>
                <p:cNvSpPr/>
                <p:nvPr/>
              </p:nvSpPr>
              <p:spPr>
                <a:xfrm>
                  <a:off x="3270069" y="1715588"/>
                  <a:ext cx="487680" cy="574765"/>
                </a:xfrm>
                <a:prstGeom prst="homePlat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개발</a:t>
                  </a:r>
                </a:p>
              </p:txBody>
            </p:sp>
            <p:sp>
              <p:nvSpPr>
                <p:cNvPr id="9" name="화살표: 오각형 8">
                  <a:extLst>
                    <a:ext uri="{FF2B5EF4-FFF2-40B4-BE49-F238E27FC236}">
                      <a16:creationId xmlns:a16="http://schemas.microsoft.com/office/drawing/2014/main" id="{0939E90E-1D59-0658-2BF7-2C2157A3670B}"/>
                    </a:ext>
                  </a:extLst>
                </p:cNvPr>
                <p:cNvSpPr/>
                <p:nvPr/>
              </p:nvSpPr>
              <p:spPr>
                <a:xfrm>
                  <a:off x="3855720" y="1715587"/>
                  <a:ext cx="487680" cy="574765"/>
                </a:xfrm>
                <a:prstGeom prst="homePlat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테스트</a:t>
                  </a:r>
                </a:p>
              </p:txBody>
            </p: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D2E9FBB-7020-CF67-0F7C-170D5A6AA56F}"/>
                </a:ext>
              </a:extLst>
            </p:cNvPr>
            <p:cNvGrpSpPr/>
            <p:nvPr/>
          </p:nvGrpSpPr>
          <p:grpSpPr>
            <a:xfrm>
              <a:off x="3608461" y="1392064"/>
              <a:ext cx="1658982" cy="820987"/>
              <a:chOff x="2684418" y="1227909"/>
              <a:chExt cx="1658982" cy="82098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A2A374-E766-2681-BE8B-EB7FCB53B596}"/>
                  </a:ext>
                </a:extLst>
              </p:cNvPr>
              <p:cNvSpPr txBox="1"/>
              <p:nvPr/>
            </p:nvSpPr>
            <p:spPr>
              <a:xfrm>
                <a:off x="3008812" y="1227909"/>
                <a:ext cx="1010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스프린트</a:t>
                </a:r>
                <a:r>
                  <a:rPr lang="en-US" altLang="ko-KR" sz="1000" b="1" dirty="0"/>
                  <a:t>2</a:t>
                </a:r>
                <a:endParaRPr lang="ko-KR" altLang="en-US" sz="1000" b="1" dirty="0"/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D54A3160-7988-0D59-BEB3-55F3E529DDB6}"/>
                  </a:ext>
                </a:extLst>
              </p:cNvPr>
              <p:cNvGrpSpPr/>
              <p:nvPr/>
            </p:nvGrpSpPr>
            <p:grpSpPr>
              <a:xfrm>
                <a:off x="2684418" y="1474130"/>
                <a:ext cx="1658982" cy="574766"/>
                <a:chOff x="2684418" y="1715587"/>
                <a:chExt cx="1658982" cy="574766"/>
              </a:xfrm>
            </p:grpSpPr>
            <p:sp>
              <p:nvSpPr>
                <p:cNvPr id="15" name="화살표: 오각형 14">
                  <a:extLst>
                    <a:ext uri="{FF2B5EF4-FFF2-40B4-BE49-F238E27FC236}">
                      <a16:creationId xmlns:a16="http://schemas.microsoft.com/office/drawing/2014/main" id="{D5D9A3C7-B545-7C38-4C4B-0FAA1675335B}"/>
                    </a:ext>
                  </a:extLst>
                </p:cNvPr>
                <p:cNvSpPr/>
                <p:nvPr/>
              </p:nvSpPr>
              <p:spPr>
                <a:xfrm>
                  <a:off x="2684418" y="1715587"/>
                  <a:ext cx="487680" cy="574765"/>
                </a:xfrm>
                <a:prstGeom prst="homePlat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디자인</a:t>
                  </a:r>
                </a:p>
              </p:txBody>
            </p:sp>
            <p:sp>
              <p:nvSpPr>
                <p:cNvPr id="16" name="화살표: 오각형 15">
                  <a:extLst>
                    <a:ext uri="{FF2B5EF4-FFF2-40B4-BE49-F238E27FC236}">
                      <a16:creationId xmlns:a16="http://schemas.microsoft.com/office/drawing/2014/main" id="{A3F0C8CA-9F3B-8149-AB10-907CF6D6B317}"/>
                    </a:ext>
                  </a:extLst>
                </p:cNvPr>
                <p:cNvSpPr/>
                <p:nvPr/>
              </p:nvSpPr>
              <p:spPr>
                <a:xfrm>
                  <a:off x="3270069" y="1715588"/>
                  <a:ext cx="487680" cy="574765"/>
                </a:xfrm>
                <a:prstGeom prst="homePlat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개발</a:t>
                  </a:r>
                </a:p>
              </p:txBody>
            </p:sp>
            <p:sp>
              <p:nvSpPr>
                <p:cNvPr id="17" name="화살표: 오각형 16">
                  <a:extLst>
                    <a:ext uri="{FF2B5EF4-FFF2-40B4-BE49-F238E27FC236}">
                      <a16:creationId xmlns:a16="http://schemas.microsoft.com/office/drawing/2014/main" id="{9C2B42CF-6FB1-60B7-32F1-ADC30E93FDF9}"/>
                    </a:ext>
                  </a:extLst>
                </p:cNvPr>
                <p:cNvSpPr/>
                <p:nvPr/>
              </p:nvSpPr>
              <p:spPr>
                <a:xfrm>
                  <a:off x="3855720" y="1715587"/>
                  <a:ext cx="487680" cy="574765"/>
                </a:xfrm>
                <a:prstGeom prst="homePlat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테스트</a:t>
                  </a: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A970B00-846E-50F4-5D47-DAA4D4B4ECC9}"/>
                </a:ext>
              </a:extLst>
            </p:cNvPr>
            <p:cNvGrpSpPr/>
            <p:nvPr/>
          </p:nvGrpSpPr>
          <p:grpSpPr>
            <a:xfrm>
              <a:off x="6311855" y="1380256"/>
              <a:ext cx="1658982" cy="820987"/>
              <a:chOff x="2684418" y="1227909"/>
              <a:chExt cx="1658982" cy="82098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AF463-682D-D580-0ED1-E5695C6B1451}"/>
                  </a:ext>
                </a:extLst>
              </p:cNvPr>
              <p:cNvSpPr txBox="1"/>
              <p:nvPr/>
            </p:nvSpPr>
            <p:spPr>
              <a:xfrm>
                <a:off x="3008812" y="1227909"/>
                <a:ext cx="10101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/>
                  <a:t>최종 스프린트</a:t>
                </a: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64EEABEA-5CA4-5F35-3E6B-93B99682C58E}"/>
                  </a:ext>
                </a:extLst>
              </p:cNvPr>
              <p:cNvGrpSpPr/>
              <p:nvPr/>
            </p:nvGrpSpPr>
            <p:grpSpPr>
              <a:xfrm>
                <a:off x="2684418" y="1474130"/>
                <a:ext cx="1658982" cy="574766"/>
                <a:chOff x="2684418" y="1715587"/>
                <a:chExt cx="1658982" cy="574766"/>
              </a:xfrm>
            </p:grpSpPr>
            <p:sp>
              <p:nvSpPr>
                <p:cNvPr id="21" name="화살표: 오각형 20">
                  <a:extLst>
                    <a:ext uri="{FF2B5EF4-FFF2-40B4-BE49-F238E27FC236}">
                      <a16:creationId xmlns:a16="http://schemas.microsoft.com/office/drawing/2014/main" id="{AE2560C8-EAE7-4732-2C00-CEDAE389D7C1}"/>
                    </a:ext>
                  </a:extLst>
                </p:cNvPr>
                <p:cNvSpPr/>
                <p:nvPr/>
              </p:nvSpPr>
              <p:spPr>
                <a:xfrm>
                  <a:off x="2684418" y="1715587"/>
                  <a:ext cx="487680" cy="574765"/>
                </a:xfrm>
                <a:prstGeom prst="homePlat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디자인</a:t>
                  </a:r>
                </a:p>
              </p:txBody>
            </p:sp>
            <p:sp>
              <p:nvSpPr>
                <p:cNvPr id="22" name="화살표: 오각형 21">
                  <a:extLst>
                    <a:ext uri="{FF2B5EF4-FFF2-40B4-BE49-F238E27FC236}">
                      <a16:creationId xmlns:a16="http://schemas.microsoft.com/office/drawing/2014/main" id="{613A7398-34D9-56D3-7450-637DFE431F54}"/>
                    </a:ext>
                  </a:extLst>
                </p:cNvPr>
                <p:cNvSpPr/>
                <p:nvPr/>
              </p:nvSpPr>
              <p:spPr>
                <a:xfrm>
                  <a:off x="3270069" y="1715588"/>
                  <a:ext cx="487680" cy="574765"/>
                </a:xfrm>
                <a:prstGeom prst="homePlat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개발</a:t>
                  </a:r>
                </a:p>
              </p:txBody>
            </p:sp>
            <p:sp>
              <p:nvSpPr>
                <p:cNvPr id="23" name="화살표: 오각형 22">
                  <a:extLst>
                    <a:ext uri="{FF2B5EF4-FFF2-40B4-BE49-F238E27FC236}">
                      <a16:creationId xmlns:a16="http://schemas.microsoft.com/office/drawing/2014/main" id="{CF4E3CC1-D2CE-8DF8-8D76-07232F1B49A6}"/>
                    </a:ext>
                  </a:extLst>
                </p:cNvPr>
                <p:cNvSpPr/>
                <p:nvPr/>
              </p:nvSpPr>
              <p:spPr>
                <a:xfrm>
                  <a:off x="3855720" y="1715587"/>
                  <a:ext cx="487680" cy="574765"/>
                </a:xfrm>
                <a:prstGeom prst="homePlat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/>
                    <a:t>테스트</a:t>
                  </a:r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FA2D88-1FD2-EC3F-EFA7-D3AFF7863AE0}"/>
                </a:ext>
              </a:extLst>
            </p:cNvPr>
            <p:cNvSpPr txBox="1"/>
            <p:nvPr/>
          </p:nvSpPr>
          <p:spPr>
            <a:xfrm>
              <a:off x="5545809" y="1792104"/>
              <a:ext cx="4876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800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2.3 Spiral Model</a:t>
            </a:r>
            <a:endParaRPr lang="ko-KR" altLang="en-US" sz="30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979617" y="3521531"/>
            <a:ext cx="1026589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주요 위험요소를 식별하고</a:t>
            </a:r>
            <a:r>
              <a:rPr lang="en-US" altLang="ko-KR" dirty="0"/>
              <a:t>, </a:t>
            </a:r>
            <a:r>
              <a:rPr lang="ko-KR" altLang="en-US" dirty="0"/>
              <a:t>반복적으로 개발 및 평가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altLang="ko-KR" dirty="0"/>
              <a:t>Agile</a:t>
            </a:r>
            <a:r>
              <a:rPr lang="ko-KR" altLang="en-US" dirty="0"/>
              <a:t> 방법론과 마찬가지로 요구사항 변화에 유연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위험 관리를 중요시하는 특성이 </a:t>
            </a:r>
            <a:r>
              <a:rPr lang="en-US" altLang="ko-KR" dirty="0"/>
              <a:t>AUTOSAR </a:t>
            </a:r>
            <a:r>
              <a:rPr lang="ko-KR" altLang="en-US" dirty="0"/>
              <a:t>개발에 큰 이점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en-US" altLang="ko-KR" sz="1400" dirty="0"/>
              <a:t>Spiral </a:t>
            </a:r>
            <a:r>
              <a:rPr lang="ko-KR" altLang="en-US" sz="1400" dirty="0"/>
              <a:t>모델은 각 반복마다 위험을 식별하여 평가 후 조치를 취하며</a:t>
            </a:r>
            <a:r>
              <a:rPr lang="en-US" altLang="ko-KR" sz="1400" dirty="0"/>
              <a:t>, </a:t>
            </a:r>
            <a:r>
              <a:rPr lang="ko-KR" altLang="en-US" sz="1400" dirty="0"/>
              <a:t>프로젝트의 위험을 최소화하고 품질을 향상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자동차 소프트웨어는 안전성과 신뢰성에 매우 민감하고</a:t>
            </a:r>
            <a:r>
              <a:rPr lang="en-US" altLang="ko-KR" sz="1400" dirty="0"/>
              <a:t> </a:t>
            </a:r>
            <a:r>
              <a:rPr lang="ko-KR" altLang="en-US" sz="1400" dirty="0"/>
              <a:t>복잡한 시스템과 다양한 요구사항을 다뤄야 하므로 위험 관리가 매우 중요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 방법론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1AB0B7-01A4-7CAD-877A-7DD057F3B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73" y="1333029"/>
            <a:ext cx="2077653" cy="19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251926"/>
            <a:ext cx="10748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재사용을 고려한 설계</a:t>
            </a:r>
          </a:p>
        </p:txBody>
      </p:sp>
    </p:spTree>
    <p:extLst>
      <p:ext uri="{BB962C8B-B14F-4D97-AF65-F5344CB8AC3E}">
        <p14:creationId xmlns:p14="http://schemas.microsoft.com/office/powerpoint/2010/main" val="54526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3.1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소프트웨어 재사용 시 장점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03292"/>
            <a:ext cx="10366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개발 비용 절감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소프트웨어 개발의 생산성 향상</a:t>
            </a:r>
            <a:endParaRPr lang="en-US" altLang="ko-KR" dirty="0"/>
          </a:p>
          <a:p>
            <a:pPr>
              <a:buSzPct val="125000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여러 번 시험을 거쳐 이미 검증이 완료된 모듈이기 때문에 일관성과 호환성을 유지할 수 있으며</a:t>
            </a:r>
            <a:r>
              <a:rPr lang="en-US" altLang="ko-KR" dirty="0"/>
              <a:t>, </a:t>
            </a:r>
            <a:r>
              <a:rPr lang="ko-KR" altLang="en-US" dirty="0"/>
              <a:t>안전성도 보장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재사용을 고려한 설계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CC4B7D-1ADF-5B77-73F7-7E274D24372A}"/>
              </a:ext>
            </a:extLst>
          </p:cNvPr>
          <p:cNvGrpSpPr/>
          <p:nvPr/>
        </p:nvGrpSpPr>
        <p:grpSpPr>
          <a:xfrm>
            <a:off x="4052910" y="3918857"/>
            <a:ext cx="4086179" cy="2016656"/>
            <a:chOff x="3750604" y="3918857"/>
            <a:chExt cx="4086179" cy="201665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F0FFA56-934A-999B-BA10-1A08CF139F4D}"/>
                </a:ext>
              </a:extLst>
            </p:cNvPr>
            <p:cNvGrpSpPr/>
            <p:nvPr/>
          </p:nvGrpSpPr>
          <p:grpSpPr>
            <a:xfrm>
              <a:off x="4186962" y="3918857"/>
              <a:ext cx="3213463" cy="792480"/>
              <a:chOff x="4186962" y="3918857"/>
              <a:chExt cx="3213463" cy="79248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9229601-F2ED-CA46-67A1-DCACB9C72BE0}"/>
                  </a:ext>
                </a:extLst>
              </p:cNvPr>
              <p:cNvGrpSpPr/>
              <p:nvPr/>
            </p:nvGrpSpPr>
            <p:grpSpPr>
              <a:xfrm>
                <a:off x="4186962" y="3918857"/>
                <a:ext cx="1497874" cy="792480"/>
                <a:chOff x="1684179" y="3918857"/>
                <a:chExt cx="1497874" cy="792480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2034C27-FD4B-42B0-5F19-2131EAEA2BD0}"/>
                    </a:ext>
                  </a:extLst>
                </p:cNvPr>
                <p:cNvSpPr/>
                <p:nvPr/>
              </p:nvSpPr>
              <p:spPr>
                <a:xfrm>
                  <a:off x="1684179" y="3918857"/>
                  <a:ext cx="1497874" cy="2264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Car A</a:t>
                  </a:r>
                  <a:endParaRPr lang="ko-KR" altLang="en-US" sz="150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EF5CB918-6621-D464-9F74-822EBA9BD904}"/>
                    </a:ext>
                  </a:extLst>
                </p:cNvPr>
                <p:cNvSpPr/>
                <p:nvPr/>
              </p:nvSpPr>
              <p:spPr>
                <a:xfrm>
                  <a:off x="1684179" y="4145280"/>
                  <a:ext cx="1497874" cy="5660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C646A0C-78F4-E068-1724-01D0A2C6FA1A}"/>
                  </a:ext>
                </a:extLst>
              </p:cNvPr>
              <p:cNvGrpSpPr/>
              <p:nvPr/>
            </p:nvGrpSpPr>
            <p:grpSpPr>
              <a:xfrm>
                <a:off x="5902551" y="3918857"/>
                <a:ext cx="1497874" cy="792480"/>
                <a:chOff x="1684179" y="3918857"/>
                <a:chExt cx="1497874" cy="79248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3C17DD13-BC73-D6E0-D279-0A5696ED58BC}"/>
                    </a:ext>
                  </a:extLst>
                </p:cNvPr>
                <p:cNvSpPr/>
                <p:nvPr/>
              </p:nvSpPr>
              <p:spPr>
                <a:xfrm>
                  <a:off x="1684179" y="3918857"/>
                  <a:ext cx="1497874" cy="2264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Car B</a:t>
                  </a:r>
                  <a:endParaRPr lang="ko-KR" altLang="en-US" sz="150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D6DE805-30B7-7E8E-30CF-9D5EC3A378BA}"/>
                    </a:ext>
                  </a:extLst>
                </p:cNvPr>
                <p:cNvSpPr/>
                <p:nvPr/>
              </p:nvSpPr>
              <p:spPr>
                <a:xfrm>
                  <a:off x="1684179" y="4145280"/>
                  <a:ext cx="1497874" cy="5660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96EDF45-7E40-7CBB-0D0B-58E8CAD999F0}"/>
                </a:ext>
              </a:extLst>
            </p:cNvPr>
            <p:cNvGrpSpPr/>
            <p:nvPr/>
          </p:nvGrpSpPr>
          <p:grpSpPr>
            <a:xfrm>
              <a:off x="3750604" y="5369456"/>
              <a:ext cx="4086179" cy="566057"/>
              <a:chOff x="2602468" y="5369456"/>
              <a:chExt cx="4086179" cy="566057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E6D2B834-C905-C7F1-23A9-2655891BB086}"/>
                  </a:ext>
                </a:extLst>
              </p:cNvPr>
              <p:cNvGrpSpPr/>
              <p:nvPr/>
            </p:nvGrpSpPr>
            <p:grpSpPr>
              <a:xfrm>
                <a:off x="2602468" y="5369456"/>
                <a:ext cx="1185295" cy="566057"/>
                <a:chOff x="1684179" y="3918857"/>
                <a:chExt cx="1497874" cy="79248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ADD3D841-B2A8-F9E2-90D1-09AF3E62C196}"/>
                    </a:ext>
                  </a:extLst>
                </p:cNvPr>
                <p:cNvSpPr/>
                <p:nvPr/>
              </p:nvSpPr>
              <p:spPr>
                <a:xfrm>
                  <a:off x="1684179" y="3918857"/>
                  <a:ext cx="1497874" cy="2264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Module</a:t>
                  </a:r>
                  <a:r>
                    <a:rPr lang="ko-KR" altLang="en-US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A</a:t>
                  </a:r>
                  <a:endPara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4ECE40B-4A58-BF95-33E6-5B41AB1D5A7E}"/>
                    </a:ext>
                  </a:extLst>
                </p:cNvPr>
                <p:cNvSpPr/>
                <p:nvPr/>
              </p:nvSpPr>
              <p:spPr>
                <a:xfrm>
                  <a:off x="1684179" y="4145280"/>
                  <a:ext cx="1497874" cy="5660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336DC25F-34B9-081F-72F7-3524E3314B1C}"/>
                  </a:ext>
                </a:extLst>
              </p:cNvPr>
              <p:cNvGrpSpPr/>
              <p:nvPr/>
            </p:nvGrpSpPr>
            <p:grpSpPr>
              <a:xfrm>
                <a:off x="4052910" y="5369456"/>
                <a:ext cx="1185295" cy="566057"/>
                <a:chOff x="1684179" y="3918857"/>
                <a:chExt cx="1497874" cy="79248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B34BF00-BEC0-C841-0613-BB285015D7ED}"/>
                    </a:ext>
                  </a:extLst>
                </p:cNvPr>
                <p:cNvSpPr/>
                <p:nvPr/>
              </p:nvSpPr>
              <p:spPr>
                <a:xfrm>
                  <a:off x="1684179" y="3918857"/>
                  <a:ext cx="1497874" cy="2264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Module</a:t>
                  </a:r>
                  <a:r>
                    <a:rPr lang="ko-KR" altLang="en-US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lang="en-US" altLang="ko-KR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B</a:t>
                  </a:r>
                  <a:endPara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92B23E5-04F4-C373-6A36-479692A3EC3A}"/>
                    </a:ext>
                  </a:extLst>
                </p:cNvPr>
                <p:cNvSpPr/>
                <p:nvPr/>
              </p:nvSpPr>
              <p:spPr>
                <a:xfrm>
                  <a:off x="1684179" y="4145280"/>
                  <a:ext cx="1497874" cy="5660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B8DEB92-BE09-369C-319F-48015BED2CD1}"/>
                  </a:ext>
                </a:extLst>
              </p:cNvPr>
              <p:cNvGrpSpPr/>
              <p:nvPr/>
            </p:nvGrpSpPr>
            <p:grpSpPr>
              <a:xfrm>
                <a:off x="5503352" y="5369456"/>
                <a:ext cx="1185295" cy="566057"/>
                <a:chOff x="1684179" y="3918857"/>
                <a:chExt cx="1497874" cy="79248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7A1B976-C011-7A1F-1175-4F90F7F37B38}"/>
                    </a:ext>
                  </a:extLst>
                </p:cNvPr>
                <p:cNvSpPr/>
                <p:nvPr/>
              </p:nvSpPr>
              <p:spPr>
                <a:xfrm>
                  <a:off x="1684179" y="3918857"/>
                  <a:ext cx="1497874" cy="22642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ln>
                        <a:solidFill>
                          <a:schemeClr val="tx1"/>
                        </a:solidFill>
                      </a:ln>
                      <a:solidFill>
                        <a:sysClr val="windowText" lastClr="000000"/>
                      </a:solidFill>
                    </a:rPr>
                    <a:t>Module C</a:t>
                  </a:r>
                  <a:endParaRPr lang="ko-KR" altLang="en-US" sz="1000" dirty="0">
                    <a:ln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0C06539-54D5-7131-9481-0A3BDD804280}"/>
                    </a:ext>
                  </a:extLst>
                </p:cNvPr>
                <p:cNvSpPr/>
                <p:nvPr/>
              </p:nvSpPr>
              <p:spPr>
                <a:xfrm>
                  <a:off x="1684179" y="4145280"/>
                  <a:ext cx="1497874" cy="5660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2D5B8B1-34AF-7275-8A7D-6B6D10FA1206}"/>
                </a:ext>
              </a:extLst>
            </p:cNvPr>
            <p:cNvCxnSpPr>
              <a:stCxn id="22" idx="0"/>
              <a:endCxn id="7" idx="2"/>
            </p:cNvCxnSpPr>
            <p:nvPr/>
          </p:nvCxnSpPr>
          <p:spPr>
            <a:xfrm flipV="1">
              <a:off x="4343252" y="4711337"/>
              <a:ext cx="592647" cy="65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E9881ED-50B5-8A2B-E43C-3DD87F0C820A}"/>
                </a:ext>
              </a:extLst>
            </p:cNvPr>
            <p:cNvCxnSpPr>
              <a:stCxn id="22" idx="0"/>
              <a:endCxn id="18" idx="2"/>
            </p:cNvCxnSpPr>
            <p:nvPr/>
          </p:nvCxnSpPr>
          <p:spPr>
            <a:xfrm flipV="1">
              <a:off x="4343252" y="4711337"/>
              <a:ext cx="2308236" cy="65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DF295EB-23E8-5ABB-49D6-835FB69B3619}"/>
                </a:ext>
              </a:extLst>
            </p:cNvPr>
            <p:cNvCxnSpPr>
              <a:stCxn id="33" idx="0"/>
              <a:endCxn id="7" idx="2"/>
            </p:cNvCxnSpPr>
            <p:nvPr/>
          </p:nvCxnSpPr>
          <p:spPr>
            <a:xfrm flipH="1" flipV="1">
              <a:off x="4935899" y="4711337"/>
              <a:ext cx="857795" cy="65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6B93E753-B210-9174-74F7-161703B786C6}"/>
                </a:ext>
              </a:extLst>
            </p:cNvPr>
            <p:cNvCxnSpPr>
              <a:stCxn id="33" idx="0"/>
              <a:endCxn id="18" idx="2"/>
            </p:cNvCxnSpPr>
            <p:nvPr/>
          </p:nvCxnSpPr>
          <p:spPr>
            <a:xfrm flipV="1">
              <a:off x="5793694" y="4711337"/>
              <a:ext cx="857794" cy="65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74B552D-12B4-2644-293D-BCB814CE031F}"/>
                </a:ext>
              </a:extLst>
            </p:cNvPr>
            <p:cNvCxnSpPr>
              <a:stCxn id="36" idx="0"/>
              <a:endCxn id="7" idx="2"/>
            </p:cNvCxnSpPr>
            <p:nvPr/>
          </p:nvCxnSpPr>
          <p:spPr>
            <a:xfrm flipH="1" flipV="1">
              <a:off x="4935899" y="4711337"/>
              <a:ext cx="2308237" cy="65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C2FEE2D-C4C5-41D5-7448-B5CD89915B69}"/>
                </a:ext>
              </a:extLst>
            </p:cNvPr>
            <p:cNvCxnSpPr>
              <a:stCxn id="36" idx="0"/>
              <a:endCxn id="18" idx="2"/>
            </p:cNvCxnSpPr>
            <p:nvPr/>
          </p:nvCxnSpPr>
          <p:spPr>
            <a:xfrm flipH="1" flipV="1">
              <a:off x="6651488" y="4711337"/>
              <a:ext cx="592648" cy="658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4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10133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3.2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재사용가능한 </a:t>
            </a:r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AUTOSAR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소프트웨어 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03292"/>
            <a:ext cx="1036624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소프트웨어를 모듈화 하여 재사용가능한 컴포넌트로 설계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모듈화 된 각 컴포넌트는 독립적인 기능을 수행하며</a:t>
            </a:r>
            <a:r>
              <a:rPr lang="en-US" altLang="ko-KR" sz="1400" dirty="0"/>
              <a:t>, ECU </a:t>
            </a:r>
            <a:r>
              <a:rPr lang="ko-KR" altLang="en-US" sz="1400" dirty="0"/>
              <a:t>간에 재사용될 수 있도록 설계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일관된 인터페이스 정의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en-US" altLang="ko-KR" sz="1400" dirty="0"/>
              <a:t>AUTOSAR </a:t>
            </a:r>
            <a:r>
              <a:rPr lang="ko-KR" altLang="en-US" sz="1400" dirty="0"/>
              <a:t>에서는 인터페이스 표준을 제공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인터페이스가 일치하지 않을 경우 내부 통신 패킷 구조가 다르기 때문에 재사용이 불가능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플랫폼에 종속되지 않게 구현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en-US" altLang="ko-KR" sz="1400" dirty="0"/>
              <a:t>AUTOSAR </a:t>
            </a:r>
            <a:r>
              <a:rPr lang="ko-KR" altLang="en-US" sz="1400" dirty="0"/>
              <a:t>표준은 플랫폼 독립성을 지원하며</a:t>
            </a:r>
            <a:r>
              <a:rPr lang="en-US" altLang="ko-KR" sz="1400" dirty="0"/>
              <a:t>, </a:t>
            </a:r>
            <a:r>
              <a:rPr lang="ko-KR" altLang="en-US" sz="1400" dirty="0"/>
              <a:t>개발한 소프트웨어가 다양한 </a:t>
            </a:r>
            <a:r>
              <a:rPr lang="en-US" altLang="ko-KR" sz="1400" dirty="0"/>
              <a:t>ECU</a:t>
            </a:r>
            <a:r>
              <a:rPr lang="ko-KR" altLang="en-US" sz="1400" dirty="0"/>
              <a:t>에 호환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재사용을 고려한 설계</a:t>
            </a:r>
          </a:p>
        </p:txBody>
      </p:sp>
    </p:spTree>
    <p:extLst>
      <p:ext uri="{BB962C8B-B14F-4D97-AF65-F5344CB8AC3E}">
        <p14:creationId xmlns:p14="http://schemas.microsoft.com/office/powerpoint/2010/main" val="141972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101330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3.3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모듈의 독립성 평가 척도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03292"/>
            <a:ext cx="1036624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모듈의 독립성은 응집도</a:t>
            </a:r>
            <a:r>
              <a:rPr lang="en-US" altLang="ko-KR" dirty="0"/>
              <a:t>(Cohesion)</a:t>
            </a:r>
            <a:r>
              <a:rPr lang="ko-KR" altLang="en-US" dirty="0"/>
              <a:t>와 결합도</a:t>
            </a:r>
            <a:r>
              <a:rPr lang="en-US" altLang="ko-KR" dirty="0"/>
              <a:t>(Coupling)</a:t>
            </a:r>
            <a:r>
              <a:rPr lang="ko-KR" altLang="en-US" dirty="0"/>
              <a:t>로 측정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응집도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모듈 내부의 요소들이 얼마나 밀접하게 관련되어 있는지를 나타내는 정도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높은 응집도는 모듈 내부의 요소들이 서로 긴밀하게 상호작용하고 연관되어 있음을</a:t>
            </a:r>
            <a:br>
              <a:rPr lang="en-US" altLang="ko-KR" sz="1400" dirty="0"/>
            </a:br>
            <a:r>
              <a:rPr lang="ko-KR" altLang="en-US" sz="1400" dirty="0"/>
              <a:t>의미</a:t>
            </a:r>
            <a:endParaRPr lang="en-US" altLang="ko-KR" sz="1400" dirty="0"/>
          </a:p>
          <a:p>
            <a:pPr>
              <a:buSzPct val="125000"/>
            </a:pPr>
            <a:endParaRPr lang="en-US" altLang="ko-KR" sz="11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결합도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모듈 간의 상호 의존성을 나타내는 정도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모듈 간의 결합도가 낮을수록 독립적으로 개발하고 변경할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모듈의</a:t>
            </a:r>
            <a:br>
              <a:rPr lang="en-US" altLang="ko-KR" sz="1400" dirty="0"/>
            </a:br>
            <a:r>
              <a:rPr lang="ko-KR" altLang="en-US" sz="1400" dirty="0"/>
              <a:t>재사용성과 유연성이 높아짐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잘 만들어진 모듈은 응집도는 높고</a:t>
            </a:r>
            <a:r>
              <a:rPr lang="en-US" altLang="ko-KR" dirty="0"/>
              <a:t>, </a:t>
            </a:r>
            <a:r>
              <a:rPr lang="ko-KR" altLang="en-US" dirty="0"/>
              <a:t>결합도는 낮은 모듈</a:t>
            </a:r>
            <a:endParaRPr lang="en-US" altLang="ko-KR" dirty="0"/>
          </a:p>
          <a:p>
            <a:pPr lvl="1">
              <a:buSzPct val="125000"/>
            </a:pP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재사용을 고려한 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D994BC-E32A-6297-AC34-51906531B066}"/>
              </a:ext>
            </a:extLst>
          </p:cNvPr>
          <p:cNvGrpSpPr/>
          <p:nvPr/>
        </p:nvGrpSpPr>
        <p:grpSpPr>
          <a:xfrm>
            <a:off x="8571864" y="2310723"/>
            <a:ext cx="2801989" cy="2662267"/>
            <a:chOff x="4526281" y="817825"/>
            <a:chExt cx="2801989" cy="2662267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DA802CAE-0B9A-A380-FF7B-2103865C2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0869" y="822187"/>
              <a:ext cx="0" cy="265790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FCC3008-B81C-DFAB-0A2A-4554545035BC}"/>
                </a:ext>
              </a:extLst>
            </p:cNvPr>
            <p:cNvGrpSpPr/>
            <p:nvPr/>
          </p:nvGrpSpPr>
          <p:grpSpPr>
            <a:xfrm>
              <a:off x="4526281" y="817825"/>
              <a:ext cx="1203953" cy="2662267"/>
              <a:chOff x="4526281" y="817825"/>
              <a:chExt cx="1203953" cy="266226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4E4B80C4-9D24-4811-E592-2A9A519AA128}"/>
                  </a:ext>
                </a:extLst>
              </p:cNvPr>
              <p:cNvSpPr/>
              <p:nvPr/>
            </p:nvSpPr>
            <p:spPr>
              <a:xfrm>
                <a:off x="4526281" y="3180839"/>
                <a:ext cx="1201781" cy="299253"/>
              </a:xfrm>
              <a:prstGeom prst="roundRect">
                <a:avLst/>
              </a:prstGeom>
              <a:solidFill>
                <a:srgbClr val="F199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우연적 응집도</a:t>
                </a: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B771CCF4-3AB1-B610-A3DD-25CF51C0EDC0}"/>
                  </a:ext>
                </a:extLst>
              </p:cNvPr>
              <p:cNvSpPr/>
              <p:nvPr/>
            </p:nvSpPr>
            <p:spPr>
              <a:xfrm>
                <a:off x="4526281" y="2784972"/>
                <a:ext cx="1201781" cy="2992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논리적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응집도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A25360E-76DB-9A96-14C6-22253F3C10B9}"/>
                  </a:ext>
                </a:extLst>
              </p:cNvPr>
              <p:cNvSpPr/>
              <p:nvPr/>
            </p:nvSpPr>
            <p:spPr>
              <a:xfrm>
                <a:off x="4526287" y="2392878"/>
                <a:ext cx="1201775" cy="29925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시간적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응집도</a:t>
                </a: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3789E3C-0B4E-8A39-34D5-99157F8B6CBA}"/>
                  </a:ext>
                </a:extLst>
              </p:cNvPr>
              <p:cNvSpPr/>
              <p:nvPr/>
            </p:nvSpPr>
            <p:spPr>
              <a:xfrm>
                <a:off x="4528451" y="1997445"/>
                <a:ext cx="1201778" cy="29925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절차적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응집도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C61C475-3E0E-A647-D387-38684FD67525}"/>
                  </a:ext>
                </a:extLst>
              </p:cNvPr>
              <p:cNvSpPr/>
              <p:nvPr/>
            </p:nvSpPr>
            <p:spPr>
              <a:xfrm>
                <a:off x="4528451" y="1602011"/>
                <a:ext cx="1201775" cy="2992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교환적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응집도</a:t>
                </a:r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7EAE62B5-34E5-0265-AEC4-2C5CD868D655}"/>
                  </a:ext>
                </a:extLst>
              </p:cNvPr>
              <p:cNvSpPr/>
              <p:nvPr/>
            </p:nvSpPr>
            <p:spPr>
              <a:xfrm>
                <a:off x="4528455" y="1209917"/>
                <a:ext cx="1201777" cy="2992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순차적 응집도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887FF9B-19E2-8F0C-79DB-F0E7A18BA343}"/>
                  </a:ext>
                </a:extLst>
              </p:cNvPr>
              <p:cNvSpPr/>
              <p:nvPr/>
            </p:nvSpPr>
            <p:spPr>
              <a:xfrm>
                <a:off x="4528457" y="817825"/>
                <a:ext cx="1201777" cy="299253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기능적 응집도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E3E394C-1279-6ED7-C82F-CE34F407EF9B}"/>
                </a:ext>
              </a:extLst>
            </p:cNvPr>
            <p:cNvGrpSpPr/>
            <p:nvPr/>
          </p:nvGrpSpPr>
          <p:grpSpPr>
            <a:xfrm>
              <a:off x="6126488" y="848338"/>
              <a:ext cx="1201782" cy="2631754"/>
              <a:chOff x="7292339" y="686415"/>
              <a:chExt cx="1201782" cy="2631754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A10B78F-8FAE-3CFF-3B2F-64EF32A60829}"/>
                  </a:ext>
                </a:extLst>
              </p:cNvPr>
              <p:cNvSpPr/>
              <p:nvPr/>
            </p:nvSpPr>
            <p:spPr>
              <a:xfrm>
                <a:off x="7292340" y="3018915"/>
                <a:ext cx="1201781" cy="299254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자료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결합도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DF1E03B-EF57-45F8-2933-EF5BAC58146E}"/>
                  </a:ext>
                </a:extLst>
              </p:cNvPr>
              <p:cNvSpPr/>
              <p:nvPr/>
            </p:nvSpPr>
            <p:spPr>
              <a:xfrm>
                <a:off x="7292340" y="2549437"/>
                <a:ext cx="1201781" cy="2992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스탬프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결합도</a:t>
                </a: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8A87418-BF18-423D-81A7-5CAEA874D50A}"/>
                  </a:ext>
                </a:extLst>
              </p:cNvPr>
              <p:cNvSpPr/>
              <p:nvPr/>
            </p:nvSpPr>
            <p:spPr>
              <a:xfrm>
                <a:off x="7292340" y="2079959"/>
                <a:ext cx="1201781" cy="2992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제어</a:t>
                </a:r>
                <a:r>
                  <a:rPr lang="en-US" altLang="ko-KR" sz="1100" b="1" dirty="0">
                    <a:solidFill>
                      <a:schemeClr val="tx2"/>
                    </a:solidFill>
                  </a:rPr>
                  <a:t> </a:t>
                </a:r>
                <a:r>
                  <a:rPr lang="ko-KR" altLang="en-US" sz="1100" b="1" dirty="0">
                    <a:solidFill>
                      <a:schemeClr val="tx2"/>
                    </a:solidFill>
                  </a:rPr>
                  <a:t>결합도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12F70FF-4BD6-C26C-F7B1-4C6ED4A4C19E}"/>
                  </a:ext>
                </a:extLst>
              </p:cNvPr>
              <p:cNvSpPr/>
              <p:nvPr/>
            </p:nvSpPr>
            <p:spPr>
              <a:xfrm>
                <a:off x="7292346" y="1616124"/>
                <a:ext cx="1201775" cy="299255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외부 결합도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DCE6A1A-EFF3-5B5A-29F8-11176DD23272}"/>
                  </a:ext>
                </a:extLst>
              </p:cNvPr>
              <p:cNvSpPr/>
              <p:nvPr/>
            </p:nvSpPr>
            <p:spPr>
              <a:xfrm>
                <a:off x="7292339" y="1150248"/>
                <a:ext cx="1201781" cy="299253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공통 결합도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4996998-EF36-DC0B-751C-BBCFA2B6CB2A}"/>
                  </a:ext>
                </a:extLst>
              </p:cNvPr>
              <p:cNvSpPr/>
              <p:nvPr/>
            </p:nvSpPr>
            <p:spPr>
              <a:xfrm>
                <a:off x="7292339" y="686415"/>
                <a:ext cx="1201781" cy="299253"/>
              </a:xfrm>
              <a:prstGeom prst="roundRect">
                <a:avLst/>
              </a:prstGeom>
              <a:solidFill>
                <a:srgbClr val="F199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tx2"/>
                    </a:solidFill>
                  </a:rPr>
                  <a:t>내용 결합도</a:t>
                </a: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7A5A539-C9A4-B436-BE5C-42E4BF08BD3A}"/>
                </a:ext>
              </a:extLst>
            </p:cNvPr>
            <p:cNvCxnSpPr>
              <a:cxnSpLocks/>
            </p:cNvCxnSpPr>
            <p:nvPr/>
          </p:nvCxnSpPr>
          <p:spPr>
            <a:xfrm>
              <a:off x="5995852" y="817825"/>
              <a:ext cx="0" cy="2662267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521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251926"/>
            <a:ext cx="10748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오류 최소화 방안</a:t>
            </a:r>
          </a:p>
        </p:txBody>
      </p:sp>
    </p:spTree>
    <p:extLst>
      <p:ext uri="{BB962C8B-B14F-4D97-AF65-F5344CB8AC3E}">
        <p14:creationId xmlns:p14="http://schemas.microsoft.com/office/powerpoint/2010/main" val="257418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4.1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자동차 소프트웨어에서의 오류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2205588"/>
            <a:ext cx="1036624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부재의 궤변</a:t>
            </a:r>
            <a:r>
              <a:rPr lang="en-US" altLang="ko-KR" dirty="0"/>
              <a:t>(Absence of Errors Fallacy)</a:t>
            </a:r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소프트웨어 테스팅 원칙 중 하나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거의 모든 결함을 해결하더라도 요구사항에 충족하지 않는다면 좋은 소프트웨어가 아니라는 의미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자동차 소프트웨어에서의 오류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심각한 사고를 초래할 가능성이 높음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일반적인 소프트웨어 보다 더 엄격한 검증 필요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오류 최소화 방안</a:t>
            </a:r>
          </a:p>
        </p:txBody>
      </p:sp>
    </p:spTree>
    <p:extLst>
      <p:ext uri="{BB962C8B-B14F-4D97-AF65-F5344CB8AC3E}">
        <p14:creationId xmlns:p14="http://schemas.microsoft.com/office/powerpoint/2010/main" val="147381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4.2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오류를 최소화 하기 위한 방안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68704"/>
            <a:ext cx="10366244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지속적으로 품질 관리를 하려는 노력 선행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코드 리뷰</a:t>
            </a:r>
            <a:r>
              <a:rPr lang="en-US" altLang="ko-KR" sz="1400" dirty="0"/>
              <a:t>, </a:t>
            </a:r>
            <a:r>
              <a:rPr lang="ko-KR" altLang="en-US" sz="1400" dirty="0"/>
              <a:t>정적분석</a:t>
            </a:r>
            <a:r>
              <a:rPr lang="en-US" altLang="ko-KR" sz="1400" dirty="0"/>
              <a:t>, </a:t>
            </a:r>
            <a:r>
              <a:rPr lang="ko-KR" altLang="en-US" sz="1400" dirty="0"/>
              <a:t>동적분석등의 절차를 수행하여 소프트웨어의 품질을 지속적으로 모니터링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거의 모든 결함을 해결하더라도 요구사항에 충족하지 않는다면 좋은 소프트웨어가 아니라는 의미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altLang="ko-KR" dirty="0"/>
              <a:t>ISO 26262</a:t>
            </a:r>
            <a:r>
              <a:rPr lang="ko-KR" altLang="en-US" dirty="0"/>
              <a:t>를 준수하고</a:t>
            </a:r>
            <a:r>
              <a:rPr lang="en-US" altLang="ko-KR" dirty="0"/>
              <a:t> </a:t>
            </a:r>
            <a:r>
              <a:rPr lang="ko-KR" altLang="en-US" dirty="0"/>
              <a:t>보안 관련 표준 및 가이드라인 준수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en-US" altLang="ko-KR" sz="1400" dirty="0"/>
              <a:t>Functional Safety </a:t>
            </a:r>
            <a:r>
              <a:rPr lang="ko-KR" altLang="en-US" sz="1400" dirty="0"/>
              <a:t>고려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소프트웨어의 잠재적인 취약점 및 위협을 분석하고 방지하기 위해 적절한 보안 기술과 절차를 적용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테스트 자동화 도구 활용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en-US" altLang="ko-KR" sz="1400" dirty="0" err="1"/>
              <a:t>VectorCAST</a:t>
            </a:r>
            <a:r>
              <a:rPr lang="en-US" altLang="ko-KR" sz="1400" dirty="0"/>
              <a:t>, TPT(Time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Partion</a:t>
            </a:r>
            <a:r>
              <a:rPr lang="en-US" altLang="ko-KR" sz="1400" dirty="0"/>
              <a:t> Testing), </a:t>
            </a:r>
            <a:r>
              <a:rPr lang="en-US" altLang="ko-KR" sz="1400" dirty="0" err="1"/>
              <a:t>Tessy</a:t>
            </a:r>
            <a:r>
              <a:rPr lang="ko-KR" altLang="en-US" sz="1400" dirty="0"/>
              <a:t> 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테스트 케이스 작성이 매우 중요</a:t>
            </a:r>
            <a:br>
              <a:rPr lang="en-US" altLang="ko-KR" sz="1400" dirty="0"/>
            </a:br>
            <a:r>
              <a:rPr lang="en-US" altLang="ko-KR" sz="1400" dirty="0"/>
              <a:t>(</a:t>
            </a:r>
            <a:r>
              <a:rPr lang="ko-KR" altLang="en-US" sz="1400" dirty="0"/>
              <a:t>입력 데이터</a:t>
            </a:r>
            <a:r>
              <a:rPr lang="en-US" altLang="ko-KR" sz="1400" dirty="0"/>
              <a:t>, </a:t>
            </a:r>
            <a:r>
              <a:rPr lang="ko-KR" altLang="en-US" sz="1400" dirty="0"/>
              <a:t>예상결과</a:t>
            </a:r>
            <a:r>
              <a:rPr lang="en-US" altLang="ko-KR" sz="1400" dirty="0"/>
              <a:t>, </a:t>
            </a:r>
            <a:r>
              <a:rPr lang="ko-KR" altLang="en-US" sz="1400" dirty="0"/>
              <a:t>사전조건</a:t>
            </a:r>
            <a:r>
              <a:rPr lang="en-US" altLang="ko-KR" sz="1400" dirty="0"/>
              <a:t>, </a:t>
            </a:r>
            <a:r>
              <a:rPr lang="ko-KR" altLang="en-US" sz="1400" dirty="0"/>
              <a:t>사후조건 등 명시</a:t>
            </a:r>
            <a:r>
              <a:rPr lang="en-US" altLang="ko-KR" sz="1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오류 최소화 방안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91CAC7-210A-6EF6-3318-BD050C8B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45577"/>
            <a:ext cx="2952207" cy="1945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BC5F51-C4B7-1135-AAE3-51E21CCA3C02}"/>
              </a:ext>
            </a:extLst>
          </p:cNvPr>
          <p:cNvSpPr txBox="1"/>
          <p:nvPr/>
        </p:nvSpPr>
        <p:spPr>
          <a:xfrm>
            <a:off x="6096000" y="6282686"/>
            <a:ext cx="2952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err="1"/>
              <a:t>VectorCAST</a:t>
            </a:r>
            <a:endParaRPr lang="ko-KR" altLang="en-US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0695F-FBD0-D405-2E6D-D5D48452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340" y="4345576"/>
            <a:ext cx="2952208" cy="1945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6780EC-7F01-4219-3ECA-FCEB529311AE}"/>
              </a:ext>
            </a:extLst>
          </p:cNvPr>
          <p:cNvSpPr txBox="1"/>
          <p:nvPr/>
        </p:nvSpPr>
        <p:spPr>
          <a:xfrm>
            <a:off x="9048207" y="6282685"/>
            <a:ext cx="2952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TPT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8222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251926"/>
            <a:ext cx="10748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결 론</a:t>
            </a:r>
          </a:p>
        </p:txBody>
      </p:sp>
    </p:spTree>
    <p:extLst>
      <p:ext uri="{BB962C8B-B14F-4D97-AF65-F5344CB8AC3E}">
        <p14:creationId xmlns:p14="http://schemas.microsoft.com/office/powerpoint/2010/main" val="260908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328C91E1-69F8-D0B2-0A48-07DB89092BBA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46DF14-A25C-B129-F109-20CF61A4F4C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6A7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65C776-61EC-AE04-DC67-AA330B8C3280}"/>
              </a:ext>
            </a:extLst>
          </p:cNvPr>
          <p:cNvSpPr txBox="1"/>
          <p:nvPr/>
        </p:nvSpPr>
        <p:spPr>
          <a:xfrm>
            <a:off x="1630524" y="3036585"/>
            <a:ext cx="28349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</a:rPr>
              <a:t>Contents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0861A2-144C-3495-4378-D84E68A7C6FC}"/>
              </a:ext>
            </a:extLst>
          </p:cNvPr>
          <p:cNvCxnSpPr>
            <a:cxnSpLocks/>
          </p:cNvCxnSpPr>
          <p:nvPr/>
        </p:nvCxnSpPr>
        <p:spPr>
          <a:xfrm>
            <a:off x="1754541" y="3821415"/>
            <a:ext cx="258691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1E411DE-87F8-3863-8A3C-7665A06D1AEF}"/>
              </a:ext>
            </a:extLst>
          </p:cNvPr>
          <p:cNvCxnSpPr>
            <a:cxnSpLocks/>
          </p:cNvCxnSpPr>
          <p:nvPr/>
        </p:nvCxnSpPr>
        <p:spPr>
          <a:xfrm>
            <a:off x="1754541" y="3079104"/>
            <a:ext cx="258691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88704D8-FB7A-A0D8-7A21-CE0124E5D351}"/>
              </a:ext>
            </a:extLst>
          </p:cNvPr>
          <p:cNvGrpSpPr/>
          <p:nvPr/>
        </p:nvGrpSpPr>
        <p:grpSpPr>
          <a:xfrm>
            <a:off x="6220016" y="1536584"/>
            <a:ext cx="5299787" cy="3784831"/>
            <a:chOff x="6220016" y="1552300"/>
            <a:chExt cx="5299787" cy="378483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0B4D46-0BA4-4B87-DBC9-008F7E8043A4}"/>
                </a:ext>
              </a:extLst>
            </p:cNvPr>
            <p:cNvGrpSpPr/>
            <p:nvPr/>
          </p:nvGrpSpPr>
          <p:grpSpPr>
            <a:xfrm>
              <a:off x="6220794" y="1552300"/>
              <a:ext cx="3862873" cy="646331"/>
              <a:chOff x="6969968" y="1660849"/>
              <a:chExt cx="3862873" cy="646331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87D0B8-83BC-4FE5-8C33-6ACA4D436C07}"/>
                  </a:ext>
                </a:extLst>
              </p:cNvPr>
              <p:cNvSpPr txBox="1"/>
              <p:nvPr/>
            </p:nvSpPr>
            <p:spPr>
              <a:xfrm>
                <a:off x="6969968" y="1660849"/>
                <a:ext cx="858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6A7B8B"/>
                    </a:solidFill>
                  </a:rPr>
                  <a:t>1. </a:t>
                </a:r>
                <a:endParaRPr lang="ko-KR" altLang="en-US" sz="3600" b="1" dirty="0">
                  <a:solidFill>
                    <a:srgbClr val="6A7B8B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D38A68-0E44-5B94-CB5A-D9A8482172E2}"/>
                  </a:ext>
                </a:extLst>
              </p:cNvPr>
              <p:cNvSpPr txBox="1"/>
              <p:nvPr/>
            </p:nvSpPr>
            <p:spPr>
              <a:xfrm>
                <a:off x="7697755" y="1760876"/>
                <a:ext cx="3135086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dirty="0">
                    <a:solidFill>
                      <a:srgbClr val="6A7B8B"/>
                    </a:solidFill>
                  </a:rPr>
                  <a:t>서 론</a:t>
                </a: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B7518538-26B2-BE44-8502-8DEE9A54E312}"/>
                </a:ext>
              </a:extLst>
            </p:cNvPr>
            <p:cNvGrpSpPr/>
            <p:nvPr/>
          </p:nvGrpSpPr>
          <p:grpSpPr>
            <a:xfrm>
              <a:off x="6220016" y="2337233"/>
              <a:ext cx="5299787" cy="646331"/>
              <a:chOff x="6969968" y="1660849"/>
              <a:chExt cx="5299787" cy="64633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3F730F-55F3-3671-48C9-0AC285948D91}"/>
                  </a:ext>
                </a:extLst>
              </p:cNvPr>
              <p:cNvSpPr txBox="1"/>
              <p:nvPr/>
            </p:nvSpPr>
            <p:spPr>
              <a:xfrm>
                <a:off x="6969968" y="1660849"/>
                <a:ext cx="858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6A7B8B"/>
                    </a:solidFill>
                  </a:rPr>
                  <a:t>2. </a:t>
                </a:r>
                <a:endParaRPr lang="ko-KR" altLang="en-US" sz="3600" b="1" dirty="0">
                  <a:solidFill>
                    <a:srgbClr val="6A7B8B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DBFE5C7-5117-A6EB-4CC7-0F2B21DB6EA5}"/>
                  </a:ext>
                </a:extLst>
              </p:cNvPr>
              <p:cNvSpPr txBox="1"/>
              <p:nvPr/>
            </p:nvSpPr>
            <p:spPr>
              <a:xfrm>
                <a:off x="7697755" y="1760876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300" dirty="0">
                    <a:solidFill>
                      <a:srgbClr val="6A7B8B"/>
                    </a:solidFill>
                  </a:rPr>
                  <a:t>AUTOSAR</a:t>
                </a:r>
                <a:r>
                  <a:rPr lang="ko-KR" altLang="en-US" sz="2300" dirty="0">
                    <a:solidFill>
                      <a:srgbClr val="6A7B8B"/>
                    </a:solidFill>
                  </a:rPr>
                  <a:t>에 적합한 개발 방법론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CE3E17B-0E93-62AB-852E-183AF13E5EFA}"/>
                </a:ext>
              </a:extLst>
            </p:cNvPr>
            <p:cNvGrpSpPr/>
            <p:nvPr/>
          </p:nvGrpSpPr>
          <p:grpSpPr>
            <a:xfrm>
              <a:off x="6220016" y="3121200"/>
              <a:ext cx="5299787" cy="646331"/>
              <a:chOff x="6969968" y="1660849"/>
              <a:chExt cx="5299787" cy="646331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641D3B-0FAF-BE45-22BA-28AAF523B350}"/>
                  </a:ext>
                </a:extLst>
              </p:cNvPr>
              <p:cNvSpPr txBox="1"/>
              <p:nvPr/>
            </p:nvSpPr>
            <p:spPr>
              <a:xfrm>
                <a:off x="6969968" y="1660849"/>
                <a:ext cx="858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6A7B8B"/>
                    </a:solidFill>
                  </a:rPr>
                  <a:t>3. </a:t>
                </a:r>
                <a:endParaRPr lang="ko-KR" altLang="en-US" sz="3600" b="1" dirty="0">
                  <a:solidFill>
                    <a:srgbClr val="6A7B8B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57C6277-EAFD-77B4-9954-202929D47893}"/>
                  </a:ext>
                </a:extLst>
              </p:cNvPr>
              <p:cNvSpPr txBox="1"/>
              <p:nvPr/>
            </p:nvSpPr>
            <p:spPr>
              <a:xfrm>
                <a:off x="7697755" y="1760876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dirty="0">
                    <a:solidFill>
                      <a:srgbClr val="6A7B8B"/>
                    </a:solidFill>
                  </a:rPr>
                  <a:t>재사용을 고려한 설계</a:t>
                </a: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28F14DC-DEE8-F44C-C677-9B6D96561D17}"/>
                </a:ext>
              </a:extLst>
            </p:cNvPr>
            <p:cNvGrpSpPr/>
            <p:nvPr/>
          </p:nvGrpSpPr>
          <p:grpSpPr>
            <a:xfrm>
              <a:off x="6220016" y="3906000"/>
              <a:ext cx="5299787" cy="646331"/>
              <a:chOff x="6969968" y="1660849"/>
              <a:chExt cx="5299787" cy="646331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A845AF-26CF-7E89-F11D-7D3770E5F214}"/>
                  </a:ext>
                </a:extLst>
              </p:cNvPr>
              <p:cNvSpPr txBox="1"/>
              <p:nvPr/>
            </p:nvSpPr>
            <p:spPr>
              <a:xfrm>
                <a:off x="6969968" y="1660849"/>
                <a:ext cx="858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6A7B8B"/>
                    </a:solidFill>
                  </a:rPr>
                  <a:t>4. </a:t>
                </a:r>
                <a:endParaRPr lang="ko-KR" altLang="en-US" sz="3600" b="1" dirty="0">
                  <a:solidFill>
                    <a:srgbClr val="6A7B8B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DC466E-9F12-42F0-BBE4-DDD52521FAC4}"/>
                  </a:ext>
                </a:extLst>
              </p:cNvPr>
              <p:cNvSpPr txBox="1"/>
              <p:nvPr/>
            </p:nvSpPr>
            <p:spPr>
              <a:xfrm>
                <a:off x="7697755" y="1760876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dirty="0">
                    <a:solidFill>
                      <a:srgbClr val="6A7B8B"/>
                    </a:solidFill>
                  </a:rPr>
                  <a:t>오류 최소화 방안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C49285B-6D15-2CC2-9D87-666956551A81}"/>
                </a:ext>
              </a:extLst>
            </p:cNvPr>
            <p:cNvGrpSpPr/>
            <p:nvPr/>
          </p:nvGrpSpPr>
          <p:grpSpPr>
            <a:xfrm>
              <a:off x="6220016" y="4690800"/>
              <a:ext cx="5299787" cy="646331"/>
              <a:chOff x="6969968" y="1660849"/>
              <a:chExt cx="5299787" cy="64633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218449C-5FEF-A09B-D934-571497658166}"/>
                  </a:ext>
                </a:extLst>
              </p:cNvPr>
              <p:cNvSpPr txBox="1"/>
              <p:nvPr/>
            </p:nvSpPr>
            <p:spPr>
              <a:xfrm>
                <a:off x="6969968" y="1660849"/>
                <a:ext cx="858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6A7B8B"/>
                    </a:solidFill>
                  </a:rPr>
                  <a:t>5. </a:t>
                </a:r>
                <a:endParaRPr lang="ko-KR" altLang="en-US" sz="3600" b="1" dirty="0">
                  <a:solidFill>
                    <a:srgbClr val="6A7B8B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A36E96A-1577-903F-2161-D5B73DFC2862}"/>
                  </a:ext>
                </a:extLst>
              </p:cNvPr>
              <p:cNvSpPr txBox="1"/>
              <p:nvPr/>
            </p:nvSpPr>
            <p:spPr>
              <a:xfrm>
                <a:off x="7697755" y="1760876"/>
                <a:ext cx="4572000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300" dirty="0">
                    <a:solidFill>
                      <a:srgbClr val="6A7B8B"/>
                    </a:solidFill>
                  </a:rPr>
                  <a:t>결 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4064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결 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995562"/>
            <a:ext cx="10366244" cy="28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모든 소프트웨어를 개발할 때에는 적합한 개발 방법론을 도입하여야 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en-US" altLang="ko-KR" sz="1400" dirty="0"/>
              <a:t>AUTOSAR</a:t>
            </a:r>
            <a:r>
              <a:rPr lang="ko-KR" altLang="en-US" sz="1400" dirty="0"/>
              <a:t>의 경우에는 폭포수 모델보다는 반복적이고 유연한 애자일 방법론과 더 나아가 위험 관리까지 가능한 </a:t>
            </a:r>
            <a:r>
              <a:rPr lang="en-US" altLang="ko-KR" sz="1400" dirty="0"/>
              <a:t>Spiral </a:t>
            </a:r>
            <a:r>
              <a:rPr lang="ko-KR" altLang="en-US" sz="1400" dirty="0"/>
              <a:t>모델이 적합</a:t>
            </a:r>
            <a:endParaRPr lang="en-US" altLang="ko-KR" sz="1400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개발 비용과 유지보수에 소모되는 비용을 줄이기 위해서는 모듈의 재사용성을 고려한 설계 필요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응집도는 높은</a:t>
            </a:r>
            <a:r>
              <a:rPr lang="en-US" altLang="ko-KR" sz="1400" dirty="0"/>
              <a:t>, </a:t>
            </a:r>
            <a:r>
              <a:rPr lang="ko-KR" altLang="en-US" sz="1400" dirty="0"/>
              <a:t>결합도는 낮은 모듈을 구현하여야 하고 다른 </a:t>
            </a:r>
            <a:r>
              <a:rPr lang="en-US" altLang="ko-KR" sz="1400" dirty="0"/>
              <a:t>ECU</a:t>
            </a:r>
            <a:r>
              <a:rPr lang="ko-KR" altLang="en-US" sz="1400" dirty="0"/>
              <a:t>와의 호환성 및 재사용성을 높여야 함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철저한 검증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인간이 할 수 있는 노력에 더해 테스트 자동화 도구까지 활용하여 철저한 검증을 마쳐야 함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08785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721568" y="2998113"/>
            <a:ext cx="10748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0828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251926"/>
            <a:ext cx="2453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서 론</a:t>
            </a:r>
          </a:p>
        </p:txBody>
      </p:sp>
    </p:spTree>
    <p:extLst>
      <p:ext uri="{BB962C8B-B14F-4D97-AF65-F5344CB8AC3E}">
        <p14:creationId xmlns:p14="http://schemas.microsoft.com/office/powerpoint/2010/main" val="163316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1.1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규모가 확대되는 자동차 </a:t>
            </a:r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SW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시장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BE42EB-27DB-4A57-7C29-E3A805A3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10" y="1856792"/>
            <a:ext cx="5402424" cy="274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62A7A4-FD52-A2E1-EF13-5F3895A6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65" y="1856793"/>
            <a:ext cx="4429125" cy="274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AE6768-661E-8C79-D6E8-56E2090B7B1C}"/>
              </a:ext>
            </a:extLst>
          </p:cNvPr>
          <p:cNvSpPr txBox="1"/>
          <p:nvPr/>
        </p:nvSpPr>
        <p:spPr>
          <a:xfrm>
            <a:off x="1007610" y="4702629"/>
            <a:ext cx="3918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</a:t>
            </a:r>
            <a:r>
              <a:rPr lang="ko-KR" altLang="en-US" sz="1000" dirty="0"/>
              <a:t>자료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MarketsandMarkets</a:t>
            </a:r>
            <a:r>
              <a:rPr lang="en-US" altLang="ko-KR" sz="1000" dirty="0"/>
              <a:t>, Automotive Software Market, 2020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7B85C-13DE-B238-B93A-270D96EE9C9D}"/>
              </a:ext>
            </a:extLst>
          </p:cNvPr>
          <p:cNvSpPr txBox="1"/>
          <p:nvPr/>
        </p:nvSpPr>
        <p:spPr>
          <a:xfrm>
            <a:off x="6755265" y="4702629"/>
            <a:ext cx="3562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※</a:t>
            </a:r>
            <a:r>
              <a:rPr lang="ko-KR" altLang="en-US" sz="1000" dirty="0"/>
              <a:t>자료 </a:t>
            </a:r>
            <a:r>
              <a:rPr lang="en-US" altLang="ko-KR" sz="1000" dirty="0"/>
              <a:t>: Global Market Insights, </a:t>
            </a:r>
            <a:r>
              <a:rPr lang="ko-KR" altLang="en-US" sz="1000" dirty="0"/>
              <a:t>대신증권 </a:t>
            </a:r>
            <a:r>
              <a:rPr lang="en-US" altLang="ko-KR" sz="1000" dirty="0"/>
              <a:t>Research Center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서 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E1F00-FC2B-CAAB-96E6-743DBEF46363}"/>
              </a:ext>
            </a:extLst>
          </p:cNvPr>
          <p:cNvSpPr txBox="1"/>
          <p:nvPr/>
        </p:nvSpPr>
        <p:spPr>
          <a:xfrm>
            <a:off x="1007610" y="5318449"/>
            <a:ext cx="9433345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기계적인 부품에 의존한 과거와 달리 점점 더 많은 소프트웨어 기능을 포함하는 추세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자동차 제조업체에게 새로운 도전과제를 제기</a:t>
            </a:r>
          </a:p>
        </p:txBody>
      </p:sp>
    </p:spTree>
    <p:extLst>
      <p:ext uri="{BB962C8B-B14F-4D97-AF65-F5344CB8AC3E}">
        <p14:creationId xmlns:p14="http://schemas.microsoft.com/office/powerpoint/2010/main" val="334685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1.2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자동차 소프트웨어의 특성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10" y="5160404"/>
            <a:ext cx="42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다양한 종류의 </a:t>
            </a:r>
            <a:r>
              <a:rPr lang="en-US" altLang="ko-KR" dirty="0"/>
              <a:t>ECU</a:t>
            </a:r>
            <a:r>
              <a:rPr lang="ko-KR" altLang="en-US" dirty="0"/>
              <a:t>와의 호환성 고려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서 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13F4F8-01DC-65D4-8D8A-BD11D12A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10" y="1922091"/>
            <a:ext cx="4828746" cy="30138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201EAF-6CBF-3AD3-F972-EB98D07C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1922092"/>
            <a:ext cx="3767589" cy="3013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EE712F-0DF2-9EF3-7401-A811A5289059}"/>
              </a:ext>
            </a:extLst>
          </p:cNvPr>
          <p:cNvSpPr txBox="1"/>
          <p:nvPr/>
        </p:nvSpPr>
        <p:spPr>
          <a:xfrm>
            <a:off x="7416800" y="5160404"/>
            <a:ext cx="429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여러 기능들이 얽혀 복잡한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18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1.3 AUTOSAR</a:t>
            </a:r>
            <a:endParaRPr lang="ko-KR" altLang="en-US" sz="3800" b="1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03292"/>
            <a:ext cx="10366244" cy="355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급변하는 시대적 흐름에 대응하기 위해 서로 협력하여 </a:t>
            </a:r>
            <a:r>
              <a:rPr lang="en-US" altLang="ko-KR" dirty="0"/>
              <a:t>AUTOSAR </a:t>
            </a:r>
            <a:r>
              <a:rPr lang="ko-KR" altLang="en-US" dirty="0"/>
              <a:t>표준 제작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자동차 소프트웨어 개발을 위한 개방형 아키텍처 표준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소프트웨어 개발의 표준화와 재사용성을 증가시키는 데 중점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개발비용과 시간을 절감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공급업체간 협업 용이</a:t>
            </a:r>
            <a:endParaRPr lang="en-US" altLang="ko-KR" sz="1400" dirty="0"/>
          </a:p>
          <a:p>
            <a:pPr>
              <a:buSzPct val="125000"/>
            </a:pPr>
            <a:endParaRPr lang="en-US" altLang="ko-KR" dirty="0"/>
          </a:p>
          <a:p>
            <a:pPr>
              <a:buSzPct val="125000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단</a:t>
            </a:r>
            <a:r>
              <a:rPr lang="en-US" altLang="ko-KR" dirty="0"/>
              <a:t>, AUTOSAR </a:t>
            </a:r>
            <a:r>
              <a:rPr lang="ko-KR" altLang="en-US" dirty="0"/>
              <a:t>표준 자체도 복잡도가 높다는 단점이 있음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이런 단점과 자동차 소프트웨어의 몇 가지 특성들 때문에 효율적인</a:t>
            </a:r>
            <a:br>
              <a:rPr lang="en-US" altLang="ko-KR" sz="1400" dirty="0"/>
            </a:br>
            <a:r>
              <a:rPr lang="ko-KR" altLang="en-US" sz="1400" dirty="0"/>
              <a:t>자동차 소프트웨어 구현을 위한 연구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서 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F7FFEF-DFA8-C0BC-8F44-C05A56F6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608" y="4468284"/>
            <a:ext cx="3367794" cy="22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251926"/>
            <a:ext cx="10748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 AUTOSAR</a:t>
            </a:r>
            <a:r>
              <a:rPr lang="ko-KR" altLang="en-US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에 적합한 개발 방법론</a:t>
            </a:r>
          </a:p>
        </p:txBody>
      </p:sp>
    </p:spTree>
    <p:extLst>
      <p:ext uri="{BB962C8B-B14F-4D97-AF65-F5344CB8AC3E}">
        <p14:creationId xmlns:p14="http://schemas.microsoft.com/office/powerpoint/2010/main" val="236105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2.1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적합한 개발 방법론 선택의 중요성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03292"/>
            <a:ext cx="10366244" cy="319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부적합한 개발 방법론을 선택하는 것은 비용과 시간 측면에서 막대한 손해를 야기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만약 </a:t>
            </a:r>
            <a:r>
              <a:rPr lang="en-US" altLang="ko-KR" dirty="0"/>
              <a:t>AUTOSAR</a:t>
            </a:r>
            <a:r>
              <a:rPr lang="ko-KR" altLang="en-US" dirty="0"/>
              <a:t> 소프트웨어에 전통적인 개발 방법론인 폭포수 모델을 적용했다면</a:t>
            </a:r>
            <a:r>
              <a:rPr lang="en-US" altLang="ko-KR" dirty="0"/>
              <a:t>?</a:t>
            </a:r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ko-KR" altLang="en-US" dirty="0"/>
              <a:t>폭포수 모델은 소프트웨어 개발 프로세스 일련의 단계를 순차적으로 진행하는 방법론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초기에 요구사항을 정의하고 고정된 계획에 따라 개발 진행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SzPct val="125000"/>
              <a:buFont typeface="맑은 고딕" panose="020B0503020000020004" pitchFamily="50" charset="-127"/>
              <a:buChar char="→"/>
            </a:pPr>
            <a:r>
              <a:rPr lang="ko-KR" altLang="en-US" sz="1400" dirty="0"/>
              <a:t>요구사항이 변경될 경우 많은 비용을 지불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 방법론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4B7004C-FE5B-BCB2-B48B-54759CB5BFA7}"/>
              </a:ext>
            </a:extLst>
          </p:cNvPr>
          <p:cNvGrpSpPr/>
          <p:nvPr/>
        </p:nvGrpSpPr>
        <p:grpSpPr>
          <a:xfrm>
            <a:off x="1230087" y="3311397"/>
            <a:ext cx="8793797" cy="431732"/>
            <a:chOff x="1151710" y="2997268"/>
            <a:chExt cx="8793797" cy="431732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9DC5EB3-04DB-508C-B446-A1F5CA5A692D}"/>
                </a:ext>
              </a:extLst>
            </p:cNvPr>
            <p:cNvSpPr/>
            <p:nvPr/>
          </p:nvSpPr>
          <p:spPr>
            <a:xfrm>
              <a:off x="1151710" y="3003622"/>
              <a:ext cx="1064937" cy="4253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계획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DB6CF96-3005-57DF-9013-190CCF8F60D3}"/>
                </a:ext>
              </a:extLst>
            </p:cNvPr>
            <p:cNvSpPr/>
            <p:nvPr/>
          </p:nvSpPr>
          <p:spPr>
            <a:xfrm>
              <a:off x="2697482" y="3003620"/>
              <a:ext cx="1064937" cy="425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요구분석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825E80E-A1BA-529E-C64D-948279167155}"/>
                </a:ext>
              </a:extLst>
            </p:cNvPr>
            <p:cNvSpPr/>
            <p:nvPr/>
          </p:nvSpPr>
          <p:spPr>
            <a:xfrm>
              <a:off x="4243254" y="3003620"/>
              <a:ext cx="1064937" cy="425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설계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58903AB-8751-ABDE-26EA-95F7718C0B0C}"/>
                </a:ext>
              </a:extLst>
            </p:cNvPr>
            <p:cNvSpPr/>
            <p:nvPr/>
          </p:nvSpPr>
          <p:spPr>
            <a:xfrm>
              <a:off x="5789026" y="3003619"/>
              <a:ext cx="1064937" cy="425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구현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A0DAF89-A236-64EF-7956-7CF4E18C81B7}"/>
                </a:ext>
              </a:extLst>
            </p:cNvPr>
            <p:cNvSpPr/>
            <p:nvPr/>
          </p:nvSpPr>
          <p:spPr>
            <a:xfrm>
              <a:off x="7334798" y="3003618"/>
              <a:ext cx="1064937" cy="425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테스트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1B76EFA-D6B2-871C-24CD-9CA9122CF6D0}"/>
                </a:ext>
              </a:extLst>
            </p:cNvPr>
            <p:cNvSpPr/>
            <p:nvPr/>
          </p:nvSpPr>
          <p:spPr>
            <a:xfrm>
              <a:off x="8880570" y="3003618"/>
              <a:ext cx="1064937" cy="4253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50000"/>
                    </a:schemeClr>
                  </a:solidFill>
                </a:rPr>
                <a:t>유지보수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BDC9621-C392-80B0-F78C-55AE1E32A3A8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 flipV="1">
              <a:off x="2216647" y="3216310"/>
              <a:ext cx="480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FB307CD-58EE-BB3A-2CD5-F3007995AC17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762419" y="3216310"/>
              <a:ext cx="4808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C92594F-785C-3079-0995-C45CF2C4AC53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5308191" y="3216309"/>
              <a:ext cx="480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2F9630-8D9F-135F-4C82-5B4A85218B69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 flipV="1">
              <a:off x="6853963" y="3216308"/>
              <a:ext cx="48083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373D35A-927B-13C4-B54F-E619491F6524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8399735" y="3216308"/>
              <a:ext cx="4808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DC697FEA-6FEC-CD91-0F59-32267222BC87}"/>
                </a:ext>
              </a:extLst>
            </p:cNvPr>
            <p:cNvCxnSpPr>
              <a:stCxn id="11" idx="0"/>
              <a:endCxn id="10" idx="0"/>
            </p:cNvCxnSpPr>
            <p:nvPr/>
          </p:nvCxnSpPr>
          <p:spPr>
            <a:xfrm rot="16200000" flipV="1">
              <a:off x="8640153" y="2230732"/>
              <a:ext cx="12700" cy="154577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D9A4363A-FD35-1410-EAC2-01D0A735FA5C}"/>
                </a:ext>
              </a:extLst>
            </p:cNvPr>
            <p:cNvCxnSpPr>
              <a:stCxn id="10" idx="0"/>
              <a:endCxn id="9" idx="0"/>
            </p:cNvCxnSpPr>
            <p:nvPr/>
          </p:nvCxnSpPr>
          <p:spPr>
            <a:xfrm rot="16200000" flipH="1" flipV="1">
              <a:off x="7094380" y="2230732"/>
              <a:ext cx="1" cy="1545772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7DD0874A-9519-27CE-7D9A-9F3EE0BD4FF2}"/>
                </a:ext>
              </a:extLst>
            </p:cNvPr>
            <p:cNvCxnSpPr>
              <a:stCxn id="9" idx="0"/>
              <a:endCxn id="6" idx="0"/>
            </p:cNvCxnSpPr>
            <p:nvPr/>
          </p:nvCxnSpPr>
          <p:spPr>
            <a:xfrm rot="16200000" flipH="1" flipV="1">
              <a:off x="5548608" y="2230733"/>
              <a:ext cx="1" cy="1545772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EC9D7AE8-A51A-8594-637F-EB678A104781}"/>
                </a:ext>
              </a:extLst>
            </p:cNvPr>
            <p:cNvCxnSpPr>
              <a:stCxn id="6" idx="0"/>
              <a:endCxn id="5" idx="0"/>
            </p:cNvCxnSpPr>
            <p:nvPr/>
          </p:nvCxnSpPr>
          <p:spPr>
            <a:xfrm rot="16200000" flipV="1">
              <a:off x="4002837" y="2230734"/>
              <a:ext cx="12700" cy="154577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9D34844D-CC15-F681-0232-8B374BA91117}"/>
                </a:ext>
              </a:extLst>
            </p:cNvPr>
            <p:cNvCxnSpPr>
              <a:stCxn id="5" idx="0"/>
              <a:endCxn id="3" idx="0"/>
            </p:cNvCxnSpPr>
            <p:nvPr/>
          </p:nvCxnSpPr>
          <p:spPr>
            <a:xfrm rot="16200000" flipH="1" flipV="1">
              <a:off x="2457064" y="2230735"/>
              <a:ext cx="2" cy="1545772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44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7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C00CD-8B42-D71A-09E4-8ACC11A866EF}"/>
              </a:ext>
            </a:extLst>
          </p:cNvPr>
          <p:cNvSpPr txBox="1"/>
          <p:nvPr/>
        </p:nvSpPr>
        <p:spPr>
          <a:xfrm>
            <a:off x="382556" y="414623"/>
            <a:ext cx="87427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2.2 Agile </a:t>
            </a:r>
            <a:r>
              <a:rPr lang="ko-KR" altLang="en-US" sz="3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방법론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A23CB-FEB1-E4E3-04AF-357160F299EE}"/>
              </a:ext>
            </a:extLst>
          </p:cNvPr>
          <p:cNvSpPr txBox="1"/>
          <p:nvPr/>
        </p:nvSpPr>
        <p:spPr>
          <a:xfrm>
            <a:off x="1007609" y="1803292"/>
            <a:ext cx="1036624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altLang="ko-KR" dirty="0"/>
              <a:t>AUTOSAR </a:t>
            </a:r>
            <a:r>
              <a:rPr lang="ko-KR" altLang="en-US" dirty="0"/>
              <a:t>개발에 </a:t>
            </a:r>
            <a:r>
              <a:rPr lang="en-US" altLang="ko-KR" dirty="0"/>
              <a:t>Agile </a:t>
            </a:r>
            <a:r>
              <a:rPr lang="ko-KR" altLang="en-US" dirty="0"/>
              <a:t>방법론을 적용하는 것은 많은 조직에서 선호하는 방식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altLang="ko-KR" dirty="0"/>
              <a:t>Agile </a:t>
            </a:r>
            <a:r>
              <a:rPr lang="ko-KR" altLang="en-US" dirty="0"/>
              <a:t>방법론의 </a:t>
            </a:r>
            <a:r>
              <a:rPr lang="en-US" altLang="ko-KR" dirty="0"/>
              <a:t>4</a:t>
            </a:r>
            <a:r>
              <a:rPr lang="ko-KR" altLang="en-US" dirty="0"/>
              <a:t>가지 주요 특성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400" b="1" dirty="0" err="1"/>
              <a:t>개인과</a:t>
            </a:r>
            <a:r>
              <a:rPr lang="ko-KR" altLang="en-US" sz="1400" b="1" dirty="0"/>
              <a:t> 개인 간의 상호작용이 프로세스 및 툴보다 우선</a:t>
            </a:r>
            <a:endParaRPr lang="en-US" altLang="ko-KR" sz="1400" b="1" dirty="0"/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400" dirty="0"/>
              <a:t>작동하는 소프트웨어가 포괄적인 문서보다 우선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400" dirty="0"/>
              <a:t>고객과의 협업이 계약 협상보다 우선</a:t>
            </a:r>
            <a:endParaRPr lang="en-US" altLang="ko-KR" sz="1400" dirty="0"/>
          </a:p>
          <a:p>
            <a:pPr marL="800100" lvl="1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ko-KR" altLang="en-US" sz="1400" b="1" dirty="0"/>
              <a:t>변화에 대응하는 것이 계획을 따르는 것보다 우선</a:t>
            </a:r>
            <a:endParaRPr lang="en-US" altLang="ko-KR" sz="1400" b="1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altLang="ko-KR" dirty="0"/>
              <a:t>4</a:t>
            </a:r>
            <a:r>
              <a:rPr lang="ko-KR" altLang="en-US" dirty="0"/>
              <a:t>가지 특성 중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4</a:t>
            </a:r>
            <a:r>
              <a:rPr lang="ko-KR" altLang="en-US" dirty="0"/>
              <a:t>번 특성에 주목</a:t>
            </a: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E6159-B5A8-33B6-7A34-F36AB3423C81}"/>
              </a:ext>
            </a:extLst>
          </p:cNvPr>
          <p:cNvSpPr txBox="1"/>
          <p:nvPr/>
        </p:nvSpPr>
        <p:spPr>
          <a:xfrm>
            <a:off x="457204" y="173325"/>
            <a:ext cx="24539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개발 방법론</a:t>
            </a:r>
          </a:p>
        </p:txBody>
      </p:sp>
    </p:spTree>
    <p:extLst>
      <p:ext uri="{BB962C8B-B14F-4D97-AF65-F5344CB8AC3E}">
        <p14:creationId xmlns:p14="http://schemas.microsoft.com/office/powerpoint/2010/main" val="266708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873</Words>
  <Application>Microsoft Office PowerPoint</Application>
  <PresentationFormat>와이드스크린</PresentationFormat>
  <Paragraphs>191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형욱</dc:creator>
  <cp:lastModifiedBy>이 형욱</cp:lastModifiedBy>
  <cp:revision>7</cp:revision>
  <dcterms:created xsi:type="dcterms:W3CDTF">2023-06-04T14:25:34Z</dcterms:created>
  <dcterms:modified xsi:type="dcterms:W3CDTF">2023-06-05T03:44:00Z</dcterms:modified>
</cp:coreProperties>
</file>