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89" r:id="rId33"/>
    <p:sldId id="388" r:id="rId34"/>
    <p:sldId id="395" r:id="rId35"/>
    <p:sldId id="390" r:id="rId36"/>
    <p:sldId id="391" r:id="rId37"/>
    <p:sldId id="392" r:id="rId38"/>
    <p:sldId id="393" r:id="rId39"/>
    <p:sldId id="396" r:id="rId40"/>
    <p:sldId id="394" r:id="rId41"/>
    <p:sldId id="376" r:id="rId42"/>
    <p:sldId id="383" r:id="rId43"/>
    <p:sldId id="382" r:id="rId44"/>
    <p:sldId id="378" r:id="rId45"/>
    <p:sldId id="380" r:id="rId46"/>
    <p:sldId id="379" r:id="rId47"/>
    <p:sldId id="377" r:id="rId48"/>
    <p:sldId id="381" r:id="rId49"/>
    <p:sldId id="384" r:id="rId50"/>
    <p:sldId id="385" r:id="rId51"/>
    <p:sldId id="387" r:id="rId52"/>
    <p:sldId id="386" r:id="rId53"/>
    <p:sldId id="397" r:id="rId54"/>
    <p:sldId id="398" r:id="rId55"/>
    <p:sldId id="399" r:id="rId56"/>
    <p:sldId id="401" r:id="rId57"/>
    <p:sldId id="402" r:id="rId58"/>
    <p:sldId id="403" r:id="rId59"/>
    <p:sldId id="404" r:id="rId60"/>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72377" autoAdjust="0"/>
  </p:normalViewPr>
  <p:slideViewPr>
    <p:cSldViewPr snapToGrid="0">
      <p:cViewPr varScale="1">
        <p:scale>
          <a:sx n="53" d="100"/>
          <a:sy n="53" d="100"/>
        </p:scale>
        <p:origin x="1374"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2020/4/10</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70632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2853665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110682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3505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zh-CN" altLang="en-US" dirty="0" smtClean="0"/>
              <a:t>是总长度</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上述加窗在一定程度上缓解了波形不连续（基音断裂）问题，但仍然造成了一系列失真。</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922610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原音频信号截取一帧后，通过波形相似匹配下一帧，但两个帧都包含一个瞬态的音频信号，导致合成音频失真。（伸展信号通常会出现这种瞬态加倍失真，而压缩信号则容易发生瞬态跳跃），如果你将</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应用于打击乐乐器的音频，这种现象将会更加的明显，正如我们之前在</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中提到的那样，</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相反并不适合处理这些冲击瞬态信号。</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109587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399307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1951717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646842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44</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45</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46</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47</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48</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49</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50</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51</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52</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53</a:t>
            </a:fld>
            <a:endParaRPr lang="zh-CN" altLang="en-US"/>
          </a:p>
        </p:txBody>
      </p:sp>
    </p:spTree>
    <p:extLst>
      <p:ext uri="{BB962C8B-B14F-4D97-AF65-F5344CB8AC3E}">
        <p14:creationId xmlns:p14="http://schemas.microsoft.com/office/powerpoint/2010/main" val="2599212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54</a:t>
            </a:fld>
            <a:endParaRPr lang="zh-CN" altLang="en-US"/>
          </a:p>
        </p:txBody>
      </p:sp>
    </p:spTree>
    <p:extLst>
      <p:ext uri="{BB962C8B-B14F-4D97-AF65-F5344CB8AC3E}">
        <p14:creationId xmlns:p14="http://schemas.microsoft.com/office/powerpoint/2010/main" val="1116097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55</a:t>
            </a:fld>
            <a:endParaRPr lang="zh-CN" altLang="en-US"/>
          </a:p>
        </p:txBody>
      </p:sp>
    </p:spTree>
    <p:extLst>
      <p:ext uri="{BB962C8B-B14F-4D97-AF65-F5344CB8AC3E}">
        <p14:creationId xmlns:p14="http://schemas.microsoft.com/office/powerpoint/2010/main" val="240299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56</a:t>
            </a:fld>
            <a:endParaRPr lang="zh-CN" altLang="en-US"/>
          </a:p>
        </p:txBody>
      </p:sp>
    </p:spTree>
    <p:extLst>
      <p:ext uri="{BB962C8B-B14F-4D97-AF65-F5344CB8AC3E}">
        <p14:creationId xmlns:p14="http://schemas.microsoft.com/office/powerpoint/2010/main" val="2173258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57</a:t>
            </a:fld>
            <a:endParaRPr lang="zh-CN" altLang="en-US"/>
          </a:p>
        </p:txBody>
      </p:sp>
    </p:spTree>
    <p:extLst>
      <p:ext uri="{BB962C8B-B14F-4D97-AF65-F5344CB8AC3E}">
        <p14:creationId xmlns:p14="http://schemas.microsoft.com/office/powerpoint/2010/main" val="2229785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58</a:t>
            </a:fld>
            <a:endParaRPr lang="zh-CN" altLang="en-US"/>
          </a:p>
        </p:txBody>
      </p:sp>
    </p:spTree>
    <p:extLst>
      <p:ext uri="{BB962C8B-B14F-4D97-AF65-F5344CB8AC3E}">
        <p14:creationId xmlns:p14="http://schemas.microsoft.com/office/powerpoint/2010/main" val="25922327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59</a:t>
            </a:fld>
            <a:endParaRPr lang="zh-CN" altLang="en-US"/>
          </a:p>
        </p:txBody>
      </p:sp>
    </p:spTree>
    <p:extLst>
      <p:ext uri="{BB962C8B-B14F-4D97-AF65-F5344CB8AC3E}">
        <p14:creationId xmlns:p14="http://schemas.microsoft.com/office/powerpoint/2010/main" val="4119138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uges/audiotsm"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a16="http://schemas.microsoft.com/office/drawing/2014/main"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a16="http://schemas.microsoft.com/office/drawing/2014/main"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a16="http://schemas.microsoft.com/office/drawing/2014/main"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a16="http://schemas.microsoft.com/office/drawing/2014/main"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a16="http://schemas.microsoft.com/office/drawing/2014/main"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a16="http://schemas.microsoft.com/office/drawing/2014/main"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2132700"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1705371"/>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Reference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A Review of Time-Scale Modification of Music Signals</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帮助</a:t>
            </a:r>
            <a:r>
              <a:rPr lang="zh-CN" altLang="en-US" sz="1600" b="1" dirty="0" smtClean="0">
                <a:solidFill>
                  <a:srgbClr val="C00000"/>
                </a:solidFill>
                <a:latin typeface="微软雅黑" panose="020B0503020204020204" pitchFamily="34" charset="-122"/>
                <a:ea typeface="微软雅黑" panose="020B0503020204020204" pitchFamily="34" charset="-122"/>
              </a:rPr>
              <a:t>理解：</a:t>
            </a:r>
            <a:r>
              <a:rPr lang="en-US" altLang="zh-CN" sz="1600" dirty="0">
                <a:latin typeface="微软雅黑" panose="020B0503020204020204" pitchFamily="34" charset="-122"/>
                <a:ea typeface="微软雅黑" panose="020B0503020204020204" pitchFamily="34" charset="-122"/>
              </a:rPr>
              <a:t>https://zhuanlan.zhihu.com/p/110278983</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）按帧分解；</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）重新定位；</a:t>
            </a:r>
            <a:r>
              <a:rPr lang="en-US" altLang="zh-CN" sz="1600" dirty="0" smtClean="0">
                <a:solidFill>
                  <a:prstClr val="black"/>
                </a:solidFill>
                <a:latin typeface="微软雅黑" panose="020B0503020204020204" pitchFamily="34" charset="-122"/>
                <a:ea typeface="微软雅黑" panose="020B0503020204020204" pitchFamily="34" charset="-122"/>
              </a:rPr>
              <a:t>3</a:t>
            </a:r>
            <a:r>
              <a:rPr lang="zh-CN" altLang="en-US" sz="1600" dirty="0" smtClean="0">
                <a:solidFill>
                  <a:prstClr val="black"/>
                </a:solidFill>
                <a:latin typeface="微软雅黑" panose="020B0503020204020204" pitchFamily="34" charset="-122"/>
                <a:ea typeface="微软雅黑" panose="020B0503020204020204" pitchFamily="34" charset="-122"/>
              </a:rPr>
              <a:t>）重新合成</a:t>
            </a:r>
            <a:endParaRPr lang="en-US" altLang="zh-CN" sz="1100" b="1" dirty="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b="1" dirty="0" smtClean="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rotWithShape="1">
          <a:blip r:embed="rId3"/>
          <a:srcRect b="14834"/>
          <a:stretch/>
        </p:blipFill>
        <p:spPr>
          <a:xfrm>
            <a:off x="3146326" y="3207545"/>
            <a:ext cx="6935825" cy="2547079"/>
          </a:xfrm>
          <a:prstGeom prst="rect">
            <a:avLst/>
          </a:prstGeom>
        </p:spPr>
      </p:pic>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p>
          <a:p>
            <a:pPr>
              <a:lnSpc>
                <a:spcPct val="200000"/>
              </a:lnSpc>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638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5239382" y="1120596"/>
            <a:ext cx="5538062" cy="5152629"/>
          </a:xfrm>
          <a:prstGeom prst="rect">
            <a:avLst/>
          </a:prstGeom>
        </p:spPr>
      </p:pic>
      <p:sp>
        <p:nvSpPr>
          <p:cNvPr id="6" name="矩形 5">
            <a:extLst>
              <a:ext uri="{FF2B5EF4-FFF2-40B4-BE49-F238E27FC236}">
                <a16:creationId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980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4"/>
          <a:stretch>
            <a:fillRect/>
          </a:stretch>
        </p:blipFill>
        <p:spPr>
          <a:xfrm>
            <a:off x="4027648" y="2098407"/>
            <a:ext cx="7091456" cy="3053877"/>
          </a:xfrm>
          <a:prstGeom prst="rect">
            <a:avLst/>
          </a:prstGeom>
        </p:spPr>
      </p:pic>
    </p:spTree>
    <p:extLst>
      <p:ext uri="{BB962C8B-B14F-4D97-AF65-F5344CB8AC3E}">
        <p14:creationId xmlns:p14="http://schemas.microsoft.com/office/powerpoint/2010/main" val="2591074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音频不连续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叠加</a:t>
            </a:r>
            <a:r>
              <a:rPr lang="zh-CN" altLang="en-US" sz="1600" dirty="0" smtClean="0">
                <a:solidFill>
                  <a:prstClr val="black"/>
                </a:solidFill>
                <a:latin typeface="微软雅黑" panose="020B0503020204020204" pitchFamily="34" charset="-122"/>
                <a:ea typeface="微软雅黑" panose="020B0503020204020204" pitchFamily="34" charset="-122"/>
              </a:rPr>
              <a:t>部分信号幅值改变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43572" y="3231412"/>
            <a:ext cx="4752381" cy="2419048"/>
          </a:xfrm>
          <a:prstGeom prst="rect">
            <a:avLst/>
          </a:prstGeom>
        </p:spPr>
      </p:pic>
      <p:pic>
        <p:nvPicPr>
          <p:cNvPr id="6" name="图片 5"/>
          <p:cNvPicPr>
            <a:picLocks noChangeAspect="1"/>
          </p:cNvPicPr>
          <p:nvPr/>
        </p:nvPicPr>
        <p:blipFill>
          <a:blip r:embed="rId4"/>
          <a:stretch>
            <a:fillRect/>
          </a:stretch>
        </p:blipFill>
        <p:spPr>
          <a:xfrm>
            <a:off x="6208868" y="1318941"/>
            <a:ext cx="5457143" cy="4390476"/>
          </a:xfrm>
          <a:prstGeom prst="rect">
            <a:avLst/>
          </a:prstGeom>
        </p:spPr>
      </p:pic>
      <p:sp>
        <p:nvSpPr>
          <p:cNvPr id="8" name="矩形 7">
            <a:extLst>
              <a:ext uri="{FF2B5EF4-FFF2-40B4-BE49-F238E27FC236}">
                <a16:creationId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03939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1287" y="3739609"/>
            <a:ext cx="4838095" cy="752381"/>
          </a:xfrm>
          <a:prstGeom prst="rect">
            <a:avLst/>
          </a:prstGeom>
        </p:spPr>
      </p:pic>
      <p:pic>
        <p:nvPicPr>
          <p:cNvPr id="3" name="图片 2"/>
          <p:cNvPicPr>
            <a:picLocks noChangeAspect="1"/>
          </p:cNvPicPr>
          <p:nvPr/>
        </p:nvPicPr>
        <p:blipFill>
          <a:blip r:embed="rId4"/>
          <a:stretch>
            <a:fillRect/>
          </a:stretch>
        </p:blipFill>
        <p:spPr>
          <a:xfrm>
            <a:off x="4979860" y="1120596"/>
            <a:ext cx="7017067" cy="5152629"/>
          </a:xfrm>
          <a:prstGeom prst="rect">
            <a:avLst/>
          </a:prstGeom>
        </p:spPr>
      </p:pic>
      <p:sp>
        <p:nvSpPr>
          <p:cNvPr id="12" name="矩形 11">
            <a:extLst>
              <a:ext uri="{FF2B5EF4-FFF2-40B4-BE49-F238E27FC236}">
                <a16:creationId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Waveform Similarity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Cross-correlation</a:t>
            </a:r>
            <a:r>
              <a:rPr lang="zh-CN" altLang="en-US" sz="1600" dirty="0" smtClean="0">
                <a:solidFill>
                  <a:prstClr val="black"/>
                </a:solidFill>
                <a:latin typeface="微软雅黑" panose="020B0503020204020204" pitchFamily="34" charset="-122"/>
                <a:ea typeface="微软雅黑" panose="020B0503020204020204" pitchFamily="34" charset="-122"/>
              </a:rPr>
              <a:t>（“自相关”）</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7" name="图片 6"/>
          <p:cNvPicPr>
            <a:picLocks noChangeAspect="1"/>
          </p:cNvPicPr>
          <p:nvPr/>
        </p:nvPicPr>
        <p:blipFill rotWithShape="1">
          <a:blip r:embed="rId5"/>
          <a:srcRect l="2255" t="2091"/>
          <a:stretch/>
        </p:blipFill>
        <p:spPr>
          <a:xfrm>
            <a:off x="512063" y="3289662"/>
            <a:ext cx="1833891" cy="345007"/>
          </a:xfrm>
          <a:prstGeom prst="rect">
            <a:avLst/>
          </a:prstGeom>
        </p:spPr>
      </p:pic>
      <p:pic>
        <p:nvPicPr>
          <p:cNvPr id="8" name="图片 7"/>
          <p:cNvPicPr>
            <a:picLocks noChangeAspect="1"/>
          </p:cNvPicPr>
          <p:nvPr/>
        </p:nvPicPr>
        <p:blipFill>
          <a:blip r:embed="rId6"/>
          <a:stretch>
            <a:fillRect/>
          </a:stretch>
        </p:blipFill>
        <p:spPr>
          <a:xfrm>
            <a:off x="396613" y="4596930"/>
            <a:ext cx="2561905" cy="485714"/>
          </a:xfrm>
          <a:prstGeom prst="rect">
            <a:avLst/>
          </a:prstGeom>
        </p:spPr>
      </p:pic>
    </p:spTree>
    <p:extLst>
      <p:ext uri="{BB962C8B-B14F-4D97-AF65-F5344CB8AC3E}">
        <p14:creationId xmlns:p14="http://schemas.microsoft.com/office/powerpoint/2010/main" val="3986240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L1</a:t>
            </a:r>
            <a:r>
              <a:rPr lang="zh-CN" altLang="en-US" sz="1600" dirty="0" smtClean="0">
                <a:solidFill>
                  <a:prstClr val="black"/>
                </a:solidFill>
                <a:latin typeface="微软雅黑" panose="020B0503020204020204" pitchFamily="34" charset="-122"/>
                <a:ea typeface="微软雅黑" panose="020B0503020204020204" pitchFamily="34" charset="-122"/>
              </a:rPr>
              <a:t>：拉长变口吃</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：缩短变吞音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L3</a:t>
            </a:r>
            <a:r>
              <a:rPr lang="zh-CN" altLang="en-US" sz="1600" dirty="0" smtClean="0">
                <a:solidFill>
                  <a:prstClr val="black"/>
                </a:solidFill>
                <a:latin typeface="微软雅黑" panose="020B0503020204020204" pitchFamily="34" charset="-122"/>
                <a:ea typeface="微软雅黑" panose="020B0503020204020204" pitchFamily="34" charset="-122"/>
              </a:rPr>
              <a:t>：拉长缩短交响乐的时候只会保留主要部分</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458396" y="1891708"/>
            <a:ext cx="6457143" cy="3952381"/>
          </a:xfrm>
          <a:prstGeom prst="rect">
            <a:avLst/>
          </a:prstGeom>
        </p:spPr>
      </p:pic>
    </p:spTree>
    <p:extLst>
      <p:ext uri="{BB962C8B-B14F-4D97-AF65-F5344CB8AC3E}">
        <p14:creationId xmlns:p14="http://schemas.microsoft.com/office/powerpoint/2010/main" val="3394018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43572" y="1729803"/>
            <a:ext cx="6904762" cy="4114286"/>
          </a:xfrm>
          <a:prstGeom prst="rect">
            <a:avLst/>
          </a:prstGeom>
        </p:spPr>
      </p:pic>
      <p:sp>
        <p:nvSpPr>
          <p:cNvPr id="12" name="矩形 11">
            <a:extLst>
              <a:ext uri="{FF2B5EF4-FFF2-40B4-BE49-F238E27FC236}">
                <a16:creationId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4"/>
          <a:stretch>
            <a:fillRect/>
          </a:stretch>
        </p:blipFill>
        <p:spPr>
          <a:xfrm>
            <a:off x="6236793" y="3041569"/>
            <a:ext cx="5462258" cy="3079519"/>
          </a:xfrm>
          <a:prstGeom prst="rect">
            <a:avLst/>
          </a:prstGeom>
        </p:spPr>
      </p:pic>
    </p:spTree>
    <p:extLst>
      <p:ext uri="{BB962C8B-B14F-4D97-AF65-F5344CB8AC3E}">
        <p14:creationId xmlns:p14="http://schemas.microsoft.com/office/powerpoint/2010/main" val="1103310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987171" y="1412983"/>
            <a:ext cx="5586992" cy="4315469"/>
          </a:xfrm>
          <a:prstGeom prst="rect">
            <a:avLst/>
          </a:prstGeom>
        </p:spPr>
      </p:pic>
      <p:sp>
        <p:nvSpPr>
          <p:cNvPr id="12" name="矩形 11">
            <a:extLst>
              <a:ext uri="{FF2B5EF4-FFF2-40B4-BE49-F238E27FC236}">
                <a16:creationId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a:t>
            </a:r>
            <a:r>
              <a:rPr lang="zh-CN" altLang="en-US" sz="1600" dirty="0" smtClean="0">
                <a:solidFill>
                  <a:prstClr val="black"/>
                </a:solidFill>
                <a:latin typeface="微软雅黑" panose="020B0503020204020204" pitchFamily="34" charset="-122"/>
                <a:ea typeface="微软雅黑" panose="020B0503020204020204" pitchFamily="34" charset="-122"/>
              </a:rPr>
              <a:t>先对</a:t>
            </a:r>
            <a:r>
              <a:rPr lang="zh-CN" altLang="en-US" sz="1600" dirty="0">
                <a:solidFill>
                  <a:prstClr val="black"/>
                </a:solidFill>
                <a:latin typeface="微软雅黑" panose="020B0503020204020204" pitchFamily="34" charset="-122"/>
                <a:ea typeface="微软雅黑" panose="020B0503020204020204" pitchFamily="34" charset="-122"/>
              </a:rPr>
              <a:t>原音频信号进行分帧</a:t>
            </a:r>
            <a:r>
              <a:rPr lang="zh-CN" altLang="en-US" sz="1600" dirty="0" smtClean="0">
                <a:solidFill>
                  <a:prstClr val="black"/>
                </a:solidFill>
                <a:latin typeface="微软雅黑" panose="020B0503020204020204" pitchFamily="34" charset="-122"/>
                <a:ea typeface="微软雅黑" panose="020B0503020204020204" pitchFamily="34" charset="-122"/>
              </a:rPr>
              <a:t>处理</a:t>
            </a:r>
            <a:endParaRPr lang="zh-CN" altLang="en-US"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b.</a:t>
            </a:r>
            <a:r>
              <a:rPr lang="zh-CN" altLang="en-US" sz="1600" dirty="0">
                <a:solidFill>
                  <a:prstClr val="black"/>
                </a:solidFill>
                <a:latin typeface="微软雅黑" panose="020B0503020204020204" pitchFamily="34" charset="-122"/>
                <a:ea typeface="微软雅黑" panose="020B0503020204020204" pitchFamily="34" charset="-122"/>
              </a:rPr>
              <a:t>通过</a:t>
            </a:r>
            <a:r>
              <a:rPr lang="en-US" altLang="zh-CN" sz="1600" dirty="0">
                <a:solidFill>
                  <a:prstClr val="black"/>
                </a:solidFill>
                <a:latin typeface="微软雅黑" panose="020B0503020204020204" pitchFamily="34" charset="-122"/>
                <a:ea typeface="微软雅黑" panose="020B0503020204020204" pitchFamily="34" charset="-122"/>
              </a:rPr>
              <a:t>STFT,</a:t>
            </a:r>
            <a:r>
              <a:rPr lang="zh-CN" altLang="en-US" sz="1600" dirty="0">
                <a:solidFill>
                  <a:prstClr val="black"/>
                </a:solidFill>
                <a:latin typeface="微软雅黑" panose="020B0503020204020204" pitchFamily="34" charset="-122"/>
                <a:ea typeface="微软雅黑" panose="020B0503020204020204" pitchFamily="34" charset="-122"/>
              </a:rPr>
              <a:t>对两个帧进行处理</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计算其相位差</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并</a:t>
            </a:r>
            <a:r>
              <a:rPr lang="zh-CN" altLang="en-US" sz="1600" dirty="0" smtClean="0">
                <a:solidFill>
                  <a:prstClr val="black"/>
                </a:solidFill>
                <a:latin typeface="微软雅黑" panose="020B0503020204020204" pitchFamily="34" charset="-122"/>
                <a:ea typeface="微软雅黑" panose="020B0503020204020204" pitchFamily="34" charset="-122"/>
              </a:rPr>
              <a:t>依照</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瞬时频率</a:t>
            </a:r>
            <a:r>
              <a:rPr lang="zh-CN" altLang="en-US" sz="1600" dirty="0">
                <a:solidFill>
                  <a:prstClr val="black"/>
                </a:solidFill>
                <a:latin typeface="微软雅黑" panose="020B0503020204020204" pitchFamily="34" charset="-122"/>
                <a:ea typeface="微软雅黑" panose="020B0503020204020204" pitchFamily="34" charset="-122"/>
              </a:rPr>
              <a:t>估计章节的内容对其进行瞬时频率</a:t>
            </a:r>
            <a:r>
              <a:rPr lang="zh-CN" altLang="en-US" sz="1600" dirty="0" smtClean="0">
                <a:solidFill>
                  <a:prstClr val="black"/>
                </a:solidFill>
                <a:latin typeface="微软雅黑" panose="020B0503020204020204" pitchFamily="34" charset="-122"/>
                <a:ea typeface="微软雅黑" panose="020B0503020204020204" pitchFamily="34" charset="-122"/>
              </a:rPr>
              <a:t>估算。</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通过瞬时频率的计算后</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我们可以重构出和</a:t>
            </a:r>
            <a:r>
              <a:rPr lang="en-US" altLang="zh-CN" sz="1600" dirty="0">
                <a:solidFill>
                  <a:prstClr val="black"/>
                </a:solidFill>
                <a:latin typeface="微软雅黑" panose="020B0503020204020204" pitchFamily="34" charset="-122"/>
                <a:ea typeface="微软雅黑" panose="020B0503020204020204" pitchFamily="34" charset="-122"/>
              </a:rPr>
              <a:t>m+1</a:t>
            </a:r>
            <a:r>
              <a:rPr lang="zh-CN" altLang="en-US" sz="1600" dirty="0">
                <a:solidFill>
                  <a:prstClr val="black"/>
                </a:solidFill>
                <a:latin typeface="微软雅黑" panose="020B0503020204020204" pitchFamily="34" charset="-122"/>
                <a:ea typeface="微软雅黑" panose="020B0503020204020204" pitchFamily="34" charset="-122"/>
              </a:rPr>
              <a:t>帧</a:t>
            </a:r>
            <a:r>
              <a:rPr lang="zh-CN" altLang="en-US" sz="1600" dirty="0" smtClean="0">
                <a:solidFill>
                  <a:prstClr val="black"/>
                </a:solidFill>
                <a:latin typeface="微软雅黑" panose="020B0503020204020204" pitchFamily="34" charset="-122"/>
                <a:ea typeface="微软雅黑" panose="020B0503020204020204" pitchFamily="34" charset="-122"/>
              </a:rPr>
              <a:t>没</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有</a:t>
            </a:r>
            <a:r>
              <a:rPr lang="zh-CN" altLang="en-US" sz="1600" dirty="0">
                <a:solidFill>
                  <a:prstClr val="black"/>
                </a:solidFill>
                <a:latin typeface="微软雅黑" panose="020B0503020204020204" pitchFamily="34" charset="-122"/>
                <a:ea typeface="微软雅黑" panose="020B0503020204020204" pitchFamily="34" charset="-122"/>
              </a:rPr>
              <a:t>相位跳变的</a:t>
            </a:r>
            <a:r>
              <a:rPr lang="zh-CN" altLang="en-US" sz="1600" dirty="0" smtClean="0">
                <a:solidFill>
                  <a:prstClr val="black"/>
                </a:solidFill>
                <a:latin typeface="微软雅黑" panose="020B0503020204020204" pitchFamily="34" charset="-122"/>
                <a:ea typeface="微软雅黑" panose="020B0503020204020204" pitchFamily="34" charset="-122"/>
              </a:rPr>
              <a:t>信号。</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rPr>
              <a:t>d.ISTF</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也就是逆变换</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重构时域信号</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52105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a16="http://schemas.microsoft.com/office/drawing/2014/main"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Transients are </a:t>
            </a:r>
            <a:r>
              <a:rPr lang="en-US" altLang="zh-CN" sz="1600">
                <a:solidFill>
                  <a:prstClr val="black"/>
                </a:solidFill>
                <a:latin typeface="微软雅黑" panose="020B0503020204020204" pitchFamily="34" charset="-122"/>
                <a:ea typeface="微软雅黑" panose="020B0503020204020204" pitchFamily="34" charset="-122"/>
              </a:rPr>
              <a:t>often </a:t>
            </a:r>
            <a:r>
              <a:rPr lang="en-US" altLang="zh-CN" sz="1600" smtClean="0">
                <a:solidFill>
                  <a:prstClr val="black"/>
                </a:solidFill>
                <a:latin typeface="微软雅黑" panose="020B0503020204020204" pitchFamily="34" charset="-122"/>
                <a:ea typeface="微软雅黑" panose="020B0503020204020204" pitchFamily="34" charset="-122"/>
              </a:rPr>
              <a:t>smeared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Phasiness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the loss </a:t>
            </a:r>
            <a:r>
              <a:rPr lang="en-US" altLang="zh-CN" sz="1600">
                <a:solidFill>
                  <a:prstClr val="black"/>
                </a:solidFill>
                <a:latin typeface="微软雅黑" panose="020B0503020204020204" pitchFamily="34" charset="-122"/>
                <a:ea typeface="微软雅黑" panose="020B0503020204020204" pitchFamily="34" charset="-122"/>
              </a:rPr>
              <a:t>of vertical phase </a:t>
            </a:r>
            <a:r>
              <a:rPr lang="en-US" altLang="zh-CN" sz="1600" smtClean="0">
                <a:solidFill>
                  <a:prstClr val="black"/>
                </a:solidFill>
                <a:latin typeface="微软雅黑" panose="020B0503020204020204" pitchFamily="34" charset="-122"/>
                <a:ea typeface="微软雅黑" panose="020B0503020204020204" pitchFamily="34" charset="-122"/>
              </a:rPr>
              <a:t>coherence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15963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a16="http://schemas.microsoft.com/office/drawing/2014/main"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a16="http://schemas.microsoft.com/office/drawing/2014/main"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a16="http://schemas.microsoft.com/office/drawing/2014/main"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a16="http://schemas.microsoft.com/office/drawing/2014/main"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a16="http://schemas.microsoft.com/office/drawing/2014/main"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a16="http://schemas.microsoft.com/office/drawing/2014/main"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实验室服务器：</a:t>
            </a:r>
            <a:r>
              <a:rPr lang="en-US" altLang="zh-CN" sz="1600" dirty="0" smtClean="0">
                <a:solidFill>
                  <a:prstClr val="black"/>
                </a:solidFill>
                <a:latin typeface="微软雅黑" panose="020B0503020204020204" pitchFamily="34" charset="-122"/>
                <a:ea typeface="微软雅黑" panose="020B0503020204020204" pitchFamily="34" charset="-122"/>
              </a:rPr>
              <a:t>10.14.103.254  </a:t>
            </a:r>
            <a:r>
              <a:rPr lang="zh-CN" altLang="en-US" sz="1600" dirty="0" smtClean="0">
                <a:solidFill>
                  <a:prstClr val="black"/>
                </a:solidFill>
                <a:latin typeface="微软雅黑" panose="020B0503020204020204" pitchFamily="34" charset="-122"/>
                <a:ea typeface="微软雅黑" panose="020B0503020204020204" pitchFamily="34" charset="-122"/>
              </a:rPr>
              <a:t>用户名：</a:t>
            </a:r>
            <a:r>
              <a:rPr lang="en-US" altLang="zh-CN" sz="1600" dirty="0" err="1" smtClean="0">
                <a:solidFill>
                  <a:prstClr val="black"/>
                </a:solidFill>
                <a:latin typeface="微软雅黑" panose="020B0503020204020204" pitchFamily="34" charset="-122"/>
                <a:ea typeface="微软雅黑" panose="020B0503020204020204" pitchFamily="34" charset="-122"/>
              </a:rPr>
              <a:t>usslab</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密码：</a:t>
            </a:r>
            <a:r>
              <a:rPr lang="en-US" altLang="zh-CN" sz="1600" dirty="0" smtClean="0">
                <a:solidFill>
                  <a:prstClr val="black"/>
                </a:solidFill>
                <a:latin typeface="微软雅黑" panose="020B0503020204020204" pitchFamily="34" charset="-122"/>
                <a:ea typeface="微软雅黑" panose="020B0503020204020204" pitchFamily="34" charset="-122"/>
              </a:rPr>
              <a:t>db2013</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gridCol w="1879600">
                  <a:extLst>
                    <a:ext uri="{9D8B030D-6E8A-4147-A177-3AD203B41FA5}">
                      <a16:colId xmlns:a16="http://schemas.microsoft.com/office/drawing/2014/main" val="20003"/>
                    </a:ext>
                  </a:extLst>
                </a:gridCol>
                <a:gridCol w="1879600">
                  <a:extLst>
                    <a:ext uri="{9D8B030D-6E8A-4147-A177-3AD203B41FA5}">
                      <a16:colId xmlns:a16="http://schemas.microsoft.com/office/drawing/2014/main" val="20004"/>
                    </a:ext>
                  </a:extLst>
                </a:gridCol>
                <a:gridCol w="1879600">
                  <a:extLst>
                    <a:ext uri="{9D8B030D-6E8A-4147-A177-3AD203B41FA5}">
                      <a16:colId xmlns:a16="http://schemas.microsoft.com/office/drawing/2014/main" val="20005"/>
                    </a:ext>
                  </a:extLst>
                </a:gridCol>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2"/>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3"/>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4"/>
                  </a:ext>
                </a:extLst>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5"/>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6"/>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7"/>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8"/>
                  </a:ext>
                </a:extLst>
              </a:tr>
            </a:tbl>
          </a:graphicData>
        </a:graphic>
      </p:graphicFrame>
      <p:sp>
        <p:nvSpPr>
          <p:cNvPr id="10" name="矩形 9"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smtClean="0">
                <a:solidFill>
                  <a:srgbClr val="C00000"/>
                </a:solidFill>
                <a:latin typeface="微软雅黑" panose="020B0503020204020204" pitchFamily="34" charset="-122"/>
                <a:ea typeface="微软雅黑" panose="020B0503020204020204" pitchFamily="34" charset="-122"/>
              </a:rPr>
              <a:t>Ps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a:solidFill>
                  <a:schemeClr val="bg2">
                    <a:lumMod val="10000"/>
                  </a:schemeClr>
                </a:solidFill>
                <a:latin typeface="微软雅黑" panose="020B0503020204020204" pitchFamily="34" charset="-122"/>
                <a:ea typeface="微软雅黑" panose="020B0503020204020204" pitchFamily="34" charset="-122"/>
              </a:rPr>
              <a:t>1</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98841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Speech </a:t>
            </a:r>
            <a:r>
              <a:rPr lang="en-US" altLang="zh-CN" sz="1600" dirty="0">
                <a:solidFill>
                  <a:prstClr val="black"/>
                </a:solidFill>
                <a:latin typeface="微软雅黑" panose="020B0503020204020204" pitchFamily="34" charset="-122"/>
                <a:ea typeface="微软雅黑" panose="020B0503020204020204" pitchFamily="34" charset="-122"/>
              </a:rPr>
              <a:t>Coding and Audio Preprocessing for Mitigating and Detecting </a:t>
            </a:r>
            <a:r>
              <a:rPr lang="en-US" altLang="zh-CN" sz="1600" dirty="0" smtClean="0">
                <a:solidFill>
                  <a:prstClr val="black"/>
                </a:solidFill>
                <a:latin typeface="微软雅黑" panose="020B0503020204020204" pitchFamily="34" charset="-122"/>
                <a:ea typeface="微软雅黑" panose="020B0503020204020204" pitchFamily="34" charset="-122"/>
              </a:rPr>
              <a:t>Audio Adversarial </a:t>
            </a:r>
            <a:r>
              <a:rPr lang="en-US" altLang="zh-CN" sz="1600" dirty="0">
                <a:solidFill>
                  <a:prstClr val="black"/>
                </a:solidFill>
                <a:latin typeface="微软雅黑" panose="020B0503020204020204" pitchFamily="34" charset="-122"/>
                <a:ea typeface="微软雅黑" panose="020B0503020204020204" pitchFamily="34" charset="-122"/>
              </a:rPr>
              <a:t>Examples on Automatic Speech </a:t>
            </a:r>
            <a:r>
              <a:rPr lang="en-US" altLang="zh-CN" sz="1600" dirty="0" smtClean="0">
                <a:solidFill>
                  <a:prstClr val="black"/>
                </a:solidFill>
                <a:latin typeface="微软雅黑" panose="020B0503020204020204" pitchFamily="34" charset="-122"/>
                <a:ea typeface="微软雅黑" panose="020B0503020204020204" pitchFamily="34" charset="-122"/>
              </a:rPr>
              <a:t>Recognition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i="1"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DOMPTEUR: Taming Audio Adversarial </a:t>
            </a:r>
            <a:r>
              <a:rPr lang="en-US" altLang="zh-CN" sz="1600" dirty="0" smtClean="0">
                <a:solidFill>
                  <a:prstClr val="black"/>
                </a:solidFill>
                <a:latin typeface="微软雅黑" panose="020B0503020204020204" pitchFamily="34" charset="-122"/>
                <a:ea typeface="微软雅黑" panose="020B0503020204020204" pitchFamily="34" charset="-122"/>
              </a:rPr>
              <a:t>Examples with </a:t>
            </a:r>
            <a:r>
              <a:rPr lang="en-US" altLang="zh-CN" sz="1600" dirty="0">
                <a:solidFill>
                  <a:prstClr val="black"/>
                </a:solidFill>
                <a:latin typeface="微软雅黑" panose="020B0503020204020204" pitchFamily="34" charset="-122"/>
                <a:ea typeface="微软雅黑" panose="020B0503020204020204" pitchFamily="34" charset="-122"/>
              </a:rPr>
              <a:t>Psychoacoustic Compression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：压缩算法对于未考虑此类预处理过程的攻击有影响，但是对于未经过此类预处理过的语料库训练的</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的正常功能也有影响。因此此类防御方法必须要求</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的训练样本为经过预处理过程后的数据。</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：这两篇文章不管是研究的</a:t>
            </a:r>
            <a:r>
              <a:rPr lang="en-US" altLang="zh-CN" sz="1600" dirty="0" smtClean="0">
                <a:solidFill>
                  <a:prstClr val="black"/>
                </a:solidFill>
                <a:latin typeface="微软雅黑" panose="020B0503020204020204" pitchFamily="34" charset="-122"/>
                <a:ea typeface="微软雅黑" panose="020B0503020204020204" pitchFamily="34" charset="-122"/>
              </a:rPr>
              <a:t>AE</a:t>
            </a:r>
            <a:r>
              <a:rPr lang="zh-CN" altLang="en-US" sz="1600" dirty="0" smtClean="0">
                <a:solidFill>
                  <a:prstClr val="black"/>
                </a:solidFill>
                <a:latin typeface="微软雅黑" panose="020B0503020204020204" pitchFamily="34" charset="-122"/>
                <a:ea typeface="微软雅黑" panose="020B0503020204020204" pitchFamily="34" charset="-122"/>
              </a:rPr>
              <a:t>攻击方式，还是研究的预处理过程算法，考虑得都不全面。实验做的也不</a:t>
            </a:r>
            <a:r>
              <a:rPr lang="en-US" altLang="zh-CN" sz="1600" dirty="0" smtClean="0">
                <a:solidFill>
                  <a:prstClr val="black"/>
                </a:solidFill>
                <a:latin typeface="微软雅黑" panose="020B0503020204020204" pitchFamily="34" charset="-122"/>
                <a:ea typeface="微软雅黑" panose="020B0503020204020204" pitchFamily="34" charset="-122"/>
              </a:rPr>
              <a:t>solid</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1409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基于预处理算法的防御方法的本质是找一个“全能滤波器”。</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）此“全能滤波器是否存在？”；</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）如何验证攻击不成功（悖论）？</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基于预处理算法的攻击方法要比防御更直接，更不容被质疑</a:t>
            </a:r>
            <a:r>
              <a:rPr lang="zh-CN" altLang="en-US" sz="1600" b="1"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59002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波形图时域细节</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388336" y="889825"/>
            <a:ext cx="4047464" cy="3022625"/>
          </a:xfrm>
          <a:prstGeom prst="rect">
            <a:avLst/>
          </a:prstGeom>
        </p:spPr>
      </p:pic>
      <p:sp>
        <p:nvSpPr>
          <p:cNvPr id="5" name="矩形 4">
            <a:extLst>
              <a:ext uri="{FF2B5EF4-FFF2-40B4-BE49-F238E27FC236}">
                <a16:creationId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PV</a:t>
            </a:r>
            <a:r>
              <a:rPr lang="zh-CN" altLang="en-US" sz="1600" dirty="0" smtClean="0">
                <a:solidFill>
                  <a:prstClr val="black"/>
                </a:solidFill>
                <a:latin typeface="微软雅黑" panose="020B0503020204020204" pitchFamily="34" charset="-122"/>
                <a:ea typeface="微软雅黑" panose="020B0503020204020204" pitchFamily="34" charset="-122"/>
              </a:rPr>
              <a:t>有放大突出部分的感觉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OLA</a:t>
            </a:r>
            <a:r>
              <a:rPr lang="zh-CN" altLang="en-US" sz="1600" dirty="0" smtClean="0">
                <a:solidFill>
                  <a:prstClr val="black"/>
                </a:solidFill>
                <a:latin typeface="微软雅黑" panose="020B0503020204020204" pitchFamily="34" charset="-122"/>
                <a:ea typeface="微软雅黑" panose="020B0503020204020204" pitchFamily="34" charset="-122"/>
              </a:rPr>
              <a:t>时域上没什么变化</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3</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WSOLA</a:t>
            </a:r>
            <a:r>
              <a:rPr lang="zh-CN" altLang="en-US" sz="1600" dirty="0" smtClean="0">
                <a:solidFill>
                  <a:prstClr val="black"/>
                </a:solidFill>
                <a:latin typeface="微软雅黑" panose="020B0503020204020204" pitchFamily="34" charset="-122"/>
                <a:ea typeface="微软雅黑" panose="020B0503020204020204" pitchFamily="34" charset="-122"/>
              </a:rPr>
              <a:t>时域上类似于</a:t>
            </a:r>
            <a:r>
              <a:rPr lang="zh-CN" altLang="en-US" sz="1600" dirty="0">
                <a:solidFill>
                  <a:prstClr val="black"/>
                </a:solidFill>
                <a:latin typeface="微软雅黑" panose="020B0503020204020204" pitchFamily="34" charset="-122"/>
                <a:ea typeface="微软雅黑" panose="020B0503020204020204" pitchFamily="34" charset="-122"/>
              </a:rPr>
              <a:t>平滑</a:t>
            </a:r>
            <a:r>
              <a:rPr lang="zh-CN" altLang="en-US" sz="1600" dirty="0" smtClean="0">
                <a:solidFill>
                  <a:prstClr val="black"/>
                </a:solidFill>
                <a:latin typeface="微软雅黑" panose="020B0503020204020204" pitchFamily="34" charset="-122"/>
                <a:ea typeface="微软雅黑" panose="020B0503020204020204" pitchFamily="34" charset="-122"/>
              </a:rPr>
              <a:t>滤波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Ps. </a:t>
            </a:r>
            <a:r>
              <a:rPr lang="zh-CN" altLang="en-US" sz="1600" dirty="0" smtClean="0">
                <a:solidFill>
                  <a:prstClr val="black"/>
                </a:solidFill>
                <a:latin typeface="微软雅黑" panose="020B0503020204020204" pitchFamily="34" charset="-122"/>
                <a:ea typeface="微软雅黑" panose="020B0503020204020204" pitchFamily="34" charset="-122"/>
              </a:rPr>
              <a:t>准备绝对值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6548552" y="3912450"/>
            <a:ext cx="3727033" cy="2786170"/>
          </a:xfrm>
          <a:prstGeom prst="rect">
            <a:avLst/>
          </a:prstGeom>
        </p:spPr>
      </p:pic>
    </p:spTree>
    <p:extLst>
      <p:ext uri="{BB962C8B-B14F-4D97-AF65-F5344CB8AC3E}">
        <p14:creationId xmlns:p14="http://schemas.microsoft.com/office/powerpoint/2010/main" val="28375789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10</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 汇报</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PPT</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88189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最近进展</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环境搭建</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）开</a:t>
            </a:r>
            <a:r>
              <a:rPr lang="zh-CN" altLang="en-US" sz="1600" dirty="0">
                <a:solidFill>
                  <a:prstClr val="black"/>
                </a:solidFill>
                <a:latin typeface="微软雅黑" panose="020B0503020204020204" pitchFamily="34" charset="-122"/>
                <a:ea typeface="微软雅黑" panose="020B0503020204020204" pitchFamily="34" charset="-122"/>
              </a:rPr>
              <a:t>源模型环境</a:t>
            </a:r>
            <a:r>
              <a:rPr lang="zh-CN" altLang="en-US" sz="1600" dirty="0" smtClean="0">
                <a:solidFill>
                  <a:prstClr val="black"/>
                </a:solidFill>
                <a:latin typeface="微软雅黑" panose="020B0503020204020204" pitchFamily="34" charset="-122"/>
                <a:ea typeface="微软雅黑" panose="020B0503020204020204" pitchFamily="34" charset="-122"/>
              </a:rPr>
              <a:t>搭建（沁宏详细介绍下现在卡在哪里）；</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）百度、科大讯飞正常功能</a:t>
            </a:r>
            <a:r>
              <a:rPr lang="en-US" altLang="zh-CN" sz="1600" dirty="0" smtClean="0">
                <a:solidFill>
                  <a:prstClr val="black"/>
                </a:solidFill>
                <a:latin typeface="微软雅黑" panose="020B0503020204020204" pitchFamily="34" charset="-122"/>
                <a:ea typeface="微软雅黑" panose="020B0503020204020204" pitchFamily="34" charset="-122"/>
              </a:rPr>
              <a:t>debug</a:t>
            </a:r>
            <a:r>
              <a:rPr lang="zh-CN" altLang="en-US" sz="1600" dirty="0" smtClean="0">
                <a:solidFill>
                  <a:prstClr val="black"/>
                </a:solidFill>
                <a:latin typeface="微软雅黑" panose="020B0503020204020204" pitchFamily="34" charset="-122"/>
                <a:ea typeface="微软雅黑" panose="020B0503020204020204" pitchFamily="34" charset="-122"/>
              </a:rPr>
              <a:t>完成，确定</a:t>
            </a:r>
            <a:r>
              <a:rPr lang="en-US" altLang="zh-CN" sz="1600" dirty="0" smtClean="0">
                <a:solidFill>
                  <a:prstClr val="black"/>
                </a:solidFill>
                <a:latin typeface="微软雅黑" panose="020B0503020204020204" pitchFamily="34" charset="-122"/>
                <a:ea typeface="微软雅黑" panose="020B0503020204020204" pitchFamily="34" charset="-122"/>
              </a:rPr>
              <a:t>google </a:t>
            </a:r>
            <a:r>
              <a:rPr lang="en-US" altLang="zh-CN" sz="1600" dirty="0" err="1"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国内不可用。</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思路讨论</a:t>
            </a:r>
            <a:r>
              <a:rPr lang="zh-CN" altLang="en-US" sz="1600" dirty="0" smtClean="0">
                <a:solidFill>
                  <a:prstClr val="black"/>
                </a:solidFill>
                <a:latin typeface="微软雅黑" panose="020B0503020204020204" pitchFamily="34" charset="-122"/>
                <a:ea typeface="微软雅黑" panose="020B0503020204020204" pitchFamily="34" charset="-122"/>
              </a:rPr>
              <a:t>：基于预处理的防御方法详见</a:t>
            </a:r>
            <a:r>
              <a:rPr lang="en-US" altLang="zh-CN" sz="1600" dirty="0" smtClean="0">
                <a:solidFill>
                  <a:prstClr val="black"/>
                </a:solidFill>
                <a:latin typeface="微软雅黑" panose="020B0503020204020204" pitchFamily="34" charset="-122"/>
                <a:ea typeface="微软雅黑" panose="020B0503020204020204" pitchFamily="34" charset="-122"/>
              </a:rPr>
              <a:t>P53-55</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音频频谱</a:t>
            </a:r>
            <a:r>
              <a:rPr lang="zh-CN" altLang="en-US" sz="1600" b="1" dirty="0" smtClean="0">
                <a:solidFill>
                  <a:prstClr val="black"/>
                </a:solidFill>
                <a:latin typeface="微软雅黑" panose="020B0503020204020204" pitchFamily="34" charset="-122"/>
                <a:ea typeface="微软雅黑" panose="020B0503020204020204" pitchFamily="34" charset="-122"/>
              </a:rPr>
              <a:t>图与波形图</a:t>
            </a:r>
            <a:r>
              <a:rPr lang="zh-CN" altLang="en-US" sz="1600" b="1" dirty="0" smtClean="0">
                <a:solidFill>
                  <a:prstClr val="black"/>
                </a:solidFill>
                <a:latin typeface="微软雅黑" panose="020B0503020204020204" pitchFamily="34" charset="-122"/>
                <a:ea typeface="微软雅黑" panose="020B0503020204020204" pitchFamily="34" charset="-122"/>
              </a:rPr>
              <a:t>处理</a:t>
            </a:r>
            <a:r>
              <a:rPr lang="zh-CN" altLang="en-US" sz="1600" b="1"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）同一音频，同一速度，不同倍速算法；</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）同一音频，同一倍速算法，不同速度。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倍速算</a:t>
            </a:r>
            <a:r>
              <a:rPr lang="zh-CN" altLang="en-US" sz="1600" b="1" dirty="0" smtClean="0">
                <a:solidFill>
                  <a:prstClr val="black"/>
                </a:solidFill>
                <a:latin typeface="微软雅黑" panose="020B0503020204020204" pitchFamily="34" charset="-122"/>
                <a:ea typeface="微软雅黑" panose="020B0503020204020204" pitchFamily="34" charset="-122"/>
              </a:rPr>
              <a:t>法预处理机理研究：</a:t>
            </a:r>
            <a:r>
              <a:rPr lang="zh-CN" altLang="en-US" sz="1600" dirty="0" smtClean="0">
                <a:solidFill>
                  <a:prstClr val="black"/>
                </a:solidFill>
                <a:latin typeface="微软雅黑" panose="020B0503020204020204" pitchFamily="34" charset="-122"/>
                <a:ea typeface="微软雅黑" panose="020B0503020204020204" pitchFamily="34" charset="-122"/>
              </a:rPr>
              <a:t>详见</a:t>
            </a:r>
            <a:r>
              <a:rPr lang="en-US" altLang="zh-CN" sz="1600" dirty="0" smtClean="0">
                <a:solidFill>
                  <a:prstClr val="black"/>
                </a:solidFill>
                <a:latin typeface="微软雅黑" panose="020B0503020204020204" pitchFamily="34" charset="-122"/>
                <a:ea typeface="微软雅黑" panose="020B0503020204020204" pitchFamily="34" charset="-122"/>
              </a:rPr>
              <a:t>P33-P40</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细粒度探究</a:t>
            </a:r>
            <a:r>
              <a:rPr lang="zh-CN" altLang="en-US" sz="1600" b="1" dirty="0" smtClean="0">
                <a:solidFill>
                  <a:prstClr val="black"/>
                </a:solidFill>
                <a:latin typeface="微软雅黑" panose="020B0503020204020204" pitchFamily="34" charset="-122"/>
                <a:ea typeface="微软雅黑" panose="020B0503020204020204" pitchFamily="34" charset="-122"/>
              </a:rPr>
              <a:t>实验</a:t>
            </a:r>
            <a:r>
              <a:rPr lang="en-US" altLang="zh-CN"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 0.25:2.75:0.25</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err="1" smtClean="0">
                <a:solidFill>
                  <a:prstClr val="black"/>
                </a:solidFill>
                <a:latin typeface="微软雅黑" panose="020B0503020204020204" pitchFamily="34" charset="-122"/>
                <a:ea typeface="微软雅黑" panose="020B0503020204020204" pitchFamily="34" charset="-122"/>
              </a:rPr>
              <a:t>Github</a:t>
            </a:r>
            <a:r>
              <a:rPr lang="zh-CN" altLang="en-US" sz="1600" b="1" dirty="0" smtClean="0">
                <a:solidFill>
                  <a:prstClr val="black"/>
                </a:solidFill>
                <a:latin typeface="微软雅黑" panose="020B0503020204020204" pitchFamily="34" charset="-122"/>
                <a:ea typeface="微软雅黑" panose="020B0503020204020204" pitchFamily="34" charset="-122"/>
              </a:rPr>
              <a:t>文件整理</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33544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量化实验（代码加输出）</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白盒</a:t>
            </a:r>
            <a:r>
              <a:rPr lang="zh-CN" altLang="en-US" sz="1600" b="1" dirty="0" smtClean="0">
                <a:solidFill>
                  <a:prstClr val="black"/>
                </a:solidFill>
                <a:latin typeface="微软雅黑" panose="020B0503020204020204" pitchFamily="34" charset="-122"/>
                <a:ea typeface="微软雅黑" panose="020B0503020204020204" pitchFamily="34" charset="-122"/>
              </a:rPr>
              <a:t>开</a:t>
            </a:r>
            <a:r>
              <a:rPr lang="zh-CN" altLang="en-US" sz="1600" b="1" dirty="0" smtClean="0">
                <a:solidFill>
                  <a:prstClr val="black"/>
                </a:solidFill>
                <a:latin typeface="微软雅黑" panose="020B0503020204020204" pitchFamily="34" charset="-122"/>
                <a:ea typeface="微软雅黑" panose="020B0503020204020204" pitchFamily="34" charset="-122"/>
              </a:rPr>
              <a:t>源模型调试完成</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部分单词倍速测试</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419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a16="http://schemas.microsoft.com/office/drawing/2014/main"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a16="http://schemas.microsoft.com/office/drawing/2014/main"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a16="http://schemas.microsoft.com/office/drawing/2014/main"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39658</TotalTime>
  <Words>2655</Words>
  <Application>Microsoft Office PowerPoint</Application>
  <PresentationFormat>宽屏</PresentationFormat>
  <Paragraphs>388</Paragraphs>
  <Slides>59</Slides>
  <Notes>51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59</vt:i4>
      </vt:variant>
    </vt:vector>
  </HeadingPairs>
  <TitlesOfParts>
    <vt:vector size="70" baseType="lpstr">
      <vt:lpstr>NimbusRomNo9L</vt:lpstr>
      <vt:lpstr>华文细黑</vt:lpstr>
      <vt:lpstr>华文新魏</vt:lpstr>
      <vt:lpstr>宋体</vt:lpstr>
      <vt:lpstr>Microsoft YaHei</vt:lpstr>
      <vt:lpstr>Microsoft YaHei</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JACK JIANG</cp:lastModifiedBy>
  <cp:revision>211</cp:revision>
  <cp:lastPrinted>2017-06-19T10:44:09Z</cp:lastPrinted>
  <dcterms:created xsi:type="dcterms:W3CDTF">2016-06-07T03:07:16Z</dcterms:created>
  <dcterms:modified xsi:type="dcterms:W3CDTF">2020-04-10T07:44:26Z</dcterms:modified>
</cp:coreProperties>
</file>